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682" r:id="rId2"/>
    <p:sldId id="752" r:id="rId3"/>
    <p:sldId id="875" r:id="rId4"/>
    <p:sldId id="876" r:id="rId5"/>
    <p:sldId id="877" r:id="rId6"/>
    <p:sldId id="878" r:id="rId7"/>
    <p:sldId id="879" r:id="rId8"/>
    <p:sldId id="880" r:id="rId9"/>
    <p:sldId id="881" r:id="rId10"/>
    <p:sldId id="882" r:id="rId11"/>
    <p:sldId id="883" r:id="rId12"/>
    <p:sldId id="884" r:id="rId13"/>
    <p:sldId id="885" r:id="rId14"/>
    <p:sldId id="886" r:id="rId15"/>
    <p:sldId id="887" r:id="rId16"/>
    <p:sldId id="888" r:id="rId17"/>
    <p:sldId id="889" r:id="rId18"/>
    <p:sldId id="890" r:id="rId19"/>
    <p:sldId id="891" r:id="rId20"/>
    <p:sldId id="892" r:id="rId21"/>
    <p:sldId id="893" r:id="rId22"/>
    <p:sldId id="894" r:id="rId23"/>
    <p:sldId id="895" r:id="rId24"/>
    <p:sldId id="896" r:id="rId25"/>
    <p:sldId id="898" r:id="rId26"/>
    <p:sldId id="899" r:id="rId27"/>
    <p:sldId id="900" r:id="rId28"/>
    <p:sldId id="901" r:id="rId29"/>
    <p:sldId id="902" r:id="rId30"/>
    <p:sldId id="903" r:id="rId31"/>
    <p:sldId id="904" r:id="rId32"/>
    <p:sldId id="905" r:id="rId33"/>
    <p:sldId id="906" r:id="rId34"/>
    <p:sldId id="907" r:id="rId35"/>
    <p:sldId id="908" r:id="rId36"/>
    <p:sldId id="909" r:id="rId37"/>
    <p:sldId id="910" r:id="rId38"/>
    <p:sldId id="911" r:id="rId39"/>
    <p:sldId id="912" r:id="rId40"/>
    <p:sldId id="913" r:id="rId41"/>
    <p:sldId id="914" r:id="rId42"/>
    <p:sldId id="915" r:id="rId43"/>
    <p:sldId id="916" r:id="rId44"/>
    <p:sldId id="917" r:id="rId45"/>
    <p:sldId id="918" r:id="rId46"/>
    <p:sldId id="919" r:id="rId47"/>
    <p:sldId id="920" r:id="rId48"/>
    <p:sldId id="921" r:id="rId49"/>
    <p:sldId id="922" r:id="rId50"/>
    <p:sldId id="923" r:id="rId51"/>
    <p:sldId id="924" r:id="rId52"/>
  </p:sldIdLst>
  <p:sldSz cx="12188825" cy="6858000"/>
  <p:notesSz cx="6858000" cy="9144000"/>
  <p:custDataLst>
    <p:tags r:id="rId55"/>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084D9"/>
    <a:srgbClr val="FC5656"/>
    <a:srgbClr val="CAECF6"/>
    <a:srgbClr val="7F7F7F"/>
    <a:srgbClr val="D6E9F7"/>
    <a:srgbClr val="E6F1F8"/>
    <a:srgbClr val="C4EDFC"/>
    <a:srgbClr val="BEE5F8"/>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88" autoAdjust="0"/>
    <p:restoredTop sz="86462" autoAdjust="0"/>
  </p:normalViewPr>
  <p:slideViewPr>
    <p:cSldViewPr snapToGrid="0">
      <p:cViewPr varScale="1">
        <p:scale>
          <a:sx n="72" d="100"/>
          <a:sy n="72" d="100"/>
        </p:scale>
        <p:origin x="432" y="72"/>
      </p:cViewPr>
      <p:guideLst>
        <p:guide orient="horz" pos="2160"/>
        <p:guide pos="335"/>
        <p:guide orient="horz" pos="768"/>
        <p:guide pos="6466"/>
      </p:guideLst>
    </p:cSldViewPr>
  </p:slideViewPr>
  <p:outlineViewPr>
    <p:cViewPr>
      <p:scale>
        <a:sx n="33" d="100"/>
        <a:sy n="33" d="100"/>
      </p:scale>
      <p:origin x="0" y="-52356"/>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3/5/2021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3/5/2021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3/5/2021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3/5/2021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3/5/2021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3/5/2021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3/5/2021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3/5/2021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3/5/2021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3/5/2021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3/5/2021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3/5/2021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3/5/2021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3/5/2021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3/5/2021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3/5/2021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3/5/2021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3/5/2021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3/5/2021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3/5/2021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3/5/2021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3/5/2021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3/5/2021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3/5/2021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15AF-DE7A-43AA-AF86-29CB97A96ECB}"/>
              </a:ext>
            </a:extLst>
          </p:cNvPr>
          <p:cNvSpPr>
            <a:spLocks noGrp="1"/>
          </p:cNvSpPr>
          <p:nvPr>
            <p:ph type="title"/>
          </p:nvPr>
        </p:nvSpPr>
        <p:spPr>
          <a:xfrm>
            <a:off x="222329" y="292374"/>
            <a:ext cx="11125199" cy="384047"/>
          </a:xfrm>
        </p:spPr>
        <p:txBody>
          <a:bodyPr/>
          <a:lstStyle/>
          <a:p>
            <a:r>
              <a:rPr lang="en-IN" dirty="0"/>
              <a:t>Angular – Example Reactive Form Validation </a:t>
            </a:r>
            <a:endParaRPr lang="en-US" dirty="0"/>
          </a:p>
        </p:txBody>
      </p:sp>
      <p:sp>
        <p:nvSpPr>
          <p:cNvPr id="3" name="Content Placeholder 2">
            <a:extLst>
              <a:ext uri="{FF2B5EF4-FFF2-40B4-BE49-F238E27FC236}">
                <a16:creationId xmlns:a16="http://schemas.microsoft.com/office/drawing/2014/main" id="{7C370B44-8077-484C-9227-1B8EDB972F03}"/>
              </a:ext>
            </a:extLst>
          </p:cNvPr>
          <p:cNvSpPr>
            <a:spLocks noGrp="1"/>
          </p:cNvSpPr>
          <p:nvPr>
            <p:ph idx="1"/>
          </p:nvPr>
        </p:nvSpPr>
        <p:spPr>
          <a:xfrm>
            <a:off x="222328" y="933158"/>
            <a:ext cx="11749277" cy="4419600"/>
          </a:xfrm>
        </p:spPr>
        <p:txBody>
          <a:bodyPr/>
          <a:lstStyle/>
          <a:p>
            <a:pPr marL="0" indent="0">
              <a:buNone/>
            </a:pPr>
            <a:r>
              <a:rPr lang="en-US" sz="2400" b="1" dirty="0" err="1"/>
              <a:t>Maxlength</a:t>
            </a:r>
            <a:r>
              <a:rPr lang="en-US" sz="2400" b="1" dirty="0"/>
              <a:t> Validator</a:t>
            </a:r>
          </a:p>
          <a:p>
            <a:pPr marL="0" indent="0" algn="just">
              <a:buNone/>
            </a:pPr>
            <a:r>
              <a:rPr lang="en-US" sz="2400" dirty="0"/>
              <a:t>This Validator requires that the number of characters must not exceed the value specified in the validator.</a:t>
            </a:r>
          </a:p>
          <a:p>
            <a:pPr marL="0" indent="0" algn="just">
              <a:buNone/>
            </a:pPr>
            <a:endParaRPr lang="en-US" sz="2400" dirty="0"/>
          </a:p>
          <a:p>
            <a:pPr marL="0" indent="0" algn="just">
              <a:buNone/>
            </a:pPr>
            <a:r>
              <a:rPr lang="en-US" sz="2400" b="1" dirty="0"/>
              <a:t>Pattern Validator</a:t>
            </a:r>
          </a:p>
          <a:p>
            <a:pPr marL="0" indent="0" algn="just">
              <a:buNone/>
            </a:pPr>
            <a:r>
              <a:rPr lang="en-US" sz="2400" dirty="0"/>
              <a:t>This Validator requires that the control value must match the regex pattern provided in the attribute. For example, the pattern ^[a-</a:t>
            </a:r>
            <a:r>
              <a:rPr lang="en-US" sz="2400" dirty="0" err="1"/>
              <a:t>zA</a:t>
            </a:r>
            <a:r>
              <a:rPr lang="en-US" sz="2400" dirty="0"/>
              <a:t>-Z]+$ ensures that the only letters are allowed (even spaces are not allowed). Let us apply this pattern to the </a:t>
            </a:r>
            <a:r>
              <a:rPr lang="en-US" sz="2400" dirty="0" err="1"/>
              <a:t>lastName</a:t>
            </a:r>
            <a:r>
              <a:rPr lang="en-US" sz="2400" dirty="0"/>
              <a:t>.</a:t>
            </a:r>
          </a:p>
          <a:p>
            <a:pPr marL="0" indent="0">
              <a:buNone/>
            </a:pPr>
            <a:endParaRPr lang="en-US" sz="2400" dirty="0"/>
          </a:p>
        </p:txBody>
      </p:sp>
      <p:sp>
        <p:nvSpPr>
          <p:cNvPr id="4" name="Slide Number Placeholder 3">
            <a:extLst>
              <a:ext uri="{FF2B5EF4-FFF2-40B4-BE49-F238E27FC236}">
                <a16:creationId xmlns:a16="http://schemas.microsoft.com/office/drawing/2014/main" id="{62361D2B-347C-441B-AEDC-EFC0BDE6EEBD}"/>
              </a:ext>
            </a:extLst>
          </p:cNvPr>
          <p:cNvSpPr>
            <a:spLocks noGrp="1"/>
          </p:cNvSpPr>
          <p:nvPr>
            <p:ph type="sldNum" sz="quarter" idx="12"/>
          </p:nvPr>
        </p:nvSpPr>
        <p:spPr/>
        <p:txBody>
          <a:bodyPr/>
          <a:lstStyle/>
          <a:p>
            <a:fld id="{C51EAA63-D034-42AE-91FA-B13B9518C7BE}" type="slidenum">
              <a:rPr lang="en-US" smtClean="0"/>
              <a:pPr/>
              <a:t>10</a:t>
            </a:fld>
            <a:endParaRPr lang="en-US" dirty="0"/>
          </a:p>
        </p:txBody>
      </p:sp>
      <p:pic>
        <p:nvPicPr>
          <p:cNvPr id="5" name="Picture 4">
            <a:extLst>
              <a:ext uri="{FF2B5EF4-FFF2-40B4-BE49-F238E27FC236}">
                <a16:creationId xmlns:a16="http://schemas.microsoft.com/office/drawing/2014/main" id="{FA945C00-F5C6-4E4D-AC12-B3E468B19CDF}"/>
              </a:ext>
            </a:extLst>
          </p:cNvPr>
          <p:cNvPicPr>
            <a:picLocks noChangeAspect="1"/>
          </p:cNvPicPr>
          <p:nvPr/>
        </p:nvPicPr>
        <p:blipFill>
          <a:blip r:embed="rId2"/>
          <a:stretch>
            <a:fillRect/>
          </a:stretch>
        </p:blipFill>
        <p:spPr>
          <a:xfrm>
            <a:off x="3029244" y="1974868"/>
            <a:ext cx="6485169" cy="562048"/>
          </a:xfrm>
          <a:prstGeom prst="rect">
            <a:avLst/>
          </a:prstGeom>
        </p:spPr>
      </p:pic>
      <p:pic>
        <p:nvPicPr>
          <p:cNvPr id="7" name="Picture 6">
            <a:extLst>
              <a:ext uri="{FF2B5EF4-FFF2-40B4-BE49-F238E27FC236}">
                <a16:creationId xmlns:a16="http://schemas.microsoft.com/office/drawing/2014/main" id="{9D450201-5386-46BF-AE97-FBBC18D8776A}"/>
              </a:ext>
            </a:extLst>
          </p:cNvPr>
          <p:cNvPicPr>
            <a:picLocks noChangeAspect="1"/>
          </p:cNvPicPr>
          <p:nvPr/>
        </p:nvPicPr>
        <p:blipFill>
          <a:blip r:embed="rId3"/>
          <a:stretch>
            <a:fillRect/>
          </a:stretch>
        </p:blipFill>
        <p:spPr>
          <a:xfrm>
            <a:off x="1119721" y="4447695"/>
            <a:ext cx="10304213" cy="562048"/>
          </a:xfrm>
          <a:prstGeom prst="rect">
            <a:avLst/>
          </a:prstGeom>
        </p:spPr>
      </p:pic>
    </p:spTree>
    <p:extLst>
      <p:ext uri="{BB962C8B-B14F-4D97-AF65-F5344CB8AC3E}">
        <p14:creationId xmlns:p14="http://schemas.microsoft.com/office/powerpoint/2010/main" val="368292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48CB-F078-4898-803D-0AB3573F81F2}"/>
              </a:ext>
            </a:extLst>
          </p:cNvPr>
          <p:cNvSpPr>
            <a:spLocks noGrp="1"/>
          </p:cNvSpPr>
          <p:nvPr>
            <p:ph type="title"/>
          </p:nvPr>
        </p:nvSpPr>
        <p:spPr>
          <a:xfrm>
            <a:off x="278599" y="292374"/>
            <a:ext cx="11125199" cy="384047"/>
          </a:xfrm>
        </p:spPr>
        <p:txBody>
          <a:bodyPr/>
          <a:lstStyle/>
          <a:p>
            <a:r>
              <a:rPr lang="en-IN" dirty="0"/>
              <a:t>Angular – Example Reactive Form Validation </a:t>
            </a:r>
            <a:endParaRPr lang="en-US" dirty="0"/>
          </a:p>
        </p:txBody>
      </p:sp>
      <p:sp>
        <p:nvSpPr>
          <p:cNvPr id="3" name="Content Placeholder 2">
            <a:extLst>
              <a:ext uri="{FF2B5EF4-FFF2-40B4-BE49-F238E27FC236}">
                <a16:creationId xmlns:a16="http://schemas.microsoft.com/office/drawing/2014/main" id="{9972526D-36D3-4E1B-847F-255A867E825D}"/>
              </a:ext>
            </a:extLst>
          </p:cNvPr>
          <p:cNvSpPr>
            <a:spLocks noGrp="1"/>
          </p:cNvSpPr>
          <p:nvPr>
            <p:ph idx="1"/>
          </p:nvPr>
        </p:nvSpPr>
        <p:spPr>
          <a:xfrm>
            <a:off x="531151" y="905022"/>
            <a:ext cx="11126522" cy="4419600"/>
          </a:xfrm>
        </p:spPr>
        <p:txBody>
          <a:bodyPr/>
          <a:lstStyle/>
          <a:p>
            <a:pPr marL="0" indent="0" algn="just">
              <a:buNone/>
            </a:pPr>
            <a:r>
              <a:rPr lang="en-US" sz="2400" b="1" dirty="0"/>
              <a:t>Email Validator</a:t>
            </a:r>
          </a:p>
          <a:p>
            <a:pPr marL="0" indent="0" algn="just">
              <a:buNone/>
            </a:pPr>
            <a:r>
              <a:rPr lang="en-US" sz="2400" dirty="0"/>
              <a:t>This Validator requires that the control value must be a valid email address. We apply this to the email field.</a:t>
            </a:r>
          </a:p>
          <a:p>
            <a:pPr marL="0" indent="0" algn="just">
              <a:buNone/>
            </a:pPr>
            <a:endParaRPr lang="en-US" sz="2400" dirty="0"/>
          </a:p>
          <a:p>
            <a:pPr marL="0" indent="0" algn="just">
              <a:buNone/>
            </a:pPr>
            <a:endParaRPr lang="en-US" sz="2400" dirty="0"/>
          </a:p>
          <a:p>
            <a:pPr marL="0" indent="0" algn="just">
              <a:spcBef>
                <a:spcPts val="0"/>
              </a:spcBef>
              <a:buNone/>
            </a:pPr>
            <a:r>
              <a:rPr lang="en-US" sz="2400" dirty="0"/>
              <a:t>After adding all the validators, our final </a:t>
            </a:r>
            <a:r>
              <a:rPr lang="en-US" sz="2400" dirty="0" err="1"/>
              <a:t>contactForm</a:t>
            </a:r>
            <a:r>
              <a:rPr lang="en-US" sz="2400" dirty="0"/>
              <a:t> will look like this.</a:t>
            </a:r>
          </a:p>
          <a:p>
            <a:pPr marL="0" indent="0" algn="just">
              <a:buNone/>
            </a:pPr>
            <a:endParaRPr lang="en-US" sz="2400" dirty="0"/>
          </a:p>
        </p:txBody>
      </p:sp>
      <p:sp>
        <p:nvSpPr>
          <p:cNvPr id="4" name="Slide Number Placeholder 3">
            <a:extLst>
              <a:ext uri="{FF2B5EF4-FFF2-40B4-BE49-F238E27FC236}">
                <a16:creationId xmlns:a16="http://schemas.microsoft.com/office/drawing/2014/main" id="{D0CFF878-DA2E-4844-AD79-11F929F7C0F0}"/>
              </a:ext>
            </a:extLst>
          </p:cNvPr>
          <p:cNvSpPr>
            <a:spLocks noGrp="1"/>
          </p:cNvSpPr>
          <p:nvPr>
            <p:ph type="sldNum" sz="quarter" idx="12"/>
          </p:nvPr>
        </p:nvSpPr>
        <p:spPr/>
        <p:txBody>
          <a:bodyPr/>
          <a:lstStyle/>
          <a:p>
            <a:fld id="{C51EAA63-D034-42AE-91FA-B13B9518C7BE}" type="slidenum">
              <a:rPr lang="en-US" smtClean="0"/>
              <a:pPr/>
              <a:t>11</a:t>
            </a:fld>
            <a:endParaRPr lang="en-US" dirty="0"/>
          </a:p>
        </p:txBody>
      </p:sp>
      <p:pic>
        <p:nvPicPr>
          <p:cNvPr id="5" name="Picture 4">
            <a:extLst>
              <a:ext uri="{FF2B5EF4-FFF2-40B4-BE49-F238E27FC236}">
                <a16:creationId xmlns:a16="http://schemas.microsoft.com/office/drawing/2014/main" id="{E8F60E93-5C74-48BB-BEAE-7CD1864D720C}"/>
              </a:ext>
            </a:extLst>
          </p:cNvPr>
          <p:cNvPicPr>
            <a:picLocks noChangeAspect="1"/>
          </p:cNvPicPr>
          <p:nvPr/>
        </p:nvPicPr>
        <p:blipFill>
          <a:blip r:embed="rId2"/>
          <a:stretch>
            <a:fillRect/>
          </a:stretch>
        </p:blipFill>
        <p:spPr>
          <a:xfrm>
            <a:off x="2051332" y="2194560"/>
            <a:ext cx="7081420" cy="401881"/>
          </a:xfrm>
          <a:prstGeom prst="rect">
            <a:avLst/>
          </a:prstGeom>
        </p:spPr>
      </p:pic>
      <p:pic>
        <p:nvPicPr>
          <p:cNvPr id="7" name="Picture 6">
            <a:extLst>
              <a:ext uri="{FF2B5EF4-FFF2-40B4-BE49-F238E27FC236}">
                <a16:creationId xmlns:a16="http://schemas.microsoft.com/office/drawing/2014/main" id="{5D8758AE-C020-4898-91CA-E4D8BC324145}"/>
              </a:ext>
            </a:extLst>
          </p:cNvPr>
          <p:cNvPicPr>
            <a:picLocks noChangeAspect="1"/>
          </p:cNvPicPr>
          <p:nvPr/>
        </p:nvPicPr>
        <p:blipFill>
          <a:blip r:embed="rId3"/>
          <a:stretch>
            <a:fillRect/>
          </a:stretch>
        </p:blipFill>
        <p:spPr>
          <a:xfrm>
            <a:off x="1974093" y="3291841"/>
            <a:ext cx="8347435" cy="3055346"/>
          </a:xfrm>
          <a:prstGeom prst="rect">
            <a:avLst/>
          </a:prstGeom>
        </p:spPr>
      </p:pic>
    </p:spTree>
    <p:extLst>
      <p:ext uri="{BB962C8B-B14F-4D97-AF65-F5344CB8AC3E}">
        <p14:creationId xmlns:p14="http://schemas.microsoft.com/office/powerpoint/2010/main" val="390333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7E34-E3B0-4ED5-95BE-98B333483BBB}"/>
              </a:ext>
            </a:extLst>
          </p:cNvPr>
          <p:cNvSpPr>
            <a:spLocks noGrp="1"/>
          </p:cNvSpPr>
          <p:nvPr>
            <p:ph type="title"/>
          </p:nvPr>
        </p:nvSpPr>
        <p:spPr>
          <a:xfrm>
            <a:off x="278600" y="292375"/>
            <a:ext cx="11125199" cy="384047"/>
          </a:xfrm>
        </p:spPr>
        <p:txBody>
          <a:bodyPr/>
          <a:lstStyle/>
          <a:p>
            <a:r>
              <a:rPr lang="en-IN" dirty="0"/>
              <a:t>Angular – Example Reactive Form Validation </a:t>
            </a:r>
            <a:endParaRPr lang="en-US" dirty="0"/>
          </a:p>
        </p:txBody>
      </p:sp>
      <p:sp>
        <p:nvSpPr>
          <p:cNvPr id="3" name="Content Placeholder 2">
            <a:extLst>
              <a:ext uri="{FF2B5EF4-FFF2-40B4-BE49-F238E27FC236}">
                <a16:creationId xmlns:a16="http://schemas.microsoft.com/office/drawing/2014/main" id="{87D52F22-B01E-43BD-9F6B-1DFD0E59579C}"/>
              </a:ext>
            </a:extLst>
          </p:cNvPr>
          <p:cNvSpPr>
            <a:spLocks noGrp="1"/>
          </p:cNvSpPr>
          <p:nvPr>
            <p:ph idx="1"/>
          </p:nvPr>
        </p:nvSpPr>
        <p:spPr>
          <a:xfrm>
            <a:off x="531151" y="919090"/>
            <a:ext cx="11126522" cy="4419600"/>
          </a:xfrm>
        </p:spPr>
        <p:txBody>
          <a:bodyPr/>
          <a:lstStyle/>
          <a:p>
            <a:pPr marL="0" indent="0">
              <a:buNone/>
            </a:pPr>
            <a:r>
              <a:rPr lang="en-US" b="1" dirty="0"/>
              <a:t>Disable Submit Button</a:t>
            </a:r>
          </a:p>
          <a:p>
            <a:pPr marL="0" indent="0" algn="just">
              <a:spcBef>
                <a:spcPts val="600"/>
              </a:spcBef>
              <a:buNone/>
            </a:pPr>
            <a:r>
              <a:rPr lang="en-US" sz="2400" dirty="0"/>
              <a:t>We have successfully added the validators. Now, we need to disable the submit button if our form is not valid.</a:t>
            </a:r>
          </a:p>
          <a:p>
            <a:pPr marL="0" indent="0" algn="just">
              <a:spcBef>
                <a:spcPts val="600"/>
              </a:spcBef>
              <a:buNone/>
            </a:pPr>
            <a:endParaRPr lang="en-US" sz="2400" dirty="0"/>
          </a:p>
          <a:p>
            <a:pPr marL="0" indent="0" algn="just">
              <a:spcBef>
                <a:spcPts val="600"/>
              </a:spcBef>
              <a:buNone/>
            </a:pPr>
            <a:r>
              <a:rPr lang="en-US" sz="2400" dirty="0"/>
              <a:t>The Angular Forms API exposes the state of the forms through the </a:t>
            </a:r>
            <a:r>
              <a:rPr lang="en-US" sz="2400" dirty="0" err="1"/>
              <a:t>FormGroup</a:t>
            </a:r>
            <a:r>
              <a:rPr lang="en-US" sz="2400" dirty="0"/>
              <a:t>, </a:t>
            </a:r>
            <a:r>
              <a:rPr lang="en-US" sz="2400" dirty="0" err="1"/>
              <a:t>FormControl</a:t>
            </a:r>
            <a:r>
              <a:rPr lang="en-US" sz="2400" dirty="0"/>
              <a:t> &amp; </a:t>
            </a:r>
            <a:r>
              <a:rPr lang="en-US" sz="2400" dirty="0" err="1"/>
              <a:t>FormArray</a:t>
            </a:r>
            <a:r>
              <a:rPr lang="en-US" sz="2400" dirty="0"/>
              <a:t> instances. The </a:t>
            </a:r>
            <a:r>
              <a:rPr lang="en-US" sz="2400" dirty="0" err="1"/>
              <a:t>FormGroup</a:t>
            </a:r>
            <a:r>
              <a:rPr lang="en-US" sz="2400" dirty="0"/>
              <a:t> control has a property valid, which is set to true if all of its child controls are valid.</a:t>
            </a:r>
          </a:p>
          <a:p>
            <a:pPr marL="0" indent="0" algn="just">
              <a:spcBef>
                <a:spcPts val="600"/>
              </a:spcBef>
              <a:buNone/>
            </a:pPr>
            <a:endParaRPr lang="en-US" sz="2400" dirty="0"/>
          </a:p>
          <a:p>
            <a:pPr marL="0" indent="0" algn="just">
              <a:spcBef>
                <a:spcPts val="600"/>
              </a:spcBef>
              <a:buNone/>
            </a:pPr>
            <a:r>
              <a:rPr lang="en-US" sz="2400" dirty="0"/>
              <a:t>The </a:t>
            </a:r>
            <a:r>
              <a:rPr lang="en-US" sz="2400" dirty="0" err="1"/>
              <a:t>contactForm</a:t>
            </a:r>
            <a:r>
              <a:rPr lang="en-US" sz="2400" dirty="0"/>
              <a:t> represents the top-level </a:t>
            </a:r>
            <a:r>
              <a:rPr lang="en-US" sz="2400" dirty="0" err="1"/>
              <a:t>FormGroup</a:t>
            </a:r>
            <a:r>
              <a:rPr lang="en-US" sz="2400" dirty="0"/>
              <a:t>. We use it to set the disabled attribute of the submit button.</a:t>
            </a:r>
          </a:p>
        </p:txBody>
      </p:sp>
      <p:sp>
        <p:nvSpPr>
          <p:cNvPr id="4" name="Slide Number Placeholder 3">
            <a:extLst>
              <a:ext uri="{FF2B5EF4-FFF2-40B4-BE49-F238E27FC236}">
                <a16:creationId xmlns:a16="http://schemas.microsoft.com/office/drawing/2014/main" id="{C00B75C4-CB4D-49E7-BB70-D7F8D535F4A9}"/>
              </a:ext>
            </a:extLst>
          </p:cNvPr>
          <p:cNvSpPr>
            <a:spLocks noGrp="1"/>
          </p:cNvSpPr>
          <p:nvPr>
            <p:ph type="sldNum" sz="quarter" idx="12"/>
          </p:nvPr>
        </p:nvSpPr>
        <p:spPr/>
        <p:txBody>
          <a:bodyPr/>
          <a:lstStyle/>
          <a:p>
            <a:fld id="{C51EAA63-D034-42AE-91FA-B13B9518C7BE}" type="slidenum">
              <a:rPr lang="en-US" smtClean="0"/>
              <a:pPr/>
              <a:t>12</a:t>
            </a:fld>
            <a:endParaRPr lang="en-US" dirty="0"/>
          </a:p>
        </p:txBody>
      </p:sp>
      <p:pic>
        <p:nvPicPr>
          <p:cNvPr id="6" name="Picture 5">
            <a:extLst>
              <a:ext uri="{FF2B5EF4-FFF2-40B4-BE49-F238E27FC236}">
                <a16:creationId xmlns:a16="http://schemas.microsoft.com/office/drawing/2014/main" id="{A9C547EE-AC54-47A5-BAFD-16C88586A257}"/>
              </a:ext>
            </a:extLst>
          </p:cNvPr>
          <p:cNvPicPr>
            <a:picLocks noChangeAspect="1"/>
          </p:cNvPicPr>
          <p:nvPr/>
        </p:nvPicPr>
        <p:blipFill>
          <a:blip r:embed="rId2"/>
          <a:stretch>
            <a:fillRect/>
          </a:stretch>
        </p:blipFill>
        <p:spPr>
          <a:xfrm>
            <a:off x="1942318" y="5067959"/>
            <a:ext cx="7916244" cy="453611"/>
          </a:xfrm>
          <a:prstGeom prst="rect">
            <a:avLst/>
          </a:prstGeom>
        </p:spPr>
      </p:pic>
    </p:spTree>
    <p:extLst>
      <p:ext uri="{BB962C8B-B14F-4D97-AF65-F5344CB8AC3E}">
        <p14:creationId xmlns:p14="http://schemas.microsoft.com/office/powerpoint/2010/main" val="29488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1354-ABDB-4913-BA9C-4B7009873D8B}"/>
              </a:ext>
            </a:extLst>
          </p:cNvPr>
          <p:cNvSpPr>
            <a:spLocks noGrp="1"/>
          </p:cNvSpPr>
          <p:nvPr>
            <p:ph type="title"/>
          </p:nvPr>
        </p:nvSpPr>
        <p:spPr>
          <a:xfrm>
            <a:off x="278599" y="320510"/>
            <a:ext cx="11125199" cy="384047"/>
          </a:xfrm>
        </p:spPr>
        <p:txBody>
          <a:bodyPr/>
          <a:lstStyle/>
          <a:p>
            <a:r>
              <a:rPr lang="en-IN" dirty="0"/>
              <a:t>Angular – Example Reactive Form Validation </a:t>
            </a:r>
            <a:endParaRPr lang="en-US" dirty="0"/>
          </a:p>
        </p:txBody>
      </p:sp>
      <p:sp>
        <p:nvSpPr>
          <p:cNvPr id="3" name="Content Placeholder 2">
            <a:extLst>
              <a:ext uri="{FF2B5EF4-FFF2-40B4-BE49-F238E27FC236}">
                <a16:creationId xmlns:a16="http://schemas.microsoft.com/office/drawing/2014/main" id="{52987F6A-14C0-465F-8406-B5DF78B4E111}"/>
              </a:ext>
            </a:extLst>
          </p:cNvPr>
          <p:cNvSpPr>
            <a:spLocks noGrp="1"/>
          </p:cNvSpPr>
          <p:nvPr>
            <p:ph idx="1"/>
          </p:nvPr>
        </p:nvSpPr>
        <p:spPr>
          <a:xfrm>
            <a:off x="278599" y="890955"/>
            <a:ext cx="11379074" cy="4419600"/>
          </a:xfrm>
        </p:spPr>
        <p:txBody>
          <a:bodyPr/>
          <a:lstStyle/>
          <a:p>
            <a:pPr marL="0" indent="0" algn="just">
              <a:buNone/>
            </a:pPr>
            <a:r>
              <a:rPr lang="en-IN" sz="2400" b="1" dirty="0"/>
              <a:t>Displaying the Validation/Error messages</a:t>
            </a:r>
          </a:p>
          <a:p>
            <a:pPr algn="just"/>
            <a:r>
              <a:rPr lang="en-US" sz="2400" dirty="0"/>
              <a:t>We need to provide a short and meaningful error message to the user. We do that by using the error object returned by the </a:t>
            </a:r>
            <a:r>
              <a:rPr lang="en-US" sz="2400" dirty="0" err="1"/>
              <a:t>FormControl</a:t>
            </a:r>
            <a:r>
              <a:rPr lang="en-US" sz="2400" dirty="0"/>
              <a:t> instance</a:t>
            </a:r>
          </a:p>
          <a:p>
            <a:pPr algn="just"/>
            <a:r>
              <a:rPr lang="en-US" sz="2400" dirty="0"/>
              <a:t>Every form element has a </a:t>
            </a:r>
            <a:r>
              <a:rPr lang="en-US" sz="2400" dirty="0" err="1"/>
              <a:t>FormControl</a:t>
            </a:r>
            <a:r>
              <a:rPr lang="en-US" sz="2400" dirty="0"/>
              <a:t> instance associated with it. It exposes the state of form element like valid, dirty, touched etc.</a:t>
            </a:r>
          </a:p>
          <a:p>
            <a:pPr algn="just"/>
            <a:r>
              <a:rPr lang="en-US" sz="2400" dirty="0"/>
              <a:t>There are </a:t>
            </a:r>
            <a:r>
              <a:rPr lang="en-US" sz="2400" b="1" dirty="0"/>
              <a:t>two ways </a:t>
            </a:r>
            <a:r>
              <a:rPr lang="en-US" sz="2400" dirty="0"/>
              <a:t>in which we can get the reference to the </a:t>
            </a:r>
            <a:r>
              <a:rPr lang="en-US" sz="2400" dirty="0" err="1"/>
              <a:t>FormControl</a:t>
            </a:r>
            <a:r>
              <a:rPr lang="en-US" sz="2400" dirty="0"/>
              <a:t>.</a:t>
            </a:r>
          </a:p>
          <a:p>
            <a:pPr algn="just"/>
            <a:r>
              <a:rPr lang="en-US" sz="2400" dirty="0"/>
              <a:t>One way is to use the </a:t>
            </a:r>
            <a:r>
              <a:rPr lang="en-US" sz="2400" dirty="0" err="1"/>
              <a:t>contactForm</a:t>
            </a:r>
            <a:r>
              <a:rPr lang="en-US" sz="2400" dirty="0"/>
              <a:t> variable. We can use </a:t>
            </a:r>
            <a:r>
              <a:rPr lang="en-US" sz="2400" b="1" dirty="0" err="1"/>
              <a:t>contactForm.controls.firstname.valid</a:t>
            </a:r>
            <a:r>
              <a:rPr lang="en-US" sz="2400" b="1" dirty="0"/>
              <a:t> </a:t>
            </a:r>
            <a:r>
              <a:rPr lang="en-US" sz="2400" dirty="0"/>
              <a:t>to find out if the </a:t>
            </a:r>
            <a:r>
              <a:rPr lang="en-US" sz="2400" dirty="0" err="1"/>
              <a:t>firstname</a:t>
            </a:r>
            <a:r>
              <a:rPr lang="en-US" sz="2400" dirty="0"/>
              <a:t> is valid.</a:t>
            </a:r>
          </a:p>
        </p:txBody>
      </p:sp>
      <p:sp>
        <p:nvSpPr>
          <p:cNvPr id="4" name="Slide Number Placeholder 3">
            <a:extLst>
              <a:ext uri="{FF2B5EF4-FFF2-40B4-BE49-F238E27FC236}">
                <a16:creationId xmlns:a16="http://schemas.microsoft.com/office/drawing/2014/main" id="{D66A305D-CA70-4909-8D4C-A5E06DA9B037}"/>
              </a:ext>
            </a:extLst>
          </p:cNvPr>
          <p:cNvSpPr>
            <a:spLocks noGrp="1"/>
          </p:cNvSpPr>
          <p:nvPr>
            <p:ph type="sldNum" sz="quarter" idx="12"/>
          </p:nvPr>
        </p:nvSpPr>
        <p:spPr/>
        <p:txBody>
          <a:bodyPr/>
          <a:lstStyle/>
          <a:p>
            <a:fld id="{C51EAA63-D034-42AE-91FA-B13B9518C7BE}" type="slidenum">
              <a:rPr lang="en-US" smtClean="0"/>
              <a:pPr/>
              <a:t>13</a:t>
            </a:fld>
            <a:endParaRPr lang="en-US" dirty="0"/>
          </a:p>
        </p:txBody>
      </p:sp>
      <p:pic>
        <p:nvPicPr>
          <p:cNvPr id="5" name="Picture 4">
            <a:extLst>
              <a:ext uri="{FF2B5EF4-FFF2-40B4-BE49-F238E27FC236}">
                <a16:creationId xmlns:a16="http://schemas.microsoft.com/office/drawing/2014/main" id="{C7D69B41-5A02-45C7-BDF5-6589DF6816A1}"/>
              </a:ext>
            </a:extLst>
          </p:cNvPr>
          <p:cNvPicPr>
            <a:picLocks noChangeAspect="1"/>
          </p:cNvPicPr>
          <p:nvPr/>
        </p:nvPicPr>
        <p:blipFill>
          <a:blip r:embed="rId2"/>
          <a:stretch>
            <a:fillRect/>
          </a:stretch>
        </p:blipFill>
        <p:spPr>
          <a:xfrm>
            <a:off x="1705585" y="4392052"/>
            <a:ext cx="8895884" cy="1474175"/>
          </a:xfrm>
          <a:prstGeom prst="rect">
            <a:avLst/>
          </a:prstGeom>
        </p:spPr>
      </p:pic>
    </p:spTree>
    <p:extLst>
      <p:ext uri="{BB962C8B-B14F-4D97-AF65-F5344CB8AC3E}">
        <p14:creationId xmlns:p14="http://schemas.microsoft.com/office/powerpoint/2010/main" val="62820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98FA-A083-4EFE-8FF9-8EAA68ADD1D8}"/>
              </a:ext>
            </a:extLst>
          </p:cNvPr>
          <p:cNvSpPr>
            <a:spLocks noGrp="1"/>
          </p:cNvSpPr>
          <p:nvPr>
            <p:ph type="title"/>
          </p:nvPr>
        </p:nvSpPr>
        <p:spPr>
          <a:xfrm>
            <a:off x="334871" y="306443"/>
            <a:ext cx="11125199" cy="384047"/>
          </a:xfrm>
        </p:spPr>
        <p:txBody>
          <a:bodyPr/>
          <a:lstStyle/>
          <a:p>
            <a:r>
              <a:rPr lang="en-IN" dirty="0"/>
              <a:t>Angular – Example Reactive Form Validation </a:t>
            </a:r>
            <a:endParaRPr lang="en-US" dirty="0"/>
          </a:p>
        </p:txBody>
      </p:sp>
      <p:sp>
        <p:nvSpPr>
          <p:cNvPr id="3" name="Content Placeholder 2">
            <a:extLst>
              <a:ext uri="{FF2B5EF4-FFF2-40B4-BE49-F238E27FC236}">
                <a16:creationId xmlns:a16="http://schemas.microsoft.com/office/drawing/2014/main" id="{52D557FF-C359-45B6-863F-7EE4C2790157}"/>
              </a:ext>
            </a:extLst>
          </p:cNvPr>
          <p:cNvSpPr>
            <a:spLocks noGrp="1"/>
          </p:cNvSpPr>
          <p:nvPr>
            <p:ph idx="1"/>
          </p:nvPr>
        </p:nvSpPr>
        <p:spPr>
          <a:xfrm>
            <a:off x="531151" y="947226"/>
            <a:ext cx="11126522" cy="4419600"/>
          </a:xfrm>
        </p:spPr>
        <p:txBody>
          <a:bodyPr/>
          <a:lstStyle/>
          <a:p>
            <a:pPr marL="0" indent="0" algn="just">
              <a:buNone/>
            </a:pPr>
            <a:r>
              <a:rPr lang="en-US" sz="2400" dirty="0"/>
              <a:t>The other way to is to define getter function for each </a:t>
            </a:r>
            <a:r>
              <a:rPr lang="en-US" sz="2400" dirty="0" err="1"/>
              <a:t>FormControl</a:t>
            </a:r>
            <a:r>
              <a:rPr lang="en-US" sz="2400" dirty="0"/>
              <a:t> instance in the component class.</a:t>
            </a:r>
          </a:p>
          <a:p>
            <a:pPr marL="0" indent="0" algn="just">
              <a:buNone/>
            </a:pPr>
            <a:endParaRPr lang="en-US" sz="2400" dirty="0"/>
          </a:p>
          <a:p>
            <a:pPr marL="0" indent="0" algn="just">
              <a:buNone/>
            </a:pPr>
            <a:endParaRPr lang="en-US" sz="2400" dirty="0"/>
          </a:p>
          <a:p>
            <a:pPr marL="0" indent="0" algn="just">
              <a:buNone/>
            </a:pPr>
            <a:r>
              <a:rPr lang="en-US" sz="2400" dirty="0"/>
              <a:t>and then use it in the template as follows</a:t>
            </a:r>
          </a:p>
          <a:p>
            <a:pPr marL="0" indent="0" algn="just">
              <a:buNone/>
            </a:pPr>
            <a:endParaRPr lang="en-US" sz="2400" dirty="0"/>
          </a:p>
          <a:p>
            <a:pPr marL="0" indent="0" algn="just">
              <a:buNone/>
            </a:pPr>
            <a:endParaRPr lang="en-US" sz="2400" dirty="0"/>
          </a:p>
        </p:txBody>
      </p:sp>
      <p:sp>
        <p:nvSpPr>
          <p:cNvPr id="4" name="Slide Number Placeholder 3">
            <a:extLst>
              <a:ext uri="{FF2B5EF4-FFF2-40B4-BE49-F238E27FC236}">
                <a16:creationId xmlns:a16="http://schemas.microsoft.com/office/drawing/2014/main" id="{825B2741-FBA5-4163-90C5-AC2EBB666F3E}"/>
              </a:ext>
            </a:extLst>
          </p:cNvPr>
          <p:cNvSpPr>
            <a:spLocks noGrp="1"/>
          </p:cNvSpPr>
          <p:nvPr>
            <p:ph type="sldNum" sz="quarter" idx="12"/>
          </p:nvPr>
        </p:nvSpPr>
        <p:spPr/>
        <p:txBody>
          <a:bodyPr/>
          <a:lstStyle/>
          <a:p>
            <a:fld id="{C51EAA63-D034-42AE-91FA-B13B9518C7BE}" type="slidenum">
              <a:rPr lang="en-US" smtClean="0"/>
              <a:pPr/>
              <a:t>14</a:t>
            </a:fld>
            <a:endParaRPr lang="en-US" dirty="0"/>
          </a:p>
        </p:txBody>
      </p:sp>
      <p:pic>
        <p:nvPicPr>
          <p:cNvPr id="6" name="Picture 5">
            <a:extLst>
              <a:ext uri="{FF2B5EF4-FFF2-40B4-BE49-F238E27FC236}">
                <a16:creationId xmlns:a16="http://schemas.microsoft.com/office/drawing/2014/main" id="{06843E85-A944-4914-81DC-21950598CE73}"/>
              </a:ext>
            </a:extLst>
          </p:cNvPr>
          <p:cNvPicPr>
            <a:picLocks noChangeAspect="1"/>
          </p:cNvPicPr>
          <p:nvPr/>
        </p:nvPicPr>
        <p:blipFill>
          <a:blip r:embed="rId2"/>
          <a:stretch>
            <a:fillRect/>
          </a:stretch>
        </p:blipFill>
        <p:spPr>
          <a:xfrm>
            <a:off x="3293386" y="1631853"/>
            <a:ext cx="4800764" cy="962904"/>
          </a:xfrm>
          <a:prstGeom prst="rect">
            <a:avLst/>
          </a:prstGeom>
        </p:spPr>
      </p:pic>
      <p:pic>
        <p:nvPicPr>
          <p:cNvPr id="7" name="Picture 6">
            <a:extLst>
              <a:ext uri="{FF2B5EF4-FFF2-40B4-BE49-F238E27FC236}">
                <a16:creationId xmlns:a16="http://schemas.microsoft.com/office/drawing/2014/main" id="{CA4246FA-45D4-4FE1-8773-C424BD7FCA46}"/>
              </a:ext>
            </a:extLst>
          </p:cNvPr>
          <p:cNvPicPr>
            <a:picLocks noChangeAspect="1"/>
          </p:cNvPicPr>
          <p:nvPr/>
        </p:nvPicPr>
        <p:blipFill>
          <a:blip r:embed="rId3"/>
          <a:stretch>
            <a:fillRect/>
          </a:stretch>
        </p:blipFill>
        <p:spPr>
          <a:xfrm>
            <a:off x="2042277" y="3302727"/>
            <a:ext cx="7090475" cy="962904"/>
          </a:xfrm>
          <a:prstGeom prst="rect">
            <a:avLst/>
          </a:prstGeom>
        </p:spPr>
      </p:pic>
    </p:spTree>
    <p:extLst>
      <p:ext uri="{BB962C8B-B14F-4D97-AF65-F5344CB8AC3E}">
        <p14:creationId xmlns:p14="http://schemas.microsoft.com/office/powerpoint/2010/main" val="79723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DB16-E042-4B2F-A374-0F6B29B6A61B}"/>
              </a:ext>
            </a:extLst>
          </p:cNvPr>
          <p:cNvSpPr>
            <a:spLocks noGrp="1"/>
          </p:cNvSpPr>
          <p:nvPr>
            <p:ph type="title"/>
          </p:nvPr>
        </p:nvSpPr>
        <p:spPr>
          <a:xfrm>
            <a:off x="292668" y="250171"/>
            <a:ext cx="11125199" cy="384047"/>
          </a:xfrm>
        </p:spPr>
        <p:txBody>
          <a:bodyPr/>
          <a:lstStyle/>
          <a:p>
            <a:r>
              <a:rPr lang="en-IN" dirty="0"/>
              <a:t>Angular – Example Reactive Form Validation </a:t>
            </a:r>
            <a:endParaRPr lang="en-US" dirty="0"/>
          </a:p>
        </p:txBody>
      </p:sp>
      <p:sp>
        <p:nvSpPr>
          <p:cNvPr id="3" name="Content Placeholder 2">
            <a:extLst>
              <a:ext uri="{FF2B5EF4-FFF2-40B4-BE49-F238E27FC236}">
                <a16:creationId xmlns:a16="http://schemas.microsoft.com/office/drawing/2014/main" id="{25FC7A58-0D9B-48FB-9A02-3D64C05A667B}"/>
              </a:ext>
            </a:extLst>
          </p:cNvPr>
          <p:cNvSpPr>
            <a:spLocks noGrp="1"/>
          </p:cNvSpPr>
          <p:nvPr>
            <p:ph idx="1"/>
          </p:nvPr>
        </p:nvSpPr>
        <p:spPr>
          <a:xfrm>
            <a:off x="292667" y="890955"/>
            <a:ext cx="11735209" cy="4419600"/>
          </a:xfrm>
        </p:spPr>
        <p:txBody>
          <a:bodyPr/>
          <a:lstStyle/>
          <a:p>
            <a:r>
              <a:rPr lang="en-IN" sz="2400" b="1" dirty="0"/>
              <a:t>Dirty: </a:t>
            </a:r>
            <a:r>
              <a:rPr lang="en-US" sz="2400" dirty="0"/>
              <a:t>A control is dirty if the user has changed the value in the UI.</a:t>
            </a:r>
            <a:endParaRPr lang="en-IN" sz="2400" dirty="0"/>
          </a:p>
          <a:p>
            <a:r>
              <a:rPr lang="en-IN" sz="2400" b="1" dirty="0"/>
              <a:t>Touched: </a:t>
            </a:r>
            <a:r>
              <a:rPr lang="en-US" sz="2400" dirty="0"/>
              <a:t>A control is touched if the user has triggered a blur event on it.</a:t>
            </a:r>
          </a:p>
          <a:p>
            <a:pPr marL="0" indent="0">
              <a:buNone/>
            </a:pPr>
            <a:r>
              <a:rPr lang="en-US" sz="2400" b="1" dirty="0"/>
              <a:t>Error Message</a:t>
            </a:r>
          </a:p>
          <a:p>
            <a:pPr marL="0" indent="0" algn="just">
              <a:buNone/>
            </a:pPr>
            <a:r>
              <a:rPr lang="en-US" sz="2400" dirty="0"/>
              <a:t>The error message “</a:t>
            </a:r>
            <a:r>
              <a:rPr lang="en-US" sz="2400" b="1" dirty="0"/>
              <a:t>First Name is not valid </a:t>
            </a:r>
            <a:r>
              <a:rPr lang="en-US" sz="2400" dirty="0"/>
              <a:t>” is not helpful. The </a:t>
            </a:r>
            <a:r>
              <a:rPr lang="en-US" sz="2400" dirty="0" err="1"/>
              <a:t>firstname</a:t>
            </a:r>
            <a:r>
              <a:rPr lang="en-US" sz="2400" dirty="0"/>
              <a:t> has two validators. required and </a:t>
            </a:r>
            <a:r>
              <a:rPr lang="en-US" sz="2400" dirty="0" err="1"/>
              <a:t>minlength</a:t>
            </a:r>
            <a:endParaRPr lang="en-US" sz="2400" dirty="0"/>
          </a:p>
          <a:p>
            <a:pPr marL="0" indent="0" algn="just">
              <a:buNone/>
            </a:pPr>
            <a:r>
              <a:rPr lang="en-US" sz="2400" dirty="0"/>
              <a:t>Any errors generated by the failing validation is updated in the errors object. The errors object returns the error object or null if there are no errors.</a:t>
            </a:r>
          </a:p>
        </p:txBody>
      </p:sp>
      <p:sp>
        <p:nvSpPr>
          <p:cNvPr id="4" name="Slide Number Placeholder 3">
            <a:extLst>
              <a:ext uri="{FF2B5EF4-FFF2-40B4-BE49-F238E27FC236}">
                <a16:creationId xmlns:a16="http://schemas.microsoft.com/office/drawing/2014/main" id="{F7968B6D-836E-4CB7-93EF-99DF045695B7}"/>
              </a:ext>
            </a:extLst>
          </p:cNvPr>
          <p:cNvSpPr>
            <a:spLocks noGrp="1"/>
          </p:cNvSpPr>
          <p:nvPr>
            <p:ph type="sldNum" sz="quarter" idx="12"/>
          </p:nvPr>
        </p:nvSpPr>
        <p:spPr/>
        <p:txBody>
          <a:bodyPr/>
          <a:lstStyle/>
          <a:p>
            <a:fld id="{C51EAA63-D034-42AE-91FA-B13B9518C7BE}" type="slidenum">
              <a:rPr lang="en-US" smtClean="0"/>
              <a:pPr/>
              <a:t>15</a:t>
            </a:fld>
            <a:endParaRPr lang="en-US" dirty="0"/>
          </a:p>
        </p:txBody>
      </p:sp>
      <p:pic>
        <p:nvPicPr>
          <p:cNvPr id="7" name="Picture 6">
            <a:extLst>
              <a:ext uri="{FF2B5EF4-FFF2-40B4-BE49-F238E27FC236}">
                <a16:creationId xmlns:a16="http://schemas.microsoft.com/office/drawing/2014/main" id="{47BB439B-AB70-48B3-9CEC-C44FF0BE03FC}"/>
              </a:ext>
            </a:extLst>
          </p:cNvPr>
          <p:cNvPicPr>
            <a:picLocks noChangeAspect="1"/>
          </p:cNvPicPr>
          <p:nvPr/>
        </p:nvPicPr>
        <p:blipFill>
          <a:blip r:embed="rId2"/>
          <a:stretch>
            <a:fillRect/>
          </a:stretch>
        </p:blipFill>
        <p:spPr>
          <a:xfrm>
            <a:off x="2131181" y="3882538"/>
            <a:ext cx="6383630" cy="2294117"/>
          </a:xfrm>
          <a:prstGeom prst="rect">
            <a:avLst/>
          </a:prstGeom>
        </p:spPr>
      </p:pic>
    </p:spTree>
    <p:extLst>
      <p:ext uri="{BB962C8B-B14F-4D97-AF65-F5344CB8AC3E}">
        <p14:creationId xmlns:p14="http://schemas.microsoft.com/office/powerpoint/2010/main" val="271275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172A-E8B6-4560-BFD3-C7E0C4812C29}"/>
              </a:ext>
            </a:extLst>
          </p:cNvPr>
          <p:cNvSpPr>
            <a:spLocks noGrp="1"/>
          </p:cNvSpPr>
          <p:nvPr>
            <p:ph type="title"/>
          </p:nvPr>
        </p:nvSpPr>
        <p:spPr>
          <a:xfrm>
            <a:off x="180126" y="129894"/>
            <a:ext cx="11125199" cy="384047"/>
          </a:xfrm>
        </p:spPr>
        <p:txBody>
          <a:bodyPr/>
          <a:lstStyle/>
          <a:p>
            <a:r>
              <a:rPr lang="en-IN" dirty="0"/>
              <a:t>Angular – Example Reactive Form Validation </a:t>
            </a:r>
            <a:endParaRPr lang="en-US" dirty="0"/>
          </a:p>
        </p:txBody>
      </p:sp>
      <p:sp>
        <p:nvSpPr>
          <p:cNvPr id="3" name="Content Placeholder 2">
            <a:extLst>
              <a:ext uri="{FF2B5EF4-FFF2-40B4-BE49-F238E27FC236}">
                <a16:creationId xmlns:a16="http://schemas.microsoft.com/office/drawing/2014/main" id="{DB69B024-7734-40B8-9E49-61EA0176D09B}"/>
              </a:ext>
            </a:extLst>
          </p:cNvPr>
          <p:cNvSpPr>
            <a:spLocks noGrp="1"/>
          </p:cNvSpPr>
          <p:nvPr>
            <p:ph idx="1"/>
          </p:nvPr>
        </p:nvSpPr>
        <p:spPr>
          <a:xfrm>
            <a:off x="320142" y="694008"/>
            <a:ext cx="11126522" cy="4419600"/>
          </a:xfrm>
        </p:spPr>
        <p:txBody>
          <a:bodyPr/>
          <a:lstStyle/>
          <a:p>
            <a:pPr marL="0" indent="0">
              <a:buNone/>
            </a:pPr>
            <a:r>
              <a:rPr lang="en-IN" sz="2200" b="1" dirty="0"/>
              <a:t>Final Code</a:t>
            </a:r>
            <a:endParaRPr lang="en-US" sz="2200" b="1" dirty="0"/>
          </a:p>
        </p:txBody>
      </p:sp>
      <p:sp>
        <p:nvSpPr>
          <p:cNvPr id="4" name="Slide Number Placeholder 3">
            <a:extLst>
              <a:ext uri="{FF2B5EF4-FFF2-40B4-BE49-F238E27FC236}">
                <a16:creationId xmlns:a16="http://schemas.microsoft.com/office/drawing/2014/main" id="{DDDA8DBB-828A-44D8-B65B-A96EC57FDEC6}"/>
              </a:ext>
            </a:extLst>
          </p:cNvPr>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5" name="Picture 4">
            <a:extLst>
              <a:ext uri="{FF2B5EF4-FFF2-40B4-BE49-F238E27FC236}">
                <a16:creationId xmlns:a16="http://schemas.microsoft.com/office/drawing/2014/main" id="{771D8650-240F-4765-AC73-C8C39EF1F49E}"/>
              </a:ext>
            </a:extLst>
          </p:cNvPr>
          <p:cNvPicPr>
            <a:picLocks noChangeAspect="1"/>
          </p:cNvPicPr>
          <p:nvPr/>
        </p:nvPicPr>
        <p:blipFill>
          <a:blip r:embed="rId2"/>
          <a:stretch>
            <a:fillRect/>
          </a:stretch>
        </p:blipFill>
        <p:spPr>
          <a:xfrm>
            <a:off x="2123769" y="547940"/>
            <a:ext cx="7521676" cy="5801814"/>
          </a:xfrm>
          <a:prstGeom prst="rect">
            <a:avLst/>
          </a:prstGeom>
        </p:spPr>
      </p:pic>
    </p:spTree>
    <p:extLst>
      <p:ext uri="{BB962C8B-B14F-4D97-AF65-F5344CB8AC3E}">
        <p14:creationId xmlns:p14="http://schemas.microsoft.com/office/powerpoint/2010/main" val="408693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32604-5849-470F-8EB0-20E95C619385}"/>
              </a:ext>
            </a:extLst>
          </p:cNvPr>
          <p:cNvSpPr>
            <a:spLocks noGrp="1"/>
          </p:cNvSpPr>
          <p:nvPr>
            <p:ph type="title"/>
          </p:nvPr>
        </p:nvSpPr>
        <p:spPr>
          <a:xfrm>
            <a:off x="250464" y="172097"/>
            <a:ext cx="11125199" cy="384047"/>
          </a:xfrm>
        </p:spPr>
        <p:txBody>
          <a:bodyPr/>
          <a:lstStyle/>
          <a:p>
            <a:r>
              <a:rPr lang="en-IN" dirty="0"/>
              <a:t>Angular – Example Reactive Form Validation </a:t>
            </a:r>
            <a:endParaRPr lang="en-US" dirty="0"/>
          </a:p>
        </p:txBody>
      </p:sp>
      <p:sp>
        <p:nvSpPr>
          <p:cNvPr id="4" name="Slide Number Placeholder 3">
            <a:extLst>
              <a:ext uri="{FF2B5EF4-FFF2-40B4-BE49-F238E27FC236}">
                <a16:creationId xmlns:a16="http://schemas.microsoft.com/office/drawing/2014/main" id="{B880EA7E-DC83-464A-9EEE-4300425283CE}"/>
              </a:ext>
            </a:extLst>
          </p:cNvPr>
          <p:cNvSpPr>
            <a:spLocks noGrp="1"/>
          </p:cNvSpPr>
          <p:nvPr>
            <p:ph type="sldNum" sz="quarter" idx="12"/>
          </p:nvPr>
        </p:nvSpPr>
        <p:spPr/>
        <p:txBody>
          <a:bodyPr/>
          <a:lstStyle/>
          <a:p>
            <a:fld id="{C51EAA63-D034-42AE-91FA-B13B9518C7BE}" type="slidenum">
              <a:rPr lang="en-US" smtClean="0"/>
              <a:pPr/>
              <a:t>17</a:t>
            </a:fld>
            <a:endParaRPr lang="en-US" dirty="0"/>
          </a:p>
        </p:txBody>
      </p:sp>
      <p:pic>
        <p:nvPicPr>
          <p:cNvPr id="5" name="Picture 4">
            <a:extLst>
              <a:ext uri="{FF2B5EF4-FFF2-40B4-BE49-F238E27FC236}">
                <a16:creationId xmlns:a16="http://schemas.microsoft.com/office/drawing/2014/main" id="{8C353812-E051-4292-A8EB-7FA2C2F8850A}"/>
              </a:ext>
            </a:extLst>
          </p:cNvPr>
          <p:cNvPicPr>
            <a:picLocks noChangeAspect="1"/>
          </p:cNvPicPr>
          <p:nvPr/>
        </p:nvPicPr>
        <p:blipFill>
          <a:blip r:embed="rId2"/>
          <a:stretch>
            <a:fillRect/>
          </a:stretch>
        </p:blipFill>
        <p:spPr>
          <a:xfrm>
            <a:off x="250464" y="633542"/>
            <a:ext cx="3763963" cy="5590916"/>
          </a:xfrm>
          <a:prstGeom prst="rect">
            <a:avLst/>
          </a:prstGeom>
        </p:spPr>
      </p:pic>
      <p:pic>
        <p:nvPicPr>
          <p:cNvPr id="6" name="Picture 5">
            <a:extLst>
              <a:ext uri="{FF2B5EF4-FFF2-40B4-BE49-F238E27FC236}">
                <a16:creationId xmlns:a16="http://schemas.microsoft.com/office/drawing/2014/main" id="{9AA3DE71-E4D2-49E0-AC24-FF5A526DA680}"/>
              </a:ext>
            </a:extLst>
          </p:cNvPr>
          <p:cNvPicPr>
            <a:picLocks noChangeAspect="1"/>
          </p:cNvPicPr>
          <p:nvPr/>
        </p:nvPicPr>
        <p:blipFill>
          <a:blip r:embed="rId3"/>
          <a:stretch>
            <a:fillRect/>
          </a:stretch>
        </p:blipFill>
        <p:spPr>
          <a:xfrm>
            <a:off x="4178860" y="638641"/>
            <a:ext cx="4540398" cy="5585817"/>
          </a:xfrm>
          <a:prstGeom prst="rect">
            <a:avLst/>
          </a:prstGeom>
        </p:spPr>
      </p:pic>
      <p:pic>
        <p:nvPicPr>
          <p:cNvPr id="7" name="Picture 6">
            <a:extLst>
              <a:ext uri="{FF2B5EF4-FFF2-40B4-BE49-F238E27FC236}">
                <a16:creationId xmlns:a16="http://schemas.microsoft.com/office/drawing/2014/main" id="{F92F50BE-D117-4F57-92F1-759E9BD90F90}"/>
              </a:ext>
            </a:extLst>
          </p:cNvPr>
          <p:cNvPicPr>
            <a:picLocks noChangeAspect="1"/>
          </p:cNvPicPr>
          <p:nvPr/>
        </p:nvPicPr>
        <p:blipFill>
          <a:blip r:embed="rId4"/>
          <a:stretch>
            <a:fillRect/>
          </a:stretch>
        </p:blipFill>
        <p:spPr>
          <a:xfrm>
            <a:off x="8766957" y="640552"/>
            <a:ext cx="3326659" cy="5211608"/>
          </a:xfrm>
          <a:prstGeom prst="rect">
            <a:avLst/>
          </a:prstGeom>
        </p:spPr>
      </p:pic>
    </p:spTree>
    <p:extLst>
      <p:ext uri="{BB962C8B-B14F-4D97-AF65-F5344CB8AC3E}">
        <p14:creationId xmlns:p14="http://schemas.microsoft.com/office/powerpoint/2010/main" val="292146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2AF4-A5BA-49A9-8B20-2ABDC4CD5476}"/>
              </a:ext>
            </a:extLst>
          </p:cNvPr>
          <p:cNvSpPr>
            <a:spLocks noGrp="1"/>
          </p:cNvSpPr>
          <p:nvPr>
            <p:ph type="title"/>
          </p:nvPr>
        </p:nvSpPr>
        <p:spPr>
          <a:xfrm>
            <a:off x="264532" y="239149"/>
            <a:ext cx="11125199" cy="493543"/>
          </a:xfrm>
        </p:spPr>
        <p:txBody>
          <a:bodyPr/>
          <a:lstStyle/>
          <a:p>
            <a:r>
              <a:rPr lang="en-IN" dirty="0"/>
              <a:t>Angular – Custom Validator in Reactive Forms</a:t>
            </a:r>
            <a:endParaRPr lang="en-US" dirty="0"/>
          </a:p>
        </p:txBody>
      </p:sp>
      <p:sp>
        <p:nvSpPr>
          <p:cNvPr id="3" name="Content Placeholder 2">
            <a:extLst>
              <a:ext uri="{FF2B5EF4-FFF2-40B4-BE49-F238E27FC236}">
                <a16:creationId xmlns:a16="http://schemas.microsoft.com/office/drawing/2014/main" id="{5BBD9BB8-8A0D-4A7D-B4BC-1362B48BCBF1}"/>
              </a:ext>
            </a:extLst>
          </p:cNvPr>
          <p:cNvSpPr>
            <a:spLocks noGrp="1"/>
          </p:cNvSpPr>
          <p:nvPr>
            <p:ph idx="1"/>
          </p:nvPr>
        </p:nvSpPr>
        <p:spPr>
          <a:xfrm>
            <a:off x="390480" y="961293"/>
            <a:ext cx="11126522" cy="4419600"/>
          </a:xfrm>
        </p:spPr>
        <p:txBody>
          <a:bodyPr/>
          <a:lstStyle/>
          <a:p>
            <a:pPr marL="0" indent="0">
              <a:buNone/>
            </a:pPr>
            <a:r>
              <a:rPr lang="en-IN" sz="2400" b="1" dirty="0"/>
              <a:t>How to Build Custom Validator</a:t>
            </a:r>
          </a:p>
          <a:p>
            <a:pPr marL="0" indent="0">
              <a:buNone/>
            </a:pPr>
            <a:r>
              <a:rPr lang="en-US" sz="2400" dirty="0"/>
              <a:t>It is a function, which must implement </a:t>
            </a:r>
            <a:r>
              <a:rPr lang="en-US" sz="2400" dirty="0" err="1"/>
              <a:t>ValidatorFn</a:t>
            </a:r>
            <a:r>
              <a:rPr lang="en-US" sz="2400" dirty="0"/>
              <a:t> Interface.</a:t>
            </a:r>
          </a:p>
          <a:p>
            <a:pPr marL="0" indent="0">
              <a:buNone/>
            </a:pPr>
            <a:r>
              <a:rPr lang="en-US" sz="2400" b="1" dirty="0" err="1"/>
              <a:t>ValidatorFn</a:t>
            </a:r>
            <a:endParaRPr lang="en-US" sz="2400" b="1" dirty="0"/>
          </a:p>
          <a:p>
            <a:pPr marL="0" indent="0">
              <a:buNone/>
            </a:pPr>
            <a:r>
              <a:rPr lang="en-US" sz="2400" dirty="0"/>
              <a:t>The </a:t>
            </a:r>
            <a:r>
              <a:rPr lang="en-US" sz="2400" dirty="0" err="1"/>
              <a:t>ValidatorFn</a:t>
            </a:r>
            <a:r>
              <a:rPr lang="en-US" sz="2400" dirty="0"/>
              <a:t> is an Interface, which defines the signature of the Validator function.</a:t>
            </a:r>
          </a:p>
          <a:p>
            <a:pPr marL="0" indent="0">
              <a:buNone/>
            </a:pPr>
            <a:endParaRPr lang="en-US" sz="2400" dirty="0"/>
          </a:p>
          <a:p>
            <a:pPr marL="0" indent="0">
              <a:buNone/>
            </a:pPr>
            <a:endParaRPr lang="en-US" sz="2400" dirty="0"/>
          </a:p>
          <a:p>
            <a:pPr marL="0" indent="0">
              <a:buNone/>
            </a:pPr>
            <a:endParaRPr lang="en-US" sz="2400" dirty="0"/>
          </a:p>
          <a:p>
            <a:pPr marL="0" indent="0" algn="just">
              <a:buNone/>
            </a:pPr>
            <a:r>
              <a:rPr lang="en-US" sz="2400" dirty="0"/>
              <a:t>The function takes the </a:t>
            </a:r>
            <a:r>
              <a:rPr lang="en-US" sz="2400" b="1" dirty="0" err="1"/>
              <a:t>AbstractControl</a:t>
            </a:r>
            <a:r>
              <a:rPr lang="en-US" sz="2400" dirty="0"/>
              <a:t>. This is the base class for </a:t>
            </a:r>
            <a:r>
              <a:rPr lang="en-US" sz="2400" b="1" dirty="0" err="1"/>
              <a:t>FormControl</a:t>
            </a:r>
            <a:r>
              <a:rPr lang="en-US" sz="2400" b="1" dirty="0"/>
              <a:t>, </a:t>
            </a:r>
            <a:r>
              <a:rPr lang="en-US" sz="2400" b="1" dirty="0" err="1"/>
              <a:t>FormGroup</a:t>
            </a:r>
            <a:r>
              <a:rPr lang="en-US" sz="2400" dirty="0"/>
              <a:t>, and </a:t>
            </a:r>
            <a:r>
              <a:rPr lang="en-US" sz="2400" b="1" dirty="0" err="1"/>
              <a:t>FormArray</a:t>
            </a:r>
            <a:r>
              <a:rPr lang="en-US" sz="2400" b="1" dirty="0"/>
              <a:t>.</a:t>
            </a:r>
            <a:r>
              <a:rPr lang="en-US" sz="2400" dirty="0"/>
              <a:t> The validator function must return a list of errors </a:t>
            </a:r>
            <a:r>
              <a:rPr lang="en-US" sz="2400" dirty="0" err="1"/>
              <a:t>i.e</a:t>
            </a:r>
            <a:r>
              <a:rPr lang="en-US" sz="2400" dirty="0"/>
              <a:t> </a:t>
            </a:r>
            <a:r>
              <a:rPr lang="en-US" sz="2400" b="1" dirty="0" err="1"/>
              <a:t>ValidationErrors</a:t>
            </a:r>
            <a:r>
              <a:rPr lang="en-US" sz="2400" dirty="0"/>
              <a:t> or </a:t>
            </a:r>
            <a:r>
              <a:rPr lang="en-US" sz="2400" b="1" dirty="0"/>
              <a:t>null</a:t>
            </a:r>
            <a:r>
              <a:rPr lang="en-US" sz="2400" dirty="0"/>
              <a:t> if the validation has passed</a:t>
            </a:r>
          </a:p>
        </p:txBody>
      </p:sp>
      <p:sp>
        <p:nvSpPr>
          <p:cNvPr id="4" name="Slide Number Placeholder 3">
            <a:extLst>
              <a:ext uri="{FF2B5EF4-FFF2-40B4-BE49-F238E27FC236}">
                <a16:creationId xmlns:a16="http://schemas.microsoft.com/office/drawing/2014/main" id="{D395BD18-B8F1-4C7B-9161-E2707EAF7810}"/>
              </a:ext>
            </a:extLst>
          </p:cNvPr>
          <p:cNvSpPr>
            <a:spLocks noGrp="1"/>
          </p:cNvSpPr>
          <p:nvPr>
            <p:ph type="sldNum" sz="quarter" idx="12"/>
          </p:nvPr>
        </p:nvSpPr>
        <p:spPr/>
        <p:txBody>
          <a:bodyPr/>
          <a:lstStyle/>
          <a:p>
            <a:fld id="{C51EAA63-D034-42AE-91FA-B13B9518C7BE}" type="slidenum">
              <a:rPr lang="en-US" smtClean="0"/>
              <a:pPr/>
              <a:t>18</a:t>
            </a:fld>
            <a:endParaRPr lang="en-US" dirty="0"/>
          </a:p>
        </p:txBody>
      </p:sp>
      <p:pic>
        <p:nvPicPr>
          <p:cNvPr id="5" name="Picture 4">
            <a:extLst>
              <a:ext uri="{FF2B5EF4-FFF2-40B4-BE49-F238E27FC236}">
                <a16:creationId xmlns:a16="http://schemas.microsoft.com/office/drawing/2014/main" id="{BF9161EA-C7F3-4119-923C-D715343B50A7}"/>
              </a:ext>
            </a:extLst>
          </p:cNvPr>
          <p:cNvPicPr>
            <a:picLocks noChangeAspect="1"/>
          </p:cNvPicPr>
          <p:nvPr/>
        </p:nvPicPr>
        <p:blipFill>
          <a:blip r:embed="rId2"/>
          <a:stretch>
            <a:fillRect/>
          </a:stretch>
        </p:blipFill>
        <p:spPr>
          <a:xfrm>
            <a:off x="2869810" y="2951496"/>
            <a:ext cx="5355784" cy="955007"/>
          </a:xfrm>
          <a:prstGeom prst="rect">
            <a:avLst/>
          </a:prstGeom>
        </p:spPr>
      </p:pic>
    </p:spTree>
    <p:extLst>
      <p:ext uri="{BB962C8B-B14F-4D97-AF65-F5344CB8AC3E}">
        <p14:creationId xmlns:p14="http://schemas.microsoft.com/office/powerpoint/2010/main" val="126116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ACBCC-F7C8-4562-B537-865221961077}"/>
              </a:ext>
            </a:extLst>
          </p:cNvPr>
          <p:cNvSpPr>
            <a:spLocks noGrp="1"/>
          </p:cNvSpPr>
          <p:nvPr>
            <p:ph type="title"/>
          </p:nvPr>
        </p:nvSpPr>
        <p:spPr>
          <a:xfrm>
            <a:off x="166058" y="264239"/>
            <a:ext cx="11125199" cy="384047"/>
          </a:xfrm>
        </p:spPr>
        <p:txBody>
          <a:bodyPr/>
          <a:lstStyle/>
          <a:p>
            <a:r>
              <a:rPr lang="en-IN" dirty="0"/>
              <a:t>Angular – Example Custom Validator in Reactive Forms</a:t>
            </a:r>
            <a:endParaRPr lang="en-US" dirty="0"/>
          </a:p>
        </p:txBody>
      </p:sp>
      <p:sp>
        <p:nvSpPr>
          <p:cNvPr id="3" name="Content Placeholder 2">
            <a:extLst>
              <a:ext uri="{FF2B5EF4-FFF2-40B4-BE49-F238E27FC236}">
                <a16:creationId xmlns:a16="http://schemas.microsoft.com/office/drawing/2014/main" id="{BE2C326E-93D2-4E69-987E-D3B42A6AA1C1}"/>
              </a:ext>
            </a:extLst>
          </p:cNvPr>
          <p:cNvSpPr>
            <a:spLocks noGrp="1"/>
          </p:cNvSpPr>
          <p:nvPr>
            <p:ph idx="1"/>
          </p:nvPr>
        </p:nvSpPr>
        <p:spPr>
          <a:xfrm>
            <a:off x="320142" y="862820"/>
            <a:ext cx="11126522" cy="4419600"/>
          </a:xfrm>
        </p:spPr>
        <p:txBody>
          <a:bodyPr/>
          <a:lstStyle/>
          <a:p>
            <a:pPr marL="0" indent="0">
              <a:buNone/>
            </a:pPr>
            <a:r>
              <a:rPr lang="en-US" sz="2400" dirty="0"/>
              <a:t>Create a new angular application. Add the following code in </a:t>
            </a:r>
            <a:r>
              <a:rPr lang="en-US" sz="2400" b="1" dirty="0"/>
              <a:t>app.component.html.</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spcBef>
                <a:spcPts val="600"/>
              </a:spcBef>
              <a:buNone/>
            </a:pPr>
            <a:endParaRPr lang="en-US" sz="2400" b="1" dirty="0"/>
          </a:p>
          <a:p>
            <a:pPr marL="0" indent="0">
              <a:spcBef>
                <a:spcPts val="600"/>
              </a:spcBef>
              <a:buNone/>
            </a:pPr>
            <a:r>
              <a:rPr lang="en-US" sz="2400" dirty="0"/>
              <a:t>Our example app has </a:t>
            </a:r>
            <a:r>
              <a:rPr lang="en-US" sz="2400" b="1" dirty="0" err="1"/>
              <a:t>numVal</a:t>
            </a:r>
            <a:r>
              <a:rPr lang="en-US" sz="2400" dirty="0"/>
              <a:t> form field. We want it to be greater than 10.</a:t>
            </a:r>
          </a:p>
        </p:txBody>
      </p:sp>
      <p:sp>
        <p:nvSpPr>
          <p:cNvPr id="4" name="Slide Number Placeholder 3">
            <a:extLst>
              <a:ext uri="{FF2B5EF4-FFF2-40B4-BE49-F238E27FC236}">
                <a16:creationId xmlns:a16="http://schemas.microsoft.com/office/drawing/2014/main" id="{0ED64423-4273-4C10-98FF-9389088D215E}"/>
              </a:ext>
            </a:extLst>
          </p:cNvPr>
          <p:cNvSpPr>
            <a:spLocks noGrp="1"/>
          </p:cNvSpPr>
          <p:nvPr>
            <p:ph type="sldNum" sz="quarter" idx="12"/>
          </p:nvPr>
        </p:nvSpPr>
        <p:spPr/>
        <p:txBody>
          <a:bodyPr/>
          <a:lstStyle/>
          <a:p>
            <a:fld id="{C51EAA63-D034-42AE-91FA-B13B9518C7BE}" type="slidenum">
              <a:rPr lang="en-US" smtClean="0"/>
              <a:pPr/>
              <a:t>19</a:t>
            </a:fld>
            <a:endParaRPr lang="en-US" dirty="0"/>
          </a:p>
        </p:txBody>
      </p:sp>
      <p:pic>
        <p:nvPicPr>
          <p:cNvPr id="5" name="Picture 4">
            <a:extLst>
              <a:ext uri="{FF2B5EF4-FFF2-40B4-BE49-F238E27FC236}">
                <a16:creationId xmlns:a16="http://schemas.microsoft.com/office/drawing/2014/main" id="{3A0D3642-D864-4767-8B0E-1DE50C90D4D2}"/>
              </a:ext>
            </a:extLst>
          </p:cNvPr>
          <p:cNvPicPr>
            <a:picLocks noChangeAspect="1"/>
          </p:cNvPicPr>
          <p:nvPr/>
        </p:nvPicPr>
        <p:blipFill>
          <a:blip r:embed="rId2"/>
          <a:stretch>
            <a:fillRect/>
          </a:stretch>
        </p:blipFill>
        <p:spPr>
          <a:xfrm>
            <a:off x="2394388" y="1322509"/>
            <a:ext cx="6623003" cy="4552600"/>
          </a:xfrm>
          <a:prstGeom prst="rect">
            <a:avLst/>
          </a:prstGeom>
        </p:spPr>
      </p:pic>
    </p:spTree>
    <p:extLst>
      <p:ext uri="{BB962C8B-B14F-4D97-AF65-F5344CB8AC3E}">
        <p14:creationId xmlns:p14="http://schemas.microsoft.com/office/powerpoint/2010/main" val="379965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1287952" y="2339980"/>
            <a:ext cx="8763000" cy="1470025"/>
          </a:xfrm>
        </p:spPr>
        <p:txBody>
          <a:bodyPr/>
          <a:lstStyle/>
          <a:p>
            <a:pPr algn="ctr"/>
            <a:r>
              <a:rPr lang="en-IN" dirty="0"/>
              <a:t>A</a:t>
            </a:r>
            <a:r>
              <a:rPr lang="en-US" dirty="0" err="1"/>
              <a:t>ngular</a:t>
            </a:r>
            <a:r>
              <a:rPr lang="en-US" dirty="0"/>
              <a:t> </a:t>
            </a:r>
            <a:br>
              <a:rPr lang="en-US" dirty="0"/>
            </a:br>
            <a:r>
              <a:rPr lang="en-US" dirty="0"/>
              <a:t>Data Validation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E12E-63A8-4922-99A1-6EDE8F87D6C0}"/>
              </a:ext>
            </a:extLst>
          </p:cNvPr>
          <p:cNvSpPr>
            <a:spLocks noGrp="1"/>
          </p:cNvSpPr>
          <p:nvPr>
            <p:ph type="title"/>
          </p:nvPr>
        </p:nvSpPr>
        <p:spPr>
          <a:xfrm>
            <a:off x="264531" y="278307"/>
            <a:ext cx="11125199" cy="384047"/>
          </a:xfrm>
        </p:spPr>
        <p:txBody>
          <a:bodyPr/>
          <a:lstStyle/>
          <a:p>
            <a:r>
              <a:rPr lang="en-IN" dirty="0"/>
              <a:t>Angular – Example Custom Validator in Reactive Forms</a:t>
            </a:r>
            <a:endParaRPr lang="en-US" dirty="0"/>
          </a:p>
        </p:txBody>
      </p:sp>
      <p:sp>
        <p:nvSpPr>
          <p:cNvPr id="3" name="Content Placeholder 2">
            <a:extLst>
              <a:ext uri="{FF2B5EF4-FFF2-40B4-BE49-F238E27FC236}">
                <a16:creationId xmlns:a16="http://schemas.microsoft.com/office/drawing/2014/main" id="{6131DD13-6DDF-48FA-8049-7371B47C95F9}"/>
              </a:ext>
            </a:extLst>
          </p:cNvPr>
          <p:cNvSpPr>
            <a:spLocks noGrp="1"/>
          </p:cNvSpPr>
          <p:nvPr>
            <p:ph idx="1"/>
          </p:nvPr>
        </p:nvSpPr>
        <p:spPr>
          <a:xfrm>
            <a:off x="264531" y="862819"/>
            <a:ext cx="11777414" cy="4419600"/>
          </a:xfrm>
        </p:spPr>
        <p:txBody>
          <a:bodyPr/>
          <a:lstStyle/>
          <a:p>
            <a:r>
              <a:rPr lang="en-US" sz="2400" dirty="0"/>
              <a:t>Angular does not have any built-in validator for that. Hence let us build a custom Validator </a:t>
            </a:r>
            <a:r>
              <a:rPr lang="en-US" sz="2400" dirty="0" err="1"/>
              <a:t>gte</a:t>
            </a:r>
            <a:endParaRPr lang="en-US" sz="2400" dirty="0"/>
          </a:p>
          <a:p>
            <a:r>
              <a:rPr lang="en-US" sz="2400" dirty="0"/>
              <a:t>Create a new file </a:t>
            </a:r>
            <a:r>
              <a:rPr lang="en-US" sz="2400" b="1" dirty="0" err="1"/>
              <a:t>gte.validator.ts</a:t>
            </a:r>
            <a:r>
              <a:rPr lang="en-US" sz="2400" dirty="0"/>
              <a:t> under the app folder.</a:t>
            </a:r>
          </a:p>
          <a:p>
            <a:r>
              <a:rPr lang="en-US" sz="2400" dirty="0"/>
              <a:t>First, import the </a:t>
            </a:r>
            <a:r>
              <a:rPr lang="en-US" sz="2400" b="1" dirty="0" err="1"/>
              <a:t>AbstractControl</a:t>
            </a:r>
            <a:r>
              <a:rPr lang="en-US" sz="2400" dirty="0"/>
              <a:t> and </a:t>
            </a:r>
            <a:r>
              <a:rPr lang="en-US" sz="2400" b="1" dirty="0" err="1"/>
              <a:t>ValidationErrors</a:t>
            </a:r>
            <a:r>
              <a:rPr lang="en-US" sz="2400" dirty="0"/>
              <a:t> from the </a:t>
            </a:r>
            <a:r>
              <a:rPr lang="en-US" sz="2400" b="1" dirty="0"/>
              <a:t>@angular/forms</a:t>
            </a:r>
          </a:p>
          <a:p>
            <a:endParaRPr lang="en-US" sz="2400" b="1" dirty="0"/>
          </a:p>
          <a:p>
            <a:endParaRPr lang="en-US" sz="2400" b="1" dirty="0"/>
          </a:p>
          <a:p>
            <a:pPr algn="just"/>
            <a:r>
              <a:rPr lang="en-US" sz="2400" dirty="0"/>
              <a:t>The validator function must adhere to the </a:t>
            </a:r>
            <a:r>
              <a:rPr lang="en-US" sz="2400" b="1" dirty="0" err="1"/>
              <a:t>ValidatorFn</a:t>
            </a:r>
            <a:r>
              <a:rPr lang="en-US" sz="2400" dirty="0"/>
              <a:t> Interface. It should receive the </a:t>
            </a:r>
            <a:r>
              <a:rPr lang="en-US" sz="2400" dirty="0" err="1"/>
              <a:t>AbstractControl</a:t>
            </a:r>
            <a:r>
              <a:rPr lang="en-US" sz="2400" dirty="0"/>
              <a:t> as its parameter. It can be </a:t>
            </a:r>
            <a:r>
              <a:rPr lang="en-US" sz="2400" dirty="0" err="1"/>
              <a:t>FormControl</a:t>
            </a:r>
            <a:r>
              <a:rPr lang="en-US" sz="2400" dirty="0"/>
              <a:t>, </a:t>
            </a:r>
            <a:r>
              <a:rPr lang="en-US" sz="2400" dirty="0" err="1"/>
              <a:t>FormGroup</a:t>
            </a:r>
            <a:r>
              <a:rPr lang="en-US" sz="2400" dirty="0"/>
              <a:t> or </a:t>
            </a:r>
            <a:r>
              <a:rPr lang="en-US" sz="2400" dirty="0" err="1"/>
              <a:t>FormArray</a:t>
            </a:r>
            <a:r>
              <a:rPr lang="en-US" sz="2400" dirty="0"/>
              <a:t>.</a:t>
            </a:r>
          </a:p>
          <a:p>
            <a:pPr algn="just"/>
            <a:r>
              <a:rPr lang="en-US" sz="2400" dirty="0"/>
              <a:t>The function must validate the control value and return </a:t>
            </a:r>
            <a:r>
              <a:rPr lang="en-US" sz="2400" dirty="0" err="1"/>
              <a:t>ValidationErrors</a:t>
            </a:r>
            <a:r>
              <a:rPr lang="en-US" sz="2400" dirty="0"/>
              <a:t> if any errors are found otherwise null.</a:t>
            </a:r>
          </a:p>
          <a:p>
            <a:endParaRPr lang="en-US" sz="2400" b="1" dirty="0"/>
          </a:p>
          <a:p>
            <a:pPr marL="0" indent="0">
              <a:buNone/>
            </a:pPr>
            <a:endParaRPr lang="en-US" sz="2400" b="1" dirty="0"/>
          </a:p>
        </p:txBody>
      </p:sp>
      <p:sp>
        <p:nvSpPr>
          <p:cNvPr id="4" name="Slide Number Placeholder 3">
            <a:extLst>
              <a:ext uri="{FF2B5EF4-FFF2-40B4-BE49-F238E27FC236}">
                <a16:creationId xmlns:a16="http://schemas.microsoft.com/office/drawing/2014/main" id="{A762EF76-622A-4CE4-A139-F1225DB01122}"/>
              </a:ext>
            </a:extLst>
          </p:cNvPr>
          <p:cNvSpPr>
            <a:spLocks noGrp="1"/>
          </p:cNvSpPr>
          <p:nvPr>
            <p:ph type="sldNum" sz="quarter" idx="12"/>
          </p:nvPr>
        </p:nvSpPr>
        <p:spPr/>
        <p:txBody>
          <a:bodyPr/>
          <a:lstStyle/>
          <a:p>
            <a:fld id="{C51EAA63-D034-42AE-91FA-B13B9518C7BE}" type="slidenum">
              <a:rPr lang="en-US" smtClean="0"/>
              <a:pPr/>
              <a:t>20</a:t>
            </a:fld>
            <a:endParaRPr lang="en-US" dirty="0"/>
          </a:p>
        </p:txBody>
      </p:sp>
      <p:pic>
        <p:nvPicPr>
          <p:cNvPr id="7" name="Picture 6">
            <a:extLst>
              <a:ext uri="{FF2B5EF4-FFF2-40B4-BE49-F238E27FC236}">
                <a16:creationId xmlns:a16="http://schemas.microsoft.com/office/drawing/2014/main" id="{E4FB5AB7-F9DA-485B-BEB1-F20C80BDC29B}"/>
              </a:ext>
            </a:extLst>
          </p:cNvPr>
          <p:cNvPicPr>
            <a:picLocks noChangeAspect="1"/>
          </p:cNvPicPr>
          <p:nvPr/>
        </p:nvPicPr>
        <p:blipFill>
          <a:blip r:embed="rId2"/>
          <a:stretch>
            <a:fillRect/>
          </a:stretch>
        </p:blipFill>
        <p:spPr>
          <a:xfrm>
            <a:off x="2325684" y="2625823"/>
            <a:ext cx="6807068" cy="446796"/>
          </a:xfrm>
          <a:prstGeom prst="rect">
            <a:avLst/>
          </a:prstGeom>
        </p:spPr>
      </p:pic>
      <p:pic>
        <p:nvPicPr>
          <p:cNvPr id="9" name="Picture 8">
            <a:extLst>
              <a:ext uri="{FF2B5EF4-FFF2-40B4-BE49-F238E27FC236}">
                <a16:creationId xmlns:a16="http://schemas.microsoft.com/office/drawing/2014/main" id="{D2048A9E-40D0-4A25-8890-EBBA4D18B58F}"/>
              </a:ext>
            </a:extLst>
          </p:cNvPr>
          <p:cNvPicPr>
            <a:picLocks noChangeAspect="1"/>
          </p:cNvPicPr>
          <p:nvPr/>
        </p:nvPicPr>
        <p:blipFill>
          <a:blip r:embed="rId3"/>
          <a:stretch>
            <a:fillRect/>
          </a:stretch>
        </p:blipFill>
        <p:spPr>
          <a:xfrm>
            <a:off x="2084639" y="5282419"/>
            <a:ext cx="7289158" cy="446796"/>
          </a:xfrm>
          <a:prstGeom prst="rect">
            <a:avLst/>
          </a:prstGeom>
        </p:spPr>
      </p:pic>
    </p:spTree>
    <p:extLst>
      <p:ext uri="{BB962C8B-B14F-4D97-AF65-F5344CB8AC3E}">
        <p14:creationId xmlns:p14="http://schemas.microsoft.com/office/powerpoint/2010/main" val="288264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FA4B-C6DA-4F2C-BD08-CB5CBB12FAF6}"/>
              </a:ext>
            </a:extLst>
          </p:cNvPr>
          <p:cNvSpPr>
            <a:spLocks noGrp="1"/>
          </p:cNvSpPr>
          <p:nvPr>
            <p:ph type="title"/>
          </p:nvPr>
        </p:nvSpPr>
        <p:spPr>
          <a:xfrm>
            <a:off x="208261" y="118872"/>
            <a:ext cx="11125199" cy="493543"/>
          </a:xfrm>
        </p:spPr>
        <p:txBody>
          <a:bodyPr/>
          <a:lstStyle/>
          <a:p>
            <a:r>
              <a:rPr lang="en-IN" dirty="0"/>
              <a:t>Angular – Example Custom Validator in Reactive Forms</a:t>
            </a:r>
            <a:endParaRPr lang="en-US" dirty="0"/>
          </a:p>
        </p:txBody>
      </p:sp>
      <p:sp>
        <p:nvSpPr>
          <p:cNvPr id="3" name="Content Placeholder 2">
            <a:extLst>
              <a:ext uri="{FF2B5EF4-FFF2-40B4-BE49-F238E27FC236}">
                <a16:creationId xmlns:a16="http://schemas.microsoft.com/office/drawing/2014/main" id="{3104FEAC-E7C5-48BB-BE3A-73AB573F4880}"/>
              </a:ext>
            </a:extLst>
          </p:cNvPr>
          <p:cNvSpPr>
            <a:spLocks noGrp="1"/>
          </p:cNvSpPr>
          <p:nvPr>
            <p:ph idx="1"/>
          </p:nvPr>
        </p:nvSpPr>
        <p:spPr>
          <a:xfrm>
            <a:off x="348277" y="806549"/>
            <a:ext cx="11126522" cy="4419600"/>
          </a:xfrm>
        </p:spPr>
        <p:txBody>
          <a:bodyPr/>
          <a:lstStyle/>
          <a:p>
            <a:pPr algn="just">
              <a:spcBef>
                <a:spcPts val="600"/>
              </a:spcBef>
            </a:pPr>
            <a:r>
              <a:rPr lang="en-US" sz="2400" dirty="0"/>
              <a:t>The </a:t>
            </a:r>
            <a:r>
              <a:rPr lang="en-US" sz="2400" dirty="0" err="1"/>
              <a:t>ValidationErrors</a:t>
            </a:r>
            <a:r>
              <a:rPr lang="en-US" sz="2400" dirty="0"/>
              <a:t> is a key-value pair object of type [key: string]: any and it defines the broken rule. The key is the string and should contain the name of the broken rule. The value can be anything, but usually set to true.</a:t>
            </a:r>
          </a:p>
          <a:p>
            <a:pPr algn="just">
              <a:spcBef>
                <a:spcPts val="600"/>
              </a:spcBef>
            </a:pPr>
            <a:endParaRPr lang="en-US" sz="2400" dirty="0"/>
          </a:p>
          <a:p>
            <a:pPr algn="just">
              <a:spcBef>
                <a:spcPts val="600"/>
              </a:spcBef>
            </a:pPr>
            <a:r>
              <a:rPr lang="en-US" sz="2400" dirty="0"/>
              <a:t>The validation logic is very simple. Check if the value of the control is a number using the </a:t>
            </a:r>
            <a:r>
              <a:rPr lang="en-US" sz="2400" dirty="0" err="1"/>
              <a:t>isNaN</a:t>
            </a:r>
            <a:r>
              <a:rPr lang="en-US" sz="2400" dirty="0"/>
              <a:t> method. Also, check if the value is less than or equal to 10. If both the rules are valid and then return null</a:t>
            </a:r>
          </a:p>
        </p:txBody>
      </p:sp>
      <p:sp>
        <p:nvSpPr>
          <p:cNvPr id="4" name="Slide Number Placeholder 3">
            <a:extLst>
              <a:ext uri="{FF2B5EF4-FFF2-40B4-BE49-F238E27FC236}">
                <a16:creationId xmlns:a16="http://schemas.microsoft.com/office/drawing/2014/main" id="{4B1BC553-429B-4F9E-9074-406AB389F9BD}"/>
              </a:ext>
            </a:extLst>
          </p:cNvPr>
          <p:cNvSpPr>
            <a:spLocks noGrp="1"/>
          </p:cNvSpPr>
          <p:nvPr>
            <p:ph type="sldNum" sz="quarter" idx="12"/>
          </p:nvPr>
        </p:nvSpPr>
        <p:spPr/>
        <p:txBody>
          <a:bodyPr/>
          <a:lstStyle/>
          <a:p>
            <a:fld id="{C51EAA63-D034-42AE-91FA-B13B9518C7BE}" type="slidenum">
              <a:rPr lang="en-US" smtClean="0"/>
              <a:pPr/>
              <a:t>21</a:t>
            </a:fld>
            <a:endParaRPr lang="en-US" dirty="0"/>
          </a:p>
        </p:txBody>
      </p:sp>
      <p:pic>
        <p:nvPicPr>
          <p:cNvPr id="5" name="Picture 4">
            <a:extLst>
              <a:ext uri="{FF2B5EF4-FFF2-40B4-BE49-F238E27FC236}">
                <a16:creationId xmlns:a16="http://schemas.microsoft.com/office/drawing/2014/main" id="{D6AD7653-4063-4F65-9A2F-0ACE532F877A}"/>
              </a:ext>
            </a:extLst>
          </p:cNvPr>
          <p:cNvPicPr>
            <a:picLocks noChangeAspect="1"/>
          </p:cNvPicPr>
          <p:nvPr/>
        </p:nvPicPr>
        <p:blipFill>
          <a:blip r:embed="rId2"/>
          <a:stretch>
            <a:fillRect/>
          </a:stretch>
        </p:blipFill>
        <p:spPr>
          <a:xfrm>
            <a:off x="3765541" y="3429000"/>
            <a:ext cx="4291994" cy="2909018"/>
          </a:xfrm>
          <a:prstGeom prst="rect">
            <a:avLst/>
          </a:prstGeom>
        </p:spPr>
      </p:pic>
    </p:spTree>
    <p:extLst>
      <p:ext uri="{BB962C8B-B14F-4D97-AF65-F5344CB8AC3E}">
        <p14:creationId xmlns:p14="http://schemas.microsoft.com/office/powerpoint/2010/main" val="135864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BDB7-FC6D-4424-9B0B-D10F9BEE7220}"/>
              </a:ext>
            </a:extLst>
          </p:cNvPr>
          <p:cNvSpPr>
            <a:spLocks noGrp="1"/>
          </p:cNvSpPr>
          <p:nvPr>
            <p:ph type="title"/>
          </p:nvPr>
        </p:nvSpPr>
        <p:spPr>
          <a:xfrm>
            <a:off x="208261" y="172097"/>
            <a:ext cx="11125199" cy="384047"/>
          </a:xfrm>
        </p:spPr>
        <p:txBody>
          <a:bodyPr/>
          <a:lstStyle/>
          <a:p>
            <a:r>
              <a:rPr lang="en-IN" dirty="0"/>
              <a:t>Angular – Example Custom Validator in Reactive Forms</a:t>
            </a:r>
            <a:endParaRPr lang="en-US" dirty="0"/>
          </a:p>
        </p:txBody>
      </p:sp>
      <p:sp>
        <p:nvSpPr>
          <p:cNvPr id="3" name="Content Placeholder 2">
            <a:extLst>
              <a:ext uri="{FF2B5EF4-FFF2-40B4-BE49-F238E27FC236}">
                <a16:creationId xmlns:a16="http://schemas.microsoft.com/office/drawing/2014/main" id="{B9163F32-A11B-4890-963D-0A2D78D678B8}"/>
              </a:ext>
            </a:extLst>
          </p:cNvPr>
          <p:cNvSpPr>
            <a:spLocks noGrp="1"/>
          </p:cNvSpPr>
          <p:nvPr>
            <p:ph idx="1"/>
          </p:nvPr>
        </p:nvSpPr>
        <p:spPr>
          <a:xfrm>
            <a:off x="362345" y="792481"/>
            <a:ext cx="11126522" cy="4419600"/>
          </a:xfrm>
        </p:spPr>
        <p:txBody>
          <a:bodyPr/>
          <a:lstStyle/>
          <a:p>
            <a:pPr algn="just"/>
            <a:r>
              <a:rPr lang="en-US" sz="2400" dirty="0"/>
              <a:t>If the validation fails then return the </a:t>
            </a:r>
            <a:r>
              <a:rPr lang="en-US" sz="2400" dirty="0" err="1"/>
              <a:t>ValidationErrors</a:t>
            </a:r>
            <a:r>
              <a:rPr lang="en-US" sz="2400" dirty="0"/>
              <a:t>. You can use anything for the key, but it is advisable to use the name of the validator </a:t>
            </a:r>
            <a:r>
              <a:rPr lang="en-US" sz="2400" dirty="0" err="1"/>
              <a:t>i.e</a:t>
            </a:r>
            <a:r>
              <a:rPr lang="en-US" sz="2400" dirty="0"/>
              <a:t> </a:t>
            </a:r>
            <a:r>
              <a:rPr lang="en-US" sz="2400" dirty="0" err="1"/>
              <a:t>gte</a:t>
            </a:r>
            <a:r>
              <a:rPr lang="en-US" sz="2400" dirty="0"/>
              <a:t> as the key. Also, assign true as value. You can as well assign a string value.</a:t>
            </a:r>
          </a:p>
          <a:p>
            <a:pPr algn="just"/>
            <a:endParaRPr lang="en-US" sz="2400" dirty="0"/>
          </a:p>
          <a:p>
            <a:pPr algn="just"/>
            <a:endParaRPr lang="en-US" sz="2400" dirty="0"/>
          </a:p>
          <a:p>
            <a:pPr algn="just"/>
            <a:r>
              <a:rPr lang="en-US" sz="2400" dirty="0"/>
              <a:t>We can return more than one key-value pair as shown in the above example. The second key </a:t>
            </a:r>
            <a:r>
              <a:rPr lang="en-US" sz="2400" dirty="0" err="1"/>
              <a:t>requiredValue</a:t>
            </a:r>
            <a:r>
              <a:rPr lang="en-US" sz="2400" dirty="0"/>
              <a:t> returns the value 10. We use this in the template to show the error message.</a:t>
            </a:r>
          </a:p>
        </p:txBody>
      </p:sp>
      <p:sp>
        <p:nvSpPr>
          <p:cNvPr id="4" name="Slide Number Placeholder 3">
            <a:extLst>
              <a:ext uri="{FF2B5EF4-FFF2-40B4-BE49-F238E27FC236}">
                <a16:creationId xmlns:a16="http://schemas.microsoft.com/office/drawing/2014/main" id="{C53D367C-643B-4858-BA94-18736E0CD71A}"/>
              </a:ext>
            </a:extLst>
          </p:cNvPr>
          <p:cNvSpPr>
            <a:spLocks noGrp="1"/>
          </p:cNvSpPr>
          <p:nvPr>
            <p:ph type="sldNum" sz="quarter" idx="12"/>
          </p:nvPr>
        </p:nvSpPr>
        <p:spPr/>
        <p:txBody>
          <a:bodyPr/>
          <a:lstStyle/>
          <a:p>
            <a:fld id="{C51EAA63-D034-42AE-91FA-B13B9518C7BE}" type="slidenum">
              <a:rPr lang="en-US" smtClean="0"/>
              <a:pPr/>
              <a:t>22</a:t>
            </a:fld>
            <a:endParaRPr lang="en-US" dirty="0"/>
          </a:p>
        </p:txBody>
      </p:sp>
      <p:pic>
        <p:nvPicPr>
          <p:cNvPr id="5" name="Picture 4">
            <a:extLst>
              <a:ext uri="{FF2B5EF4-FFF2-40B4-BE49-F238E27FC236}">
                <a16:creationId xmlns:a16="http://schemas.microsoft.com/office/drawing/2014/main" id="{71352458-286F-47E0-8A43-EDE73C67ECF9}"/>
              </a:ext>
            </a:extLst>
          </p:cNvPr>
          <p:cNvPicPr>
            <a:picLocks noChangeAspect="1"/>
          </p:cNvPicPr>
          <p:nvPr/>
        </p:nvPicPr>
        <p:blipFill>
          <a:blip r:embed="rId2"/>
          <a:stretch>
            <a:fillRect/>
          </a:stretch>
        </p:blipFill>
        <p:spPr>
          <a:xfrm>
            <a:off x="3108424" y="1973286"/>
            <a:ext cx="4750678" cy="390085"/>
          </a:xfrm>
          <a:prstGeom prst="rect">
            <a:avLst/>
          </a:prstGeom>
        </p:spPr>
      </p:pic>
    </p:spTree>
    <p:extLst>
      <p:ext uri="{BB962C8B-B14F-4D97-AF65-F5344CB8AC3E}">
        <p14:creationId xmlns:p14="http://schemas.microsoft.com/office/powerpoint/2010/main" val="401254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FB29-55E8-4DAE-BA05-563AB1B17969}"/>
              </a:ext>
            </a:extLst>
          </p:cNvPr>
          <p:cNvSpPr>
            <a:spLocks noGrp="1"/>
          </p:cNvSpPr>
          <p:nvPr>
            <p:ph type="title"/>
          </p:nvPr>
        </p:nvSpPr>
        <p:spPr>
          <a:xfrm>
            <a:off x="208261" y="278307"/>
            <a:ext cx="11125199" cy="384047"/>
          </a:xfrm>
        </p:spPr>
        <p:txBody>
          <a:bodyPr/>
          <a:lstStyle/>
          <a:p>
            <a:r>
              <a:rPr lang="en-IN" dirty="0"/>
              <a:t>Angular – Example Custom Validator in Reactive Forms</a:t>
            </a:r>
            <a:endParaRPr lang="en-US" dirty="0"/>
          </a:p>
        </p:txBody>
      </p:sp>
      <p:sp>
        <p:nvSpPr>
          <p:cNvPr id="3" name="Content Placeholder 2">
            <a:extLst>
              <a:ext uri="{FF2B5EF4-FFF2-40B4-BE49-F238E27FC236}">
                <a16:creationId xmlns:a16="http://schemas.microsoft.com/office/drawing/2014/main" id="{5C2E12D9-BF46-4FA1-B43D-0A4EC43EC6E2}"/>
              </a:ext>
            </a:extLst>
          </p:cNvPr>
          <p:cNvSpPr>
            <a:spLocks noGrp="1"/>
          </p:cNvSpPr>
          <p:nvPr>
            <p:ph idx="1"/>
          </p:nvPr>
        </p:nvSpPr>
        <p:spPr>
          <a:xfrm>
            <a:off x="376412" y="876888"/>
            <a:ext cx="11126522" cy="4419600"/>
          </a:xfrm>
        </p:spPr>
        <p:txBody>
          <a:bodyPr/>
          <a:lstStyle/>
          <a:p>
            <a:pPr marL="0" indent="0">
              <a:buNone/>
            </a:pPr>
            <a:r>
              <a:rPr lang="en-IN" sz="2400" b="1" dirty="0"/>
              <a:t>Using the Custom Validator</a:t>
            </a:r>
          </a:p>
          <a:p>
            <a:pPr marL="0" indent="0">
              <a:buNone/>
            </a:pPr>
            <a:r>
              <a:rPr lang="en-US" sz="2400" dirty="0"/>
              <a:t>To use this validator first, import it in the component class.</a:t>
            </a:r>
          </a:p>
          <a:p>
            <a:pPr marL="0" indent="0">
              <a:buNone/>
            </a:pPr>
            <a:endParaRPr lang="en-US" sz="2400" dirty="0"/>
          </a:p>
          <a:p>
            <a:pPr marL="0" indent="0">
              <a:buNone/>
            </a:pPr>
            <a:r>
              <a:rPr lang="en-US" sz="2400" dirty="0"/>
              <a:t>Add the validator to the Validator collection of the </a:t>
            </a:r>
            <a:r>
              <a:rPr lang="en-US" sz="2400" dirty="0" err="1"/>
              <a:t>FormControl</a:t>
            </a:r>
            <a:r>
              <a:rPr lang="en-US" sz="2400" dirty="0"/>
              <a:t> as shown below.</a:t>
            </a:r>
          </a:p>
        </p:txBody>
      </p:sp>
      <p:sp>
        <p:nvSpPr>
          <p:cNvPr id="4" name="Slide Number Placeholder 3">
            <a:extLst>
              <a:ext uri="{FF2B5EF4-FFF2-40B4-BE49-F238E27FC236}">
                <a16:creationId xmlns:a16="http://schemas.microsoft.com/office/drawing/2014/main" id="{0319292B-5518-4565-8EB4-3387D988C1DF}"/>
              </a:ext>
            </a:extLst>
          </p:cNvPr>
          <p:cNvSpPr>
            <a:spLocks noGrp="1"/>
          </p:cNvSpPr>
          <p:nvPr>
            <p:ph type="sldNum" sz="quarter" idx="12"/>
          </p:nvPr>
        </p:nvSpPr>
        <p:spPr/>
        <p:txBody>
          <a:bodyPr/>
          <a:lstStyle/>
          <a:p>
            <a:fld id="{C51EAA63-D034-42AE-91FA-B13B9518C7BE}" type="slidenum">
              <a:rPr lang="en-US" smtClean="0"/>
              <a:pPr/>
              <a:t>23</a:t>
            </a:fld>
            <a:endParaRPr lang="en-US" dirty="0"/>
          </a:p>
        </p:txBody>
      </p:sp>
      <p:pic>
        <p:nvPicPr>
          <p:cNvPr id="5" name="Picture 4">
            <a:extLst>
              <a:ext uri="{FF2B5EF4-FFF2-40B4-BE49-F238E27FC236}">
                <a16:creationId xmlns:a16="http://schemas.microsoft.com/office/drawing/2014/main" id="{36E9A832-8181-4265-A4AA-771BBE5DFC7F}"/>
              </a:ext>
            </a:extLst>
          </p:cNvPr>
          <p:cNvPicPr>
            <a:picLocks noChangeAspect="1"/>
          </p:cNvPicPr>
          <p:nvPr/>
        </p:nvPicPr>
        <p:blipFill>
          <a:blip r:embed="rId2"/>
          <a:stretch>
            <a:fillRect/>
          </a:stretch>
        </p:blipFill>
        <p:spPr>
          <a:xfrm>
            <a:off x="2841405" y="1686508"/>
            <a:ext cx="4708458" cy="592455"/>
          </a:xfrm>
          <a:prstGeom prst="rect">
            <a:avLst/>
          </a:prstGeom>
        </p:spPr>
      </p:pic>
      <p:pic>
        <p:nvPicPr>
          <p:cNvPr id="7" name="Picture 6">
            <a:extLst>
              <a:ext uri="{FF2B5EF4-FFF2-40B4-BE49-F238E27FC236}">
                <a16:creationId xmlns:a16="http://schemas.microsoft.com/office/drawing/2014/main" id="{93051C6F-E548-40B7-9624-97D01EAC9332}"/>
              </a:ext>
            </a:extLst>
          </p:cNvPr>
          <p:cNvPicPr>
            <a:picLocks noChangeAspect="1"/>
          </p:cNvPicPr>
          <p:nvPr/>
        </p:nvPicPr>
        <p:blipFill>
          <a:blip r:embed="rId3"/>
          <a:stretch>
            <a:fillRect/>
          </a:stretch>
        </p:blipFill>
        <p:spPr>
          <a:xfrm>
            <a:off x="3222111" y="2937948"/>
            <a:ext cx="4068712" cy="982103"/>
          </a:xfrm>
          <a:prstGeom prst="rect">
            <a:avLst/>
          </a:prstGeom>
        </p:spPr>
      </p:pic>
    </p:spTree>
    <p:extLst>
      <p:ext uri="{BB962C8B-B14F-4D97-AF65-F5344CB8AC3E}">
        <p14:creationId xmlns:p14="http://schemas.microsoft.com/office/powerpoint/2010/main" val="250972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6E5-7C8A-4572-B688-BDE5D767480B}"/>
              </a:ext>
            </a:extLst>
          </p:cNvPr>
          <p:cNvSpPr>
            <a:spLocks noGrp="1"/>
          </p:cNvSpPr>
          <p:nvPr>
            <p:ph type="title"/>
          </p:nvPr>
        </p:nvSpPr>
        <p:spPr>
          <a:xfrm>
            <a:off x="177857" y="364936"/>
            <a:ext cx="11125199" cy="456820"/>
          </a:xfrm>
          <a:prstGeom prst="rect">
            <a:avLst/>
          </a:prstGeom>
        </p:spPr>
        <p:txBody>
          <a:bodyPr anchor="b">
            <a:normAutofit/>
          </a:bodyPr>
          <a:lstStyle/>
          <a:p>
            <a:r>
              <a:rPr lang="en-IN" dirty="0"/>
              <a:t>Angular – Example Custom Validator in Reactive Forms</a:t>
            </a:r>
            <a:endParaRPr lang="en-US" dirty="0"/>
          </a:p>
        </p:txBody>
      </p:sp>
      <p:sp>
        <p:nvSpPr>
          <p:cNvPr id="3" name="Content Placeholder 2">
            <a:extLst>
              <a:ext uri="{FF2B5EF4-FFF2-40B4-BE49-F238E27FC236}">
                <a16:creationId xmlns:a16="http://schemas.microsoft.com/office/drawing/2014/main" id="{CE53249F-7BE2-4E9B-BFF3-7292CC5D2656}"/>
              </a:ext>
            </a:extLst>
          </p:cNvPr>
          <p:cNvSpPr>
            <a:spLocks noGrp="1"/>
          </p:cNvSpPr>
          <p:nvPr>
            <p:ph sz="half" idx="1"/>
          </p:nvPr>
        </p:nvSpPr>
        <p:spPr>
          <a:xfrm>
            <a:off x="177857" y="993059"/>
            <a:ext cx="5410199" cy="4419600"/>
          </a:xfrm>
          <a:prstGeom prst="rect">
            <a:avLst/>
          </a:prstGeom>
        </p:spPr>
        <p:txBody>
          <a:bodyPr>
            <a:normAutofit/>
          </a:bodyPr>
          <a:lstStyle/>
          <a:p>
            <a:r>
              <a:rPr lang="en-US" dirty="0"/>
              <a:t>The complete </a:t>
            </a:r>
            <a:r>
              <a:rPr lang="en-US" b="1" dirty="0" err="1"/>
              <a:t>app.component.ts</a:t>
            </a:r>
            <a:r>
              <a:rPr lang="en-US" b="1" dirty="0"/>
              <a:t> </a:t>
            </a:r>
            <a:r>
              <a:rPr lang="en-US" dirty="0"/>
              <a:t>is shown below.</a:t>
            </a:r>
          </a:p>
        </p:txBody>
      </p:sp>
      <p:pic>
        <p:nvPicPr>
          <p:cNvPr id="6" name="Picture 5">
            <a:extLst>
              <a:ext uri="{FF2B5EF4-FFF2-40B4-BE49-F238E27FC236}">
                <a16:creationId xmlns:a16="http://schemas.microsoft.com/office/drawing/2014/main" id="{2D887A9F-222F-4F2A-BA60-F9A21D2C7C50}"/>
              </a:ext>
            </a:extLst>
          </p:cNvPr>
          <p:cNvPicPr>
            <a:picLocks noChangeAspect="1"/>
          </p:cNvPicPr>
          <p:nvPr/>
        </p:nvPicPr>
        <p:blipFill>
          <a:blip r:embed="rId2"/>
          <a:stretch>
            <a:fillRect/>
          </a:stretch>
        </p:blipFill>
        <p:spPr>
          <a:xfrm>
            <a:off x="5588055" y="993059"/>
            <a:ext cx="6547769" cy="5172737"/>
          </a:xfrm>
          <a:prstGeom prst="rect">
            <a:avLst/>
          </a:prstGeom>
          <a:noFill/>
        </p:spPr>
      </p:pic>
      <p:sp>
        <p:nvSpPr>
          <p:cNvPr id="4" name="Slide Number Placeholder 3">
            <a:extLst>
              <a:ext uri="{FF2B5EF4-FFF2-40B4-BE49-F238E27FC236}">
                <a16:creationId xmlns:a16="http://schemas.microsoft.com/office/drawing/2014/main" id="{534A6BE3-126F-4C17-B2C2-503EAD50A5A8}"/>
              </a:ext>
            </a:extLst>
          </p:cNvPr>
          <p:cNvSpPr>
            <a:spLocks noGrp="1"/>
          </p:cNvSpPr>
          <p:nvPr>
            <p:ph type="sldNum" sz="quarter" idx="12"/>
          </p:nvPr>
        </p:nvSpPr>
        <p:spPr>
          <a:xfrm>
            <a:off x="9132752" y="6556248"/>
            <a:ext cx="381661" cy="182880"/>
          </a:xfrm>
          <a:prstGeom prst="rect">
            <a:avLst/>
          </a:prstGeom>
        </p:spPr>
        <p:txBody>
          <a:bodyPr wrap="none" anchor="ctr">
            <a:normAutofit/>
          </a:bodyPr>
          <a:lstStyle/>
          <a:p>
            <a:pPr>
              <a:spcAft>
                <a:spcPts val="600"/>
              </a:spcAft>
            </a:pPr>
            <a:fld id="{C51EAA63-D034-42AE-91FA-B13B9518C7BE}" type="slidenum">
              <a:rPr lang="en-US" smtClean="0"/>
              <a:pPr>
                <a:spcAft>
                  <a:spcPts val="600"/>
                </a:spcAft>
              </a:pPr>
              <a:t>24</a:t>
            </a:fld>
            <a:endParaRPr lang="en-US"/>
          </a:p>
        </p:txBody>
      </p:sp>
    </p:spTree>
    <p:extLst>
      <p:ext uri="{BB962C8B-B14F-4D97-AF65-F5344CB8AC3E}">
        <p14:creationId xmlns:p14="http://schemas.microsoft.com/office/powerpoint/2010/main" val="177216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7C4A-E872-4110-B4AB-5E7E0DC0EA64}"/>
              </a:ext>
            </a:extLst>
          </p:cNvPr>
          <p:cNvSpPr>
            <a:spLocks noGrp="1"/>
          </p:cNvSpPr>
          <p:nvPr>
            <p:ph type="title"/>
          </p:nvPr>
        </p:nvSpPr>
        <p:spPr>
          <a:xfrm>
            <a:off x="222329" y="236103"/>
            <a:ext cx="11125199" cy="384047"/>
          </a:xfrm>
        </p:spPr>
        <p:txBody>
          <a:bodyPr/>
          <a:lstStyle/>
          <a:p>
            <a:r>
              <a:rPr lang="en-IN" dirty="0"/>
              <a:t>Angular – Example Custom Validator in Reactive Forms</a:t>
            </a:r>
            <a:endParaRPr lang="en-US" dirty="0"/>
          </a:p>
        </p:txBody>
      </p:sp>
      <p:sp>
        <p:nvSpPr>
          <p:cNvPr id="3" name="Content Placeholder 2">
            <a:extLst>
              <a:ext uri="{FF2B5EF4-FFF2-40B4-BE49-F238E27FC236}">
                <a16:creationId xmlns:a16="http://schemas.microsoft.com/office/drawing/2014/main" id="{05EF1442-EE34-4162-9171-9EAF2C064D17}"/>
              </a:ext>
            </a:extLst>
          </p:cNvPr>
          <p:cNvSpPr>
            <a:spLocks noGrp="1"/>
          </p:cNvSpPr>
          <p:nvPr>
            <p:ph idx="1"/>
          </p:nvPr>
        </p:nvSpPr>
        <p:spPr>
          <a:xfrm>
            <a:off x="376412" y="792481"/>
            <a:ext cx="11126522" cy="4419600"/>
          </a:xfrm>
        </p:spPr>
        <p:txBody>
          <a:bodyPr/>
          <a:lstStyle/>
          <a:p>
            <a:pPr marL="0" indent="0">
              <a:buNone/>
            </a:pPr>
            <a:r>
              <a:rPr lang="en-US" sz="2400" b="1" dirty="0"/>
              <a:t>Accessing the Errors from Custom Validator</a:t>
            </a:r>
          </a:p>
          <a:p>
            <a:pPr marL="0" indent="0" algn="just">
              <a:buNone/>
            </a:pPr>
            <a:r>
              <a:rPr lang="en-US" sz="2400" dirty="0"/>
              <a:t>Validators return </a:t>
            </a:r>
            <a:r>
              <a:rPr lang="en-US" sz="2400" dirty="0" err="1"/>
              <a:t>ValidationErrors</a:t>
            </a:r>
            <a:r>
              <a:rPr lang="en-US" sz="2400" dirty="0"/>
              <a:t>. They are added to the control’s errors collection of the control. The valid property of the control is set to false.</a:t>
            </a:r>
          </a:p>
          <a:p>
            <a:pPr marL="0" indent="0" algn="just">
              <a:buNone/>
            </a:pPr>
            <a:r>
              <a:rPr lang="en-US" sz="2400" dirty="0"/>
              <a:t>Hence, we check if the valid property. We also check the dirty and touched property. Because we do not want to display the error message when the form is displayed for the first time.</a:t>
            </a:r>
          </a:p>
        </p:txBody>
      </p:sp>
      <p:sp>
        <p:nvSpPr>
          <p:cNvPr id="4" name="Slide Number Placeholder 3">
            <a:extLst>
              <a:ext uri="{FF2B5EF4-FFF2-40B4-BE49-F238E27FC236}">
                <a16:creationId xmlns:a16="http://schemas.microsoft.com/office/drawing/2014/main" id="{146512B9-86DA-48E5-B7D6-9897AA975073}"/>
              </a:ext>
            </a:extLst>
          </p:cNvPr>
          <p:cNvSpPr>
            <a:spLocks noGrp="1"/>
          </p:cNvSpPr>
          <p:nvPr>
            <p:ph type="sldNum" sz="quarter" idx="12"/>
          </p:nvPr>
        </p:nvSpPr>
        <p:spPr/>
        <p:txBody>
          <a:bodyPr/>
          <a:lstStyle/>
          <a:p>
            <a:fld id="{C51EAA63-D034-42AE-91FA-B13B9518C7BE}" type="slidenum">
              <a:rPr lang="en-US" smtClean="0"/>
              <a:pPr/>
              <a:t>25</a:t>
            </a:fld>
            <a:endParaRPr lang="en-US" dirty="0"/>
          </a:p>
        </p:txBody>
      </p:sp>
      <p:pic>
        <p:nvPicPr>
          <p:cNvPr id="5" name="Picture 4">
            <a:extLst>
              <a:ext uri="{FF2B5EF4-FFF2-40B4-BE49-F238E27FC236}">
                <a16:creationId xmlns:a16="http://schemas.microsoft.com/office/drawing/2014/main" id="{510EF4DD-394F-4E8C-8D41-FCB066D852B7}"/>
              </a:ext>
            </a:extLst>
          </p:cNvPr>
          <p:cNvPicPr>
            <a:picLocks noChangeAspect="1"/>
          </p:cNvPicPr>
          <p:nvPr/>
        </p:nvPicPr>
        <p:blipFill>
          <a:blip r:embed="rId2"/>
          <a:stretch>
            <a:fillRect/>
          </a:stretch>
        </p:blipFill>
        <p:spPr>
          <a:xfrm>
            <a:off x="1598335" y="3068342"/>
            <a:ext cx="7916078" cy="3091568"/>
          </a:xfrm>
          <a:prstGeom prst="rect">
            <a:avLst/>
          </a:prstGeom>
        </p:spPr>
      </p:pic>
    </p:spTree>
    <p:extLst>
      <p:ext uri="{BB962C8B-B14F-4D97-AF65-F5344CB8AC3E}">
        <p14:creationId xmlns:p14="http://schemas.microsoft.com/office/powerpoint/2010/main" val="193938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FFAB-C372-4891-A148-079320195BFD}"/>
              </a:ext>
            </a:extLst>
          </p:cNvPr>
          <p:cNvSpPr>
            <a:spLocks noGrp="1"/>
          </p:cNvSpPr>
          <p:nvPr>
            <p:ph type="title"/>
          </p:nvPr>
        </p:nvSpPr>
        <p:spPr>
          <a:xfrm>
            <a:off x="194193" y="172097"/>
            <a:ext cx="11125199" cy="384047"/>
          </a:xfrm>
        </p:spPr>
        <p:txBody>
          <a:bodyPr/>
          <a:lstStyle/>
          <a:p>
            <a:r>
              <a:rPr lang="en-IN" dirty="0"/>
              <a:t>Angular – Example Custom Validator in Reactive Forms</a:t>
            </a:r>
            <a:endParaRPr lang="en-US" dirty="0"/>
          </a:p>
        </p:txBody>
      </p:sp>
      <p:sp>
        <p:nvSpPr>
          <p:cNvPr id="3" name="Content Placeholder 2">
            <a:extLst>
              <a:ext uri="{FF2B5EF4-FFF2-40B4-BE49-F238E27FC236}">
                <a16:creationId xmlns:a16="http://schemas.microsoft.com/office/drawing/2014/main" id="{9ECE96C5-C5E9-49C3-B96E-0427C0D207B5}"/>
              </a:ext>
            </a:extLst>
          </p:cNvPr>
          <p:cNvSpPr>
            <a:spLocks noGrp="1"/>
          </p:cNvSpPr>
          <p:nvPr>
            <p:ph idx="1"/>
          </p:nvPr>
        </p:nvSpPr>
        <p:spPr>
          <a:xfrm>
            <a:off x="390480" y="778414"/>
            <a:ext cx="11126522" cy="4419600"/>
          </a:xfrm>
        </p:spPr>
        <p:txBody>
          <a:bodyPr/>
          <a:lstStyle/>
          <a:p>
            <a:pPr algn="just"/>
            <a:r>
              <a:rPr lang="en-US" sz="2400" dirty="0"/>
              <a:t>We check if the </a:t>
            </a:r>
            <a:r>
              <a:rPr lang="en-US" sz="2400" dirty="0" err="1"/>
              <a:t>gte</a:t>
            </a:r>
            <a:r>
              <a:rPr lang="en-US" sz="2400" dirty="0"/>
              <a:t> is true and display the error message. Note that </a:t>
            </a:r>
            <a:r>
              <a:rPr lang="en-US" sz="2400" dirty="0" err="1"/>
              <a:t>gte</a:t>
            </a:r>
            <a:r>
              <a:rPr lang="en-US" sz="2400" dirty="0"/>
              <a:t> is the name of the key we used while creating the validator.</a:t>
            </a:r>
          </a:p>
          <a:p>
            <a:pPr algn="just"/>
            <a:r>
              <a:rPr lang="en-US" sz="2400" dirty="0"/>
              <a:t>We also make use of the </a:t>
            </a:r>
            <a:r>
              <a:rPr lang="en-US" sz="2400" b="1" dirty="0" err="1"/>
              <a:t>requiredValue</a:t>
            </a:r>
            <a:r>
              <a:rPr lang="en-US" sz="2400" dirty="0"/>
              <a:t> to show a meaningful message to the user.</a:t>
            </a:r>
          </a:p>
          <a:p>
            <a:pPr algn="just"/>
            <a:endParaRPr lang="en-US" sz="2400" dirty="0"/>
          </a:p>
          <a:p>
            <a:pPr algn="just"/>
            <a:endParaRPr lang="en-US" sz="2400" dirty="0"/>
          </a:p>
          <a:p>
            <a:pPr algn="just"/>
            <a:endParaRPr lang="en-US" sz="2400" dirty="0"/>
          </a:p>
          <a:p>
            <a:pPr algn="just"/>
            <a:r>
              <a:rPr lang="en-US" sz="2400" dirty="0"/>
              <a:t>Now, we have successfully built a custom validator in reactive forms.</a:t>
            </a:r>
          </a:p>
        </p:txBody>
      </p:sp>
      <p:sp>
        <p:nvSpPr>
          <p:cNvPr id="4" name="Slide Number Placeholder 3">
            <a:extLst>
              <a:ext uri="{FF2B5EF4-FFF2-40B4-BE49-F238E27FC236}">
                <a16:creationId xmlns:a16="http://schemas.microsoft.com/office/drawing/2014/main" id="{44FF278B-6359-472D-9C81-6CAC0C5AFA4B}"/>
              </a:ext>
            </a:extLst>
          </p:cNvPr>
          <p:cNvSpPr>
            <a:spLocks noGrp="1"/>
          </p:cNvSpPr>
          <p:nvPr>
            <p:ph type="sldNum" sz="quarter" idx="12"/>
          </p:nvPr>
        </p:nvSpPr>
        <p:spPr/>
        <p:txBody>
          <a:bodyPr/>
          <a:lstStyle/>
          <a:p>
            <a:fld id="{C51EAA63-D034-42AE-91FA-B13B9518C7BE}" type="slidenum">
              <a:rPr lang="en-US" smtClean="0"/>
              <a:pPr/>
              <a:t>26</a:t>
            </a:fld>
            <a:endParaRPr lang="en-US" dirty="0"/>
          </a:p>
        </p:txBody>
      </p:sp>
      <p:pic>
        <p:nvPicPr>
          <p:cNvPr id="7" name="Picture 6">
            <a:extLst>
              <a:ext uri="{FF2B5EF4-FFF2-40B4-BE49-F238E27FC236}">
                <a16:creationId xmlns:a16="http://schemas.microsoft.com/office/drawing/2014/main" id="{B2131D76-96D6-459C-9BDD-130B20F5B68C}"/>
              </a:ext>
            </a:extLst>
          </p:cNvPr>
          <p:cNvPicPr>
            <a:picLocks noChangeAspect="1"/>
          </p:cNvPicPr>
          <p:nvPr/>
        </p:nvPicPr>
        <p:blipFill>
          <a:blip r:embed="rId2"/>
          <a:stretch>
            <a:fillRect/>
          </a:stretch>
        </p:blipFill>
        <p:spPr>
          <a:xfrm>
            <a:off x="1891035" y="2082020"/>
            <a:ext cx="8125412" cy="1033022"/>
          </a:xfrm>
          <a:prstGeom prst="rect">
            <a:avLst/>
          </a:prstGeom>
        </p:spPr>
      </p:pic>
    </p:spTree>
    <p:extLst>
      <p:ext uri="{BB962C8B-B14F-4D97-AF65-F5344CB8AC3E}">
        <p14:creationId xmlns:p14="http://schemas.microsoft.com/office/powerpoint/2010/main" val="297627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1EA8-9531-43E9-AC15-EFC305FA2AC7}"/>
              </a:ext>
            </a:extLst>
          </p:cNvPr>
          <p:cNvSpPr>
            <a:spLocks noGrp="1"/>
          </p:cNvSpPr>
          <p:nvPr>
            <p:ph type="title"/>
          </p:nvPr>
        </p:nvSpPr>
        <p:spPr>
          <a:xfrm>
            <a:off x="250465" y="250171"/>
            <a:ext cx="11125199" cy="384047"/>
          </a:xfrm>
        </p:spPr>
        <p:txBody>
          <a:bodyPr/>
          <a:lstStyle/>
          <a:p>
            <a:r>
              <a:rPr lang="en-IN" dirty="0"/>
              <a:t>Angular – Example Template Driven Form Validation</a:t>
            </a:r>
            <a:endParaRPr lang="en-US" dirty="0"/>
          </a:p>
        </p:txBody>
      </p:sp>
      <p:sp>
        <p:nvSpPr>
          <p:cNvPr id="3" name="Content Placeholder 2">
            <a:extLst>
              <a:ext uri="{FF2B5EF4-FFF2-40B4-BE49-F238E27FC236}">
                <a16:creationId xmlns:a16="http://schemas.microsoft.com/office/drawing/2014/main" id="{F79FD40E-BF01-4A87-BD15-0904BE8440E6}"/>
              </a:ext>
            </a:extLst>
          </p:cNvPr>
          <p:cNvSpPr>
            <a:spLocks noGrp="1"/>
          </p:cNvSpPr>
          <p:nvPr>
            <p:ph idx="1"/>
          </p:nvPr>
        </p:nvSpPr>
        <p:spPr>
          <a:xfrm>
            <a:off x="320138" y="722139"/>
            <a:ext cx="11770211" cy="4419600"/>
          </a:xfrm>
        </p:spPr>
        <p:txBody>
          <a:bodyPr/>
          <a:lstStyle/>
          <a:p>
            <a:pPr marL="0" indent="0">
              <a:buNone/>
            </a:pPr>
            <a:r>
              <a:rPr lang="en-IN" sz="2400" b="1" dirty="0"/>
              <a:t>Template</a:t>
            </a:r>
          </a:p>
          <a:p>
            <a:pPr marL="0" indent="0">
              <a:buNone/>
            </a:pPr>
            <a:r>
              <a:rPr lang="en-US" sz="2400" dirty="0"/>
              <a:t>Consider the following template-driven form. It has </a:t>
            </a:r>
            <a:r>
              <a:rPr lang="en-US" sz="2400" dirty="0" err="1"/>
              <a:t>firstname</a:t>
            </a:r>
            <a:r>
              <a:rPr lang="en-US" sz="2400" dirty="0"/>
              <a:t>, </a:t>
            </a:r>
            <a:r>
              <a:rPr lang="en-US" sz="2400" dirty="0" err="1"/>
              <a:t>lastname</a:t>
            </a:r>
            <a:r>
              <a:rPr lang="en-US" sz="2400" dirty="0"/>
              <a:t>, email, gender &amp; </a:t>
            </a:r>
            <a:r>
              <a:rPr lang="en-US" sz="2400" dirty="0" err="1"/>
              <a:t>istoc</a:t>
            </a:r>
            <a:r>
              <a:rPr lang="en-US" sz="2400" dirty="0"/>
              <a:t> form fields.</a:t>
            </a:r>
          </a:p>
        </p:txBody>
      </p:sp>
      <p:sp>
        <p:nvSpPr>
          <p:cNvPr id="4" name="Slide Number Placeholder 3">
            <a:extLst>
              <a:ext uri="{FF2B5EF4-FFF2-40B4-BE49-F238E27FC236}">
                <a16:creationId xmlns:a16="http://schemas.microsoft.com/office/drawing/2014/main" id="{15402916-3318-468B-A859-9A0D33AA1DFB}"/>
              </a:ext>
            </a:extLst>
          </p:cNvPr>
          <p:cNvSpPr>
            <a:spLocks noGrp="1"/>
          </p:cNvSpPr>
          <p:nvPr>
            <p:ph type="sldNum" sz="quarter" idx="12"/>
          </p:nvPr>
        </p:nvSpPr>
        <p:spPr/>
        <p:txBody>
          <a:bodyPr/>
          <a:lstStyle/>
          <a:p>
            <a:fld id="{C51EAA63-D034-42AE-91FA-B13B9518C7BE}" type="slidenum">
              <a:rPr lang="en-US" smtClean="0"/>
              <a:pPr/>
              <a:t>27</a:t>
            </a:fld>
            <a:endParaRPr lang="en-US" dirty="0"/>
          </a:p>
        </p:txBody>
      </p:sp>
      <p:pic>
        <p:nvPicPr>
          <p:cNvPr id="6" name="Picture 5">
            <a:extLst>
              <a:ext uri="{FF2B5EF4-FFF2-40B4-BE49-F238E27FC236}">
                <a16:creationId xmlns:a16="http://schemas.microsoft.com/office/drawing/2014/main" id="{1EC89B9A-CE54-439B-BED0-4B82556D9882}"/>
              </a:ext>
            </a:extLst>
          </p:cNvPr>
          <p:cNvPicPr>
            <a:picLocks noChangeAspect="1"/>
          </p:cNvPicPr>
          <p:nvPr/>
        </p:nvPicPr>
        <p:blipFill>
          <a:blip r:embed="rId2"/>
          <a:stretch>
            <a:fillRect/>
          </a:stretch>
        </p:blipFill>
        <p:spPr>
          <a:xfrm>
            <a:off x="2665938" y="1543927"/>
            <a:ext cx="7054837" cy="4758826"/>
          </a:xfrm>
          <a:prstGeom prst="rect">
            <a:avLst/>
          </a:prstGeom>
        </p:spPr>
      </p:pic>
    </p:spTree>
    <p:extLst>
      <p:ext uri="{BB962C8B-B14F-4D97-AF65-F5344CB8AC3E}">
        <p14:creationId xmlns:p14="http://schemas.microsoft.com/office/powerpoint/2010/main" val="361100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FB3B-D3DF-4031-AED9-754D3762AA1E}"/>
              </a:ext>
            </a:extLst>
          </p:cNvPr>
          <p:cNvSpPr>
            <a:spLocks noGrp="1"/>
          </p:cNvSpPr>
          <p:nvPr>
            <p:ph type="title"/>
          </p:nvPr>
        </p:nvSpPr>
        <p:spPr>
          <a:xfrm>
            <a:off x="250464" y="292374"/>
            <a:ext cx="11125199" cy="384047"/>
          </a:xfrm>
        </p:spPr>
        <p:txBody>
          <a:bodyPr/>
          <a:lstStyle/>
          <a:p>
            <a:r>
              <a:rPr lang="en-IN" dirty="0"/>
              <a:t>Angular – Example Template Driven Form Validation </a:t>
            </a:r>
            <a:endParaRPr lang="en-US" dirty="0"/>
          </a:p>
        </p:txBody>
      </p:sp>
      <p:sp>
        <p:nvSpPr>
          <p:cNvPr id="4" name="Slide Number Placeholder 3">
            <a:extLst>
              <a:ext uri="{FF2B5EF4-FFF2-40B4-BE49-F238E27FC236}">
                <a16:creationId xmlns:a16="http://schemas.microsoft.com/office/drawing/2014/main" id="{96F5356F-2DA7-42E5-9E8C-A43CC8CD262E}"/>
              </a:ext>
            </a:extLst>
          </p:cNvPr>
          <p:cNvSpPr>
            <a:spLocks noGrp="1"/>
          </p:cNvSpPr>
          <p:nvPr>
            <p:ph type="sldNum" sz="quarter" idx="12"/>
          </p:nvPr>
        </p:nvSpPr>
        <p:spPr/>
        <p:txBody>
          <a:bodyPr/>
          <a:lstStyle/>
          <a:p>
            <a:fld id="{C51EAA63-D034-42AE-91FA-B13B9518C7BE}" type="slidenum">
              <a:rPr lang="en-US" smtClean="0"/>
              <a:pPr/>
              <a:t>28</a:t>
            </a:fld>
            <a:endParaRPr lang="en-US" dirty="0"/>
          </a:p>
        </p:txBody>
      </p:sp>
      <p:pic>
        <p:nvPicPr>
          <p:cNvPr id="5" name="Picture 4">
            <a:extLst>
              <a:ext uri="{FF2B5EF4-FFF2-40B4-BE49-F238E27FC236}">
                <a16:creationId xmlns:a16="http://schemas.microsoft.com/office/drawing/2014/main" id="{6B7497E7-AAB1-495B-A33D-E4FA65D20C14}"/>
              </a:ext>
            </a:extLst>
          </p:cNvPr>
          <p:cNvPicPr>
            <a:picLocks noChangeAspect="1"/>
          </p:cNvPicPr>
          <p:nvPr/>
        </p:nvPicPr>
        <p:blipFill>
          <a:blip r:embed="rId2"/>
          <a:stretch>
            <a:fillRect/>
          </a:stretch>
        </p:blipFill>
        <p:spPr>
          <a:xfrm>
            <a:off x="2873142" y="1754929"/>
            <a:ext cx="6442540" cy="2273838"/>
          </a:xfrm>
          <a:prstGeom prst="rect">
            <a:avLst/>
          </a:prstGeom>
        </p:spPr>
      </p:pic>
    </p:spTree>
    <p:extLst>
      <p:ext uri="{BB962C8B-B14F-4D97-AF65-F5344CB8AC3E}">
        <p14:creationId xmlns:p14="http://schemas.microsoft.com/office/powerpoint/2010/main" val="134071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A0BF-2F49-48BF-8163-904F9BEC34D1}"/>
              </a:ext>
            </a:extLst>
          </p:cNvPr>
          <p:cNvSpPr>
            <a:spLocks noGrp="1"/>
          </p:cNvSpPr>
          <p:nvPr>
            <p:ph type="title"/>
          </p:nvPr>
        </p:nvSpPr>
        <p:spPr>
          <a:xfrm>
            <a:off x="208261" y="264239"/>
            <a:ext cx="11125199" cy="384047"/>
          </a:xfrm>
        </p:spPr>
        <p:txBody>
          <a:bodyPr/>
          <a:lstStyle/>
          <a:p>
            <a:r>
              <a:rPr lang="en-IN" dirty="0"/>
              <a:t>Angular – Example Template Driven Form Validation </a:t>
            </a:r>
            <a:endParaRPr lang="en-US" dirty="0"/>
          </a:p>
        </p:txBody>
      </p:sp>
      <p:sp>
        <p:nvSpPr>
          <p:cNvPr id="3" name="Content Placeholder 2">
            <a:extLst>
              <a:ext uri="{FF2B5EF4-FFF2-40B4-BE49-F238E27FC236}">
                <a16:creationId xmlns:a16="http://schemas.microsoft.com/office/drawing/2014/main" id="{E822CFFF-2367-402B-87A3-AA28378D2395}"/>
              </a:ext>
            </a:extLst>
          </p:cNvPr>
          <p:cNvSpPr>
            <a:spLocks noGrp="1"/>
          </p:cNvSpPr>
          <p:nvPr>
            <p:ph idx="1"/>
          </p:nvPr>
        </p:nvSpPr>
        <p:spPr>
          <a:xfrm>
            <a:off x="348277" y="820616"/>
            <a:ext cx="11126522" cy="4419600"/>
          </a:xfrm>
        </p:spPr>
        <p:txBody>
          <a:bodyPr/>
          <a:lstStyle/>
          <a:p>
            <a:pPr marL="0" indent="0">
              <a:buNone/>
            </a:pPr>
            <a:r>
              <a:rPr lang="en-IN" b="1" dirty="0"/>
              <a:t>Component Class</a:t>
            </a:r>
            <a:endParaRPr lang="en-US" b="1" dirty="0"/>
          </a:p>
        </p:txBody>
      </p:sp>
      <p:sp>
        <p:nvSpPr>
          <p:cNvPr id="4" name="Slide Number Placeholder 3">
            <a:extLst>
              <a:ext uri="{FF2B5EF4-FFF2-40B4-BE49-F238E27FC236}">
                <a16:creationId xmlns:a16="http://schemas.microsoft.com/office/drawing/2014/main" id="{931D76E6-3F5E-41A6-85A8-A15F8BC7C2E7}"/>
              </a:ext>
            </a:extLst>
          </p:cNvPr>
          <p:cNvSpPr>
            <a:spLocks noGrp="1"/>
          </p:cNvSpPr>
          <p:nvPr>
            <p:ph type="sldNum" sz="quarter" idx="12"/>
          </p:nvPr>
        </p:nvSpPr>
        <p:spPr/>
        <p:txBody>
          <a:bodyPr/>
          <a:lstStyle/>
          <a:p>
            <a:fld id="{C51EAA63-D034-42AE-91FA-B13B9518C7BE}" type="slidenum">
              <a:rPr lang="en-US" smtClean="0"/>
              <a:pPr/>
              <a:t>29</a:t>
            </a:fld>
            <a:endParaRPr lang="en-US" dirty="0"/>
          </a:p>
        </p:txBody>
      </p:sp>
      <p:pic>
        <p:nvPicPr>
          <p:cNvPr id="5" name="Picture 4">
            <a:extLst>
              <a:ext uri="{FF2B5EF4-FFF2-40B4-BE49-F238E27FC236}">
                <a16:creationId xmlns:a16="http://schemas.microsoft.com/office/drawing/2014/main" id="{A641ABDA-82BC-4BBA-B412-DF1EB011DF6F}"/>
              </a:ext>
            </a:extLst>
          </p:cNvPr>
          <p:cNvPicPr>
            <a:picLocks noChangeAspect="1"/>
          </p:cNvPicPr>
          <p:nvPr/>
        </p:nvPicPr>
        <p:blipFill>
          <a:blip r:embed="rId2"/>
          <a:stretch>
            <a:fillRect/>
          </a:stretch>
        </p:blipFill>
        <p:spPr>
          <a:xfrm>
            <a:off x="7804344" y="1617784"/>
            <a:ext cx="3227109" cy="3439552"/>
          </a:xfrm>
          <a:prstGeom prst="rect">
            <a:avLst/>
          </a:prstGeom>
        </p:spPr>
      </p:pic>
      <p:pic>
        <p:nvPicPr>
          <p:cNvPr id="6" name="Picture 5">
            <a:extLst>
              <a:ext uri="{FF2B5EF4-FFF2-40B4-BE49-F238E27FC236}">
                <a16:creationId xmlns:a16="http://schemas.microsoft.com/office/drawing/2014/main" id="{B6045E8F-AF09-4867-8D1D-7D8F72595753}"/>
              </a:ext>
            </a:extLst>
          </p:cNvPr>
          <p:cNvPicPr>
            <a:picLocks noChangeAspect="1"/>
          </p:cNvPicPr>
          <p:nvPr/>
        </p:nvPicPr>
        <p:blipFill>
          <a:blip r:embed="rId3"/>
          <a:stretch>
            <a:fillRect/>
          </a:stretch>
        </p:blipFill>
        <p:spPr>
          <a:xfrm>
            <a:off x="1327565" y="1246824"/>
            <a:ext cx="5419725" cy="5057775"/>
          </a:xfrm>
          <a:prstGeom prst="rect">
            <a:avLst/>
          </a:prstGeom>
        </p:spPr>
      </p:pic>
    </p:spTree>
    <p:extLst>
      <p:ext uri="{BB962C8B-B14F-4D97-AF65-F5344CB8AC3E}">
        <p14:creationId xmlns:p14="http://schemas.microsoft.com/office/powerpoint/2010/main" val="130687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C1BF55-3309-4C0D-9580-027024FA5E62}"/>
              </a:ext>
            </a:extLst>
          </p:cNvPr>
          <p:cNvSpPr>
            <a:spLocks noGrp="1"/>
          </p:cNvSpPr>
          <p:nvPr>
            <p:ph type="title"/>
          </p:nvPr>
        </p:nvSpPr>
        <p:spPr>
          <a:xfrm>
            <a:off x="378972" y="279459"/>
            <a:ext cx="11125199" cy="410981"/>
          </a:xfrm>
        </p:spPr>
        <p:txBody>
          <a:bodyPr/>
          <a:lstStyle/>
          <a:p>
            <a:r>
              <a:rPr lang="en-US" dirty="0"/>
              <a:t>Agenda </a:t>
            </a:r>
          </a:p>
        </p:txBody>
      </p:sp>
      <p:sp>
        <p:nvSpPr>
          <p:cNvPr id="6" name="Content Placeholder 5">
            <a:extLst>
              <a:ext uri="{FF2B5EF4-FFF2-40B4-BE49-F238E27FC236}">
                <a16:creationId xmlns:a16="http://schemas.microsoft.com/office/drawing/2014/main" id="{778123F0-AFF8-49F2-BC3B-A595D12D7AD3}"/>
              </a:ext>
            </a:extLst>
          </p:cNvPr>
          <p:cNvSpPr>
            <a:spLocks noGrp="1"/>
          </p:cNvSpPr>
          <p:nvPr>
            <p:ph idx="1"/>
          </p:nvPr>
        </p:nvSpPr>
        <p:spPr>
          <a:xfrm>
            <a:off x="561137" y="1015674"/>
            <a:ext cx="11126522" cy="4419600"/>
          </a:xfrm>
        </p:spPr>
        <p:txBody>
          <a:bodyPr/>
          <a:lstStyle/>
          <a:p>
            <a:pPr algn="just"/>
            <a:endParaRPr lang="en-US" dirty="0"/>
          </a:p>
        </p:txBody>
      </p:sp>
    </p:spTree>
    <p:extLst>
      <p:ext uri="{BB962C8B-B14F-4D97-AF65-F5344CB8AC3E}">
        <p14:creationId xmlns:p14="http://schemas.microsoft.com/office/powerpoint/2010/main" val="182797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78A6-5AF8-4F26-81EB-41C2E8BCB45D}"/>
              </a:ext>
            </a:extLst>
          </p:cNvPr>
          <p:cNvSpPr>
            <a:spLocks noGrp="1"/>
          </p:cNvSpPr>
          <p:nvPr>
            <p:ph type="title"/>
          </p:nvPr>
        </p:nvSpPr>
        <p:spPr>
          <a:xfrm>
            <a:off x="222329" y="239151"/>
            <a:ext cx="11125199" cy="507610"/>
          </a:xfrm>
        </p:spPr>
        <p:txBody>
          <a:bodyPr/>
          <a:lstStyle/>
          <a:p>
            <a:r>
              <a:rPr lang="en-IN" dirty="0"/>
              <a:t>Angular – Example Template Driven Form Validation</a:t>
            </a:r>
            <a:endParaRPr lang="en-US" dirty="0"/>
          </a:p>
        </p:txBody>
      </p:sp>
      <p:sp>
        <p:nvSpPr>
          <p:cNvPr id="3" name="Content Placeholder 2">
            <a:extLst>
              <a:ext uri="{FF2B5EF4-FFF2-40B4-BE49-F238E27FC236}">
                <a16:creationId xmlns:a16="http://schemas.microsoft.com/office/drawing/2014/main" id="{6E095CD6-5B71-4174-8092-D39CB4288993}"/>
              </a:ext>
            </a:extLst>
          </p:cNvPr>
          <p:cNvSpPr>
            <a:spLocks noGrp="1"/>
          </p:cNvSpPr>
          <p:nvPr>
            <p:ph idx="1"/>
          </p:nvPr>
        </p:nvSpPr>
        <p:spPr>
          <a:xfrm>
            <a:off x="376413" y="947225"/>
            <a:ext cx="11126522" cy="4419600"/>
          </a:xfrm>
        </p:spPr>
        <p:txBody>
          <a:bodyPr/>
          <a:lstStyle/>
          <a:p>
            <a:pPr marL="0" indent="0">
              <a:buNone/>
            </a:pPr>
            <a:r>
              <a:rPr lang="en-US" sz="2400" b="1" dirty="0"/>
              <a:t>Disabling the Browser validation</a:t>
            </a:r>
          </a:p>
          <a:p>
            <a:pPr marL="0" indent="0" algn="just">
              <a:buNone/>
            </a:pPr>
            <a:r>
              <a:rPr lang="en-US" sz="2400" dirty="0"/>
              <a:t>First, we need to disable browser validator interfering with the Angular validator. To do that we need to add </a:t>
            </a:r>
            <a:r>
              <a:rPr lang="en-US" sz="2400" dirty="0" err="1"/>
              <a:t>novalidate</a:t>
            </a:r>
            <a:r>
              <a:rPr lang="en-US" sz="2400" dirty="0"/>
              <a:t> attribute on &lt;form&gt; element as shown below.</a:t>
            </a:r>
          </a:p>
          <a:p>
            <a:pPr marL="0" indent="0" algn="just">
              <a:buNone/>
            </a:pPr>
            <a:endParaRPr lang="en-US" sz="2400" dirty="0"/>
          </a:p>
          <a:p>
            <a:pPr marL="0" indent="0" algn="just">
              <a:buNone/>
            </a:pPr>
            <a:endParaRPr lang="en-US" sz="2400" b="1" dirty="0"/>
          </a:p>
          <a:p>
            <a:pPr marL="0" indent="0" algn="just">
              <a:buNone/>
            </a:pPr>
            <a:r>
              <a:rPr lang="en-US" sz="2400" b="1" dirty="0"/>
              <a:t>Built-in Validators</a:t>
            </a:r>
          </a:p>
          <a:p>
            <a:pPr marL="0" indent="0" algn="just">
              <a:buNone/>
            </a:pPr>
            <a:r>
              <a:rPr lang="en-US" sz="2400" dirty="0"/>
              <a:t>The Built-in validators use the HTML5 validation attributes like required, </a:t>
            </a:r>
            <a:r>
              <a:rPr lang="en-US" sz="2400" dirty="0" err="1"/>
              <a:t>minlength</a:t>
            </a:r>
            <a:r>
              <a:rPr lang="en-US" sz="2400" dirty="0"/>
              <a:t>, </a:t>
            </a:r>
            <a:r>
              <a:rPr lang="en-US" sz="2400" dirty="0" err="1"/>
              <a:t>maxlength</a:t>
            </a:r>
            <a:r>
              <a:rPr lang="en-US" sz="2400" dirty="0"/>
              <a:t> &amp; pattern. Angular interprets these validation attributes and add the validator functions to </a:t>
            </a:r>
            <a:r>
              <a:rPr lang="en-US" sz="2400" dirty="0" err="1"/>
              <a:t>FormControl</a:t>
            </a:r>
            <a:r>
              <a:rPr lang="en-US" sz="2400" dirty="0"/>
              <a:t> instance.</a:t>
            </a:r>
          </a:p>
        </p:txBody>
      </p:sp>
      <p:sp>
        <p:nvSpPr>
          <p:cNvPr id="4" name="Slide Number Placeholder 3">
            <a:extLst>
              <a:ext uri="{FF2B5EF4-FFF2-40B4-BE49-F238E27FC236}">
                <a16:creationId xmlns:a16="http://schemas.microsoft.com/office/drawing/2014/main" id="{258CAE03-E59E-4D6B-BCA7-4AE6F49F9D74}"/>
              </a:ext>
            </a:extLst>
          </p:cNvPr>
          <p:cNvSpPr>
            <a:spLocks noGrp="1"/>
          </p:cNvSpPr>
          <p:nvPr>
            <p:ph type="sldNum" sz="quarter" idx="12"/>
          </p:nvPr>
        </p:nvSpPr>
        <p:spPr/>
        <p:txBody>
          <a:bodyPr/>
          <a:lstStyle/>
          <a:p>
            <a:fld id="{C51EAA63-D034-42AE-91FA-B13B9518C7BE}" type="slidenum">
              <a:rPr lang="en-US" smtClean="0"/>
              <a:pPr/>
              <a:t>30</a:t>
            </a:fld>
            <a:endParaRPr lang="en-US" dirty="0"/>
          </a:p>
        </p:txBody>
      </p:sp>
      <p:pic>
        <p:nvPicPr>
          <p:cNvPr id="5" name="Picture 4">
            <a:extLst>
              <a:ext uri="{FF2B5EF4-FFF2-40B4-BE49-F238E27FC236}">
                <a16:creationId xmlns:a16="http://schemas.microsoft.com/office/drawing/2014/main" id="{C9FEE43F-FEFE-4381-902A-1C446B682021}"/>
              </a:ext>
            </a:extLst>
          </p:cNvPr>
          <p:cNvPicPr>
            <a:picLocks noChangeAspect="1"/>
          </p:cNvPicPr>
          <p:nvPr/>
        </p:nvPicPr>
        <p:blipFill>
          <a:blip r:embed="rId2"/>
          <a:stretch>
            <a:fillRect/>
          </a:stretch>
        </p:blipFill>
        <p:spPr>
          <a:xfrm>
            <a:off x="1771330" y="2335236"/>
            <a:ext cx="8027196" cy="510320"/>
          </a:xfrm>
          <a:prstGeom prst="rect">
            <a:avLst/>
          </a:prstGeom>
        </p:spPr>
      </p:pic>
    </p:spTree>
    <p:extLst>
      <p:ext uri="{BB962C8B-B14F-4D97-AF65-F5344CB8AC3E}">
        <p14:creationId xmlns:p14="http://schemas.microsoft.com/office/powerpoint/2010/main" val="41463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9355-41A6-4B8C-A2F0-5619AADD6163}"/>
              </a:ext>
            </a:extLst>
          </p:cNvPr>
          <p:cNvSpPr>
            <a:spLocks noGrp="1"/>
          </p:cNvSpPr>
          <p:nvPr>
            <p:ph type="title"/>
          </p:nvPr>
        </p:nvSpPr>
        <p:spPr>
          <a:xfrm>
            <a:off x="250464" y="253217"/>
            <a:ext cx="11125199" cy="493543"/>
          </a:xfrm>
        </p:spPr>
        <p:txBody>
          <a:bodyPr/>
          <a:lstStyle/>
          <a:p>
            <a:r>
              <a:rPr lang="en-IN" dirty="0"/>
              <a:t>Angular – Example Template Driven Form Validation </a:t>
            </a:r>
            <a:endParaRPr lang="en-US" dirty="0"/>
          </a:p>
        </p:txBody>
      </p:sp>
      <p:sp>
        <p:nvSpPr>
          <p:cNvPr id="3" name="Content Placeholder 2">
            <a:extLst>
              <a:ext uri="{FF2B5EF4-FFF2-40B4-BE49-F238E27FC236}">
                <a16:creationId xmlns:a16="http://schemas.microsoft.com/office/drawing/2014/main" id="{0A86C66B-7E24-4297-8BC8-6EEED45891FA}"/>
              </a:ext>
            </a:extLst>
          </p:cNvPr>
          <p:cNvSpPr>
            <a:spLocks noGrp="1"/>
          </p:cNvSpPr>
          <p:nvPr>
            <p:ph idx="1"/>
          </p:nvPr>
        </p:nvSpPr>
        <p:spPr>
          <a:xfrm>
            <a:off x="249801" y="933158"/>
            <a:ext cx="11679601" cy="4419600"/>
          </a:xfrm>
        </p:spPr>
        <p:txBody>
          <a:bodyPr/>
          <a:lstStyle/>
          <a:p>
            <a:pPr marL="0" indent="0" algn="just">
              <a:buNone/>
            </a:pPr>
            <a:r>
              <a:rPr lang="en-US" sz="2400" b="1" dirty="0"/>
              <a:t>Required Validation</a:t>
            </a:r>
          </a:p>
          <a:p>
            <a:pPr algn="just"/>
            <a:r>
              <a:rPr lang="en-US" sz="2400" dirty="0"/>
              <a:t>The required validator returns true only if the form control has non-empty value entered. Let us add this validator to all fields.</a:t>
            </a:r>
          </a:p>
          <a:p>
            <a:pPr algn="just"/>
            <a:endParaRPr lang="en-US" sz="2400" dirty="0"/>
          </a:p>
          <a:p>
            <a:pPr marL="0" indent="0">
              <a:spcBef>
                <a:spcPts val="1800"/>
              </a:spcBef>
              <a:buNone/>
            </a:pPr>
            <a:endParaRPr lang="en-US" sz="2400" b="1" dirty="0"/>
          </a:p>
          <a:p>
            <a:pPr marL="0" indent="0">
              <a:spcBef>
                <a:spcPts val="1800"/>
              </a:spcBef>
              <a:buNone/>
            </a:pPr>
            <a:r>
              <a:rPr lang="en-US" sz="2400" b="1" dirty="0" err="1"/>
              <a:t>Minlength</a:t>
            </a:r>
            <a:r>
              <a:rPr lang="en-US" sz="2400" b="1" dirty="0"/>
              <a:t> Validation</a:t>
            </a:r>
          </a:p>
          <a:p>
            <a:r>
              <a:rPr lang="en-US" sz="2400" dirty="0"/>
              <a:t>This Validator requires the control value must not have less number of characters than the value specified in the validator.</a:t>
            </a:r>
          </a:p>
          <a:p>
            <a:r>
              <a:rPr lang="en-US" sz="2400" dirty="0"/>
              <a:t>For Example, </a:t>
            </a:r>
            <a:r>
              <a:rPr lang="en-US" sz="2400" dirty="0" err="1"/>
              <a:t>minlength</a:t>
            </a:r>
            <a:r>
              <a:rPr lang="en-US" sz="2400" dirty="0"/>
              <a:t> validator ensures that the </a:t>
            </a:r>
            <a:r>
              <a:rPr lang="en-US" sz="2400" dirty="0" err="1"/>
              <a:t>firstname</a:t>
            </a:r>
            <a:r>
              <a:rPr lang="en-US" sz="2400" dirty="0"/>
              <a:t> value has at least 10 characters.</a:t>
            </a:r>
          </a:p>
          <a:p>
            <a:pPr algn="just"/>
            <a:endParaRPr lang="en-US" sz="2400" dirty="0"/>
          </a:p>
          <a:p>
            <a:pPr algn="just"/>
            <a:endParaRPr lang="en-US" sz="2400" dirty="0"/>
          </a:p>
        </p:txBody>
      </p:sp>
      <p:sp>
        <p:nvSpPr>
          <p:cNvPr id="4" name="Slide Number Placeholder 3">
            <a:extLst>
              <a:ext uri="{FF2B5EF4-FFF2-40B4-BE49-F238E27FC236}">
                <a16:creationId xmlns:a16="http://schemas.microsoft.com/office/drawing/2014/main" id="{00DAD4CA-7DB2-4337-9299-F8C487389E08}"/>
              </a:ext>
            </a:extLst>
          </p:cNvPr>
          <p:cNvSpPr>
            <a:spLocks noGrp="1"/>
          </p:cNvSpPr>
          <p:nvPr>
            <p:ph type="sldNum" sz="quarter" idx="12"/>
          </p:nvPr>
        </p:nvSpPr>
        <p:spPr/>
        <p:txBody>
          <a:bodyPr/>
          <a:lstStyle/>
          <a:p>
            <a:fld id="{C51EAA63-D034-42AE-91FA-B13B9518C7BE}" type="slidenum">
              <a:rPr lang="en-US" smtClean="0"/>
              <a:pPr/>
              <a:t>31</a:t>
            </a:fld>
            <a:endParaRPr lang="en-US" dirty="0"/>
          </a:p>
        </p:txBody>
      </p:sp>
      <p:pic>
        <p:nvPicPr>
          <p:cNvPr id="5" name="Picture 4">
            <a:extLst>
              <a:ext uri="{FF2B5EF4-FFF2-40B4-BE49-F238E27FC236}">
                <a16:creationId xmlns:a16="http://schemas.microsoft.com/office/drawing/2014/main" id="{6F1CE3F1-82C2-4D64-86E7-DF98AD274732}"/>
              </a:ext>
            </a:extLst>
          </p:cNvPr>
          <p:cNvPicPr>
            <a:picLocks noChangeAspect="1"/>
          </p:cNvPicPr>
          <p:nvPr/>
        </p:nvPicPr>
        <p:blipFill>
          <a:blip r:embed="rId2"/>
          <a:stretch>
            <a:fillRect/>
          </a:stretch>
        </p:blipFill>
        <p:spPr>
          <a:xfrm>
            <a:off x="1020128" y="2154627"/>
            <a:ext cx="10148568" cy="438169"/>
          </a:xfrm>
          <a:prstGeom prst="rect">
            <a:avLst/>
          </a:prstGeom>
        </p:spPr>
      </p:pic>
      <p:pic>
        <p:nvPicPr>
          <p:cNvPr id="8" name="Picture 7">
            <a:extLst>
              <a:ext uri="{FF2B5EF4-FFF2-40B4-BE49-F238E27FC236}">
                <a16:creationId xmlns:a16="http://schemas.microsoft.com/office/drawing/2014/main" id="{A7DACD5A-0961-4C3D-A008-53B8756E54BF}"/>
              </a:ext>
            </a:extLst>
          </p:cNvPr>
          <p:cNvPicPr>
            <a:picLocks noChangeAspect="1"/>
          </p:cNvPicPr>
          <p:nvPr/>
        </p:nvPicPr>
        <p:blipFill>
          <a:blip r:embed="rId3"/>
          <a:stretch>
            <a:fillRect/>
          </a:stretch>
        </p:blipFill>
        <p:spPr>
          <a:xfrm>
            <a:off x="867408" y="5310189"/>
            <a:ext cx="9891309" cy="310222"/>
          </a:xfrm>
          <a:prstGeom prst="rect">
            <a:avLst/>
          </a:prstGeom>
        </p:spPr>
      </p:pic>
    </p:spTree>
    <p:extLst>
      <p:ext uri="{BB962C8B-B14F-4D97-AF65-F5344CB8AC3E}">
        <p14:creationId xmlns:p14="http://schemas.microsoft.com/office/powerpoint/2010/main" val="203354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7B6A-2E78-4817-9A18-C76B73432F06}"/>
              </a:ext>
            </a:extLst>
          </p:cNvPr>
          <p:cNvSpPr>
            <a:spLocks noGrp="1"/>
          </p:cNvSpPr>
          <p:nvPr>
            <p:ph type="title"/>
          </p:nvPr>
        </p:nvSpPr>
        <p:spPr>
          <a:xfrm>
            <a:off x="264532" y="264239"/>
            <a:ext cx="11125199" cy="384047"/>
          </a:xfrm>
        </p:spPr>
        <p:txBody>
          <a:bodyPr/>
          <a:lstStyle/>
          <a:p>
            <a:r>
              <a:rPr lang="en-IN" dirty="0"/>
              <a:t>Angular – Example Template Driven Form Validation </a:t>
            </a:r>
            <a:endParaRPr lang="en-US" dirty="0"/>
          </a:p>
        </p:txBody>
      </p:sp>
      <p:sp>
        <p:nvSpPr>
          <p:cNvPr id="3" name="Content Placeholder 2">
            <a:extLst>
              <a:ext uri="{FF2B5EF4-FFF2-40B4-BE49-F238E27FC236}">
                <a16:creationId xmlns:a16="http://schemas.microsoft.com/office/drawing/2014/main" id="{37C7BA90-8F55-42FD-B513-EF67AE9325FD}"/>
              </a:ext>
            </a:extLst>
          </p:cNvPr>
          <p:cNvSpPr>
            <a:spLocks noGrp="1"/>
          </p:cNvSpPr>
          <p:nvPr>
            <p:ph idx="1"/>
          </p:nvPr>
        </p:nvSpPr>
        <p:spPr>
          <a:xfrm>
            <a:off x="264531" y="862820"/>
            <a:ext cx="11924293" cy="4419600"/>
          </a:xfrm>
        </p:spPr>
        <p:txBody>
          <a:bodyPr/>
          <a:lstStyle/>
          <a:p>
            <a:pPr marL="0" indent="0">
              <a:buNone/>
            </a:pPr>
            <a:r>
              <a:rPr lang="en-US" sz="2400" b="1" dirty="0" err="1"/>
              <a:t>Maxlength</a:t>
            </a:r>
            <a:r>
              <a:rPr lang="en-US" sz="2400" b="1" dirty="0"/>
              <a:t> Validation</a:t>
            </a:r>
          </a:p>
          <a:p>
            <a:r>
              <a:rPr lang="en-US" sz="2400" dirty="0"/>
              <a:t>This Validator requires that the number of characters must not exceed the value of the attribute.</a:t>
            </a:r>
          </a:p>
          <a:p>
            <a:endParaRPr lang="en-US" sz="2400" dirty="0"/>
          </a:p>
          <a:p>
            <a:pPr>
              <a:spcBef>
                <a:spcPts val="0"/>
              </a:spcBef>
            </a:pPr>
            <a:endParaRPr lang="en-US" sz="2400" dirty="0"/>
          </a:p>
          <a:p>
            <a:pPr marL="0" indent="0">
              <a:spcBef>
                <a:spcPts val="0"/>
              </a:spcBef>
              <a:buNone/>
            </a:pPr>
            <a:r>
              <a:rPr lang="en-US" sz="2400" b="1" dirty="0"/>
              <a:t>Pattern Validation</a:t>
            </a:r>
          </a:p>
          <a:p>
            <a:pPr marL="0" indent="0" algn="just">
              <a:buNone/>
            </a:pPr>
            <a:r>
              <a:rPr lang="en-US" sz="2400" dirty="0"/>
              <a:t>This Validator requires that the control value must match the regex pattern provided in the attribute. For example, the pattern ^[a-</a:t>
            </a:r>
            <a:r>
              <a:rPr lang="en-US" sz="2400" dirty="0" err="1"/>
              <a:t>zA</a:t>
            </a:r>
            <a:r>
              <a:rPr lang="en-US" sz="2400" dirty="0"/>
              <a:t>-Z]+$ ensures that the only letters are allowed (even spaces are not allowed). Let us apply this pattern to the </a:t>
            </a:r>
            <a:r>
              <a:rPr lang="en-US" sz="2400" dirty="0" err="1"/>
              <a:t>lastName</a:t>
            </a:r>
            <a:r>
              <a:rPr lang="en-US" sz="2400" dirty="0"/>
              <a:t>.</a:t>
            </a:r>
          </a:p>
          <a:p>
            <a:endParaRPr lang="en-US" sz="2400" dirty="0"/>
          </a:p>
        </p:txBody>
      </p:sp>
      <p:sp>
        <p:nvSpPr>
          <p:cNvPr id="4" name="Slide Number Placeholder 3">
            <a:extLst>
              <a:ext uri="{FF2B5EF4-FFF2-40B4-BE49-F238E27FC236}">
                <a16:creationId xmlns:a16="http://schemas.microsoft.com/office/drawing/2014/main" id="{613B2DD1-0AF4-4A99-806F-D3FB13AA20FA}"/>
              </a:ext>
            </a:extLst>
          </p:cNvPr>
          <p:cNvSpPr>
            <a:spLocks noGrp="1"/>
          </p:cNvSpPr>
          <p:nvPr>
            <p:ph type="sldNum" sz="quarter" idx="12"/>
          </p:nvPr>
        </p:nvSpPr>
        <p:spPr/>
        <p:txBody>
          <a:bodyPr/>
          <a:lstStyle/>
          <a:p>
            <a:fld id="{C51EAA63-D034-42AE-91FA-B13B9518C7BE}" type="slidenum">
              <a:rPr lang="en-US" smtClean="0"/>
              <a:pPr/>
              <a:t>32</a:t>
            </a:fld>
            <a:endParaRPr lang="en-US" dirty="0"/>
          </a:p>
        </p:txBody>
      </p:sp>
      <p:pic>
        <p:nvPicPr>
          <p:cNvPr id="5" name="Picture 4">
            <a:extLst>
              <a:ext uri="{FF2B5EF4-FFF2-40B4-BE49-F238E27FC236}">
                <a16:creationId xmlns:a16="http://schemas.microsoft.com/office/drawing/2014/main" id="{34E6BF1E-0E3A-4FA1-A6BE-68BF7803FB8B}"/>
              </a:ext>
            </a:extLst>
          </p:cNvPr>
          <p:cNvPicPr>
            <a:picLocks noChangeAspect="1"/>
          </p:cNvPicPr>
          <p:nvPr/>
        </p:nvPicPr>
        <p:blipFill>
          <a:blip r:embed="rId2"/>
          <a:stretch>
            <a:fillRect/>
          </a:stretch>
        </p:blipFill>
        <p:spPr>
          <a:xfrm>
            <a:off x="614460" y="2104437"/>
            <a:ext cx="10762856" cy="399611"/>
          </a:xfrm>
          <a:prstGeom prst="rect">
            <a:avLst/>
          </a:prstGeom>
        </p:spPr>
      </p:pic>
      <p:pic>
        <p:nvPicPr>
          <p:cNvPr id="6" name="Picture 5">
            <a:extLst>
              <a:ext uri="{FF2B5EF4-FFF2-40B4-BE49-F238E27FC236}">
                <a16:creationId xmlns:a16="http://schemas.microsoft.com/office/drawing/2014/main" id="{8EEB1513-3320-4100-AA97-A3AD324EFE70}"/>
              </a:ext>
            </a:extLst>
          </p:cNvPr>
          <p:cNvPicPr>
            <a:picLocks noChangeAspect="1"/>
          </p:cNvPicPr>
          <p:nvPr/>
        </p:nvPicPr>
        <p:blipFill>
          <a:blip r:embed="rId3"/>
          <a:stretch>
            <a:fillRect/>
          </a:stretch>
        </p:blipFill>
        <p:spPr>
          <a:xfrm>
            <a:off x="1829851" y="4534741"/>
            <a:ext cx="7857198" cy="764860"/>
          </a:xfrm>
          <a:prstGeom prst="rect">
            <a:avLst/>
          </a:prstGeom>
        </p:spPr>
      </p:pic>
    </p:spTree>
    <p:extLst>
      <p:ext uri="{BB962C8B-B14F-4D97-AF65-F5344CB8AC3E}">
        <p14:creationId xmlns:p14="http://schemas.microsoft.com/office/powerpoint/2010/main" val="189516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D780-2D1A-4EB4-AF2B-910FD92F4D24}"/>
              </a:ext>
            </a:extLst>
          </p:cNvPr>
          <p:cNvSpPr>
            <a:spLocks noGrp="1"/>
          </p:cNvSpPr>
          <p:nvPr>
            <p:ph type="title"/>
          </p:nvPr>
        </p:nvSpPr>
        <p:spPr>
          <a:xfrm>
            <a:off x="292667" y="214300"/>
            <a:ext cx="11125199" cy="507610"/>
          </a:xfrm>
        </p:spPr>
        <p:txBody>
          <a:bodyPr/>
          <a:lstStyle/>
          <a:p>
            <a:r>
              <a:rPr lang="en-IN" dirty="0"/>
              <a:t>Angular – Example Template Driven Form Validation</a:t>
            </a:r>
            <a:endParaRPr lang="en-US" dirty="0"/>
          </a:p>
        </p:txBody>
      </p:sp>
      <p:sp>
        <p:nvSpPr>
          <p:cNvPr id="3" name="Content Placeholder 2">
            <a:extLst>
              <a:ext uri="{FF2B5EF4-FFF2-40B4-BE49-F238E27FC236}">
                <a16:creationId xmlns:a16="http://schemas.microsoft.com/office/drawing/2014/main" id="{C7552C48-689E-41AE-BE5E-00B9D7C3877B}"/>
              </a:ext>
            </a:extLst>
          </p:cNvPr>
          <p:cNvSpPr>
            <a:spLocks noGrp="1"/>
          </p:cNvSpPr>
          <p:nvPr>
            <p:ph idx="1"/>
          </p:nvPr>
        </p:nvSpPr>
        <p:spPr>
          <a:xfrm>
            <a:off x="531151" y="933158"/>
            <a:ext cx="11126522" cy="4419600"/>
          </a:xfrm>
        </p:spPr>
        <p:txBody>
          <a:bodyPr/>
          <a:lstStyle/>
          <a:p>
            <a:pPr marL="0" indent="0" algn="just">
              <a:buNone/>
            </a:pPr>
            <a:r>
              <a:rPr lang="en-US" sz="2400" b="1" dirty="0"/>
              <a:t>Email Validation</a:t>
            </a:r>
          </a:p>
          <a:p>
            <a:pPr algn="just"/>
            <a:r>
              <a:rPr lang="en-US" sz="2400" dirty="0"/>
              <a:t>This Validator requires that the control value must be a valid email address. We apply this to the email field.</a:t>
            </a:r>
          </a:p>
          <a:p>
            <a:pPr algn="just"/>
            <a:endParaRPr lang="en-US" sz="2400" dirty="0"/>
          </a:p>
          <a:p>
            <a:pPr algn="just"/>
            <a:endParaRPr lang="en-US" sz="2400" dirty="0"/>
          </a:p>
          <a:p>
            <a:pPr marL="0" indent="0" algn="just">
              <a:buNone/>
            </a:pPr>
            <a:r>
              <a:rPr lang="en-US" sz="2400" b="1" dirty="0"/>
              <a:t>Disable Submit button</a:t>
            </a:r>
          </a:p>
          <a:p>
            <a:pPr marL="0" indent="0" algn="just">
              <a:buNone/>
            </a:pPr>
            <a:r>
              <a:rPr lang="en-US" sz="2400" dirty="0"/>
              <a:t>Now, we have successfully added the validators. We will notice that the click submit button still submits the form.</a:t>
            </a:r>
          </a:p>
          <a:p>
            <a:pPr marL="0" indent="0" algn="just">
              <a:buNone/>
            </a:pPr>
            <a:endParaRPr lang="en-US" sz="2400" dirty="0"/>
          </a:p>
          <a:p>
            <a:pPr marL="0" indent="0" algn="just">
              <a:buNone/>
            </a:pPr>
            <a:r>
              <a:rPr lang="en-US" sz="2400" dirty="0"/>
              <a:t>Angular forms module keep track of the state of our form and each of its form elements. These states are exposed to the user through </a:t>
            </a:r>
            <a:r>
              <a:rPr lang="en-US" sz="2400" dirty="0" err="1"/>
              <a:t>FormGroup</a:t>
            </a:r>
            <a:r>
              <a:rPr lang="en-US" sz="2400" dirty="0"/>
              <a:t>, </a:t>
            </a:r>
            <a:r>
              <a:rPr lang="en-US" sz="2400" dirty="0" err="1"/>
              <a:t>FormArray</a:t>
            </a:r>
            <a:r>
              <a:rPr lang="en-US" sz="2400" dirty="0"/>
              <a:t> &amp; </a:t>
            </a:r>
            <a:r>
              <a:rPr lang="en-US" sz="2400" dirty="0" err="1"/>
              <a:t>FormControl</a:t>
            </a:r>
            <a:r>
              <a:rPr lang="en-US" sz="2400" dirty="0"/>
              <a:t> objects.</a:t>
            </a:r>
          </a:p>
        </p:txBody>
      </p:sp>
      <p:sp>
        <p:nvSpPr>
          <p:cNvPr id="4" name="Slide Number Placeholder 3">
            <a:extLst>
              <a:ext uri="{FF2B5EF4-FFF2-40B4-BE49-F238E27FC236}">
                <a16:creationId xmlns:a16="http://schemas.microsoft.com/office/drawing/2014/main" id="{0C2C4531-A314-464B-9FAB-EA08CBE4959B}"/>
              </a:ext>
            </a:extLst>
          </p:cNvPr>
          <p:cNvSpPr>
            <a:spLocks noGrp="1"/>
          </p:cNvSpPr>
          <p:nvPr>
            <p:ph type="sldNum" sz="quarter" idx="12"/>
          </p:nvPr>
        </p:nvSpPr>
        <p:spPr/>
        <p:txBody>
          <a:bodyPr/>
          <a:lstStyle/>
          <a:p>
            <a:fld id="{C51EAA63-D034-42AE-91FA-B13B9518C7BE}" type="slidenum">
              <a:rPr lang="en-US" smtClean="0"/>
              <a:pPr/>
              <a:t>33</a:t>
            </a:fld>
            <a:endParaRPr lang="en-US" dirty="0"/>
          </a:p>
        </p:txBody>
      </p:sp>
      <p:pic>
        <p:nvPicPr>
          <p:cNvPr id="5" name="Picture 4">
            <a:extLst>
              <a:ext uri="{FF2B5EF4-FFF2-40B4-BE49-F238E27FC236}">
                <a16:creationId xmlns:a16="http://schemas.microsoft.com/office/drawing/2014/main" id="{C72A4DE0-EAAD-4965-AFA0-E6F9EA65775C}"/>
              </a:ext>
            </a:extLst>
          </p:cNvPr>
          <p:cNvPicPr>
            <a:picLocks noChangeAspect="1"/>
          </p:cNvPicPr>
          <p:nvPr/>
        </p:nvPicPr>
        <p:blipFill>
          <a:blip r:embed="rId2"/>
          <a:stretch>
            <a:fillRect/>
          </a:stretch>
        </p:blipFill>
        <p:spPr>
          <a:xfrm>
            <a:off x="2308793" y="2146640"/>
            <a:ext cx="7571238" cy="337499"/>
          </a:xfrm>
          <a:prstGeom prst="rect">
            <a:avLst/>
          </a:prstGeom>
        </p:spPr>
      </p:pic>
    </p:spTree>
    <p:extLst>
      <p:ext uri="{BB962C8B-B14F-4D97-AF65-F5344CB8AC3E}">
        <p14:creationId xmlns:p14="http://schemas.microsoft.com/office/powerpoint/2010/main" val="195685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421F-5B1E-453C-87D5-8C9852A002F9}"/>
              </a:ext>
            </a:extLst>
          </p:cNvPr>
          <p:cNvSpPr>
            <a:spLocks noGrp="1"/>
          </p:cNvSpPr>
          <p:nvPr>
            <p:ph type="title"/>
          </p:nvPr>
        </p:nvSpPr>
        <p:spPr>
          <a:xfrm>
            <a:off x="222329" y="292374"/>
            <a:ext cx="11125199" cy="384047"/>
          </a:xfrm>
        </p:spPr>
        <p:txBody>
          <a:bodyPr/>
          <a:lstStyle/>
          <a:p>
            <a:r>
              <a:rPr lang="en-IN" dirty="0"/>
              <a:t>Angular – Example Template Driven Form Validation</a:t>
            </a:r>
            <a:endParaRPr lang="en-US" dirty="0"/>
          </a:p>
        </p:txBody>
      </p:sp>
      <p:sp>
        <p:nvSpPr>
          <p:cNvPr id="3" name="Content Placeholder 2">
            <a:extLst>
              <a:ext uri="{FF2B5EF4-FFF2-40B4-BE49-F238E27FC236}">
                <a16:creationId xmlns:a16="http://schemas.microsoft.com/office/drawing/2014/main" id="{65C0E488-1DB8-4441-8465-6BC73570E96D}"/>
              </a:ext>
            </a:extLst>
          </p:cNvPr>
          <p:cNvSpPr>
            <a:spLocks noGrp="1"/>
          </p:cNvSpPr>
          <p:nvPr>
            <p:ph idx="1"/>
          </p:nvPr>
        </p:nvSpPr>
        <p:spPr>
          <a:xfrm>
            <a:off x="334209" y="848752"/>
            <a:ext cx="11679600" cy="4419600"/>
          </a:xfrm>
        </p:spPr>
        <p:txBody>
          <a:bodyPr/>
          <a:lstStyle/>
          <a:p>
            <a:pPr marL="0" indent="0" algn="just">
              <a:buNone/>
            </a:pPr>
            <a:r>
              <a:rPr lang="en-US" sz="2400" dirty="0"/>
              <a:t>We get the reference to the top-level </a:t>
            </a:r>
            <a:r>
              <a:rPr lang="en-US" sz="2400" dirty="0" err="1"/>
              <a:t>FormGroup</a:t>
            </a:r>
            <a:r>
              <a:rPr lang="en-US" sz="2400" dirty="0"/>
              <a:t> instance by creating a template variable and bind it to </a:t>
            </a:r>
            <a:r>
              <a:rPr lang="en-US" sz="2400" dirty="0" err="1"/>
              <a:t>ngForm</a:t>
            </a:r>
            <a:r>
              <a:rPr lang="en-US" sz="2400" dirty="0"/>
              <a:t>. We have already done it when we had added the #</a:t>
            </a:r>
            <a:r>
              <a:rPr lang="en-US" sz="2400" dirty="0" err="1"/>
              <a:t>contactForm</a:t>
            </a:r>
            <a:r>
              <a:rPr lang="en-US" sz="2400" dirty="0"/>
              <a:t>="</a:t>
            </a:r>
            <a:r>
              <a:rPr lang="en-US" sz="2400" dirty="0" err="1"/>
              <a:t>ngForm</a:t>
            </a:r>
            <a:r>
              <a:rPr lang="en-US" sz="2400" dirty="0"/>
              <a:t>" in our form tag.</a:t>
            </a:r>
          </a:p>
          <a:p>
            <a:pPr marL="0" indent="0" algn="just">
              <a:buNone/>
            </a:pPr>
            <a:endParaRPr lang="en-US" sz="2400" dirty="0"/>
          </a:p>
          <a:p>
            <a:pPr marL="0" indent="0" algn="just">
              <a:buNone/>
            </a:pPr>
            <a:r>
              <a:rPr lang="en-US" sz="2400" dirty="0"/>
              <a:t>The </a:t>
            </a:r>
            <a:r>
              <a:rPr lang="en-US" sz="2400" dirty="0" err="1"/>
              <a:t>FormGroup</a:t>
            </a:r>
            <a:r>
              <a:rPr lang="en-US" sz="2400" dirty="0"/>
              <a:t> has a valid property, which is set to true if all of its child controls are valid. We use it to set the disabled attribute of the submit button.</a:t>
            </a:r>
          </a:p>
          <a:p>
            <a:pPr marL="0" indent="0" algn="just">
              <a:buNone/>
            </a:pPr>
            <a:endParaRPr lang="en-US" sz="2400" dirty="0"/>
          </a:p>
          <a:p>
            <a:pPr marL="0" indent="0" algn="just">
              <a:buNone/>
            </a:pPr>
            <a:endParaRPr lang="en-US" sz="2400" dirty="0"/>
          </a:p>
          <a:p>
            <a:pPr marL="0" indent="0" algn="just">
              <a:buNone/>
            </a:pPr>
            <a:r>
              <a:rPr lang="en-US" sz="2400" dirty="0"/>
              <a:t>So long as </a:t>
            </a:r>
            <a:r>
              <a:rPr lang="en-US" sz="2400" dirty="0" err="1"/>
              <a:t>contactForm.valid</a:t>
            </a:r>
            <a:r>
              <a:rPr lang="en-US" sz="2400" dirty="0"/>
              <a:t> remains false, the submit button remains disabled.</a:t>
            </a:r>
          </a:p>
          <a:p>
            <a:endParaRPr lang="en-US" sz="2400" dirty="0"/>
          </a:p>
        </p:txBody>
      </p:sp>
      <p:sp>
        <p:nvSpPr>
          <p:cNvPr id="4" name="Slide Number Placeholder 3">
            <a:extLst>
              <a:ext uri="{FF2B5EF4-FFF2-40B4-BE49-F238E27FC236}">
                <a16:creationId xmlns:a16="http://schemas.microsoft.com/office/drawing/2014/main" id="{18F4E5D0-7CA8-4640-A354-98CE091AE469}"/>
              </a:ext>
            </a:extLst>
          </p:cNvPr>
          <p:cNvSpPr>
            <a:spLocks noGrp="1"/>
          </p:cNvSpPr>
          <p:nvPr>
            <p:ph type="sldNum" sz="quarter" idx="12"/>
          </p:nvPr>
        </p:nvSpPr>
        <p:spPr/>
        <p:txBody>
          <a:bodyPr/>
          <a:lstStyle/>
          <a:p>
            <a:fld id="{C51EAA63-D034-42AE-91FA-B13B9518C7BE}" type="slidenum">
              <a:rPr lang="en-US" smtClean="0"/>
              <a:pPr/>
              <a:t>34</a:t>
            </a:fld>
            <a:endParaRPr lang="en-US" dirty="0"/>
          </a:p>
        </p:txBody>
      </p:sp>
      <p:pic>
        <p:nvPicPr>
          <p:cNvPr id="5" name="Picture 4">
            <a:extLst>
              <a:ext uri="{FF2B5EF4-FFF2-40B4-BE49-F238E27FC236}">
                <a16:creationId xmlns:a16="http://schemas.microsoft.com/office/drawing/2014/main" id="{EEEDFE09-5DC7-48CD-A561-67F15734BC28}"/>
              </a:ext>
            </a:extLst>
          </p:cNvPr>
          <p:cNvPicPr>
            <a:picLocks noChangeAspect="1"/>
          </p:cNvPicPr>
          <p:nvPr/>
        </p:nvPicPr>
        <p:blipFill>
          <a:blip r:embed="rId2"/>
          <a:stretch>
            <a:fillRect/>
          </a:stretch>
        </p:blipFill>
        <p:spPr>
          <a:xfrm>
            <a:off x="2067014" y="3429000"/>
            <a:ext cx="7435828" cy="456101"/>
          </a:xfrm>
          <a:prstGeom prst="rect">
            <a:avLst/>
          </a:prstGeom>
        </p:spPr>
      </p:pic>
    </p:spTree>
    <p:extLst>
      <p:ext uri="{BB962C8B-B14F-4D97-AF65-F5344CB8AC3E}">
        <p14:creationId xmlns:p14="http://schemas.microsoft.com/office/powerpoint/2010/main" val="140961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62A3-3394-4B53-96F2-69E118F59A22}"/>
              </a:ext>
            </a:extLst>
          </p:cNvPr>
          <p:cNvSpPr>
            <a:spLocks noGrp="1"/>
          </p:cNvSpPr>
          <p:nvPr>
            <p:ph type="title"/>
          </p:nvPr>
        </p:nvSpPr>
        <p:spPr>
          <a:xfrm>
            <a:off x="278599" y="306442"/>
            <a:ext cx="11125199" cy="384047"/>
          </a:xfrm>
        </p:spPr>
        <p:txBody>
          <a:bodyPr/>
          <a:lstStyle/>
          <a:p>
            <a:r>
              <a:rPr lang="en-IN" dirty="0"/>
              <a:t>Angular – Example Template Driven Form Validation</a:t>
            </a:r>
            <a:endParaRPr lang="en-US" dirty="0"/>
          </a:p>
        </p:txBody>
      </p:sp>
      <p:sp>
        <p:nvSpPr>
          <p:cNvPr id="3" name="Content Placeholder 2">
            <a:extLst>
              <a:ext uri="{FF2B5EF4-FFF2-40B4-BE49-F238E27FC236}">
                <a16:creationId xmlns:a16="http://schemas.microsoft.com/office/drawing/2014/main" id="{FE15BF6A-81D4-484B-BA1F-48A6336E907B}"/>
              </a:ext>
            </a:extLst>
          </p:cNvPr>
          <p:cNvSpPr>
            <a:spLocks noGrp="1"/>
          </p:cNvSpPr>
          <p:nvPr>
            <p:ph idx="1"/>
          </p:nvPr>
        </p:nvSpPr>
        <p:spPr>
          <a:xfrm>
            <a:off x="278599" y="919090"/>
            <a:ext cx="11379074" cy="4419600"/>
          </a:xfrm>
        </p:spPr>
        <p:txBody>
          <a:bodyPr/>
          <a:lstStyle/>
          <a:p>
            <a:pPr marL="0" indent="0" algn="just">
              <a:buNone/>
            </a:pPr>
            <a:r>
              <a:rPr lang="en-US" sz="2400" b="1" dirty="0"/>
              <a:t>Displaying the Validation/Error messages</a:t>
            </a:r>
          </a:p>
          <a:p>
            <a:pPr algn="just"/>
            <a:r>
              <a:rPr lang="en-US" sz="2400" dirty="0"/>
              <a:t>Angular creates a </a:t>
            </a:r>
            <a:r>
              <a:rPr lang="en-US" sz="2400" dirty="0" err="1"/>
              <a:t>FormControl</a:t>
            </a:r>
            <a:r>
              <a:rPr lang="en-US" sz="2400" dirty="0"/>
              <a:t> for each and every field, which has </a:t>
            </a:r>
            <a:r>
              <a:rPr lang="en-US" sz="2400" dirty="0" err="1"/>
              <a:t>ngModel</a:t>
            </a:r>
            <a:r>
              <a:rPr lang="en-US" sz="2400" dirty="0"/>
              <a:t> directive applied. The </a:t>
            </a:r>
            <a:r>
              <a:rPr lang="en-US" sz="2400" dirty="0" err="1"/>
              <a:t>FormControl</a:t>
            </a:r>
            <a:r>
              <a:rPr lang="en-US" sz="2400" dirty="0"/>
              <a:t> exposes the state of form element like valid, dirty, touched, etc.</a:t>
            </a:r>
          </a:p>
          <a:p>
            <a:pPr algn="just"/>
            <a:r>
              <a:rPr lang="en-US" sz="2400" dirty="0"/>
              <a:t>There are two ways in which we can get the reference to the </a:t>
            </a:r>
            <a:r>
              <a:rPr lang="en-US" sz="2400" dirty="0" err="1"/>
              <a:t>FormControl</a:t>
            </a:r>
            <a:r>
              <a:rPr lang="en-US" sz="2400" dirty="0"/>
              <a:t>.</a:t>
            </a:r>
          </a:p>
          <a:p>
            <a:pPr algn="just"/>
            <a:r>
              <a:rPr lang="en-US" sz="2400" dirty="0"/>
              <a:t>One way is to use the </a:t>
            </a:r>
            <a:r>
              <a:rPr lang="en-US" sz="2400" dirty="0" err="1"/>
              <a:t>contactForm</a:t>
            </a:r>
            <a:r>
              <a:rPr lang="en-US" sz="2400" dirty="0"/>
              <a:t> variable. We can use the </a:t>
            </a:r>
            <a:r>
              <a:rPr lang="en-US" sz="2400" dirty="0" err="1"/>
              <a:t>contactForm.controls.firstname.valid</a:t>
            </a:r>
            <a:r>
              <a:rPr lang="en-US" sz="2400" dirty="0"/>
              <a:t> to find out if the </a:t>
            </a:r>
            <a:r>
              <a:rPr lang="en-US" sz="2400" dirty="0" err="1"/>
              <a:t>firstname</a:t>
            </a:r>
            <a:r>
              <a:rPr lang="en-US" sz="2400" dirty="0"/>
              <a:t> is valid.</a:t>
            </a:r>
          </a:p>
          <a:p>
            <a:pPr algn="just"/>
            <a:r>
              <a:rPr lang="en-US" sz="2400" dirty="0"/>
              <a:t>The other way is to create a new local variable for each </a:t>
            </a:r>
            <a:r>
              <a:rPr lang="en-US" sz="2400" dirty="0" err="1"/>
              <a:t>FormControl</a:t>
            </a:r>
            <a:r>
              <a:rPr lang="en-US" sz="2400" dirty="0"/>
              <a:t> For Example, the following </a:t>
            </a:r>
            <a:r>
              <a:rPr lang="en-US" sz="2400" dirty="0" err="1"/>
              <a:t>firstname</a:t>
            </a:r>
            <a:r>
              <a:rPr lang="en-US" sz="2400" dirty="0"/>
              <a:t>="</a:t>
            </a:r>
            <a:r>
              <a:rPr lang="en-US" sz="2400" dirty="0" err="1"/>
              <a:t>ngModel</a:t>
            </a:r>
            <a:r>
              <a:rPr lang="en-US" sz="2400" dirty="0"/>
              <a:t>" creates the </a:t>
            </a:r>
            <a:r>
              <a:rPr lang="en-US" sz="2400" dirty="0" err="1"/>
              <a:t>firstname</a:t>
            </a:r>
            <a:r>
              <a:rPr lang="en-US" sz="2400" dirty="0"/>
              <a:t> variable with the </a:t>
            </a:r>
            <a:r>
              <a:rPr lang="en-US" sz="2400" dirty="0" err="1"/>
              <a:t>FormControl</a:t>
            </a:r>
            <a:r>
              <a:rPr lang="en-US" sz="2400" dirty="0"/>
              <a:t> instance.</a:t>
            </a:r>
          </a:p>
        </p:txBody>
      </p:sp>
      <p:sp>
        <p:nvSpPr>
          <p:cNvPr id="4" name="Slide Number Placeholder 3">
            <a:extLst>
              <a:ext uri="{FF2B5EF4-FFF2-40B4-BE49-F238E27FC236}">
                <a16:creationId xmlns:a16="http://schemas.microsoft.com/office/drawing/2014/main" id="{1E88B633-B216-4349-91E5-A9343D41EE96}"/>
              </a:ext>
            </a:extLst>
          </p:cNvPr>
          <p:cNvSpPr>
            <a:spLocks noGrp="1"/>
          </p:cNvSpPr>
          <p:nvPr>
            <p:ph type="sldNum" sz="quarter" idx="12"/>
          </p:nvPr>
        </p:nvSpPr>
        <p:spPr/>
        <p:txBody>
          <a:bodyPr/>
          <a:lstStyle/>
          <a:p>
            <a:fld id="{C51EAA63-D034-42AE-91FA-B13B9518C7BE}" type="slidenum">
              <a:rPr lang="en-US" smtClean="0"/>
              <a:pPr/>
              <a:t>35</a:t>
            </a:fld>
            <a:endParaRPr lang="en-US" dirty="0"/>
          </a:p>
        </p:txBody>
      </p:sp>
      <p:pic>
        <p:nvPicPr>
          <p:cNvPr id="5" name="Picture 4">
            <a:extLst>
              <a:ext uri="{FF2B5EF4-FFF2-40B4-BE49-F238E27FC236}">
                <a16:creationId xmlns:a16="http://schemas.microsoft.com/office/drawing/2014/main" id="{F281A66D-EEDA-4E65-A49A-ED30AEB2E1D6}"/>
              </a:ext>
            </a:extLst>
          </p:cNvPr>
          <p:cNvPicPr>
            <a:picLocks noChangeAspect="1"/>
          </p:cNvPicPr>
          <p:nvPr/>
        </p:nvPicPr>
        <p:blipFill>
          <a:blip r:embed="rId2"/>
          <a:stretch>
            <a:fillRect/>
          </a:stretch>
        </p:blipFill>
        <p:spPr>
          <a:xfrm>
            <a:off x="1761342" y="4836357"/>
            <a:ext cx="8060359" cy="723901"/>
          </a:xfrm>
          <a:prstGeom prst="rect">
            <a:avLst/>
          </a:prstGeom>
        </p:spPr>
      </p:pic>
    </p:spTree>
    <p:extLst>
      <p:ext uri="{BB962C8B-B14F-4D97-AF65-F5344CB8AC3E}">
        <p14:creationId xmlns:p14="http://schemas.microsoft.com/office/powerpoint/2010/main" val="288790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98C9-475F-4765-AB0B-88202B23A86D}"/>
              </a:ext>
            </a:extLst>
          </p:cNvPr>
          <p:cNvSpPr>
            <a:spLocks noGrp="1"/>
          </p:cNvSpPr>
          <p:nvPr>
            <p:ph type="title"/>
          </p:nvPr>
        </p:nvSpPr>
        <p:spPr>
          <a:xfrm>
            <a:off x="208262" y="292375"/>
            <a:ext cx="11125199" cy="384047"/>
          </a:xfrm>
        </p:spPr>
        <p:txBody>
          <a:bodyPr/>
          <a:lstStyle/>
          <a:p>
            <a:r>
              <a:rPr lang="en-IN" dirty="0"/>
              <a:t>Angular – Example Template Driven Form Validation </a:t>
            </a:r>
            <a:endParaRPr lang="en-US" dirty="0"/>
          </a:p>
        </p:txBody>
      </p:sp>
      <p:sp>
        <p:nvSpPr>
          <p:cNvPr id="4" name="Slide Number Placeholder 3">
            <a:extLst>
              <a:ext uri="{FF2B5EF4-FFF2-40B4-BE49-F238E27FC236}">
                <a16:creationId xmlns:a16="http://schemas.microsoft.com/office/drawing/2014/main" id="{803B0C06-C95F-4615-9EF3-4BBC4B5F834F}"/>
              </a:ext>
            </a:extLst>
          </p:cNvPr>
          <p:cNvSpPr>
            <a:spLocks noGrp="1"/>
          </p:cNvSpPr>
          <p:nvPr>
            <p:ph type="sldNum" sz="quarter" idx="12"/>
          </p:nvPr>
        </p:nvSpPr>
        <p:spPr/>
        <p:txBody>
          <a:bodyPr/>
          <a:lstStyle/>
          <a:p>
            <a:fld id="{C51EAA63-D034-42AE-91FA-B13B9518C7BE}" type="slidenum">
              <a:rPr lang="en-US" smtClean="0"/>
              <a:pPr/>
              <a:t>36</a:t>
            </a:fld>
            <a:endParaRPr lang="en-US" dirty="0"/>
          </a:p>
        </p:txBody>
      </p:sp>
      <p:sp>
        <p:nvSpPr>
          <p:cNvPr id="6" name="Content Placeholder 5">
            <a:extLst>
              <a:ext uri="{FF2B5EF4-FFF2-40B4-BE49-F238E27FC236}">
                <a16:creationId xmlns:a16="http://schemas.microsoft.com/office/drawing/2014/main" id="{C45D0A72-E776-41C4-8AD1-337B87D39D61}"/>
              </a:ext>
            </a:extLst>
          </p:cNvPr>
          <p:cNvSpPr>
            <a:spLocks noGrp="1"/>
          </p:cNvSpPr>
          <p:nvPr>
            <p:ph idx="1"/>
          </p:nvPr>
        </p:nvSpPr>
        <p:spPr>
          <a:xfrm>
            <a:off x="334209" y="905023"/>
            <a:ext cx="11126522" cy="4419600"/>
          </a:xfrm>
        </p:spPr>
        <p:txBody>
          <a:bodyPr/>
          <a:lstStyle/>
          <a:p>
            <a:pPr marL="0" indent="0">
              <a:buNone/>
            </a:pPr>
            <a:r>
              <a:rPr lang="en-IN" b="1" dirty="0"/>
              <a:t>Error Message </a:t>
            </a:r>
          </a:p>
          <a:p>
            <a:pPr marL="0" indent="0" algn="just">
              <a:buNone/>
            </a:pPr>
            <a:r>
              <a:rPr lang="en-US" sz="2400" dirty="0"/>
              <a:t>The error message “</a:t>
            </a:r>
            <a:r>
              <a:rPr lang="en-US" sz="2400" b="1" dirty="0"/>
              <a:t>Invalid First Name</a:t>
            </a:r>
            <a:r>
              <a:rPr lang="en-US" sz="2400" dirty="0"/>
              <a:t>” is not helpful. The </a:t>
            </a:r>
            <a:r>
              <a:rPr lang="en-US" sz="2400" dirty="0" err="1"/>
              <a:t>firstname</a:t>
            </a:r>
            <a:r>
              <a:rPr lang="en-US" sz="2400" dirty="0"/>
              <a:t> has two validators. </a:t>
            </a:r>
            <a:r>
              <a:rPr lang="en-US" sz="2400" b="1" dirty="0"/>
              <a:t>required</a:t>
            </a:r>
            <a:r>
              <a:rPr lang="en-US" sz="2400" dirty="0"/>
              <a:t> and </a:t>
            </a:r>
            <a:r>
              <a:rPr lang="en-US" sz="2400" b="1" dirty="0" err="1"/>
              <a:t>minlength</a:t>
            </a:r>
            <a:endParaRPr lang="en-US" sz="2400" b="1" dirty="0"/>
          </a:p>
          <a:p>
            <a:pPr marL="0" indent="0" algn="just">
              <a:buNone/>
            </a:pPr>
            <a:r>
              <a:rPr lang="en-US" sz="2400" dirty="0"/>
              <a:t>Any errors generated by the failing validation is updated in the errors object. The errors object returns the error object or null if there are no errors.</a:t>
            </a:r>
          </a:p>
          <a:p>
            <a:pPr marL="0" indent="0">
              <a:buNone/>
            </a:pPr>
            <a:endParaRPr lang="en-US" b="1" dirty="0"/>
          </a:p>
        </p:txBody>
      </p:sp>
      <p:pic>
        <p:nvPicPr>
          <p:cNvPr id="10" name="Picture 9">
            <a:extLst>
              <a:ext uri="{FF2B5EF4-FFF2-40B4-BE49-F238E27FC236}">
                <a16:creationId xmlns:a16="http://schemas.microsoft.com/office/drawing/2014/main" id="{3BE38E93-E809-4C10-BE26-B6C5289A2964}"/>
              </a:ext>
            </a:extLst>
          </p:cNvPr>
          <p:cNvPicPr>
            <a:picLocks noChangeAspect="1"/>
          </p:cNvPicPr>
          <p:nvPr/>
        </p:nvPicPr>
        <p:blipFill>
          <a:blip r:embed="rId2"/>
          <a:stretch>
            <a:fillRect/>
          </a:stretch>
        </p:blipFill>
        <p:spPr>
          <a:xfrm>
            <a:off x="2100959" y="3180090"/>
            <a:ext cx="7986906" cy="2658001"/>
          </a:xfrm>
          <a:prstGeom prst="rect">
            <a:avLst/>
          </a:prstGeom>
        </p:spPr>
      </p:pic>
    </p:spTree>
    <p:extLst>
      <p:ext uri="{BB962C8B-B14F-4D97-AF65-F5344CB8AC3E}">
        <p14:creationId xmlns:p14="http://schemas.microsoft.com/office/powerpoint/2010/main" val="253078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3246-6A99-4BAC-98E0-AEF939A7EFBD}"/>
              </a:ext>
            </a:extLst>
          </p:cNvPr>
          <p:cNvSpPr>
            <a:spLocks noGrp="1"/>
          </p:cNvSpPr>
          <p:nvPr>
            <p:ph type="title"/>
          </p:nvPr>
        </p:nvSpPr>
        <p:spPr>
          <a:xfrm>
            <a:off x="320803" y="292375"/>
            <a:ext cx="11125199" cy="384047"/>
          </a:xfrm>
        </p:spPr>
        <p:txBody>
          <a:bodyPr/>
          <a:lstStyle/>
          <a:p>
            <a:r>
              <a:rPr lang="en-IN" dirty="0"/>
              <a:t>Angular – Example Template Driven Form Validation </a:t>
            </a:r>
            <a:endParaRPr lang="en-US" dirty="0"/>
          </a:p>
        </p:txBody>
      </p:sp>
      <p:sp>
        <p:nvSpPr>
          <p:cNvPr id="3" name="Content Placeholder 2">
            <a:extLst>
              <a:ext uri="{FF2B5EF4-FFF2-40B4-BE49-F238E27FC236}">
                <a16:creationId xmlns:a16="http://schemas.microsoft.com/office/drawing/2014/main" id="{D906F557-BB69-480D-A379-612E850B69EC}"/>
              </a:ext>
            </a:extLst>
          </p:cNvPr>
          <p:cNvSpPr>
            <a:spLocks noGrp="1"/>
          </p:cNvSpPr>
          <p:nvPr>
            <p:ph idx="1"/>
          </p:nvPr>
        </p:nvSpPr>
        <p:spPr>
          <a:xfrm>
            <a:off x="418608" y="792477"/>
            <a:ext cx="11126522" cy="4419600"/>
          </a:xfrm>
        </p:spPr>
        <p:txBody>
          <a:bodyPr/>
          <a:lstStyle/>
          <a:p>
            <a:pPr marL="0" indent="0">
              <a:buNone/>
            </a:pPr>
            <a:r>
              <a:rPr lang="en-IN" sz="2400" b="1" dirty="0"/>
              <a:t>Final Template</a:t>
            </a:r>
            <a:endParaRPr lang="en-US" sz="2400" b="1" dirty="0"/>
          </a:p>
        </p:txBody>
      </p:sp>
      <p:sp>
        <p:nvSpPr>
          <p:cNvPr id="4" name="Slide Number Placeholder 3">
            <a:extLst>
              <a:ext uri="{FF2B5EF4-FFF2-40B4-BE49-F238E27FC236}">
                <a16:creationId xmlns:a16="http://schemas.microsoft.com/office/drawing/2014/main" id="{04B1B431-CDE8-4828-9572-25692F520CE5}"/>
              </a:ext>
            </a:extLst>
          </p:cNvPr>
          <p:cNvSpPr>
            <a:spLocks noGrp="1"/>
          </p:cNvSpPr>
          <p:nvPr>
            <p:ph type="sldNum" sz="quarter" idx="12"/>
          </p:nvPr>
        </p:nvSpPr>
        <p:spPr/>
        <p:txBody>
          <a:bodyPr/>
          <a:lstStyle/>
          <a:p>
            <a:fld id="{C51EAA63-D034-42AE-91FA-B13B9518C7BE}" type="slidenum">
              <a:rPr lang="en-US" smtClean="0"/>
              <a:pPr/>
              <a:t>37</a:t>
            </a:fld>
            <a:endParaRPr lang="en-US" dirty="0"/>
          </a:p>
        </p:txBody>
      </p:sp>
      <p:pic>
        <p:nvPicPr>
          <p:cNvPr id="5" name="Picture 4">
            <a:extLst>
              <a:ext uri="{FF2B5EF4-FFF2-40B4-BE49-F238E27FC236}">
                <a16:creationId xmlns:a16="http://schemas.microsoft.com/office/drawing/2014/main" id="{EFB5E5C4-1340-462A-94D2-9B7DE167B6DE}"/>
              </a:ext>
            </a:extLst>
          </p:cNvPr>
          <p:cNvPicPr>
            <a:picLocks noChangeAspect="1"/>
          </p:cNvPicPr>
          <p:nvPr/>
        </p:nvPicPr>
        <p:blipFill>
          <a:blip r:embed="rId2"/>
          <a:stretch>
            <a:fillRect/>
          </a:stretch>
        </p:blipFill>
        <p:spPr>
          <a:xfrm>
            <a:off x="2689224" y="792477"/>
            <a:ext cx="7467312" cy="5503879"/>
          </a:xfrm>
          <a:prstGeom prst="rect">
            <a:avLst/>
          </a:prstGeom>
        </p:spPr>
      </p:pic>
    </p:spTree>
    <p:extLst>
      <p:ext uri="{BB962C8B-B14F-4D97-AF65-F5344CB8AC3E}">
        <p14:creationId xmlns:p14="http://schemas.microsoft.com/office/powerpoint/2010/main" val="427128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2B4A-B771-4061-95A0-4A5DEAA351E6}"/>
              </a:ext>
            </a:extLst>
          </p:cNvPr>
          <p:cNvSpPr>
            <a:spLocks noGrp="1"/>
          </p:cNvSpPr>
          <p:nvPr>
            <p:ph type="title"/>
          </p:nvPr>
        </p:nvSpPr>
        <p:spPr>
          <a:xfrm>
            <a:off x="292667" y="292374"/>
            <a:ext cx="11125199" cy="384047"/>
          </a:xfrm>
        </p:spPr>
        <p:txBody>
          <a:bodyPr/>
          <a:lstStyle/>
          <a:p>
            <a:r>
              <a:rPr lang="en-IN" dirty="0"/>
              <a:t>Angular – Example Template Driven Form Validation </a:t>
            </a:r>
            <a:endParaRPr lang="en-US" dirty="0"/>
          </a:p>
        </p:txBody>
      </p:sp>
      <p:sp>
        <p:nvSpPr>
          <p:cNvPr id="4" name="Slide Number Placeholder 3">
            <a:extLst>
              <a:ext uri="{FF2B5EF4-FFF2-40B4-BE49-F238E27FC236}">
                <a16:creationId xmlns:a16="http://schemas.microsoft.com/office/drawing/2014/main" id="{6F669870-7B2C-4371-9440-2C18E203473B}"/>
              </a:ext>
            </a:extLst>
          </p:cNvPr>
          <p:cNvSpPr>
            <a:spLocks noGrp="1"/>
          </p:cNvSpPr>
          <p:nvPr>
            <p:ph type="sldNum" sz="quarter" idx="12"/>
          </p:nvPr>
        </p:nvSpPr>
        <p:spPr/>
        <p:txBody>
          <a:bodyPr/>
          <a:lstStyle/>
          <a:p>
            <a:fld id="{C51EAA63-D034-42AE-91FA-B13B9518C7BE}" type="slidenum">
              <a:rPr lang="en-US" smtClean="0"/>
              <a:pPr/>
              <a:t>38</a:t>
            </a:fld>
            <a:endParaRPr lang="en-US" dirty="0"/>
          </a:p>
        </p:txBody>
      </p:sp>
      <p:pic>
        <p:nvPicPr>
          <p:cNvPr id="7" name="Picture 6">
            <a:extLst>
              <a:ext uri="{FF2B5EF4-FFF2-40B4-BE49-F238E27FC236}">
                <a16:creationId xmlns:a16="http://schemas.microsoft.com/office/drawing/2014/main" id="{F27E647F-280E-4D45-B93F-6B2504160221}"/>
              </a:ext>
            </a:extLst>
          </p:cNvPr>
          <p:cNvPicPr>
            <a:picLocks noChangeAspect="1"/>
          </p:cNvPicPr>
          <p:nvPr/>
        </p:nvPicPr>
        <p:blipFill>
          <a:blip r:embed="rId2"/>
          <a:stretch>
            <a:fillRect/>
          </a:stretch>
        </p:blipFill>
        <p:spPr>
          <a:xfrm>
            <a:off x="2370001" y="775042"/>
            <a:ext cx="7660263" cy="5502442"/>
          </a:xfrm>
          <a:prstGeom prst="rect">
            <a:avLst/>
          </a:prstGeom>
        </p:spPr>
      </p:pic>
    </p:spTree>
    <p:extLst>
      <p:ext uri="{BB962C8B-B14F-4D97-AF65-F5344CB8AC3E}">
        <p14:creationId xmlns:p14="http://schemas.microsoft.com/office/powerpoint/2010/main" val="373259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6007-DC46-4CDF-8D1B-3F09C2A1CF82}"/>
              </a:ext>
            </a:extLst>
          </p:cNvPr>
          <p:cNvSpPr>
            <a:spLocks noGrp="1"/>
          </p:cNvSpPr>
          <p:nvPr>
            <p:ph type="title"/>
          </p:nvPr>
        </p:nvSpPr>
        <p:spPr>
          <a:xfrm>
            <a:off x="278599" y="275491"/>
            <a:ext cx="11125199" cy="457201"/>
          </a:xfrm>
        </p:spPr>
        <p:txBody>
          <a:bodyPr/>
          <a:lstStyle/>
          <a:p>
            <a:r>
              <a:rPr lang="en-IN" dirty="0"/>
              <a:t>Angular – Example Template Driven Form Validation </a:t>
            </a:r>
            <a:endParaRPr lang="en-US" dirty="0"/>
          </a:p>
        </p:txBody>
      </p:sp>
      <p:sp>
        <p:nvSpPr>
          <p:cNvPr id="4" name="Slide Number Placeholder 3">
            <a:extLst>
              <a:ext uri="{FF2B5EF4-FFF2-40B4-BE49-F238E27FC236}">
                <a16:creationId xmlns:a16="http://schemas.microsoft.com/office/drawing/2014/main" id="{090370E5-CEC4-487B-8B81-EA97204E36E5}"/>
              </a:ext>
            </a:extLst>
          </p:cNvPr>
          <p:cNvSpPr>
            <a:spLocks noGrp="1"/>
          </p:cNvSpPr>
          <p:nvPr>
            <p:ph type="sldNum" sz="quarter" idx="12"/>
          </p:nvPr>
        </p:nvSpPr>
        <p:spPr/>
        <p:txBody>
          <a:bodyPr/>
          <a:lstStyle/>
          <a:p>
            <a:fld id="{C51EAA63-D034-42AE-91FA-B13B9518C7BE}" type="slidenum">
              <a:rPr lang="en-US" smtClean="0"/>
              <a:pPr/>
              <a:t>39</a:t>
            </a:fld>
            <a:endParaRPr lang="en-US" dirty="0"/>
          </a:p>
        </p:txBody>
      </p:sp>
      <p:pic>
        <p:nvPicPr>
          <p:cNvPr id="5" name="Picture 4">
            <a:extLst>
              <a:ext uri="{FF2B5EF4-FFF2-40B4-BE49-F238E27FC236}">
                <a16:creationId xmlns:a16="http://schemas.microsoft.com/office/drawing/2014/main" id="{657E5F3A-2ED9-414C-83D1-587D2E1E839E}"/>
              </a:ext>
            </a:extLst>
          </p:cNvPr>
          <p:cNvPicPr>
            <a:picLocks noChangeAspect="1"/>
          </p:cNvPicPr>
          <p:nvPr/>
        </p:nvPicPr>
        <p:blipFill>
          <a:blip r:embed="rId2"/>
          <a:stretch>
            <a:fillRect/>
          </a:stretch>
        </p:blipFill>
        <p:spPr>
          <a:xfrm>
            <a:off x="1404302" y="1055535"/>
            <a:ext cx="8851046" cy="4746930"/>
          </a:xfrm>
          <a:prstGeom prst="rect">
            <a:avLst/>
          </a:prstGeom>
        </p:spPr>
      </p:pic>
    </p:spTree>
    <p:extLst>
      <p:ext uri="{BB962C8B-B14F-4D97-AF65-F5344CB8AC3E}">
        <p14:creationId xmlns:p14="http://schemas.microsoft.com/office/powerpoint/2010/main" val="229422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341D-F1D5-49E2-A79C-E93392FB00BA}"/>
              </a:ext>
            </a:extLst>
          </p:cNvPr>
          <p:cNvSpPr>
            <a:spLocks noGrp="1"/>
          </p:cNvSpPr>
          <p:nvPr>
            <p:ph type="title"/>
          </p:nvPr>
        </p:nvSpPr>
        <p:spPr>
          <a:xfrm>
            <a:off x="250464" y="264239"/>
            <a:ext cx="11125199" cy="384047"/>
          </a:xfrm>
        </p:spPr>
        <p:txBody>
          <a:bodyPr/>
          <a:lstStyle/>
          <a:p>
            <a:r>
              <a:rPr lang="en-IN" dirty="0"/>
              <a:t>Angular – Form Validation </a:t>
            </a:r>
            <a:endParaRPr lang="en-US" dirty="0"/>
          </a:p>
        </p:txBody>
      </p:sp>
      <p:sp>
        <p:nvSpPr>
          <p:cNvPr id="3" name="Content Placeholder 2">
            <a:extLst>
              <a:ext uri="{FF2B5EF4-FFF2-40B4-BE49-F238E27FC236}">
                <a16:creationId xmlns:a16="http://schemas.microsoft.com/office/drawing/2014/main" id="{499E569C-6311-4CF2-99A5-E3E83C4E76DB}"/>
              </a:ext>
            </a:extLst>
          </p:cNvPr>
          <p:cNvSpPr>
            <a:spLocks noGrp="1"/>
          </p:cNvSpPr>
          <p:nvPr>
            <p:ph idx="1"/>
          </p:nvPr>
        </p:nvSpPr>
        <p:spPr>
          <a:xfrm>
            <a:off x="531151" y="961293"/>
            <a:ext cx="11126522" cy="4419600"/>
          </a:xfrm>
        </p:spPr>
        <p:txBody>
          <a:bodyPr/>
          <a:lstStyle/>
          <a:p>
            <a:pPr algn="just"/>
            <a:r>
              <a:rPr lang="en-US" sz="2400" dirty="0"/>
              <a:t>Improve overall data quality by validating user input for accuracy and completeness.</a:t>
            </a:r>
          </a:p>
          <a:p>
            <a:pPr algn="just"/>
            <a:r>
              <a:rPr lang="en-US" sz="2400"/>
              <a:t>This shows </a:t>
            </a:r>
            <a:r>
              <a:rPr lang="en-US" sz="2400" dirty="0"/>
              <a:t>how to validate user input in the UI and display useful validation messages using both reactive and template-driven forms. It assumes some basic knowledge of the two forms modules.</a:t>
            </a:r>
          </a:p>
          <a:p>
            <a:pPr algn="just"/>
            <a:r>
              <a:rPr lang="en-US" sz="2400" dirty="0"/>
              <a:t>A validator is a function that checks the instance of </a:t>
            </a:r>
            <a:r>
              <a:rPr lang="en-US" sz="2400" dirty="0" err="1"/>
              <a:t>FormControl</a:t>
            </a:r>
            <a:r>
              <a:rPr lang="en-US" sz="2400" dirty="0"/>
              <a:t>, </a:t>
            </a:r>
            <a:r>
              <a:rPr lang="en-US" sz="2400" dirty="0" err="1"/>
              <a:t>FormGroup</a:t>
            </a:r>
            <a:r>
              <a:rPr lang="en-US" sz="2400" dirty="0"/>
              <a:t> or a </a:t>
            </a:r>
            <a:r>
              <a:rPr lang="en-US" sz="2400" dirty="0" err="1"/>
              <a:t>FormArray</a:t>
            </a:r>
            <a:r>
              <a:rPr lang="en-US" sz="2400" dirty="0"/>
              <a:t> and returns a list of errors. If the Validator returns a null means that validation has passed.</a:t>
            </a:r>
          </a:p>
        </p:txBody>
      </p:sp>
      <p:sp>
        <p:nvSpPr>
          <p:cNvPr id="4" name="Slide Number Placeholder 3">
            <a:extLst>
              <a:ext uri="{FF2B5EF4-FFF2-40B4-BE49-F238E27FC236}">
                <a16:creationId xmlns:a16="http://schemas.microsoft.com/office/drawing/2014/main" id="{AF634FDF-149C-4BBA-9CEF-52DD338F21F3}"/>
              </a:ext>
            </a:extLst>
          </p:cNvPr>
          <p:cNvSpPr>
            <a:spLocks noGrp="1"/>
          </p:cNvSpPr>
          <p:nvPr>
            <p:ph type="sldNum" sz="quarter" idx="12"/>
          </p:nvPr>
        </p:nvSpPr>
        <p:spPr/>
        <p:txBody>
          <a:bodyPr/>
          <a:lstStyle/>
          <a:p>
            <a:fld id="{C51EAA63-D034-42AE-91FA-B13B9518C7BE}" type="slidenum">
              <a:rPr lang="en-US" smtClean="0"/>
              <a:pPr/>
              <a:t>4</a:t>
            </a:fld>
            <a:endParaRPr lang="en-US" dirty="0"/>
          </a:p>
        </p:txBody>
      </p:sp>
    </p:spTree>
    <p:extLst>
      <p:ext uri="{BB962C8B-B14F-4D97-AF65-F5344CB8AC3E}">
        <p14:creationId xmlns:p14="http://schemas.microsoft.com/office/powerpoint/2010/main" val="253039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2127-620D-468F-8DCA-FF8BFF4A7505}"/>
              </a:ext>
            </a:extLst>
          </p:cNvPr>
          <p:cNvSpPr>
            <a:spLocks noGrp="1"/>
          </p:cNvSpPr>
          <p:nvPr>
            <p:ph type="title"/>
          </p:nvPr>
        </p:nvSpPr>
        <p:spPr>
          <a:xfrm>
            <a:off x="306735" y="292375"/>
            <a:ext cx="11125199" cy="384047"/>
          </a:xfrm>
        </p:spPr>
        <p:txBody>
          <a:bodyPr/>
          <a:lstStyle/>
          <a:p>
            <a:r>
              <a:rPr lang="en-IN" dirty="0"/>
              <a:t>Angular -  Custom Validator in Template Driven Form</a:t>
            </a:r>
            <a:endParaRPr lang="en-US" dirty="0"/>
          </a:p>
        </p:txBody>
      </p:sp>
      <p:sp>
        <p:nvSpPr>
          <p:cNvPr id="3" name="Content Placeholder 2">
            <a:extLst>
              <a:ext uri="{FF2B5EF4-FFF2-40B4-BE49-F238E27FC236}">
                <a16:creationId xmlns:a16="http://schemas.microsoft.com/office/drawing/2014/main" id="{47A753EB-60D8-47A0-8F9B-540ABCB0FD28}"/>
              </a:ext>
            </a:extLst>
          </p:cNvPr>
          <p:cNvSpPr>
            <a:spLocks noGrp="1"/>
          </p:cNvSpPr>
          <p:nvPr>
            <p:ph idx="1"/>
          </p:nvPr>
        </p:nvSpPr>
        <p:spPr>
          <a:xfrm>
            <a:off x="418615" y="890955"/>
            <a:ext cx="11126522" cy="4419600"/>
          </a:xfrm>
        </p:spPr>
        <p:txBody>
          <a:bodyPr/>
          <a:lstStyle/>
          <a:p>
            <a:pPr marL="0" indent="0">
              <a:buNone/>
            </a:pPr>
            <a:r>
              <a:rPr lang="en-IN" sz="2400" b="1" dirty="0"/>
              <a:t>How to build custom validator in Template Driven Form</a:t>
            </a:r>
          </a:p>
          <a:p>
            <a:pPr marL="0" indent="0">
              <a:buNone/>
            </a:pPr>
            <a:r>
              <a:rPr lang="en-US" sz="2400" dirty="0"/>
              <a:t>Building a Validator in template-driven forms is similar to building an Angular directive. The directive must implement the Validator interface.</a:t>
            </a:r>
          </a:p>
          <a:p>
            <a:pPr marL="0" indent="0">
              <a:buNone/>
            </a:pPr>
            <a:r>
              <a:rPr lang="en-US" sz="2400" b="1" dirty="0"/>
              <a:t>Validator Interfaces</a:t>
            </a:r>
          </a:p>
          <a:p>
            <a:pPr marL="0" indent="0">
              <a:buNone/>
            </a:pPr>
            <a:endParaRPr lang="en-US" sz="2400" b="1" dirty="0"/>
          </a:p>
          <a:p>
            <a:pPr marL="0" indent="0">
              <a:buNone/>
            </a:pPr>
            <a:endParaRPr lang="en-US" sz="2400" b="1" dirty="0"/>
          </a:p>
          <a:p>
            <a:pPr marL="0" indent="0">
              <a:buNone/>
            </a:pPr>
            <a:endParaRPr lang="en-US" sz="2400" b="1" dirty="0"/>
          </a:p>
          <a:p>
            <a:pPr marL="0" indent="0" algn="just">
              <a:buNone/>
            </a:pPr>
            <a:r>
              <a:rPr lang="en-US" sz="2400" dirty="0"/>
              <a:t>The directive must implement the validate function. Notice that the validate function has the same signature as the </a:t>
            </a:r>
            <a:r>
              <a:rPr lang="en-US" sz="2400" dirty="0" err="1"/>
              <a:t>ValidatorFn</a:t>
            </a:r>
            <a:r>
              <a:rPr lang="en-US" sz="2400" dirty="0"/>
              <a:t> Interface. Whenever the Validator directive is invoked angular looks for the validate method and invokes it.</a:t>
            </a:r>
          </a:p>
        </p:txBody>
      </p:sp>
      <p:sp>
        <p:nvSpPr>
          <p:cNvPr id="4" name="Slide Number Placeholder 3">
            <a:extLst>
              <a:ext uri="{FF2B5EF4-FFF2-40B4-BE49-F238E27FC236}">
                <a16:creationId xmlns:a16="http://schemas.microsoft.com/office/drawing/2014/main" id="{319F6639-A724-49CD-96F1-929A6396DB58}"/>
              </a:ext>
            </a:extLst>
          </p:cNvPr>
          <p:cNvSpPr>
            <a:spLocks noGrp="1"/>
          </p:cNvSpPr>
          <p:nvPr>
            <p:ph type="sldNum" sz="quarter" idx="12"/>
          </p:nvPr>
        </p:nvSpPr>
        <p:spPr/>
        <p:txBody>
          <a:bodyPr/>
          <a:lstStyle/>
          <a:p>
            <a:fld id="{C51EAA63-D034-42AE-91FA-B13B9518C7BE}" type="slidenum">
              <a:rPr lang="en-US" smtClean="0"/>
              <a:pPr/>
              <a:t>40</a:t>
            </a:fld>
            <a:endParaRPr lang="en-US" dirty="0"/>
          </a:p>
        </p:txBody>
      </p:sp>
      <p:pic>
        <p:nvPicPr>
          <p:cNvPr id="5" name="Picture 4">
            <a:extLst>
              <a:ext uri="{FF2B5EF4-FFF2-40B4-BE49-F238E27FC236}">
                <a16:creationId xmlns:a16="http://schemas.microsoft.com/office/drawing/2014/main" id="{095E27F6-A66F-4480-A136-01161656EE97}"/>
              </a:ext>
            </a:extLst>
          </p:cNvPr>
          <p:cNvPicPr>
            <a:picLocks noChangeAspect="1"/>
          </p:cNvPicPr>
          <p:nvPr/>
        </p:nvPicPr>
        <p:blipFill>
          <a:blip r:embed="rId2"/>
          <a:stretch>
            <a:fillRect/>
          </a:stretch>
        </p:blipFill>
        <p:spPr>
          <a:xfrm>
            <a:off x="2264898" y="2577905"/>
            <a:ext cx="6622390" cy="1308126"/>
          </a:xfrm>
          <a:prstGeom prst="rect">
            <a:avLst/>
          </a:prstGeom>
        </p:spPr>
      </p:pic>
    </p:spTree>
    <p:extLst>
      <p:ext uri="{BB962C8B-B14F-4D97-AF65-F5344CB8AC3E}">
        <p14:creationId xmlns:p14="http://schemas.microsoft.com/office/powerpoint/2010/main" val="156974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9CA3-01C9-4382-8FF2-D3F92803F08C}"/>
              </a:ext>
            </a:extLst>
          </p:cNvPr>
          <p:cNvSpPr>
            <a:spLocks noGrp="1"/>
          </p:cNvSpPr>
          <p:nvPr>
            <p:ph type="title"/>
          </p:nvPr>
        </p:nvSpPr>
        <p:spPr>
          <a:xfrm>
            <a:off x="264533" y="249000"/>
            <a:ext cx="11125199" cy="507610"/>
          </a:xfrm>
        </p:spPr>
        <p:txBody>
          <a:bodyPr/>
          <a:lstStyle/>
          <a:p>
            <a:r>
              <a:rPr lang="en-IN" dirty="0"/>
              <a:t>Angular -  Custom Validator in Template Driven Form</a:t>
            </a:r>
            <a:endParaRPr lang="en-US" dirty="0"/>
          </a:p>
        </p:txBody>
      </p:sp>
      <p:sp>
        <p:nvSpPr>
          <p:cNvPr id="3" name="Content Placeholder 2">
            <a:extLst>
              <a:ext uri="{FF2B5EF4-FFF2-40B4-BE49-F238E27FC236}">
                <a16:creationId xmlns:a16="http://schemas.microsoft.com/office/drawing/2014/main" id="{40E8D60D-5D9A-4A45-9D17-1A99C527FE9F}"/>
              </a:ext>
            </a:extLst>
          </p:cNvPr>
          <p:cNvSpPr>
            <a:spLocks noGrp="1"/>
          </p:cNvSpPr>
          <p:nvPr>
            <p:ph idx="1"/>
          </p:nvPr>
        </p:nvSpPr>
        <p:spPr>
          <a:xfrm>
            <a:off x="404547" y="947225"/>
            <a:ext cx="11538923" cy="4419600"/>
          </a:xfrm>
        </p:spPr>
        <p:txBody>
          <a:bodyPr/>
          <a:lstStyle/>
          <a:p>
            <a:pPr marL="0" indent="0">
              <a:buNone/>
            </a:pPr>
            <a:r>
              <a:rPr lang="en-IN" sz="2400" b="1" dirty="0"/>
              <a:t>Validate Function</a:t>
            </a:r>
          </a:p>
          <a:p>
            <a:pPr marL="0" indent="0">
              <a:buNone/>
            </a:pPr>
            <a:r>
              <a:rPr lang="en-US" sz="2400" dirty="0"/>
              <a:t>A Validator is just a function, which must implement </a:t>
            </a:r>
            <a:r>
              <a:rPr lang="en-US" sz="2400" dirty="0" err="1"/>
              <a:t>ValidatorFn</a:t>
            </a:r>
            <a:r>
              <a:rPr lang="en-US" sz="2400" dirty="0"/>
              <a:t> Interface.</a:t>
            </a:r>
          </a:p>
          <a:p>
            <a:pPr marL="0" indent="0">
              <a:buNone/>
            </a:pPr>
            <a:endParaRPr lang="en-US" sz="2400" dirty="0"/>
          </a:p>
          <a:p>
            <a:pPr marL="0" indent="0">
              <a:buNone/>
            </a:pPr>
            <a:endParaRPr lang="en-US" sz="2400" dirty="0"/>
          </a:p>
          <a:p>
            <a:pPr marL="0" indent="0">
              <a:buNone/>
            </a:pPr>
            <a:endParaRPr lang="en-US" sz="2400" dirty="0"/>
          </a:p>
          <a:p>
            <a:pPr marL="0" indent="0" algn="just">
              <a:buNone/>
            </a:pPr>
            <a:r>
              <a:rPr lang="en-US" sz="2400" dirty="0"/>
              <a:t>The function takes the </a:t>
            </a:r>
            <a:r>
              <a:rPr lang="en-US" sz="2400" dirty="0" err="1"/>
              <a:t>AbstractControl</a:t>
            </a:r>
            <a:r>
              <a:rPr lang="en-US" sz="2400" dirty="0"/>
              <a:t>. This is the base class for </a:t>
            </a:r>
            <a:r>
              <a:rPr lang="en-US" sz="2400" dirty="0" err="1"/>
              <a:t>FormControl</a:t>
            </a:r>
            <a:r>
              <a:rPr lang="en-US" sz="2400" dirty="0"/>
              <a:t>, </a:t>
            </a:r>
            <a:r>
              <a:rPr lang="en-US" sz="2400" dirty="0" err="1"/>
              <a:t>FormGroup</a:t>
            </a:r>
            <a:r>
              <a:rPr lang="en-US" sz="2400" dirty="0"/>
              <a:t>, and </a:t>
            </a:r>
            <a:r>
              <a:rPr lang="en-US" sz="2400" dirty="0" err="1"/>
              <a:t>FormArray</a:t>
            </a:r>
            <a:r>
              <a:rPr lang="en-US" sz="2400" dirty="0"/>
              <a:t>. The validator function must return a list of errors </a:t>
            </a:r>
            <a:r>
              <a:rPr lang="en-US" sz="2400" dirty="0" err="1"/>
              <a:t>i.e</a:t>
            </a:r>
            <a:r>
              <a:rPr lang="en-US" sz="2400" dirty="0"/>
              <a:t> </a:t>
            </a:r>
            <a:r>
              <a:rPr lang="en-US" sz="2400" dirty="0" err="1"/>
              <a:t>ValidationErrors</a:t>
            </a:r>
            <a:r>
              <a:rPr lang="en-US" sz="2400" dirty="0"/>
              <a:t> or null if the validation has passed</a:t>
            </a:r>
            <a:r>
              <a:rPr lang="en-IN" sz="2400" dirty="0"/>
              <a:t>.</a:t>
            </a:r>
            <a:endParaRPr lang="en-US" sz="2400" dirty="0"/>
          </a:p>
        </p:txBody>
      </p:sp>
      <p:sp>
        <p:nvSpPr>
          <p:cNvPr id="4" name="Slide Number Placeholder 3">
            <a:extLst>
              <a:ext uri="{FF2B5EF4-FFF2-40B4-BE49-F238E27FC236}">
                <a16:creationId xmlns:a16="http://schemas.microsoft.com/office/drawing/2014/main" id="{4509D05A-725A-40B7-98F3-FD1994A1587C}"/>
              </a:ext>
            </a:extLst>
          </p:cNvPr>
          <p:cNvSpPr>
            <a:spLocks noGrp="1"/>
          </p:cNvSpPr>
          <p:nvPr>
            <p:ph type="sldNum" sz="quarter" idx="12"/>
          </p:nvPr>
        </p:nvSpPr>
        <p:spPr/>
        <p:txBody>
          <a:bodyPr/>
          <a:lstStyle/>
          <a:p>
            <a:fld id="{C51EAA63-D034-42AE-91FA-B13B9518C7BE}" type="slidenum">
              <a:rPr lang="en-US" smtClean="0"/>
              <a:pPr/>
              <a:t>41</a:t>
            </a:fld>
            <a:endParaRPr lang="en-US" dirty="0"/>
          </a:p>
        </p:txBody>
      </p:sp>
      <p:pic>
        <p:nvPicPr>
          <p:cNvPr id="5" name="Picture 4">
            <a:extLst>
              <a:ext uri="{FF2B5EF4-FFF2-40B4-BE49-F238E27FC236}">
                <a16:creationId xmlns:a16="http://schemas.microsoft.com/office/drawing/2014/main" id="{3DE19270-7C71-4D62-B7A3-5FF33772BCA1}"/>
              </a:ext>
            </a:extLst>
          </p:cNvPr>
          <p:cNvPicPr>
            <a:picLocks noChangeAspect="1"/>
          </p:cNvPicPr>
          <p:nvPr/>
        </p:nvPicPr>
        <p:blipFill>
          <a:blip r:embed="rId2"/>
          <a:stretch>
            <a:fillRect/>
          </a:stretch>
        </p:blipFill>
        <p:spPr>
          <a:xfrm>
            <a:off x="2706222" y="1941854"/>
            <a:ext cx="5649987" cy="984365"/>
          </a:xfrm>
          <a:prstGeom prst="rect">
            <a:avLst/>
          </a:prstGeom>
        </p:spPr>
      </p:pic>
    </p:spTree>
    <p:extLst>
      <p:ext uri="{BB962C8B-B14F-4D97-AF65-F5344CB8AC3E}">
        <p14:creationId xmlns:p14="http://schemas.microsoft.com/office/powerpoint/2010/main" val="380321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A82B-AFEB-41A3-89D9-8B13F2858CC6}"/>
              </a:ext>
            </a:extLst>
          </p:cNvPr>
          <p:cNvSpPr>
            <a:spLocks noGrp="1"/>
          </p:cNvSpPr>
          <p:nvPr>
            <p:ph type="title"/>
          </p:nvPr>
        </p:nvSpPr>
        <p:spPr>
          <a:xfrm>
            <a:off x="225745" y="118872"/>
            <a:ext cx="11431934" cy="493543"/>
          </a:xfrm>
        </p:spPr>
        <p:txBody>
          <a:bodyPr/>
          <a:lstStyle/>
          <a:p>
            <a:r>
              <a:rPr lang="en-IN" dirty="0"/>
              <a:t>Angular -  Example Custom Validator in Template Driven Form</a:t>
            </a:r>
            <a:endParaRPr lang="en-US" dirty="0"/>
          </a:p>
        </p:txBody>
      </p:sp>
      <p:sp>
        <p:nvSpPr>
          <p:cNvPr id="3" name="Content Placeholder 2">
            <a:extLst>
              <a:ext uri="{FF2B5EF4-FFF2-40B4-BE49-F238E27FC236}">
                <a16:creationId xmlns:a16="http://schemas.microsoft.com/office/drawing/2014/main" id="{D1E16B67-19A8-4C24-B7F0-D1954329BC1E}"/>
              </a:ext>
            </a:extLst>
          </p:cNvPr>
          <p:cNvSpPr>
            <a:spLocks noGrp="1"/>
          </p:cNvSpPr>
          <p:nvPr>
            <p:ph idx="1"/>
          </p:nvPr>
        </p:nvSpPr>
        <p:spPr>
          <a:xfrm>
            <a:off x="378451" y="792481"/>
            <a:ext cx="11126522" cy="4419600"/>
          </a:xfrm>
        </p:spPr>
        <p:txBody>
          <a:bodyPr/>
          <a:lstStyle/>
          <a:p>
            <a:pPr marL="0" indent="0">
              <a:buNone/>
            </a:pPr>
            <a:r>
              <a:rPr lang="en-US" sz="2400" dirty="0"/>
              <a:t>Create the </a:t>
            </a:r>
            <a:r>
              <a:rPr lang="en-US" sz="2400" b="1" dirty="0" err="1"/>
              <a:t>gte.validator.ts</a:t>
            </a:r>
            <a:endParaRPr lang="en-US" sz="2400" b="1" dirty="0"/>
          </a:p>
        </p:txBody>
      </p:sp>
      <p:sp>
        <p:nvSpPr>
          <p:cNvPr id="4" name="Slide Number Placeholder 3">
            <a:extLst>
              <a:ext uri="{FF2B5EF4-FFF2-40B4-BE49-F238E27FC236}">
                <a16:creationId xmlns:a16="http://schemas.microsoft.com/office/drawing/2014/main" id="{A19829CC-F883-494D-8B94-A2FCD9452A00}"/>
              </a:ext>
            </a:extLst>
          </p:cNvPr>
          <p:cNvSpPr>
            <a:spLocks noGrp="1"/>
          </p:cNvSpPr>
          <p:nvPr>
            <p:ph type="sldNum" sz="quarter" idx="12"/>
          </p:nvPr>
        </p:nvSpPr>
        <p:spPr/>
        <p:txBody>
          <a:bodyPr/>
          <a:lstStyle/>
          <a:p>
            <a:fld id="{C51EAA63-D034-42AE-91FA-B13B9518C7BE}" type="slidenum">
              <a:rPr lang="en-US" smtClean="0"/>
              <a:pPr/>
              <a:t>42</a:t>
            </a:fld>
            <a:endParaRPr lang="en-US" dirty="0"/>
          </a:p>
        </p:txBody>
      </p:sp>
      <p:pic>
        <p:nvPicPr>
          <p:cNvPr id="6" name="Picture 5">
            <a:extLst>
              <a:ext uri="{FF2B5EF4-FFF2-40B4-BE49-F238E27FC236}">
                <a16:creationId xmlns:a16="http://schemas.microsoft.com/office/drawing/2014/main" id="{4C6EB40E-59D1-4395-894E-90D1032DA981}"/>
              </a:ext>
            </a:extLst>
          </p:cNvPr>
          <p:cNvPicPr>
            <a:picLocks noChangeAspect="1"/>
          </p:cNvPicPr>
          <p:nvPr/>
        </p:nvPicPr>
        <p:blipFill>
          <a:blip r:embed="rId2"/>
          <a:stretch>
            <a:fillRect/>
          </a:stretch>
        </p:blipFill>
        <p:spPr>
          <a:xfrm>
            <a:off x="228846" y="1235964"/>
            <a:ext cx="6337169" cy="4996023"/>
          </a:xfrm>
          <a:prstGeom prst="rect">
            <a:avLst/>
          </a:prstGeom>
        </p:spPr>
      </p:pic>
      <p:pic>
        <p:nvPicPr>
          <p:cNvPr id="7" name="Picture 6">
            <a:extLst>
              <a:ext uri="{FF2B5EF4-FFF2-40B4-BE49-F238E27FC236}">
                <a16:creationId xmlns:a16="http://schemas.microsoft.com/office/drawing/2014/main" id="{DA40BD5C-34A3-4FC7-8488-953B7D9B0E8E}"/>
              </a:ext>
            </a:extLst>
          </p:cNvPr>
          <p:cNvPicPr>
            <a:picLocks noChangeAspect="1"/>
          </p:cNvPicPr>
          <p:nvPr/>
        </p:nvPicPr>
        <p:blipFill>
          <a:blip r:embed="rId3"/>
          <a:stretch>
            <a:fillRect/>
          </a:stretch>
        </p:blipFill>
        <p:spPr>
          <a:xfrm>
            <a:off x="7485257" y="1628334"/>
            <a:ext cx="3676650" cy="1600200"/>
          </a:xfrm>
          <a:prstGeom prst="rect">
            <a:avLst/>
          </a:prstGeom>
        </p:spPr>
      </p:pic>
    </p:spTree>
    <p:extLst>
      <p:ext uri="{BB962C8B-B14F-4D97-AF65-F5344CB8AC3E}">
        <p14:creationId xmlns:p14="http://schemas.microsoft.com/office/powerpoint/2010/main" val="247280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A374-4AFE-4391-A927-5058D27D6046}"/>
              </a:ext>
            </a:extLst>
          </p:cNvPr>
          <p:cNvSpPr>
            <a:spLocks noGrp="1"/>
          </p:cNvSpPr>
          <p:nvPr>
            <p:ph type="title"/>
          </p:nvPr>
        </p:nvSpPr>
        <p:spPr>
          <a:xfrm>
            <a:off x="184604" y="132940"/>
            <a:ext cx="11819616" cy="459232"/>
          </a:xfrm>
        </p:spPr>
        <p:txBody>
          <a:bodyPr/>
          <a:lstStyle/>
          <a:p>
            <a:r>
              <a:rPr lang="en-IN" dirty="0"/>
              <a:t>Angular -  Example Custom Validator in Template Driven Form</a:t>
            </a:r>
            <a:endParaRPr lang="en-US" dirty="0"/>
          </a:p>
        </p:txBody>
      </p:sp>
      <p:sp>
        <p:nvSpPr>
          <p:cNvPr id="3" name="Content Placeholder 2">
            <a:extLst>
              <a:ext uri="{FF2B5EF4-FFF2-40B4-BE49-F238E27FC236}">
                <a16:creationId xmlns:a16="http://schemas.microsoft.com/office/drawing/2014/main" id="{D67082B4-A91E-4314-BD37-6887775EF31D}"/>
              </a:ext>
            </a:extLst>
          </p:cNvPr>
          <p:cNvSpPr>
            <a:spLocks noGrp="1"/>
          </p:cNvSpPr>
          <p:nvPr>
            <p:ph idx="1"/>
          </p:nvPr>
        </p:nvSpPr>
        <p:spPr>
          <a:xfrm>
            <a:off x="184604" y="806549"/>
            <a:ext cx="11346466" cy="4419600"/>
          </a:xfrm>
        </p:spPr>
        <p:txBody>
          <a:bodyPr/>
          <a:lstStyle/>
          <a:p>
            <a:pPr algn="just"/>
            <a:r>
              <a:rPr lang="en-US" sz="2400" dirty="0"/>
              <a:t>We decorate the directive using @Directive decorator.</a:t>
            </a:r>
          </a:p>
          <a:p>
            <a:pPr algn="just"/>
            <a:r>
              <a:rPr lang="en-US" sz="2400" dirty="0"/>
              <a:t>We use the directive as an attribute in the HTML template. The attribute needs a name or selector. We assign the name as </a:t>
            </a:r>
            <a:r>
              <a:rPr lang="en-US" sz="2400" dirty="0" err="1"/>
              <a:t>gteValidator</a:t>
            </a:r>
            <a:r>
              <a:rPr lang="en-US" sz="2400" dirty="0"/>
              <a:t> in the selector metadata section of the directive decorator.</a:t>
            </a:r>
          </a:p>
          <a:p>
            <a:pPr algn="just"/>
            <a:endParaRPr lang="en-US" sz="2400" dirty="0"/>
          </a:p>
          <a:p>
            <a:pPr algn="just"/>
            <a:r>
              <a:rPr lang="en-US" sz="2400" dirty="0"/>
              <a:t>The Angular knows nothing about the Validation capabilities of our directive. Hence we need to register it in Angular Providers metadata using the special injection token NG_VALIDATORS. We also set </a:t>
            </a:r>
            <a:r>
              <a:rPr lang="en-US" sz="2400" dirty="0" err="1"/>
              <a:t>multi:true</a:t>
            </a:r>
            <a:r>
              <a:rPr lang="en-US" sz="2400" dirty="0"/>
              <a:t> because there can be more validation directives.</a:t>
            </a:r>
          </a:p>
        </p:txBody>
      </p:sp>
      <p:sp>
        <p:nvSpPr>
          <p:cNvPr id="4" name="Slide Number Placeholder 3">
            <a:extLst>
              <a:ext uri="{FF2B5EF4-FFF2-40B4-BE49-F238E27FC236}">
                <a16:creationId xmlns:a16="http://schemas.microsoft.com/office/drawing/2014/main" id="{09D66A4C-1518-4F4F-B9AF-8A4E2FC97A8D}"/>
              </a:ext>
            </a:extLst>
          </p:cNvPr>
          <p:cNvSpPr>
            <a:spLocks noGrp="1"/>
          </p:cNvSpPr>
          <p:nvPr>
            <p:ph type="sldNum" sz="quarter" idx="12"/>
          </p:nvPr>
        </p:nvSpPr>
        <p:spPr>
          <a:xfrm>
            <a:off x="9132752" y="6570316"/>
            <a:ext cx="381661" cy="182880"/>
          </a:xfrm>
        </p:spPr>
        <p:txBody>
          <a:bodyPr/>
          <a:lstStyle/>
          <a:p>
            <a:fld id="{C51EAA63-D034-42AE-91FA-B13B9518C7BE}" type="slidenum">
              <a:rPr lang="en-US" smtClean="0"/>
              <a:pPr/>
              <a:t>43</a:t>
            </a:fld>
            <a:endParaRPr lang="en-US" dirty="0"/>
          </a:p>
        </p:txBody>
      </p:sp>
      <p:pic>
        <p:nvPicPr>
          <p:cNvPr id="5" name="Picture 4">
            <a:extLst>
              <a:ext uri="{FF2B5EF4-FFF2-40B4-BE49-F238E27FC236}">
                <a16:creationId xmlns:a16="http://schemas.microsoft.com/office/drawing/2014/main" id="{A55EB42E-134A-41F8-B520-7320163EF3F1}"/>
              </a:ext>
            </a:extLst>
          </p:cNvPr>
          <p:cNvPicPr>
            <a:picLocks noChangeAspect="1"/>
          </p:cNvPicPr>
          <p:nvPr/>
        </p:nvPicPr>
        <p:blipFill>
          <a:blip r:embed="rId2"/>
          <a:stretch>
            <a:fillRect/>
          </a:stretch>
        </p:blipFill>
        <p:spPr>
          <a:xfrm>
            <a:off x="3626333" y="2222694"/>
            <a:ext cx="3534660" cy="495812"/>
          </a:xfrm>
          <a:prstGeom prst="rect">
            <a:avLst/>
          </a:prstGeom>
        </p:spPr>
      </p:pic>
      <p:pic>
        <p:nvPicPr>
          <p:cNvPr id="6" name="Picture 5">
            <a:extLst>
              <a:ext uri="{FF2B5EF4-FFF2-40B4-BE49-F238E27FC236}">
                <a16:creationId xmlns:a16="http://schemas.microsoft.com/office/drawing/2014/main" id="{3CF049CA-96E5-4740-A96A-0C7C5BBA6B0A}"/>
              </a:ext>
            </a:extLst>
          </p:cNvPr>
          <p:cNvPicPr>
            <a:picLocks noChangeAspect="1"/>
          </p:cNvPicPr>
          <p:nvPr/>
        </p:nvPicPr>
        <p:blipFill>
          <a:blip r:embed="rId3"/>
          <a:stretch>
            <a:fillRect/>
          </a:stretch>
        </p:blipFill>
        <p:spPr>
          <a:xfrm>
            <a:off x="2410214" y="4359735"/>
            <a:ext cx="6895246" cy="495812"/>
          </a:xfrm>
          <a:prstGeom prst="rect">
            <a:avLst/>
          </a:prstGeom>
        </p:spPr>
      </p:pic>
    </p:spTree>
    <p:extLst>
      <p:ext uri="{BB962C8B-B14F-4D97-AF65-F5344CB8AC3E}">
        <p14:creationId xmlns:p14="http://schemas.microsoft.com/office/powerpoint/2010/main" val="363996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8F84-6187-4440-B2D3-6C1BE807AF64}"/>
              </a:ext>
            </a:extLst>
          </p:cNvPr>
          <p:cNvSpPr>
            <a:spLocks noGrp="1"/>
          </p:cNvSpPr>
          <p:nvPr>
            <p:ph type="title"/>
          </p:nvPr>
        </p:nvSpPr>
        <p:spPr>
          <a:xfrm>
            <a:off x="290109" y="150523"/>
            <a:ext cx="11411653" cy="563881"/>
          </a:xfrm>
        </p:spPr>
        <p:txBody>
          <a:bodyPr/>
          <a:lstStyle/>
          <a:p>
            <a:r>
              <a:rPr lang="en-IN" dirty="0"/>
              <a:t>Angular -  Example Custom Validator in Template Driven Form</a:t>
            </a:r>
            <a:endParaRPr lang="en-US" dirty="0"/>
          </a:p>
        </p:txBody>
      </p:sp>
      <p:sp>
        <p:nvSpPr>
          <p:cNvPr id="3" name="Content Placeholder 2">
            <a:extLst>
              <a:ext uri="{FF2B5EF4-FFF2-40B4-BE49-F238E27FC236}">
                <a16:creationId xmlns:a16="http://schemas.microsoft.com/office/drawing/2014/main" id="{22B09EEF-89FC-4EB1-8322-178EB5228347}"/>
              </a:ext>
            </a:extLst>
          </p:cNvPr>
          <p:cNvSpPr>
            <a:spLocks noGrp="1"/>
          </p:cNvSpPr>
          <p:nvPr>
            <p:ph idx="1"/>
          </p:nvPr>
        </p:nvSpPr>
        <p:spPr>
          <a:xfrm>
            <a:off x="179453" y="998562"/>
            <a:ext cx="7065408" cy="4419600"/>
          </a:xfrm>
        </p:spPr>
        <p:txBody>
          <a:bodyPr/>
          <a:lstStyle/>
          <a:p>
            <a:pPr algn="just"/>
            <a:r>
              <a:rPr lang="en-US" sz="2200" dirty="0"/>
              <a:t>The directive class must implement the validate method. The validate method must honor the </a:t>
            </a:r>
            <a:r>
              <a:rPr lang="en-US" sz="2200" dirty="0" err="1"/>
              <a:t>ValidatorFn</a:t>
            </a:r>
            <a:r>
              <a:rPr lang="en-US" sz="2200" dirty="0"/>
              <a:t> Interface.</a:t>
            </a:r>
          </a:p>
          <a:p>
            <a:pPr algn="just">
              <a:spcBef>
                <a:spcPts val="600"/>
              </a:spcBef>
            </a:pPr>
            <a:endParaRPr lang="en-US" sz="2200" dirty="0"/>
          </a:p>
          <a:p>
            <a:pPr algn="just">
              <a:spcBef>
                <a:spcPts val="600"/>
              </a:spcBef>
            </a:pPr>
            <a:r>
              <a:rPr lang="en-US" sz="2200" dirty="0"/>
              <a:t>It is a simple function, which checks if the value is a number and is less than 10. It returns null if it passes all checks.</a:t>
            </a:r>
          </a:p>
          <a:p>
            <a:pPr algn="just">
              <a:spcBef>
                <a:spcPts val="600"/>
              </a:spcBef>
            </a:pPr>
            <a:endParaRPr lang="en-US" sz="2200" dirty="0"/>
          </a:p>
          <a:p>
            <a:pPr algn="just">
              <a:spcBef>
                <a:spcPts val="600"/>
              </a:spcBef>
            </a:pPr>
            <a:r>
              <a:rPr lang="en-US" sz="2200" dirty="0"/>
              <a:t>If Validation fails it returns the </a:t>
            </a:r>
            <a:r>
              <a:rPr lang="en-US" sz="2200" dirty="0" err="1"/>
              <a:t>ValidationErrors</a:t>
            </a:r>
            <a:r>
              <a:rPr lang="en-US" sz="2200" dirty="0"/>
              <a:t>. It is a key-value pair object of type [key: string]: any and it defines the broken rule. The key is the string and should contain the name of the broken rule. The value can be anything, but usually set to true.</a:t>
            </a:r>
          </a:p>
          <a:p>
            <a:pPr algn="just">
              <a:spcBef>
                <a:spcPts val="600"/>
              </a:spcBef>
            </a:pPr>
            <a:endParaRPr lang="en-US" sz="2200" dirty="0"/>
          </a:p>
          <a:p>
            <a:pPr algn="just">
              <a:spcBef>
                <a:spcPts val="600"/>
              </a:spcBef>
            </a:pPr>
            <a:r>
              <a:rPr lang="en-US" sz="2200" dirty="0"/>
              <a:t>We return the following key-value pair when the validation fails</a:t>
            </a:r>
          </a:p>
        </p:txBody>
      </p:sp>
      <p:sp>
        <p:nvSpPr>
          <p:cNvPr id="4" name="Slide Number Placeholder 3">
            <a:extLst>
              <a:ext uri="{FF2B5EF4-FFF2-40B4-BE49-F238E27FC236}">
                <a16:creationId xmlns:a16="http://schemas.microsoft.com/office/drawing/2014/main" id="{9DBA8C59-6CD7-46E5-9797-BF202E9DCC39}"/>
              </a:ext>
            </a:extLst>
          </p:cNvPr>
          <p:cNvSpPr>
            <a:spLocks noGrp="1"/>
          </p:cNvSpPr>
          <p:nvPr>
            <p:ph type="sldNum" sz="quarter" idx="12"/>
          </p:nvPr>
        </p:nvSpPr>
        <p:spPr/>
        <p:txBody>
          <a:bodyPr/>
          <a:lstStyle/>
          <a:p>
            <a:fld id="{C51EAA63-D034-42AE-91FA-B13B9518C7BE}" type="slidenum">
              <a:rPr lang="en-US" smtClean="0"/>
              <a:pPr/>
              <a:t>44</a:t>
            </a:fld>
            <a:endParaRPr lang="en-US" dirty="0"/>
          </a:p>
        </p:txBody>
      </p:sp>
      <p:pic>
        <p:nvPicPr>
          <p:cNvPr id="5" name="Picture 4">
            <a:extLst>
              <a:ext uri="{FF2B5EF4-FFF2-40B4-BE49-F238E27FC236}">
                <a16:creationId xmlns:a16="http://schemas.microsoft.com/office/drawing/2014/main" id="{65C2DD12-9BE9-44D8-8314-E1F1D0648B7A}"/>
              </a:ext>
            </a:extLst>
          </p:cNvPr>
          <p:cNvPicPr>
            <a:picLocks noChangeAspect="1"/>
          </p:cNvPicPr>
          <p:nvPr/>
        </p:nvPicPr>
        <p:blipFill>
          <a:blip r:embed="rId2"/>
          <a:stretch>
            <a:fillRect/>
          </a:stretch>
        </p:blipFill>
        <p:spPr>
          <a:xfrm>
            <a:off x="7385377" y="1239815"/>
            <a:ext cx="4741847" cy="3937095"/>
          </a:xfrm>
          <a:prstGeom prst="rect">
            <a:avLst/>
          </a:prstGeom>
        </p:spPr>
      </p:pic>
    </p:spTree>
    <p:extLst>
      <p:ext uri="{BB962C8B-B14F-4D97-AF65-F5344CB8AC3E}">
        <p14:creationId xmlns:p14="http://schemas.microsoft.com/office/powerpoint/2010/main" val="31614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1F48-99B2-45EE-97C4-A7C4893451B1}"/>
              </a:ext>
            </a:extLst>
          </p:cNvPr>
          <p:cNvSpPr>
            <a:spLocks noGrp="1"/>
          </p:cNvSpPr>
          <p:nvPr>
            <p:ph type="title"/>
          </p:nvPr>
        </p:nvSpPr>
        <p:spPr>
          <a:xfrm>
            <a:off x="261976" y="253218"/>
            <a:ext cx="11664871" cy="486158"/>
          </a:xfrm>
        </p:spPr>
        <p:txBody>
          <a:bodyPr/>
          <a:lstStyle/>
          <a:p>
            <a:r>
              <a:rPr lang="en-IN" dirty="0"/>
              <a:t>Angular -  Example Custom Validator in Template Driven Form</a:t>
            </a:r>
            <a:endParaRPr lang="en-US" dirty="0"/>
          </a:p>
        </p:txBody>
      </p:sp>
      <p:sp>
        <p:nvSpPr>
          <p:cNvPr id="3" name="Content Placeholder 2">
            <a:extLst>
              <a:ext uri="{FF2B5EF4-FFF2-40B4-BE49-F238E27FC236}">
                <a16:creationId xmlns:a16="http://schemas.microsoft.com/office/drawing/2014/main" id="{CD64766A-2566-4CBA-B45B-199F2F78636A}"/>
              </a:ext>
            </a:extLst>
          </p:cNvPr>
          <p:cNvSpPr>
            <a:spLocks noGrp="1"/>
          </p:cNvSpPr>
          <p:nvPr>
            <p:ph idx="1"/>
          </p:nvPr>
        </p:nvSpPr>
        <p:spPr>
          <a:xfrm>
            <a:off x="376412" y="961294"/>
            <a:ext cx="11126522" cy="4419600"/>
          </a:xfrm>
        </p:spPr>
        <p:txBody>
          <a:bodyPr/>
          <a:lstStyle/>
          <a:p>
            <a:pPr algn="just"/>
            <a:endParaRPr lang="en-US" sz="2400" dirty="0"/>
          </a:p>
          <a:p>
            <a:pPr algn="just"/>
            <a:endParaRPr lang="en-US" sz="2400" dirty="0"/>
          </a:p>
          <a:p>
            <a:pPr algn="just"/>
            <a:r>
              <a:rPr lang="en-US" sz="2400" dirty="0"/>
              <a:t>The '</a:t>
            </a:r>
            <a:r>
              <a:rPr lang="en-US" sz="2400" dirty="0" err="1"/>
              <a:t>gte</a:t>
            </a:r>
            <a:r>
              <a:rPr lang="en-US" sz="2400" dirty="0"/>
              <a:t>': true: indicates that the validation has failed. '</a:t>
            </a:r>
            <a:r>
              <a:rPr lang="en-US" sz="2400" dirty="0" err="1"/>
              <a:t>requiredValue</a:t>
            </a:r>
            <a:r>
              <a:rPr lang="en-US" sz="2400" dirty="0"/>
              <a:t>': 10 is used by the template to display that the expected value is greater than 10.</a:t>
            </a:r>
          </a:p>
          <a:p>
            <a:pPr marL="0" indent="0" algn="just">
              <a:buNone/>
            </a:pPr>
            <a:r>
              <a:rPr lang="en-US" sz="2400" b="1" dirty="0"/>
              <a:t>Using the Custom Validator</a:t>
            </a:r>
          </a:p>
          <a:p>
            <a:pPr algn="just"/>
            <a:r>
              <a:rPr lang="en-US" sz="2400" dirty="0"/>
              <a:t>Since this is a template-driven form., we do not have to do anything in the component class. In the HTML template just add the attribute </a:t>
            </a:r>
            <a:r>
              <a:rPr lang="en-US" sz="2400" dirty="0" err="1"/>
              <a:t>gteValidator</a:t>
            </a:r>
            <a:r>
              <a:rPr lang="en-US" sz="2400" dirty="0"/>
              <a:t> as shown below</a:t>
            </a:r>
          </a:p>
        </p:txBody>
      </p:sp>
      <p:sp>
        <p:nvSpPr>
          <p:cNvPr id="4" name="Slide Number Placeholder 3">
            <a:extLst>
              <a:ext uri="{FF2B5EF4-FFF2-40B4-BE49-F238E27FC236}">
                <a16:creationId xmlns:a16="http://schemas.microsoft.com/office/drawing/2014/main" id="{7802C8DB-0301-4832-A75C-11D9369AA982}"/>
              </a:ext>
            </a:extLst>
          </p:cNvPr>
          <p:cNvSpPr>
            <a:spLocks noGrp="1"/>
          </p:cNvSpPr>
          <p:nvPr>
            <p:ph type="sldNum" sz="quarter" idx="12"/>
          </p:nvPr>
        </p:nvSpPr>
        <p:spPr/>
        <p:txBody>
          <a:bodyPr/>
          <a:lstStyle/>
          <a:p>
            <a:fld id="{C51EAA63-D034-42AE-91FA-B13B9518C7BE}" type="slidenum">
              <a:rPr lang="en-US" smtClean="0"/>
              <a:pPr/>
              <a:t>45</a:t>
            </a:fld>
            <a:endParaRPr lang="en-US" dirty="0"/>
          </a:p>
        </p:txBody>
      </p:sp>
      <p:pic>
        <p:nvPicPr>
          <p:cNvPr id="5" name="Picture 4">
            <a:extLst>
              <a:ext uri="{FF2B5EF4-FFF2-40B4-BE49-F238E27FC236}">
                <a16:creationId xmlns:a16="http://schemas.microsoft.com/office/drawing/2014/main" id="{5E4DB3F6-7C55-4F89-8469-A8FFAF3109CB}"/>
              </a:ext>
            </a:extLst>
          </p:cNvPr>
          <p:cNvPicPr>
            <a:picLocks noChangeAspect="1"/>
          </p:cNvPicPr>
          <p:nvPr/>
        </p:nvPicPr>
        <p:blipFill>
          <a:blip r:embed="rId2"/>
          <a:stretch>
            <a:fillRect/>
          </a:stretch>
        </p:blipFill>
        <p:spPr>
          <a:xfrm>
            <a:off x="2847853" y="1273491"/>
            <a:ext cx="5158234" cy="407229"/>
          </a:xfrm>
          <a:prstGeom prst="rect">
            <a:avLst/>
          </a:prstGeom>
        </p:spPr>
      </p:pic>
      <p:pic>
        <p:nvPicPr>
          <p:cNvPr id="7" name="Picture 6">
            <a:extLst>
              <a:ext uri="{FF2B5EF4-FFF2-40B4-BE49-F238E27FC236}">
                <a16:creationId xmlns:a16="http://schemas.microsoft.com/office/drawing/2014/main" id="{1E2BD3CC-1B6C-4235-AEE8-38B86A703538}"/>
              </a:ext>
            </a:extLst>
          </p:cNvPr>
          <p:cNvPicPr>
            <a:picLocks noChangeAspect="1"/>
          </p:cNvPicPr>
          <p:nvPr/>
        </p:nvPicPr>
        <p:blipFill>
          <a:blip r:embed="rId3"/>
          <a:stretch>
            <a:fillRect/>
          </a:stretch>
        </p:blipFill>
        <p:spPr>
          <a:xfrm>
            <a:off x="2432709" y="3955366"/>
            <a:ext cx="6584682" cy="2318550"/>
          </a:xfrm>
          <a:prstGeom prst="rect">
            <a:avLst/>
          </a:prstGeom>
        </p:spPr>
      </p:pic>
    </p:spTree>
    <p:extLst>
      <p:ext uri="{BB962C8B-B14F-4D97-AF65-F5344CB8AC3E}">
        <p14:creationId xmlns:p14="http://schemas.microsoft.com/office/powerpoint/2010/main" val="309717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C850-1727-4D9F-8F8D-0035015E60D5}"/>
              </a:ext>
            </a:extLst>
          </p:cNvPr>
          <p:cNvSpPr>
            <a:spLocks noGrp="1"/>
          </p:cNvSpPr>
          <p:nvPr>
            <p:ph type="title"/>
          </p:nvPr>
        </p:nvSpPr>
        <p:spPr>
          <a:xfrm>
            <a:off x="212739" y="225084"/>
            <a:ext cx="11763345" cy="472090"/>
          </a:xfrm>
        </p:spPr>
        <p:txBody>
          <a:bodyPr/>
          <a:lstStyle/>
          <a:p>
            <a:r>
              <a:rPr lang="en-IN" dirty="0"/>
              <a:t>Angular -  Example Custom Validator in Template Driven Form</a:t>
            </a:r>
            <a:endParaRPr lang="en-US" dirty="0"/>
          </a:p>
        </p:txBody>
      </p:sp>
      <p:sp>
        <p:nvSpPr>
          <p:cNvPr id="3" name="Content Placeholder 2">
            <a:extLst>
              <a:ext uri="{FF2B5EF4-FFF2-40B4-BE49-F238E27FC236}">
                <a16:creationId xmlns:a16="http://schemas.microsoft.com/office/drawing/2014/main" id="{477583ED-E4CB-4964-9108-1446AB991459}"/>
              </a:ext>
            </a:extLst>
          </p:cNvPr>
          <p:cNvSpPr>
            <a:spLocks noGrp="1"/>
          </p:cNvSpPr>
          <p:nvPr>
            <p:ph idx="1"/>
          </p:nvPr>
        </p:nvSpPr>
        <p:spPr>
          <a:xfrm>
            <a:off x="362344" y="876887"/>
            <a:ext cx="11613739" cy="4419600"/>
          </a:xfrm>
        </p:spPr>
        <p:txBody>
          <a:bodyPr/>
          <a:lstStyle/>
          <a:p>
            <a:pPr algn="just">
              <a:spcBef>
                <a:spcPts val="600"/>
              </a:spcBef>
            </a:pPr>
            <a:r>
              <a:rPr lang="en-US" sz="2400" dirty="0"/>
              <a:t>Validators return </a:t>
            </a:r>
            <a:r>
              <a:rPr lang="en-US" sz="2400" dirty="0" err="1"/>
              <a:t>ValidationErrors</a:t>
            </a:r>
            <a:r>
              <a:rPr lang="en-US" sz="2400" dirty="0"/>
              <a:t>. They are added to the control’s errors collection of the control. The valid property of the control is set to false.</a:t>
            </a:r>
          </a:p>
          <a:p>
            <a:pPr algn="just">
              <a:spcBef>
                <a:spcPts val="600"/>
              </a:spcBef>
            </a:pPr>
            <a:endParaRPr lang="en-US" sz="2400" dirty="0"/>
          </a:p>
          <a:p>
            <a:pPr algn="just">
              <a:spcBef>
                <a:spcPts val="600"/>
              </a:spcBef>
            </a:pPr>
            <a:r>
              <a:rPr lang="en-US" sz="2400" dirty="0"/>
              <a:t>Hence, we check if the valid property. We also check the dirty and touched property. Because we do not want to display the error message when the form is displayed for the first time.</a:t>
            </a:r>
          </a:p>
          <a:p>
            <a:pPr algn="just">
              <a:spcBef>
                <a:spcPts val="600"/>
              </a:spcBef>
            </a:pPr>
            <a:endParaRPr lang="en-US" sz="2400" dirty="0"/>
          </a:p>
          <a:p>
            <a:pPr algn="just">
              <a:spcBef>
                <a:spcPts val="600"/>
              </a:spcBef>
            </a:pPr>
            <a:r>
              <a:rPr lang="en-US" sz="2400" dirty="0"/>
              <a:t>We check if the </a:t>
            </a:r>
            <a:r>
              <a:rPr lang="en-US" sz="2400" dirty="0" err="1"/>
              <a:t>gte</a:t>
            </a:r>
            <a:r>
              <a:rPr lang="en-US" sz="2400" dirty="0"/>
              <a:t> is true and display the error message. Note that </a:t>
            </a:r>
            <a:r>
              <a:rPr lang="en-US" sz="2400" dirty="0" err="1"/>
              <a:t>gte</a:t>
            </a:r>
            <a:r>
              <a:rPr lang="en-US" sz="2400" dirty="0"/>
              <a:t> is the name of the key we used while creating the validator.</a:t>
            </a:r>
          </a:p>
          <a:p>
            <a:pPr algn="just">
              <a:spcBef>
                <a:spcPts val="600"/>
              </a:spcBef>
            </a:pPr>
            <a:endParaRPr lang="en-US" sz="2400" dirty="0"/>
          </a:p>
          <a:p>
            <a:pPr algn="just">
              <a:spcBef>
                <a:spcPts val="600"/>
              </a:spcBef>
            </a:pPr>
            <a:r>
              <a:rPr lang="en-US" sz="2400" dirty="0"/>
              <a:t>We also make use of </a:t>
            </a:r>
            <a:r>
              <a:rPr lang="en-US" sz="2400" dirty="0" err="1"/>
              <a:t>requiredValue</a:t>
            </a:r>
            <a:r>
              <a:rPr lang="en-US" sz="2400" dirty="0"/>
              <a:t> to show a meaningful message to the user.</a:t>
            </a:r>
          </a:p>
        </p:txBody>
      </p:sp>
      <p:sp>
        <p:nvSpPr>
          <p:cNvPr id="4" name="Slide Number Placeholder 3">
            <a:extLst>
              <a:ext uri="{FF2B5EF4-FFF2-40B4-BE49-F238E27FC236}">
                <a16:creationId xmlns:a16="http://schemas.microsoft.com/office/drawing/2014/main" id="{85BEB12E-BFE2-4D3D-BEE1-21BD6CAF9E0B}"/>
              </a:ext>
            </a:extLst>
          </p:cNvPr>
          <p:cNvSpPr>
            <a:spLocks noGrp="1"/>
          </p:cNvSpPr>
          <p:nvPr>
            <p:ph type="sldNum" sz="quarter" idx="12"/>
          </p:nvPr>
        </p:nvSpPr>
        <p:spPr/>
        <p:txBody>
          <a:bodyPr/>
          <a:lstStyle/>
          <a:p>
            <a:fld id="{C51EAA63-D034-42AE-91FA-B13B9518C7BE}" type="slidenum">
              <a:rPr lang="en-US" smtClean="0"/>
              <a:pPr/>
              <a:t>46</a:t>
            </a:fld>
            <a:endParaRPr lang="en-US" dirty="0"/>
          </a:p>
        </p:txBody>
      </p:sp>
      <p:pic>
        <p:nvPicPr>
          <p:cNvPr id="6" name="Picture 5">
            <a:extLst>
              <a:ext uri="{FF2B5EF4-FFF2-40B4-BE49-F238E27FC236}">
                <a16:creationId xmlns:a16="http://schemas.microsoft.com/office/drawing/2014/main" id="{3A367D4B-4C92-4DC1-8A9C-B50B233E0679}"/>
              </a:ext>
            </a:extLst>
          </p:cNvPr>
          <p:cNvPicPr>
            <a:picLocks noChangeAspect="1"/>
          </p:cNvPicPr>
          <p:nvPr/>
        </p:nvPicPr>
        <p:blipFill>
          <a:blip r:embed="rId2"/>
          <a:stretch>
            <a:fillRect/>
          </a:stretch>
        </p:blipFill>
        <p:spPr>
          <a:xfrm>
            <a:off x="2238398" y="5123334"/>
            <a:ext cx="7079067" cy="1064521"/>
          </a:xfrm>
          <a:prstGeom prst="rect">
            <a:avLst/>
          </a:prstGeom>
        </p:spPr>
      </p:pic>
    </p:spTree>
    <p:extLst>
      <p:ext uri="{BB962C8B-B14F-4D97-AF65-F5344CB8AC3E}">
        <p14:creationId xmlns:p14="http://schemas.microsoft.com/office/powerpoint/2010/main" val="311988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04A7-AF96-4C22-B6B5-3B1AEBF3CEC5}"/>
              </a:ext>
            </a:extLst>
          </p:cNvPr>
          <p:cNvSpPr>
            <a:spLocks noGrp="1"/>
          </p:cNvSpPr>
          <p:nvPr>
            <p:ph type="title"/>
          </p:nvPr>
        </p:nvSpPr>
        <p:spPr>
          <a:xfrm>
            <a:off x="219773" y="253218"/>
            <a:ext cx="11749277" cy="473300"/>
          </a:xfrm>
        </p:spPr>
        <p:txBody>
          <a:bodyPr/>
          <a:lstStyle/>
          <a:p>
            <a:r>
              <a:rPr lang="en-IN" dirty="0"/>
              <a:t>Angular -  Example Custom Validator in Template Driven Form</a:t>
            </a:r>
            <a:endParaRPr lang="en-US" dirty="0"/>
          </a:p>
        </p:txBody>
      </p:sp>
      <p:sp>
        <p:nvSpPr>
          <p:cNvPr id="3" name="Content Placeholder 2">
            <a:extLst>
              <a:ext uri="{FF2B5EF4-FFF2-40B4-BE49-F238E27FC236}">
                <a16:creationId xmlns:a16="http://schemas.microsoft.com/office/drawing/2014/main" id="{8A36E94E-8E13-4AD8-8D83-6CF77E113653}"/>
              </a:ext>
            </a:extLst>
          </p:cNvPr>
          <p:cNvSpPr>
            <a:spLocks noGrp="1"/>
          </p:cNvSpPr>
          <p:nvPr>
            <p:ph idx="1"/>
          </p:nvPr>
        </p:nvSpPr>
        <p:spPr>
          <a:xfrm>
            <a:off x="334208" y="947226"/>
            <a:ext cx="11634841" cy="4419600"/>
          </a:xfrm>
        </p:spPr>
        <p:txBody>
          <a:bodyPr/>
          <a:lstStyle/>
          <a:p>
            <a:pPr marL="0" indent="0" algn="just">
              <a:buNone/>
            </a:pPr>
            <a:r>
              <a:rPr lang="en-US" sz="2400" b="1" dirty="0"/>
              <a:t>Passing Parameter to Validator</a:t>
            </a:r>
          </a:p>
          <a:p>
            <a:pPr algn="just"/>
            <a:r>
              <a:rPr lang="en-US" sz="2400" dirty="0"/>
              <a:t>We have hardcoded the value of 10 in the above example. This will make our validator difficult to reuse. If we want to </a:t>
            </a:r>
            <a:r>
              <a:rPr lang="en-US" sz="2400" dirty="0" err="1"/>
              <a:t>resue</a:t>
            </a:r>
            <a:r>
              <a:rPr lang="en-US" sz="2400" dirty="0"/>
              <a:t> it, we need to pass the number to be checked as the parameter.</a:t>
            </a:r>
          </a:p>
          <a:p>
            <a:pPr algn="just">
              <a:spcBef>
                <a:spcPts val="600"/>
              </a:spcBef>
            </a:pPr>
            <a:r>
              <a:rPr lang="en-US" sz="2400" dirty="0"/>
              <a:t>Since they are directives, we can use Input decorator to pass the parameter to the Validator.</a:t>
            </a:r>
          </a:p>
          <a:p>
            <a:pPr algn="just">
              <a:spcBef>
                <a:spcPts val="600"/>
              </a:spcBef>
            </a:pPr>
            <a:r>
              <a:rPr lang="en-US" sz="2400" dirty="0"/>
              <a:t>Open the template add the special attribute </a:t>
            </a:r>
            <a:r>
              <a:rPr lang="en-US" sz="2400" b="1" dirty="0" err="1"/>
              <a:t>gteNum</a:t>
            </a:r>
            <a:r>
              <a:rPr lang="en-US" sz="2400" b="1" dirty="0"/>
              <a:t>="20“.</a:t>
            </a:r>
          </a:p>
          <a:p>
            <a:pPr algn="just">
              <a:spcBef>
                <a:spcPts val="600"/>
              </a:spcBef>
            </a:pPr>
            <a:endParaRPr lang="en-US" sz="2400" b="1" dirty="0"/>
          </a:p>
          <a:p>
            <a:pPr algn="just">
              <a:spcBef>
                <a:spcPts val="600"/>
              </a:spcBef>
            </a:pPr>
            <a:endParaRPr lang="en-US" sz="2400" b="1" dirty="0"/>
          </a:p>
          <a:p>
            <a:pPr algn="just">
              <a:spcBef>
                <a:spcPts val="600"/>
              </a:spcBef>
            </a:pPr>
            <a:r>
              <a:rPr lang="en-US" sz="2400" dirty="0"/>
              <a:t>We can read the </a:t>
            </a:r>
            <a:r>
              <a:rPr lang="en-US" sz="2400" dirty="0" err="1"/>
              <a:t>gteNum</a:t>
            </a:r>
            <a:r>
              <a:rPr lang="en-US" sz="2400" dirty="0"/>
              <a:t> from the template using the Input decorator as shown below.</a:t>
            </a:r>
          </a:p>
          <a:p>
            <a:pPr algn="just">
              <a:spcBef>
                <a:spcPts val="600"/>
              </a:spcBef>
            </a:pPr>
            <a:endParaRPr lang="en-US" sz="2400" dirty="0"/>
          </a:p>
          <a:p>
            <a:pPr algn="just">
              <a:spcBef>
                <a:spcPts val="600"/>
              </a:spcBef>
            </a:pPr>
            <a:endParaRPr lang="en-US" sz="2400" dirty="0"/>
          </a:p>
          <a:p>
            <a:pPr algn="just">
              <a:spcBef>
                <a:spcPts val="600"/>
              </a:spcBef>
            </a:pPr>
            <a:r>
              <a:rPr lang="en-US" sz="2400" dirty="0"/>
              <a:t>Now, we can remove the hardcoded value 10 and use the </a:t>
            </a:r>
            <a:r>
              <a:rPr lang="en-US" sz="2400" dirty="0" err="1"/>
              <a:t>gteNum</a:t>
            </a:r>
            <a:r>
              <a:rPr lang="en-US" sz="2400" dirty="0"/>
              <a:t> instead.</a:t>
            </a:r>
          </a:p>
        </p:txBody>
      </p:sp>
      <p:sp>
        <p:nvSpPr>
          <p:cNvPr id="4" name="Slide Number Placeholder 3">
            <a:extLst>
              <a:ext uri="{FF2B5EF4-FFF2-40B4-BE49-F238E27FC236}">
                <a16:creationId xmlns:a16="http://schemas.microsoft.com/office/drawing/2014/main" id="{03528629-8FAE-43AC-90D7-B85D4D7A8C3B}"/>
              </a:ext>
            </a:extLst>
          </p:cNvPr>
          <p:cNvSpPr>
            <a:spLocks noGrp="1"/>
          </p:cNvSpPr>
          <p:nvPr>
            <p:ph type="sldNum" sz="quarter" idx="12"/>
          </p:nvPr>
        </p:nvSpPr>
        <p:spPr/>
        <p:txBody>
          <a:bodyPr/>
          <a:lstStyle/>
          <a:p>
            <a:fld id="{C51EAA63-D034-42AE-91FA-B13B9518C7BE}" type="slidenum">
              <a:rPr lang="en-US" smtClean="0"/>
              <a:pPr/>
              <a:t>47</a:t>
            </a:fld>
            <a:endParaRPr lang="en-US" dirty="0"/>
          </a:p>
        </p:txBody>
      </p:sp>
      <p:pic>
        <p:nvPicPr>
          <p:cNvPr id="5" name="Picture 4">
            <a:extLst>
              <a:ext uri="{FF2B5EF4-FFF2-40B4-BE49-F238E27FC236}">
                <a16:creationId xmlns:a16="http://schemas.microsoft.com/office/drawing/2014/main" id="{9A0204B1-D4A2-4C4D-84A7-BD23451E8552}"/>
              </a:ext>
            </a:extLst>
          </p:cNvPr>
          <p:cNvPicPr>
            <a:picLocks noChangeAspect="1"/>
          </p:cNvPicPr>
          <p:nvPr/>
        </p:nvPicPr>
        <p:blipFill>
          <a:blip r:embed="rId2"/>
          <a:stretch>
            <a:fillRect/>
          </a:stretch>
        </p:blipFill>
        <p:spPr>
          <a:xfrm>
            <a:off x="1573761" y="3429000"/>
            <a:ext cx="8358200" cy="503506"/>
          </a:xfrm>
          <a:prstGeom prst="rect">
            <a:avLst/>
          </a:prstGeom>
        </p:spPr>
      </p:pic>
      <p:pic>
        <p:nvPicPr>
          <p:cNvPr id="7" name="Picture 6">
            <a:extLst>
              <a:ext uri="{FF2B5EF4-FFF2-40B4-BE49-F238E27FC236}">
                <a16:creationId xmlns:a16="http://schemas.microsoft.com/office/drawing/2014/main" id="{CFCF8F4B-F345-49AB-9688-A6797E8EF87D}"/>
              </a:ext>
            </a:extLst>
          </p:cNvPr>
          <p:cNvPicPr>
            <a:picLocks noChangeAspect="1"/>
          </p:cNvPicPr>
          <p:nvPr/>
        </p:nvPicPr>
        <p:blipFill>
          <a:blip r:embed="rId3"/>
          <a:stretch>
            <a:fillRect/>
          </a:stretch>
        </p:blipFill>
        <p:spPr>
          <a:xfrm>
            <a:off x="3938861" y="4607828"/>
            <a:ext cx="3240513" cy="503506"/>
          </a:xfrm>
          <a:prstGeom prst="rect">
            <a:avLst/>
          </a:prstGeom>
        </p:spPr>
      </p:pic>
    </p:spTree>
    <p:extLst>
      <p:ext uri="{BB962C8B-B14F-4D97-AF65-F5344CB8AC3E}">
        <p14:creationId xmlns:p14="http://schemas.microsoft.com/office/powerpoint/2010/main" val="420877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99CA-BE86-47E1-905D-FBD60B419C24}"/>
              </a:ext>
            </a:extLst>
          </p:cNvPr>
          <p:cNvSpPr>
            <a:spLocks noGrp="1"/>
          </p:cNvSpPr>
          <p:nvPr>
            <p:ph type="title"/>
          </p:nvPr>
        </p:nvSpPr>
        <p:spPr>
          <a:xfrm>
            <a:off x="212736" y="154742"/>
            <a:ext cx="11481991" cy="549813"/>
          </a:xfrm>
        </p:spPr>
        <p:txBody>
          <a:bodyPr/>
          <a:lstStyle/>
          <a:p>
            <a:r>
              <a:rPr lang="en-IN" dirty="0"/>
              <a:t>Angular -  Example Custom Validator in Template Driven Form</a:t>
            </a:r>
            <a:endParaRPr lang="en-US" dirty="0"/>
          </a:p>
        </p:txBody>
      </p:sp>
      <p:sp>
        <p:nvSpPr>
          <p:cNvPr id="3" name="Content Placeholder 2">
            <a:extLst>
              <a:ext uri="{FF2B5EF4-FFF2-40B4-BE49-F238E27FC236}">
                <a16:creationId xmlns:a16="http://schemas.microsoft.com/office/drawing/2014/main" id="{86848804-941C-4F73-BF59-CF35A2843BE0}"/>
              </a:ext>
            </a:extLst>
          </p:cNvPr>
          <p:cNvSpPr>
            <a:spLocks noGrp="1"/>
          </p:cNvSpPr>
          <p:nvPr>
            <p:ph idx="1"/>
          </p:nvPr>
        </p:nvSpPr>
        <p:spPr>
          <a:xfrm>
            <a:off x="311212" y="820613"/>
            <a:ext cx="11126522" cy="4419600"/>
          </a:xfrm>
        </p:spPr>
        <p:txBody>
          <a:bodyPr/>
          <a:lstStyle/>
          <a:p>
            <a:r>
              <a:rPr lang="en-US" sz="2400" dirty="0"/>
              <a:t>The complete validator code is as shown below.</a:t>
            </a:r>
          </a:p>
        </p:txBody>
      </p:sp>
      <p:sp>
        <p:nvSpPr>
          <p:cNvPr id="4" name="Slide Number Placeholder 3">
            <a:extLst>
              <a:ext uri="{FF2B5EF4-FFF2-40B4-BE49-F238E27FC236}">
                <a16:creationId xmlns:a16="http://schemas.microsoft.com/office/drawing/2014/main" id="{7225BAF9-4A03-4A73-8A35-ED82041FC394}"/>
              </a:ext>
            </a:extLst>
          </p:cNvPr>
          <p:cNvSpPr>
            <a:spLocks noGrp="1"/>
          </p:cNvSpPr>
          <p:nvPr>
            <p:ph type="sldNum" sz="quarter" idx="12"/>
          </p:nvPr>
        </p:nvSpPr>
        <p:spPr/>
        <p:txBody>
          <a:bodyPr/>
          <a:lstStyle/>
          <a:p>
            <a:fld id="{C51EAA63-D034-42AE-91FA-B13B9518C7BE}" type="slidenum">
              <a:rPr lang="en-US" smtClean="0"/>
              <a:pPr/>
              <a:t>48</a:t>
            </a:fld>
            <a:endParaRPr lang="en-US" dirty="0"/>
          </a:p>
        </p:txBody>
      </p:sp>
      <p:pic>
        <p:nvPicPr>
          <p:cNvPr id="5" name="Picture 4">
            <a:extLst>
              <a:ext uri="{FF2B5EF4-FFF2-40B4-BE49-F238E27FC236}">
                <a16:creationId xmlns:a16="http://schemas.microsoft.com/office/drawing/2014/main" id="{0EB05553-63A0-4B2E-AE20-66D086F39DE7}"/>
              </a:ext>
            </a:extLst>
          </p:cNvPr>
          <p:cNvPicPr>
            <a:picLocks noChangeAspect="1"/>
          </p:cNvPicPr>
          <p:nvPr/>
        </p:nvPicPr>
        <p:blipFill>
          <a:blip r:embed="rId2"/>
          <a:stretch>
            <a:fillRect/>
          </a:stretch>
        </p:blipFill>
        <p:spPr>
          <a:xfrm>
            <a:off x="311212" y="1304925"/>
            <a:ext cx="6799036" cy="4914700"/>
          </a:xfrm>
          <a:prstGeom prst="rect">
            <a:avLst/>
          </a:prstGeom>
        </p:spPr>
      </p:pic>
      <p:pic>
        <p:nvPicPr>
          <p:cNvPr id="6" name="Picture 5">
            <a:extLst>
              <a:ext uri="{FF2B5EF4-FFF2-40B4-BE49-F238E27FC236}">
                <a16:creationId xmlns:a16="http://schemas.microsoft.com/office/drawing/2014/main" id="{A89F72F8-64B7-411C-96A3-39B1A9CF5A6E}"/>
              </a:ext>
            </a:extLst>
          </p:cNvPr>
          <p:cNvPicPr>
            <a:picLocks noChangeAspect="1"/>
          </p:cNvPicPr>
          <p:nvPr/>
        </p:nvPicPr>
        <p:blipFill>
          <a:blip r:embed="rId3"/>
          <a:stretch>
            <a:fillRect/>
          </a:stretch>
        </p:blipFill>
        <p:spPr>
          <a:xfrm>
            <a:off x="7337950" y="1304924"/>
            <a:ext cx="4746941" cy="1911241"/>
          </a:xfrm>
          <a:prstGeom prst="rect">
            <a:avLst/>
          </a:prstGeom>
        </p:spPr>
      </p:pic>
    </p:spTree>
    <p:extLst>
      <p:ext uri="{BB962C8B-B14F-4D97-AF65-F5344CB8AC3E}">
        <p14:creationId xmlns:p14="http://schemas.microsoft.com/office/powerpoint/2010/main" val="229276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1FD19-8920-46BA-8561-FC19A50AC5AC}"/>
              </a:ext>
            </a:extLst>
          </p:cNvPr>
          <p:cNvSpPr>
            <a:spLocks noGrp="1"/>
          </p:cNvSpPr>
          <p:nvPr>
            <p:ph type="title"/>
          </p:nvPr>
        </p:nvSpPr>
        <p:spPr>
          <a:xfrm>
            <a:off x="175688" y="225082"/>
            <a:ext cx="11481991" cy="563881"/>
          </a:xfrm>
        </p:spPr>
        <p:txBody>
          <a:bodyPr/>
          <a:lstStyle/>
          <a:p>
            <a:r>
              <a:rPr lang="en-IN" dirty="0"/>
              <a:t>Angular -  Example Custom Validator in Template Driven Form</a:t>
            </a:r>
            <a:endParaRPr lang="en-US" dirty="0"/>
          </a:p>
        </p:txBody>
      </p:sp>
      <p:sp>
        <p:nvSpPr>
          <p:cNvPr id="3" name="Content Placeholder 2">
            <a:extLst>
              <a:ext uri="{FF2B5EF4-FFF2-40B4-BE49-F238E27FC236}">
                <a16:creationId xmlns:a16="http://schemas.microsoft.com/office/drawing/2014/main" id="{B8F49B16-069F-43D9-8E20-16D6D0C86CA1}"/>
              </a:ext>
            </a:extLst>
          </p:cNvPr>
          <p:cNvSpPr>
            <a:spLocks noGrp="1"/>
          </p:cNvSpPr>
          <p:nvPr>
            <p:ph idx="1"/>
          </p:nvPr>
        </p:nvSpPr>
        <p:spPr>
          <a:xfrm>
            <a:off x="353422" y="1059768"/>
            <a:ext cx="6975846" cy="4419600"/>
          </a:xfrm>
        </p:spPr>
        <p:txBody>
          <a:bodyPr/>
          <a:lstStyle/>
          <a:p>
            <a:pPr marL="0" indent="0" algn="just">
              <a:buNone/>
            </a:pPr>
            <a:r>
              <a:rPr lang="en-IN" sz="2400" b="1" dirty="0"/>
              <a:t>Injecting Service into Validator</a:t>
            </a:r>
          </a:p>
          <a:p>
            <a:pPr marL="0" indent="0" algn="just">
              <a:buNone/>
            </a:pPr>
            <a:r>
              <a:rPr lang="en-US" sz="2400" dirty="0"/>
              <a:t>The validator may depend on some external service to validate the value. For Example, it may need to fetch data from the back-end server.</a:t>
            </a:r>
          </a:p>
          <a:p>
            <a:pPr marL="0" indent="0" algn="just">
              <a:buNone/>
            </a:pPr>
            <a:endParaRPr lang="en-US" sz="2400" dirty="0"/>
          </a:p>
          <a:p>
            <a:pPr marL="0" indent="0" algn="just">
              <a:buNone/>
            </a:pPr>
            <a:r>
              <a:rPr lang="en-US" sz="2400" dirty="0"/>
              <a:t>Let us move the validation logic in the above validator to a separate service. Create a service </a:t>
            </a:r>
            <a:r>
              <a:rPr lang="en-US" sz="2400" b="1" dirty="0" err="1"/>
              <a:t>gte.service.ts</a:t>
            </a:r>
            <a:endParaRPr lang="en-US" sz="2400" b="1" dirty="0"/>
          </a:p>
        </p:txBody>
      </p:sp>
      <p:sp>
        <p:nvSpPr>
          <p:cNvPr id="4" name="Slide Number Placeholder 3">
            <a:extLst>
              <a:ext uri="{FF2B5EF4-FFF2-40B4-BE49-F238E27FC236}">
                <a16:creationId xmlns:a16="http://schemas.microsoft.com/office/drawing/2014/main" id="{78E85667-016E-45F7-A887-ECD1CAAD1B06}"/>
              </a:ext>
            </a:extLst>
          </p:cNvPr>
          <p:cNvSpPr>
            <a:spLocks noGrp="1"/>
          </p:cNvSpPr>
          <p:nvPr>
            <p:ph type="sldNum" sz="quarter" idx="12"/>
          </p:nvPr>
        </p:nvSpPr>
        <p:spPr/>
        <p:txBody>
          <a:bodyPr/>
          <a:lstStyle/>
          <a:p>
            <a:fld id="{C51EAA63-D034-42AE-91FA-B13B9518C7BE}" type="slidenum">
              <a:rPr lang="en-US" smtClean="0"/>
              <a:pPr/>
              <a:t>49</a:t>
            </a:fld>
            <a:endParaRPr lang="en-US" dirty="0"/>
          </a:p>
        </p:txBody>
      </p:sp>
      <p:pic>
        <p:nvPicPr>
          <p:cNvPr id="5" name="Picture 4">
            <a:extLst>
              <a:ext uri="{FF2B5EF4-FFF2-40B4-BE49-F238E27FC236}">
                <a16:creationId xmlns:a16="http://schemas.microsoft.com/office/drawing/2014/main" id="{F1D6C358-30AB-45CA-8CFD-E48C07102B16}"/>
              </a:ext>
            </a:extLst>
          </p:cNvPr>
          <p:cNvPicPr>
            <a:picLocks noChangeAspect="1"/>
          </p:cNvPicPr>
          <p:nvPr/>
        </p:nvPicPr>
        <p:blipFill>
          <a:blip r:embed="rId2"/>
          <a:stretch>
            <a:fillRect/>
          </a:stretch>
        </p:blipFill>
        <p:spPr>
          <a:xfrm>
            <a:off x="7528044" y="948690"/>
            <a:ext cx="4307359" cy="5086350"/>
          </a:xfrm>
          <a:prstGeom prst="rect">
            <a:avLst/>
          </a:prstGeom>
        </p:spPr>
      </p:pic>
    </p:spTree>
    <p:extLst>
      <p:ext uri="{BB962C8B-B14F-4D97-AF65-F5344CB8AC3E}">
        <p14:creationId xmlns:p14="http://schemas.microsoft.com/office/powerpoint/2010/main" val="175031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090F-9231-44C5-8980-76481B8AD631}"/>
              </a:ext>
            </a:extLst>
          </p:cNvPr>
          <p:cNvSpPr>
            <a:spLocks noGrp="1"/>
          </p:cNvSpPr>
          <p:nvPr>
            <p:ph type="title"/>
          </p:nvPr>
        </p:nvSpPr>
        <p:spPr>
          <a:xfrm>
            <a:off x="278600" y="225084"/>
            <a:ext cx="11125199" cy="507610"/>
          </a:xfrm>
        </p:spPr>
        <p:txBody>
          <a:bodyPr/>
          <a:lstStyle/>
          <a:p>
            <a:r>
              <a:rPr lang="en-IN" dirty="0"/>
              <a:t>Angular – Form Validation</a:t>
            </a:r>
            <a:endParaRPr lang="en-US" dirty="0"/>
          </a:p>
        </p:txBody>
      </p:sp>
      <p:sp>
        <p:nvSpPr>
          <p:cNvPr id="3" name="Content Placeholder 2">
            <a:extLst>
              <a:ext uri="{FF2B5EF4-FFF2-40B4-BE49-F238E27FC236}">
                <a16:creationId xmlns:a16="http://schemas.microsoft.com/office/drawing/2014/main" id="{DE3BD576-781A-470E-A6F5-D0954DBCF5D1}"/>
              </a:ext>
            </a:extLst>
          </p:cNvPr>
          <p:cNvSpPr>
            <a:spLocks noGrp="1"/>
          </p:cNvSpPr>
          <p:nvPr>
            <p:ph idx="1"/>
          </p:nvPr>
        </p:nvSpPr>
        <p:spPr>
          <a:xfrm>
            <a:off x="531151" y="989429"/>
            <a:ext cx="11126522" cy="4419600"/>
          </a:xfrm>
        </p:spPr>
        <p:txBody>
          <a:bodyPr/>
          <a:lstStyle/>
          <a:p>
            <a:pPr marL="0" indent="0">
              <a:buNone/>
            </a:pPr>
            <a:r>
              <a:rPr lang="en-US" b="1" dirty="0"/>
              <a:t>Built-in Validators</a:t>
            </a:r>
          </a:p>
          <a:p>
            <a:r>
              <a:rPr lang="en-US" dirty="0"/>
              <a:t>The Angular Forms Module provides a few built-in validators to help us to validate the form. They are listed below.</a:t>
            </a:r>
          </a:p>
          <a:p>
            <a:pPr marL="514350" indent="-514350">
              <a:buFont typeface="+mj-lt"/>
              <a:buAutoNum type="arabicPeriod"/>
            </a:pPr>
            <a:r>
              <a:rPr lang="en-US" dirty="0"/>
              <a:t>Required validator</a:t>
            </a:r>
          </a:p>
          <a:p>
            <a:pPr marL="514350" indent="-514350">
              <a:buFont typeface="+mj-lt"/>
              <a:buAutoNum type="arabicPeriod"/>
            </a:pPr>
            <a:r>
              <a:rPr lang="en-US" dirty="0"/>
              <a:t>Min length Validator</a:t>
            </a:r>
          </a:p>
          <a:p>
            <a:pPr marL="514350" indent="-514350">
              <a:buFont typeface="+mj-lt"/>
              <a:buAutoNum type="arabicPeriod"/>
            </a:pPr>
            <a:r>
              <a:rPr lang="en-US" dirty="0"/>
              <a:t>Max length Validator</a:t>
            </a:r>
          </a:p>
          <a:p>
            <a:pPr marL="514350" indent="-514350">
              <a:buFont typeface="+mj-lt"/>
              <a:buAutoNum type="arabicPeriod"/>
            </a:pPr>
            <a:r>
              <a:rPr lang="en-US" dirty="0"/>
              <a:t>Pattern Validator</a:t>
            </a:r>
          </a:p>
          <a:p>
            <a:pPr marL="514350" indent="-514350">
              <a:buFont typeface="+mj-lt"/>
              <a:buAutoNum type="arabicPeriod"/>
            </a:pPr>
            <a:r>
              <a:rPr lang="en-US" dirty="0"/>
              <a:t>Email Validator</a:t>
            </a:r>
          </a:p>
          <a:p>
            <a:endParaRPr lang="en-US" dirty="0"/>
          </a:p>
        </p:txBody>
      </p:sp>
      <p:sp>
        <p:nvSpPr>
          <p:cNvPr id="4" name="Slide Number Placeholder 3">
            <a:extLst>
              <a:ext uri="{FF2B5EF4-FFF2-40B4-BE49-F238E27FC236}">
                <a16:creationId xmlns:a16="http://schemas.microsoft.com/office/drawing/2014/main" id="{99050319-CBE1-4C90-826B-B363EE3AE595}"/>
              </a:ext>
            </a:extLst>
          </p:cNvPr>
          <p:cNvSpPr>
            <a:spLocks noGrp="1"/>
          </p:cNvSpPr>
          <p:nvPr>
            <p:ph type="sldNum" sz="quarter" idx="12"/>
          </p:nvPr>
        </p:nvSpPr>
        <p:spPr/>
        <p:txBody>
          <a:bodyPr/>
          <a:lstStyle/>
          <a:p>
            <a:fld id="{C51EAA63-D034-42AE-91FA-B13B9518C7BE}" type="slidenum">
              <a:rPr lang="en-US" smtClean="0"/>
              <a:pPr/>
              <a:t>5</a:t>
            </a:fld>
            <a:endParaRPr lang="en-US" dirty="0"/>
          </a:p>
        </p:txBody>
      </p:sp>
    </p:spTree>
    <p:extLst>
      <p:ext uri="{BB962C8B-B14F-4D97-AF65-F5344CB8AC3E}">
        <p14:creationId xmlns:p14="http://schemas.microsoft.com/office/powerpoint/2010/main" val="16456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2DF3-580D-4DDE-B088-1163BFB75183}"/>
              </a:ext>
            </a:extLst>
          </p:cNvPr>
          <p:cNvSpPr>
            <a:spLocks noGrp="1"/>
          </p:cNvSpPr>
          <p:nvPr>
            <p:ph type="title"/>
          </p:nvPr>
        </p:nvSpPr>
        <p:spPr>
          <a:xfrm>
            <a:off x="189755" y="281354"/>
            <a:ext cx="11467924" cy="521678"/>
          </a:xfrm>
        </p:spPr>
        <p:txBody>
          <a:bodyPr/>
          <a:lstStyle/>
          <a:p>
            <a:r>
              <a:rPr lang="en-IN" dirty="0"/>
              <a:t>Angular -  Example Custom Validator in Template Driven Form</a:t>
            </a:r>
            <a:endParaRPr lang="en-US" dirty="0"/>
          </a:p>
        </p:txBody>
      </p:sp>
      <p:sp>
        <p:nvSpPr>
          <p:cNvPr id="3" name="Content Placeholder 2">
            <a:extLst>
              <a:ext uri="{FF2B5EF4-FFF2-40B4-BE49-F238E27FC236}">
                <a16:creationId xmlns:a16="http://schemas.microsoft.com/office/drawing/2014/main" id="{D251016C-3212-4AD2-A61A-458A72267FE0}"/>
              </a:ext>
            </a:extLst>
          </p:cNvPr>
          <p:cNvSpPr>
            <a:spLocks noGrp="1"/>
          </p:cNvSpPr>
          <p:nvPr>
            <p:ph idx="1"/>
          </p:nvPr>
        </p:nvSpPr>
        <p:spPr>
          <a:xfrm>
            <a:off x="360456" y="1045700"/>
            <a:ext cx="5733956" cy="4419600"/>
          </a:xfrm>
        </p:spPr>
        <p:txBody>
          <a:bodyPr/>
          <a:lstStyle/>
          <a:p>
            <a:pPr algn="just"/>
            <a:r>
              <a:rPr lang="en-US" sz="2400" dirty="0"/>
              <a:t>In the validation directive, create a constructor method and inject the service. The complete code is as shown below</a:t>
            </a:r>
          </a:p>
        </p:txBody>
      </p:sp>
      <p:sp>
        <p:nvSpPr>
          <p:cNvPr id="4" name="Slide Number Placeholder 3">
            <a:extLst>
              <a:ext uri="{FF2B5EF4-FFF2-40B4-BE49-F238E27FC236}">
                <a16:creationId xmlns:a16="http://schemas.microsoft.com/office/drawing/2014/main" id="{CAEF193F-FF42-4718-A2C1-9B80A2474A3E}"/>
              </a:ext>
            </a:extLst>
          </p:cNvPr>
          <p:cNvSpPr>
            <a:spLocks noGrp="1"/>
          </p:cNvSpPr>
          <p:nvPr>
            <p:ph type="sldNum" sz="quarter" idx="12"/>
          </p:nvPr>
        </p:nvSpPr>
        <p:spPr/>
        <p:txBody>
          <a:bodyPr/>
          <a:lstStyle/>
          <a:p>
            <a:fld id="{C51EAA63-D034-42AE-91FA-B13B9518C7BE}" type="slidenum">
              <a:rPr lang="en-US" smtClean="0"/>
              <a:pPr/>
              <a:t>50</a:t>
            </a:fld>
            <a:endParaRPr lang="en-US" dirty="0"/>
          </a:p>
        </p:txBody>
      </p:sp>
      <p:pic>
        <p:nvPicPr>
          <p:cNvPr id="5" name="Picture 4">
            <a:extLst>
              <a:ext uri="{FF2B5EF4-FFF2-40B4-BE49-F238E27FC236}">
                <a16:creationId xmlns:a16="http://schemas.microsoft.com/office/drawing/2014/main" id="{59AF9B8C-9FB8-4A1B-9487-0836EA21163F}"/>
              </a:ext>
            </a:extLst>
          </p:cNvPr>
          <p:cNvPicPr>
            <a:picLocks noChangeAspect="1"/>
          </p:cNvPicPr>
          <p:nvPr/>
        </p:nvPicPr>
        <p:blipFill>
          <a:blip r:embed="rId2"/>
          <a:stretch>
            <a:fillRect/>
          </a:stretch>
        </p:blipFill>
        <p:spPr>
          <a:xfrm>
            <a:off x="6094411" y="873471"/>
            <a:ext cx="5849059" cy="5416966"/>
          </a:xfrm>
          <a:prstGeom prst="rect">
            <a:avLst/>
          </a:prstGeom>
        </p:spPr>
      </p:pic>
    </p:spTree>
    <p:extLst>
      <p:ext uri="{BB962C8B-B14F-4D97-AF65-F5344CB8AC3E}">
        <p14:creationId xmlns:p14="http://schemas.microsoft.com/office/powerpoint/2010/main" val="251670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F002-E0B1-4E16-AFC1-A89E1AB31DD4}"/>
              </a:ext>
            </a:extLst>
          </p:cNvPr>
          <p:cNvSpPr>
            <a:spLocks noGrp="1"/>
          </p:cNvSpPr>
          <p:nvPr>
            <p:ph type="title"/>
          </p:nvPr>
        </p:nvSpPr>
        <p:spPr>
          <a:xfrm>
            <a:off x="419277" y="3038621"/>
            <a:ext cx="11125199" cy="535746"/>
          </a:xfrm>
        </p:spPr>
        <p:txBody>
          <a:bodyPr/>
          <a:lstStyle/>
          <a:p>
            <a:pPr algn="ctr"/>
            <a:r>
              <a:rPr lang="en-IN" dirty="0"/>
              <a:t>Thank You</a:t>
            </a:r>
            <a:endParaRPr lang="en-US" dirty="0"/>
          </a:p>
        </p:txBody>
      </p:sp>
      <p:sp>
        <p:nvSpPr>
          <p:cNvPr id="4" name="Slide Number Placeholder 3">
            <a:extLst>
              <a:ext uri="{FF2B5EF4-FFF2-40B4-BE49-F238E27FC236}">
                <a16:creationId xmlns:a16="http://schemas.microsoft.com/office/drawing/2014/main" id="{76EAEEDB-7BC8-4225-9DCE-A2A2E83F3895}"/>
              </a:ext>
            </a:extLst>
          </p:cNvPr>
          <p:cNvSpPr>
            <a:spLocks noGrp="1"/>
          </p:cNvSpPr>
          <p:nvPr>
            <p:ph type="sldNum" sz="quarter" idx="12"/>
          </p:nvPr>
        </p:nvSpPr>
        <p:spPr/>
        <p:txBody>
          <a:bodyPr/>
          <a:lstStyle/>
          <a:p>
            <a:fld id="{C51EAA63-D034-42AE-91FA-B13B9518C7BE}" type="slidenum">
              <a:rPr lang="en-US" smtClean="0"/>
              <a:pPr/>
              <a:t>51</a:t>
            </a:fld>
            <a:endParaRPr lang="en-US" dirty="0"/>
          </a:p>
        </p:txBody>
      </p:sp>
    </p:spTree>
    <p:extLst>
      <p:ext uri="{BB962C8B-B14F-4D97-AF65-F5344CB8AC3E}">
        <p14:creationId xmlns:p14="http://schemas.microsoft.com/office/powerpoint/2010/main" val="315793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ACB1-7894-4C05-B4F4-783EA45037A2}"/>
              </a:ext>
            </a:extLst>
          </p:cNvPr>
          <p:cNvSpPr>
            <a:spLocks noGrp="1"/>
          </p:cNvSpPr>
          <p:nvPr>
            <p:ph type="title"/>
          </p:nvPr>
        </p:nvSpPr>
        <p:spPr>
          <a:xfrm>
            <a:off x="306735" y="278307"/>
            <a:ext cx="11125199" cy="384047"/>
          </a:xfrm>
        </p:spPr>
        <p:txBody>
          <a:bodyPr/>
          <a:lstStyle/>
          <a:p>
            <a:r>
              <a:rPr lang="en-IN" dirty="0"/>
              <a:t>Angular – Example Reactive Form Validation </a:t>
            </a:r>
            <a:endParaRPr lang="en-US" dirty="0"/>
          </a:p>
        </p:txBody>
      </p:sp>
      <p:sp>
        <p:nvSpPr>
          <p:cNvPr id="3" name="Content Placeholder 2">
            <a:extLst>
              <a:ext uri="{FF2B5EF4-FFF2-40B4-BE49-F238E27FC236}">
                <a16:creationId xmlns:a16="http://schemas.microsoft.com/office/drawing/2014/main" id="{DE3E246A-DA3C-481F-AFEE-FDF39552570A}"/>
              </a:ext>
            </a:extLst>
          </p:cNvPr>
          <p:cNvSpPr>
            <a:spLocks noGrp="1"/>
          </p:cNvSpPr>
          <p:nvPr>
            <p:ph idx="1"/>
          </p:nvPr>
        </p:nvSpPr>
        <p:spPr>
          <a:xfrm>
            <a:off x="306735" y="862819"/>
            <a:ext cx="11126522" cy="5214424"/>
          </a:xfrm>
        </p:spPr>
        <p:txBody>
          <a:bodyPr/>
          <a:lstStyle/>
          <a:p>
            <a:pPr marL="0" indent="0" algn="just">
              <a:buNone/>
            </a:pPr>
            <a:r>
              <a:rPr lang="en-US" sz="2600" b="1" dirty="0"/>
              <a:t>How to add validator</a:t>
            </a:r>
          </a:p>
          <a:p>
            <a:pPr algn="just"/>
            <a:r>
              <a:rPr lang="en-US" sz="2600" dirty="0"/>
              <a:t>We configure the validators as the second and third argument to the </a:t>
            </a:r>
            <a:r>
              <a:rPr lang="en-US" sz="2600" dirty="0" err="1"/>
              <a:t>FormControl</a:t>
            </a:r>
            <a:r>
              <a:rPr lang="en-US" sz="2600" dirty="0"/>
              <a:t>, </a:t>
            </a:r>
            <a:r>
              <a:rPr lang="en-US" sz="2600" dirty="0" err="1"/>
              <a:t>FormGroup</a:t>
            </a:r>
            <a:r>
              <a:rPr lang="en-US" sz="2600" dirty="0"/>
              <a:t> or </a:t>
            </a:r>
            <a:r>
              <a:rPr lang="en-US" sz="2600" dirty="0" err="1"/>
              <a:t>FormArray</a:t>
            </a:r>
            <a:r>
              <a:rPr lang="en-US" sz="2600" dirty="0"/>
              <a:t>. </a:t>
            </a:r>
          </a:p>
          <a:p>
            <a:pPr algn="just"/>
            <a:r>
              <a:rPr lang="en-US" sz="2600" dirty="0"/>
              <a:t>The second argument is a collection of </a:t>
            </a:r>
            <a:r>
              <a:rPr lang="en-US" sz="2600" b="1" dirty="0"/>
              <a:t>sync validators </a:t>
            </a:r>
            <a:r>
              <a:rPr lang="en-US" sz="2600" dirty="0"/>
              <a:t>and the third argument is a collection of an </a:t>
            </a:r>
            <a:r>
              <a:rPr lang="en-US" sz="2600" b="1" dirty="0"/>
              <a:t>async validators</a:t>
            </a:r>
            <a:r>
              <a:rPr lang="en-US" sz="2600" dirty="0"/>
              <a:t>.</a:t>
            </a:r>
          </a:p>
          <a:p>
            <a:pPr algn="just"/>
            <a:endParaRPr lang="en-US" sz="2600" dirty="0"/>
          </a:p>
          <a:p>
            <a:pPr algn="just"/>
            <a:r>
              <a:rPr lang="en-US" sz="2600" b="1" dirty="0"/>
              <a:t>sync validators </a:t>
            </a:r>
            <a:r>
              <a:rPr lang="en-US" sz="2600" dirty="0"/>
              <a:t>runs validations and returns immediately. They either return a list of errors or null if no errors found.</a:t>
            </a:r>
          </a:p>
          <a:p>
            <a:pPr algn="just"/>
            <a:endParaRPr lang="en-US" sz="2600" dirty="0"/>
          </a:p>
          <a:p>
            <a:pPr algn="just"/>
            <a:r>
              <a:rPr lang="en-US" sz="2600" b="1" dirty="0"/>
              <a:t>async validators </a:t>
            </a:r>
            <a:r>
              <a:rPr lang="en-US" sz="2600" dirty="0"/>
              <a:t>returns a Promise or Observable. They either return a list of errors or null if no errors are found.</a:t>
            </a:r>
          </a:p>
        </p:txBody>
      </p:sp>
      <p:sp>
        <p:nvSpPr>
          <p:cNvPr id="4" name="Slide Number Placeholder 3">
            <a:extLst>
              <a:ext uri="{FF2B5EF4-FFF2-40B4-BE49-F238E27FC236}">
                <a16:creationId xmlns:a16="http://schemas.microsoft.com/office/drawing/2014/main" id="{BE3CE79C-C59D-4B1F-A98F-063395BB1157}"/>
              </a:ext>
            </a:extLst>
          </p:cNvPr>
          <p:cNvSpPr>
            <a:spLocks noGrp="1"/>
          </p:cNvSpPr>
          <p:nvPr>
            <p:ph type="sldNum" sz="quarter" idx="12"/>
          </p:nvPr>
        </p:nvSpPr>
        <p:spPr/>
        <p:txBody>
          <a:bodyPr/>
          <a:lstStyle/>
          <a:p>
            <a:fld id="{C51EAA63-D034-42AE-91FA-B13B9518C7BE}" type="slidenum">
              <a:rPr lang="en-US" smtClean="0"/>
              <a:pPr/>
              <a:t>6</a:t>
            </a:fld>
            <a:endParaRPr lang="en-US" dirty="0"/>
          </a:p>
        </p:txBody>
      </p:sp>
    </p:spTree>
    <p:extLst>
      <p:ext uri="{BB962C8B-B14F-4D97-AF65-F5344CB8AC3E}">
        <p14:creationId xmlns:p14="http://schemas.microsoft.com/office/powerpoint/2010/main" val="209621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E7D8-F97F-4DEF-BD2B-5CD843C4C863}"/>
              </a:ext>
            </a:extLst>
          </p:cNvPr>
          <p:cNvSpPr>
            <a:spLocks noGrp="1"/>
          </p:cNvSpPr>
          <p:nvPr>
            <p:ph type="title"/>
          </p:nvPr>
        </p:nvSpPr>
        <p:spPr>
          <a:xfrm>
            <a:off x="320803" y="253217"/>
            <a:ext cx="11125199" cy="493543"/>
          </a:xfrm>
        </p:spPr>
        <p:txBody>
          <a:bodyPr/>
          <a:lstStyle/>
          <a:p>
            <a:r>
              <a:rPr lang="en-IN" dirty="0"/>
              <a:t>Angular – Example Reactive Form Validation </a:t>
            </a:r>
            <a:endParaRPr lang="en-US" dirty="0"/>
          </a:p>
        </p:txBody>
      </p:sp>
      <p:sp>
        <p:nvSpPr>
          <p:cNvPr id="3" name="Content Placeholder 2">
            <a:extLst>
              <a:ext uri="{FF2B5EF4-FFF2-40B4-BE49-F238E27FC236}">
                <a16:creationId xmlns:a16="http://schemas.microsoft.com/office/drawing/2014/main" id="{45FA1D82-4E8F-4512-B3A5-FC36A3CBFB48}"/>
              </a:ext>
            </a:extLst>
          </p:cNvPr>
          <p:cNvSpPr>
            <a:spLocks noGrp="1"/>
          </p:cNvSpPr>
          <p:nvPr>
            <p:ph idx="1"/>
          </p:nvPr>
        </p:nvSpPr>
        <p:spPr>
          <a:xfrm>
            <a:off x="531151" y="989429"/>
            <a:ext cx="11126522" cy="4419600"/>
          </a:xfrm>
        </p:spPr>
        <p:txBody>
          <a:bodyPr/>
          <a:lstStyle/>
          <a:p>
            <a:pPr marL="0" indent="0">
              <a:buNone/>
            </a:pPr>
            <a:r>
              <a:rPr lang="en-IN" sz="2400" b="1" dirty="0"/>
              <a:t>Model</a:t>
            </a:r>
          </a:p>
          <a:p>
            <a:pPr marL="0" indent="0">
              <a:buNone/>
            </a:pPr>
            <a:r>
              <a:rPr lang="en-IN" sz="2400" dirty="0"/>
              <a:t>Here is the </a:t>
            </a:r>
            <a:r>
              <a:rPr lang="en-IN" sz="2400" dirty="0" err="1"/>
              <a:t>contactForm</a:t>
            </a:r>
            <a:endParaRPr lang="en-US" sz="2400" dirty="0"/>
          </a:p>
        </p:txBody>
      </p:sp>
      <p:sp>
        <p:nvSpPr>
          <p:cNvPr id="4" name="Slide Number Placeholder 3">
            <a:extLst>
              <a:ext uri="{FF2B5EF4-FFF2-40B4-BE49-F238E27FC236}">
                <a16:creationId xmlns:a16="http://schemas.microsoft.com/office/drawing/2014/main" id="{5A19C836-FDA2-46A5-B17A-D2F61241C363}"/>
              </a:ext>
            </a:extLst>
          </p:cNvPr>
          <p:cNvSpPr>
            <a:spLocks noGrp="1"/>
          </p:cNvSpPr>
          <p:nvPr>
            <p:ph type="sldNum" sz="quarter" idx="12"/>
          </p:nvPr>
        </p:nvSpPr>
        <p:spPr/>
        <p:txBody>
          <a:bodyPr/>
          <a:lstStyle/>
          <a:p>
            <a:fld id="{C51EAA63-D034-42AE-91FA-B13B9518C7BE}" type="slidenum">
              <a:rPr lang="en-US" smtClean="0"/>
              <a:pPr/>
              <a:t>7</a:t>
            </a:fld>
            <a:endParaRPr lang="en-US" dirty="0"/>
          </a:p>
        </p:txBody>
      </p:sp>
      <p:pic>
        <p:nvPicPr>
          <p:cNvPr id="5" name="Picture 4">
            <a:extLst>
              <a:ext uri="{FF2B5EF4-FFF2-40B4-BE49-F238E27FC236}">
                <a16:creationId xmlns:a16="http://schemas.microsoft.com/office/drawing/2014/main" id="{AAF42DC2-BA17-4E91-A01D-14F3767C03B3}"/>
              </a:ext>
            </a:extLst>
          </p:cNvPr>
          <p:cNvPicPr>
            <a:picLocks noChangeAspect="1"/>
          </p:cNvPicPr>
          <p:nvPr/>
        </p:nvPicPr>
        <p:blipFill>
          <a:blip r:embed="rId2"/>
          <a:stretch>
            <a:fillRect/>
          </a:stretch>
        </p:blipFill>
        <p:spPr>
          <a:xfrm>
            <a:off x="4165746" y="2023432"/>
            <a:ext cx="3135387" cy="3283605"/>
          </a:xfrm>
          <a:prstGeom prst="rect">
            <a:avLst/>
          </a:prstGeom>
        </p:spPr>
      </p:pic>
    </p:spTree>
    <p:extLst>
      <p:ext uri="{BB962C8B-B14F-4D97-AF65-F5344CB8AC3E}">
        <p14:creationId xmlns:p14="http://schemas.microsoft.com/office/powerpoint/2010/main" val="161117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B450-DE45-491D-96B4-F19A91685F21}"/>
              </a:ext>
            </a:extLst>
          </p:cNvPr>
          <p:cNvSpPr>
            <a:spLocks noGrp="1"/>
          </p:cNvSpPr>
          <p:nvPr>
            <p:ph type="title"/>
          </p:nvPr>
        </p:nvSpPr>
        <p:spPr>
          <a:xfrm>
            <a:off x="320803" y="306442"/>
            <a:ext cx="11125199" cy="384047"/>
          </a:xfrm>
        </p:spPr>
        <p:txBody>
          <a:bodyPr/>
          <a:lstStyle/>
          <a:p>
            <a:r>
              <a:rPr lang="en-IN" dirty="0"/>
              <a:t>Angular – Example Reactive Form Validation </a:t>
            </a:r>
            <a:endParaRPr lang="en-US" dirty="0"/>
          </a:p>
        </p:txBody>
      </p:sp>
      <p:sp>
        <p:nvSpPr>
          <p:cNvPr id="3" name="Content Placeholder 2">
            <a:extLst>
              <a:ext uri="{FF2B5EF4-FFF2-40B4-BE49-F238E27FC236}">
                <a16:creationId xmlns:a16="http://schemas.microsoft.com/office/drawing/2014/main" id="{E3BC71A0-D4BD-42A0-B328-97A4F72D204A}"/>
              </a:ext>
            </a:extLst>
          </p:cNvPr>
          <p:cNvSpPr>
            <a:spLocks noGrp="1"/>
          </p:cNvSpPr>
          <p:nvPr>
            <p:ph idx="1"/>
          </p:nvPr>
        </p:nvSpPr>
        <p:spPr>
          <a:xfrm>
            <a:off x="531151" y="919091"/>
            <a:ext cx="11126522" cy="4419600"/>
          </a:xfrm>
        </p:spPr>
        <p:txBody>
          <a:bodyPr/>
          <a:lstStyle/>
          <a:p>
            <a:pPr marL="0" indent="0">
              <a:buNone/>
            </a:pPr>
            <a:r>
              <a:rPr lang="en-IN" sz="2600" b="1" dirty="0"/>
              <a:t>Disabling the Browser validation </a:t>
            </a:r>
          </a:p>
          <a:p>
            <a:pPr marL="0" indent="0" algn="just">
              <a:buNone/>
            </a:pPr>
            <a:r>
              <a:rPr lang="en-US" sz="2600" dirty="0"/>
              <a:t>First, we need to disable browser validator by adding the </a:t>
            </a:r>
            <a:r>
              <a:rPr lang="en-US" sz="2600" dirty="0" err="1"/>
              <a:t>novalidate</a:t>
            </a:r>
            <a:r>
              <a:rPr lang="en-US" sz="2600" dirty="0"/>
              <a:t> attribute to the &lt;form&gt; element as shown below. If this attribute is present then the form is not validated by the built-in HTML5 validation when submitted.</a:t>
            </a:r>
            <a:endParaRPr lang="en-IN" sz="2600" dirty="0"/>
          </a:p>
          <a:p>
            <a:pPr marL="0" indent="0">
              <a:buNone/>
            </a:pPr>
            <a:endParaRPr lang="en-US" sz="2600" b="1" dirty="0"/>
          </a:p>
        </p:txBody>
      </p:sp>
      <p:sp>
        <p:nvSpPr>
          <p:cNvPr id="4" name="Slide Number Placeholder 3">
            <a:extLst>
              <a:ext uri="{FF2B5EF4-FFF2-40B4-BE49-F238E27FC236}">
                <a16:creationId xmlns:a16="http://schemas.microsoft.com/office/drawing/2014/main" id="{6405AB59-DFBD-43F6-9E96-8433DE47DF45}"/>
              </a:ext>
            </a:extLst>
          </p:cNvPr>
          <p:cNvSpPr>
            <a:spLocks noGrp="1"/>
          </p:cNvSpPr>
          <p:nvPr>
            <p:ph type="sldNum" sz="quarter" idx="12"/>
          </p:nvPr>
        </p:nvSpPr>
        <p:spPr/>
        <p:txBody>
          <a:bodyPr/>
          <a:lstStyle/>
          <a:p>
            <a:fld id="{C51EAA63-D034-42AE-91FA-B13B9518C7BE}" type="slidenum">
              <a:rPr lang="en-US" smtClean="0"/>
              <a:pPr/>
              <a:t>8</a:t>
            </a:fld>
            <a:endParaRPr lang="en-US" dirty="0"/>
          </a:p>
        </p:txBody>
      </p:sp>
      <p:pic>
        <p:nvPicPr>
          <p:cNvPr id="6" name="Picture 5">
            <a:extLst>
              <a:ext uri="{FF2B5EF4-FFF2-40B4-BE49-F238E27FC236}">
                <a16:creationId xmlns:a16="http://schemas.microsoft.com/office/drawing/2014/main" id="{EAFA3B1E-9362-49FE-831A-BF347054452F}"/>
              </a:ext>
            </a:extLst>
          </p:cNvPr>
          <p:cNvPicPr>
            <a:picLocks noChangeAspect="1"/>
          </p:cNvPicPr>
          <p:nvPr/>
        </p:nvPicPr>
        <p:blipFill>
          <a:blip r:embed="rId2"/>
          <a:stretch>
            <a:fillRect/>
          </a:stretch>
        </p:blipFill>
        <p:spPr>
          <a:xfrm>
            <a:off x="2415191" y="3429000"/>
            <a:ext cx="6913435" cy="436098"/>
          </a:xfrm>
          <a:prstGeom prst="rect">
            <a:avLst/>
          </a:prstGeom>
        </p:spPr>
      </p:pic>
    </p:spTree>
    <p:extLst>
      <p:ext uri="{BB962C8B-B14F-4D97-AF65-F5344CB8AC3E}">
        <p14:creationId xmlns:p14="http://schemas.microsoft.com/office/powerpoint/2010/main" val="99584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31CF-7FCA-4379-8B46-ABA805F8A525}"/>
              </a:ext>
            </a:extLst>
          </p:cNvPr>
          <p:cNvSpPr>
            <a:spLocks noGrp="1"/>
          </p:cNvSpPr>
          <p:nvPr>
            <p:ph type="title"/>
          </p:nvPr>
        </p:nvSpPr>
        <p:spPr>
          <a:xfrm>
            <a:off x="292668" y="334578"/>
            <a:ext cx="11125199" cy="384047"/>
          </a:xfrm>
        </p:spPr>
        <p:txBody>
          <a:bodyPr/>
          <a:lstStyle/>
          <a:p>
            <a:r>
              <a:rPr lang="en-IN" dirty="0"/>
              <a:t>Angular – Example Reactive Form Validation </a:t>
            </a:r>
            <a:endParaRPr lang="en-US" dirty="0"/>
          </a:p>
        </p:txBody>
      </p:sp>
      <p:sp>
        <p:nvSpPr>
          <p:cNvPr id="3" name="Content Placeholder 2">
            <a:extLst>
              <a:ext uri="{FF2B5EF4-FFF2-40B4-BE49-F238E27FC236}">
                <a16:creationId xmlns:a16="http://schemas.microsoft.com/office/drawing/2014/main" id="{EE0D7100-C49A-4BC6-BB86-4293FFBEB419}"/>
              </a:ext>
            </a:extLst>
          </p:cNvPr>
          <p:cNvSpPr>
            <a:spLocks noGrp="1"/>
          </p:cNvSpPr>
          <p:nvPr>
            <p:ph idx="1"/>
          </p:nvPr>
        </p:nvSpPr>
        <p:spPr>
          <a:xfrm>
            <a:off x="531151" y="947225"/>
            <a:ext cx="11126522" cy="4419600"/>
          </a:xfrm>
        </p:spPr>
        <p:txBody>
          <a:bodyPr/>
          <a:lstStyle/>
          <a:p>
            <a:pPr marL="0" indent="0" algn="just">
              <a:buNone/>
            </a:pPr>
            <a:r>
              <a:rPr lang="en-IN" sz="2400" b="1" dirty="0"/>
              <a:t>Adding in Built-in validators</a:t>
            </a:r>
          </a:p>
          <a:p>
            <a:pPr marL="0" indent="0" algn="just">
              <a:buNone/>
            </a:pPr>
            <a:r>
              <a:rPr lang="en-US" sz="2400" b="1" dirty="0"/>
              <a:t>Required Validator</a:t>
            </a:r>
          </a:p>
          <a:p>
            <a:pPr marL="0" indent="0" algn="just">
              <a:buNone/>
            </a:pPr>
            <a:r>
              <a:rPr lang="en-US" sz="2400" dirty="0"/>
              <a:t>The required validator is a sync validator, which returns true only if the </a:t>
            </a:r>
            <a:r>
              <a:rPr lang="en-US" sz="2400" dirty="0" err="1"/>
              <a:t>formcontrol</a:t>
            </a:r>
            <a:r>
              <a:rPr lang="en-US" sz="2400" dirty="0"/>
              <a:t> has a non-empty value entered. The second argument of the </a:t>
            </a:r>
            <a:r>
              <a:rPr lang="en-US" sz="2400" dirty="0" err="1"/>
              <a:t>FormControl</a:t>
            </a:r>
            <a:r>
              <a:rPr lang="en-US" sz="2400" dirty="0"/>
              <a:t> takes the Sync Validator.</a:t>
            </a:r>
          </a:p>
          <a:p>
            <a:pPr marL="0" indent="0" algn="just">
              <a:buNone/>
            </a:pPr>
            <a:endParaRPr lang="en-US" sz="2400" dirty="0"/>
          </a:p>
          <a:p>
            <a:pPr marL="0" indent="0" algn="just">
              <a:buNone/>
            </a:pPr>
            <a:r>
              <a:rPr lang="en-US" sz="2400" b="1" dirty="0" err="1"/>
              <a:t>Minlength</a:t>
            </a:r>
            <a:r>
              <a:rPr lang="en-US" sz="2400" b="1" dirty="0"/>
              <a:t> Validator</a:t>
            </a:r>
          </a:p>
          <a:p>
            <a:pPr marL="0" indent="0" algn="just">
              <a:buNone/>
            </a:pPr>
            <a:r>
              <a:rPr lang="en-US" sz="2400" dirty="0" err="1"/>
              <a:t>Minlength</a:t>
            </a:r>
            <a:r>
              <a:rPr lang="en-US" sz="2400" dirty="0"/>
              <a:t> validator requires the control value must not have less number of characters than the value specified in the validator.</a:t>
            </a:r>
          </a:p>
          <a:p>
            <a:pPr marL="0" indent="0" algn="just">
              <a:buNone/>
            </a:pPr>
            <a:r>
              <a:rPr lang="en-US" sz="2400" dirty="0"/>
              <a:t>For Example, </a:t>
            </a:r>
            <a:r>
              <a:rPr lang="en-US" sz="2400" dirty="0" err="1"/>
              <a:t>minlength</a:t>
            </a:r>
            <a:r>
              <a:rPr lang="en-US" sz="2400" dirty="0"/>
              <a:t> validator ensures that the </a:t>
            </a:r>
            <a:r>
              <a:rPr lang="en-US" sz="2400" dirty="0" err="1"/>
              <a:t>firstname</a:t>
            </a:r>
            <a:r>
              <a:rPr lang="en-US" sz="2400" dirty="0"/>
              <a:t> value has at least 10 characters.</a:t>
            </a:r>
          </a:p>
        </p:txBody>
      </p:sp>
      <p:sp>
        <p:nvSpPr>
          <p:cNvPr id="4" name="Slide Number Placeholder 3">
            <a:extLst>
              <a:ext uri="{FF2B5EF4-FFF2-40B4-BE49-F238E27FC236}">
                <a16:creationId xmlns:a16="http://schemas.microsoft.com/office/drawing/2014/main" id="{1A9B8122-1231-4EE4-BFF9-4FDACE23291E}"/>
              </a:ext>
            </a:extLst>
          </p:cNvPr>
          <p:cNvSpPr>
            <a:spLocks noGrp="1"/>
          </p:cNvSpPr>
          <p:nvPr>
            <p:ph type="sldNum" sz="quarter" idx="12"/>
          </p:nvPr>
        </p:nvSpPr>
        <p:spPr/>
        <p:txBody>
          <a:bodyPr/>
          <a:lstStyle/>
          <a:p>
            <a:fld id="{C51EAA63-D034-42AE-91FA-B13B9518C7BE}" type="slidenum">
              <a:rPr lang="en-US" smtClean="0"/>
              <a:pPr/>
              <a:t>9</a:t>
            </a:fld>
            <a:endParaRPr lang="en-US" dirty="0"/>
          </a:p>
        </p:txBody>
      </p:sp>
      <p:pic>
        <p:nvPicPr>
          <p:cNvPr id="6" name="Picture 5">
            <a:extLst>
              <a:ext uri="{FF2B5EF4-FFF2-40B4-BE49-F238E27FC236}">
                <a16:creationId xmlns:a16="http://schemas.microsoft.com/office/drawing/2014/main" id="{E6AE4C54-3033-4111-8DBB-1BFF1752B839}"/>
              </a:ext>
            </a:extLst>
          </p:cNvPr>
          <p:cNvPicPr>
            <a:picLocks noChangeAspect="1"/>
          </p:cNvPicPr>
          <p:nvPr/>
        </p:nvPicPr>
        <p:blipFill>
          <a:blip r:embed="rId2"/>
          <a:stretch>
            <a:fillRect/>
          </a:stretch>
        </p:blipFill>
        <p:spPr>
          <a:xfrm>
            <a:off x="3107079" y="2827606"/>
            <a:ext cx="5663384" cy="422031"/>
          </a:xfrm>
          <a:prstGeom prst="rect">
            <a:avLst/>
          </a:prstGeom>
        </p:spPr>
      </p:pic>
      <p:pic>
        <p:nvPicPr>
          <p:cNvPr id="8" name="Picture 7">
            <a:extLst>
              <a:ext uri="{FF2B5EF4-FFF2-40B4-BE49-F238E27FC236}">
                <a16:creationId xmlns:a16="http://schemas.microsoft.com/office/drawing/2014/main" id="{F351736B-DC7E-4EB3-B27A-4430CF029413}"/>
              </a:ext>
            </a:extLst>
          </p:cNvPr>
          <p:cNvPicPr>
            <a:picLocks noChangeAspect="1"/>
          </p:cNvPicPr>
          <p:nvPr/>
        </p:nvPicPr>
        <p:blipFill>
          <a:blip r:embed="rId3"/>
          <a:stretch>
            <a:fillRect/>
          </a:stretch>
        </p:blipFill>
        <p:spPr>
          <a:xfrm>
            <a:off x="1892075" y="5535344"/>
            <a:ext cx="8404674" cy="580586"/>
          </a:xfrm>
          <a:prstGeom prst="rect">
            <a:avLst/>
          </a:prstGeom>
        </p:spPr>
      </p:pic>
    </p:spTree>
    <p:extLst>
      <p:ext uri="{BB962C8B-B14F-4D97-AF65-F5344CB8AC3E}">
        <p14:creationId xmlns:p14="http://schemas.microsoft.com/office/powerpoint/2010/main" val="231713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2958</Words>
  <Application>Microsoft Office PowerPoint</Application>
  <PresentationFormat>Custom</PresentationFormat>
  <Paragraphs>304</Paragraphs>
  <Slides>51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Calibri</vt:lpstr>
      <vt:lpstr>Oracle_16x9_2014_521</vt:lpstr>
      <vt:lpstr>PowerPoint Presentation</vt:lpstr>
      <vt:lpstr>Angular  Data Validation </vt:lpstr>
      <vt:lpstr>Agenda </vt:lpstr>
      <vt:lpstr>Angular – Form Validation </vt:lpstr>
      <vt:lpstr>Angular – Form Validation</vt:lpstr>
      <vt:lpstr>Angular – Example Reactive Form Validation </vt:lpstr>
      <vt:lpstr>Angular – Example Reactive Form Validation </vt:lpstr>
      <vt:lpstr>Angular – Example Reactive Form Validation </vt:lpstr>
      <vt:lpstr>Angular – Example Reactive Form Validation </vt:lpstr>
      <vt:lpstr>Angular – Example Reactive Form Validation </vt:lpstr>
      <vt:lpstr>Angular – Example Reactive Form Validation </vt:lpstr>
      <vt:lpstr>Angular – Example Reactive Form Validation </vt:lpstr>
      <vt:lpstr>Angular – Example Reactive Form Validation </vt:lpstr>
      <vt:lpstr>Angular – Example Reactive Form Validation </vt:lpstr>
      <vt:lpstr>Angular – Example Reactive Form Validation </vt:lpstr>
      <vt:lpstr>Angular – Example Reactive Form Validation </vt:lpstr>
      <vt:lpstr>Angular – Example Reactive Form Validation </vt:lpstr>
      <vt:lpstr>Angular – Custom Validator in Reactive Forms</vt:lpstr>
      <vt:lpstr>Angular – Example Custom Validator in Reactive Forms</vt:lpstr>
      <vt:lpstr>Angular – Example Custom Validator in Reactive Forms</vt:lpstr>
      <vt:lpstr>Angular – Example Custom Validator in Reactive Forms</vt:lpstr>
      <vt:lpstr>Angular – Example Custom Validator in Reactive Forms</vt:lpstr>
      <vt:lpstr>Angular – Example Custom Validator in Reactive Forms</vt:lpstr>
      <vt:lpstr>Angular – Example Custom Validator in Reactive Forms</vt:lpstr>
      <vt:lpstr>Angular – Example Custom Validator in Reactive Forms</vt:lpstr>
      <vt:lpstr>Angular – Example Custom Validator in Reactive Forms</vt:lpstr>
      <vt:lpstr>Angular – Example Template Driven Form Validation</vt:lpstr>
      <vt:lpstr>Angular – Example Template Driven Form Validation </vt:lpstr>
      <vt:lpstr>Angular – Example Template Driven Form Validation </vt:lpstr>
      <vt:lpstr>Angular – Example Template Driven Form Validation</vt:lpstr>
      <vt:lpstr>Angular – Example Template Driven Form Validation </vt:lpstr>
      <vt:lpstr>Angular – Example Template Driven Form Validation </vt:lpstr>
      <vt:lpstr>Angular – Example Template Driven Form Validation</vt:lpstr>
      <vt:lpstr>Angular – Example Template Driven Form Validation</vt:lpstr>
      <vt:lpstr>Angular – Example Template Driven Form Validation</vt:lpstr>
      <vt:lpstr>Angular – Example Template Driven Form Validation </vt:lpstr>
      <vt:lpstr>Angular – Example Template Driven Form Validation </vt:lpstr>
      <vt:lpstr>Angular – Example Template Driven Form Validation </vt:lpstr>
      <vt:lpstr>Angular – Example Template Driven Form Validation </vt:lpstr>
      <vt:lpstr>Angular -  Custom Validator in Template Driven Form</vt:lpstr>
      <vt:lpstr>Angular -  Custom Validator in Template Driven Form</vt:lpstr>
      <vt:lpstr>Angular -  Example Custom Validator in Template Driven Form</vt:lpstr>
      <vt:lpstr>Angular -  Example Custom Validator in Template Driven Form</vt:lpstr>
      <vt:lpstr>Angular -  Example Custom Validator in Template Driven Form</vt:lpstr>
      <vt:lpstr>Angular -  Example Custom Validator in Template Driven Form</vt:lpstr>
      <vt:lpstr>Angular -  Example Custom Validator in Template Driven Form</vt:lpstr>
      <vt:lpstr>Angular -  Example Custom Validator in Template Driven Form</vt:lpstr>
      <vt:lpstr>Angular -  Example Custom Validator in Template Driven Form</vt:lpstr>
      <vt:lpstr>Angular -  Example Custom Validator in Template Driven Form</vt:lpstr>
      <vt:lpstr>Angular -  Example Custom Validator in Template Driven Form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Boora</dc:creator>
  <cp:lastModifiedBy>Antra</cp:lastModifiedBy>
  <cp:revision>73</cp:revision>
  <dcterms:created xsi:type="dcterms:W3CDTF">2020-02-24T13:07:20Z</dcterms:created>
  <dcterms:modified xsi:type="dcterms:W3CDTF">2021-03-05T10:17:26Z</dcterms:modified>
</cp:coreProperties>
</file>