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682" r:id="rId2"/>
    <p:sldId id="752" r:id="rId3"/>
    <p:sldId id="872" r:id="rId4"/>
    <p:sldId id="875" r:id="rId5"/>
    <p:sldId id="876" r:id="rId6"/>
    <p:sldId id="877" r:id="rId7"/>
    <p:sldId id="878" r:id="rId8"/>
    <p:sldId id="879" r:id="rId9"/>
    <p:sldId id="880" r:id="rId10"/>
    <p:sldId id="881" r:id="rId11"/>
    <p:sldId id="882" r:id="rId12"/>
    <p:sldId id="883" r:id="rId13"/>
    <p:sldId id="884" r:id="rId14"/>
    <p:sldId id="885" r:id="rId15"/>
    <p:sldId id="886" r:id="rId16"/>
    <p:sldId id="887" r:id="rId17"/>
    <p:sldId id="888" r:id="rId18"/>
    <p:sldId id="889" r:id="rId19"/>
    <p:sldId id="890" r:id="rId20"/>
    <p:sldId id="891" r:id="rId21"/>
    <p:sldId id="892" r:id="rId22"/>
    <p:sldId id="893" r:id="rId23"/>
    <p:sldId id="894" r:id="rId24"/>
    <p:sldId id="895" r:id="rId25"/>
    <p:sldId id="896" r:id="rId26"/>
    <p:sldId id="897" r:id="rId27"/>
    <p:sldId id="874" r:id="rId28"/>
  </p:sldIdLst>
  <p:sldSz cx="12188825" cy="6858000"/>
  <p:notesSz cx="6858000" cy="9144000"/>
  <p:custDataLst>
    <p:tags r:id="rId31"/>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AD874FF-3348-495D-9748-3D8D898138F3}">
          <p14:sldIdLst>
            <p14:sldId id="682"/>
            <p14:sldId id="752"/>
            <p14:sldId id="872"/>
            <p14:sldId id="875"/>
            <p14:sldId id="876"/>
            <p14:sldId id="877"/>
            <p14:sldId id="878"/>
            <p14:sldId id="879"/>
            <p14:sldId id="880"/>
            <p14:sldId id="881"/>
            <p14:sldId id="882"/>
            <p14:sldId id="883"/>
            <p14:sldId id="884"/>
            <p14:sldId id="885"/>
            <p14:sldId id="886"/>
            <p14:sldId id="887"/>
            <p14:sldId id="888"/>
            <p14:sldId id="889"/>
            <p14:sldId id="890"/>
            <p14:sldId id="891"/>
            <p14:sldId id="892"/>
            <p14:sldId id="893"/>
            <p14:sldId id="894"/>
            <p14:sldId id="895"/>
            <p14:sldId id="896"/>
            <p14:sldId id="897"/>
            <p14:sldId id="874"/>
          </p14:sldIdLst>
        </p14:section>
      </p14:sectionLst>
    </p:ex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84D9"/>
    <a:srgbClr val="FC5656"/>
    <a:srgbClr val="CAECF6"/>
    <a:srgbClr val="7F7F7F"/>
    <a:srgbClr val="D6E9F7"/>
    <a:srgbClr val="E6F1F8"/>
    <a:srgbClr val="C4EDFC"/>
    <a:srgbClr val="BEE5F8"/>
    <a:srgbClr val="000000"/>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88" autoAdjust="0"/>
    <p:restoredTop sz="86492" autoAdjust="0"/>
  </p:normalViewPr>
  <p:slideViewPr>
    <p:cSldViewPr snapToGrid="0">
      <p:cViewPr varScale="1">
        <p:scale>
          <a:sx n="72" d="100"/>
          <a:sy n="72" d="100"/>
        </p:scale>
        <p:origin x="588" y="66"/>
      </p:cViewPr>
      <p:guideLst>
        <p:guide orient="horz" pos="2160"/>
        <p:guide pos="335"/>
        <p:guide orient="horz" pos="768"/>
        <p:guide pos="6466"/>
      </p:guideLst>
    </p:cSldViewPr>
  </p:slideViewPr>
  <p:outlineViewPr>
    <p:cViewPr>
      <p:scale>
        <a:sx n="33" d="100"/>
        <a:sy n="33" d="100"/>
      </p:scale>
      <p:origin x="0" y="-10368"/>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2/24/2021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3</a:t>
            </a:fld>
            <a:endParaRPr lang="en-US" dirty="0"/>
          </a:p>
        </p:txBody>
      </p:sp>
    </p:spTree>
    <p:extLst>
      <p:ext uri="{BB962C8B-B14F-4D97-AF65-F5344CB8AC3E}">
        <p14:creationId xmlns:p14="http://schemas.microsoft.com/office/powerpoint/2010/main" val="613445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2/24/2021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B1998-0579-A34D-928E-B5F399E2564A}" type="datetime1">
              <a:rPr lang="en-US" smtClean="0"/>
              <a:pPr/>
              <a:t>2/24/2021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4F12F-5D2B-0E48-ACDD-1035AD746EF1}" type="datetime1">
              <a:rPr lang="en-US" smtClean="0"/>
              <a:pPr/>
              <a:t>2/24/2021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546C3-1D59-CF4C-AE28-5947B736609B}" type="datetime1">
              <a:rPr lang="en-US" smtClean="0"/>
              <a:pPr/>
              <a:t>2/24/2021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2/24/2021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2/24/2021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2/24/2021</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2/24/2021</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2/24/2021</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2/24/2021</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2/24/2021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2/24/2021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2/24/2021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2/24/2021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a:latin typeface="+mn-lt"/>
              </a:rPr>
              <a:t>information</a:t>
            </a:r>
            <a:r>
              <a:rPr sz="2400" dirty="0">
                <a:latin typeface="+mn-lt"/>
              </a:rPr>
              <a:t> described for </a:t>
            </a:r>
            <a:r>
              <a:rPr lang="en-US" sz="2400" dirty="0">
                <a:latin typeface="+mn-lt"/>
              </a:rPr>
              <a:t>Antra</a:t>
            </a:r>
            <a:r>
              <a:rPr sz="2400" dirty="0">
                <a:latin typeface="+mn-lt"/>
              </a:rPr>
              <a:t>’s </a:t>
            </a:r>
            <a:r>
              <a:rPr lang="en-US" sz="2400" dirty="0">
                <a:latin typeface="+mn-lt"/>
              </a:rPr>
              <a:t>solutions </a:t>
            </a:r>
            <a:r>
              <a:rPr sz="2400" dirty="0">
                <a:latin typeface="+mn-lt"/>
              </a:rPr>
              <a:t>remains at the sole discretion of </a:t>
            </a:r>
            <a:r>
              <a:rPr lang="en-US" sz="2400" dirty="0">
                <a:latin typeface="+mn-lt"/>
              </a:rPr>
              <a:t>Antra, Inc</a:t>
            </a:r>
            <a:r>
              <a:rPr sz="2400" dirty="0">
                <a:latin typeface="+mn-lt"/>
              </a:rPr>
              <a:t>.</a:t>
            </a: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2/24/2021</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Oracle logo">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2/24/2021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2/24/2021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2/24/2021</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2/24/2021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2/24/2021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F1573-3879-8A46-8E93-BD50947CC398}" type="datetime1">
              <a:rPr lang="en-US" smtClean="0"/>
              <a:pPr/>
              <a:t>2/24/2021</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2/24/2021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2/24/2021</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201</a:t>
            </a:r>
            <a:r>
              <a:rPr lang="en-US" sz="900" dirty="0">
                <a:solidFill>
                  <a:schemeClr val="tx1">
                    <a:lumMod val="60000"/>
                    <a:lumOff val="40000"/>
                  </a:schemeClr>
                </a:solidFill>
              </a:rPr>
              <a:t>5</a:t>
            </a:r>
            <a:r>
              <a:rPr sz="900" dirty="0">
                <a:solidFill>
                  <a:schemeClr val="tx1">
                    <a:lumMod val="60000"/>
                    <a:lumOff val="40000"/>
                  </a:schemeClr>
                </a:solidFill>
              </a:rPr>
              <a:t> </a:t>
            </a:r>
            <a:r>
              <a:rPr lang="en-US" sz="900" dirty="0">
                <a:solidFill>
                  <a:schemeClr val="tx1">
                    <a:lumMod val="60000"/>
                    <a:lumOff val="40000"/>
                  </a:schemeClr>
                </a:solidFill>
              </a:rPr>
              <a:t>Antra,</a:t>
            </a:r>
            <a:r>
              <a:rPr lang="en-US" sz="900" baseline="0" dirty="0">
                <a:solidFill>
                  <a:schemeClr val="tx1">
                    <a:lumMod val="60000"/>
                    <a:lumOff val="40000"/>
                  </a:schemeClr>
                </a:solidFill>
              </a:rPr>
              <a:t> Inc</a:t>
            </a:r>
            <a:r>
              <a:rPr sz="900" dirty="0">
                <a:solidFill>
                  <a:schemeClr val="tx1">
                    <a:lumMod val="60000"/>
                    <a:lumOff val="40000"/>
                  </a:schemeClr>
                </a:solidFill>
              </a:rPr>
              <a:t>. 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code.visualstudio.com/"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www.javatpoint.com/install-nodejs"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li.angular.io/"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D7C38-8CAB-419C-AB8F-D46F6EA121D0}"/>
              </a:ext>
            </a:extLst>
          </p:cNvPr>
          <p:cNvSpPr>
            <a:spLocks noGrp="1"/>
          </p:cNvSpPr>
          <p:nvPr>
            <p:ph type="title"/>
          </p:nvPr>
        </p:nvSpPr>
        <p:spPr>
          <a:xfrm>
            <a:off x="348938" y="253219"/>
            <a:ext cx="11125199" cy="521678"/>
          </a:xfrm>
        </p:spPr>
        <p:txBody>
          <a:bodyPr/>
          <a:lstStyle/>
          <a:p>
            <a:r>
              <a:rPr lang="en-IN" dirty="0"/>
              <a:t>Angular CLI Commands</a:t>
            </a:r>
            <a:endParaRPr lang="en-US" dirty="0"/>
          </a:p>
        </p:txBody>
      </p:sp>
      <p:sp>
        <p:nvSpPr>
          <p:cNvPr id="3" name="Text Placeholder 2">
            <a:extLst>
              <a:ext uri="{FF2B5EF4-FFF2-40B4-BE49-F238E27FC236}">
                <a16:creationId xmlns:a16="http://schemas.microsoft.com/office/drawing/2014/main" id="{2BC3732E-117D-4DDB-9D8F-69E465090E62}"/>
              </a:ext>
            </a:extLst>
          </p:cNvPr>
          <p:cNvSpPr>
            <a:spLocks noGrp="1"/>
          </p:cNvSpPr>
          <p:nvPr>
            <p:ph type="body" sz="quarter" idx="13"/>
          </p:nvPr>
        </p:nvSpPr>
        <p:spPr>
          <a:xfrm>
            <a:off x="653331" y="926122"/>
            <a:ext cx="11290140" cy="3962401"/>
          </a:xfrm>
        </p:spPr>
        <p:txBody>
          <a:bodyPr/>
          <a:lstStyle/>
          <a:p>
            <a:pPr algn="just"/>
            <a:r>
              <a:rPr lang="en-US" sz="2600" dirty="0"/>
              <a:t>Angular CLI is a command line interface tool which is used to initialize, develop, scaffold, and maintain Angular applications. You can use these command directly on command prompt or indirectly through an interactive UI i.e. Angular Console.</a:t>
            </a:r>
          </a:p>
        </p:txBody>
      </p:sp>
      <p:sp>
        <p:nvSpPr>
          <p:cNvPr id="4" name="Slide Number Placeholder 3">
            <a:extLst>
              <a:ext uri="{FF2B5EF4-FFF2-40B4-BE49-F238E27FC236}">
                <a16:creationId xmlns:a16="http://schemas.microsoft.com/office/drawing/2014/main" id="{20B317CB-C151-46CD-A233-A1256C627B4F}"/>
              </a:ext>
            </a:extLst>
          </p:cNvPr>
          <p:cNvSpPr>
            <a:spLocks noGrp="1"/>
          </p:cNvSpPr>
          <p:nvPr>
            <p:ph type="sldNum" sz="quarter" idx="12"/>
          </p:nvPr>
        </p:nvSpPr>
        <p:spPr/>
        <p:txBody>
          <a:bodyPr/>
          <a:lstStyle/>
          <a:p>
            <a:fld id="{C51EAA63-D034-42AE-91FA-B13B9518C7BE}" type="slidenum">
              <a:rPr lang="en-US" smtClean="0"/>
              <a:pPr/>
              <a:t>10</a:t>
            </a:fld>
            <a:endParaRPr lang="en-US" dirty="0"/>
          </a:p>
        </p:txBody>
      </p:sp>
      <p:graphicFrame>
        <p:nvGraphicFramePr>
          <p:cNvPr id="5" name="Table 4">
            <a:extLst>
              <a:ext uri="{FF2B5EF4-FFF2-40B4-BE49-F238E27FC236}">
                <a16:creationId xmlns:a16="http://schemas.microsoft.com/office/drawing/2014/main" id="{1EA1B8E6-FDE4-4EA2-9B91-CAA592A26465}"/>
              </a:ext>
            </a:extLst>
          </p:cNvPr>
          <p:cNvGraphicFramePr>
            <a:graphicFrameLocks noGrp="1"/>
          </p:cNvGraphicFramePr>
          <p:nvPr>
            <p:extLst>
              <p:ext uri="{D42A27DB-BD31-4B8C-83A1-F6EECF244321}">
                <p14:modId xmlns:p14="http://schemas.microsoft.com/office/powerpoint/2010/main" val="2908319600"/>
              </p:ext>
            </p:extLst>
          </p:nvPr>
        </p:nvGraphicFramePr>
        <p:xfrm>
          <a:off x="847169" y="2095268"/>
          <a:ext cx="10494486" cy="3836610"/>
        </p:xfrm>
        <a:graphic>
          <a:graphicData uri="http://schemas.openxmlformats.org/drawingml/2006/table">
            <a:tbl>
              <a:tblPr>
                <a:tableStyleId>{16D9F66E-5EB9-4882-86FB-DCBF35E3C3E4}</a:tableStyleId>
              </a:tblPr>
              <a:tblGrid>
                <a:gridCol w="1322364">
                  <a:extLst>
                    <a:ext uri="{9D8B030D-6E8A-4147-A177-3AD203B41FA5}">
                      <a16:colId xmlns:a16="http://schemas.microsoft.com/office/drawing/2014/main" val="3486858495"/>
                    </a:ext>
                  </a:extLst>
                </a:gridCol>
                <a:gridCol w="675250">
                  <a:extLst>
                    <a:ext uri="{9D8B030D-6E8A-4147-A177-3AD203B41FA5}">
                      <a16:colId xmlns:a16="http://schemas.microsoft.com/office/drawing/2014/main" val="2614695689"/>
                    </a:ext>
                  </a:extLst>
                </a:gridCol>
                <a:gridCol w="8496872">
                  <a:extLst>
                    <a:ext uri="{9D8B030D-6E8A-4147-A177-3AD203B41FA5}">
                      <a16:colId xmlns:a16="http://schemas.microsoft.com/office/drawing/2014/main" val="1259586634"/>
                    </a:ext>
                  </a:extLst>
                </a:gridCol>
              </a:tblGrid>
              <a:tr h="441494">
                <a:tc>
                  <a:txBody>
                    <a:bodyPr/>
                    <a:lstStyle/>
                    <a:p>
                      <a:pPr algn="ctr" fontAlgn="t"/>
                      <a:r>
                        <a:rPr lang="en-US" sz="2000" b="1" dirty="0">
                          <a:effectLst/>
                        </a:rPr>
                        <a:t>Command</a:t>
                      </a:r>
                      <a:endParaRPr lang="en-US" sz="2000" b="1" dirty="0">
                        <a:solidFill>
                          <a:srgbClr val="000000"/>
                        </a:solidFill>
                        <a:effectLst/>
                        <a:latin typeface="times new roman" panose="02020603050405020304" pitchFamily="18" charset="0"/>
                      </a:endParaRPr>
                    </a:p>
                  </a:txBody>
                  <a:tcPr marL="47218" marR="47218" marT="47218" marB="47218"/>
                </a:tc>
                <a:tc>
                  <a:txBody>
                    <a:bodyPr/>
                    <a:lstStyle/>
                    <a:p>
                      <a:pPr algn="ctr" fontAlgn="t"/>
                      <a:r>
                        <a:rPr lang="en-US" sz="2000" b="1">
                          <a:effectLst/>
                        </a:rPr>
                        <a:t>Alias</a:t>
                      </a:r>
                      <a:endParaRPr lang="en-US" sz="2000" b="1">
                        <a:solidFill>
                          <a:srgbClr val="000000"/>
                        </a:solidFill>
                        <a:effectLst/>
                        <a:latin typeface="times new roman" panose="02020603050405020304" pitchFamily="18" charset="0"/>
                      </a:endParaRPr>
                    </a:p>
                  </a:txBody>
                  <a:tcPr marL="47218" marR="47218" marT="47218" marB="47218"/>
                </a:tc>
                <a:tc>
                  <a:txBody>
                    <a:bodyPr/>
                    <a:lstStyle/>
                    <a:p>
                      <a:pPr algn="ctr" fontAlgn="t"/>
                      <a:r>
                        <a:rPr lang="en-US" sz="2000" b="1" dirty="0">
                          <a:effectLst/>
                        </a:rPr>
                        <a:t>Description</a:t>
                      </a:r>
                      <a:endParaRPr lang="en-US" sz="2000" b="1" dirty="0">
                        <a:solidFill>
                          <a:srgbClr val="000000"/>
                        </a:solidFill>
                        <a:effectLst/>
                        <a:latin typeface="times new roman" panose="02020603050405020304" pitchFamily="18" charset="0"/>
                      </a:endParaRPr>
                    </a:p>
                  </a:txBody>
                  <a:tcPr marL="47218" marR="47218" marT="47218" marB="47218"/>
                </a:tc>
                <a:extLst>
                  <a:ext uri="{0D108BD9-81ED-4DB2-BD59-A6C34878D82A}">
                    <a16:rowId xmlns:a16="http://schemas.microsoft.com/office/drawing/2014/main" val="3065884008"/>
                  </a:ext>
                </a:extLst>
              </a:tr>
              <a:tr h="317914">
                <a:tc>
                  <a:txBody>
                    <a:bodyPr/>
                    <a:lstStyle/>
                    <a:p>
                      <a:pPr algn="l" fontAlgn="t"/>
                      <a:r>
                        <a:rPr lang="en-US" sz="2000" dirty="0">
                          <a:effectLst/>
                        </a:rPr>
                        <a:t>add</a:t>
                      </a:r>
                      <a:endParaRPr lang="en-US" sz="2000" dirty="0">
                        <a:solidFill>
                          <a:srgbClr val="000000"/>
                        </a:solidFill>
                        <a:effectLst/>
                        <a:latin typeface="verdana" panose="020B0604030504040204" pitchFamily="34" charset="0"/>
                      </a:endParaRPr>
                    </a:p>
                  </a:txBody>
                  <a:tcPr marL="31479" marR="31479" marT="31479" marB="31479"/>
                </a:tc>
                <a:tc>
                  <a:txBody>
                    <a:bodyPr/>
                    <a:lstStyle/>
                    <a:p>
                      <a:pPr algn="l" fontAlgn="t"/>
                      <a:endParaRPr lang="en-US" sz="2000" dirty="0">
                        <a:solidFill>
                          <a:srgbClr val="000000"/>
                        </a:solidFill>
                        <a:effectLst/>
                        <a:latin typeface="verdana" panose="020B0604030504040204" pitchFamily="34" charset="0"/>
                      </a:endParaRPr>
                    </a:p>
                  </a:txBody>
                  <a:tcPr marL="31479" marR="31479" marT="31479" marB="31479"/>
                </a:tc>
                <a:tc>
                  <a:txBody>
                    <a:bodyPr/>
                    <a:lstStyle/>
                    <a:p>
                      <a:pPr algn="l" fontAlgn="t"/>
                      <a:r>
                        <a:rPr lang="en-US" sz="2000" dirty="0">
                          <a:effectLst/>
                        </a:rPr>
                        <a:t>It is used to add support for an external library to your project.</a:t>
                      </a:r>
                      <a:endParaRPr lang="en-US" sz="2000" dirty="0">
                        <a:solidFill>
                          <a:srgbClr val="000000"/>
                        </a:solidFill>
                        <a:effectLst/>
                        <a:latin typeface="verdana" panose="020B0604030504040204" pitchFamily="34" charset="0"/>
                      </a:endParaRPr>
                    </a:p>
                  </a:txBody>
                  <a:tcPr marL="31479" marR="31479" marT="31479" marB="31479"/>
                </a:tc>
                <a:extLst>
                  <a:ext uri="{0D108BD9-81ED-4DB2-BD59-A6C34878D82A}">
                    <a16:rowId xmlns:a16="http://schemas.microsoft.com/office/drawing/2014/main" val="2173050426"/>
                  </a:ext>
                </a:extLst>
              </a:tr>
              <a:tr h="581403">
                <a:tc>
                  <a:txBody>
                    <a:bodyPr/>
                    <a:lstStyle/>
                    <a:p>
                      <a:pPr algn="l" fontAlgn="t"/>
                      <a:r>
                        <a:rPr lang="en-US" sz="2000">
                          <a:effectLst/>
                        </a:rPr>
                        <a:t>build</a:t>
                      </a:r>
                      <a:endParaRPr lang="en-US" sz="2000">
                        <a:solidFill>
                          <a:srgbClr val="000000"/>
                        </a:solidFill>
                        <a:effectLst/>
                        <a:latin typeface="verdana" panose="020B0604030504040204" pitchFamily="34" charset="0"/>
                      </a:endParaRPr>
                    </a:p>
                  </a:txBody>
                  <a:tcPr marL="31479" marR="31479" marT="31479" marB="31479"/>
                </a:tc>
                <a:tc>
                  <a:txBody>
                    <a:bodyPr/>
                    <a:lstStyle/>
                    <a:p>
                      <a:pPr algn="l" fontAlgn="t"/>
                      <a:r>
                        <a:rPr lang="en-US" sz="2000" dirty="0">
                          <a:effectLst/>
                        </a:rPr>
                        <a:t>b</a:t>
                      </a:r>
                      <a:endParaRPr lang="en-US" sz="2000" dirty="0">
                        <a:solidFill>
                          <a:srgbClr val="000000"/>
                        </a:solidFill>
                        <a:effectLst/>
                        <a:latin typeface="verdana" panose="020B0604030504040204" pitchFamily="34" charset="0"/>
                      </a:endParaRPr>
                    </a:p>
                  </a:txBody>
                  <a:tcPr marL="31479" marR="31479" marT="31479" marB="31479"/>
                </a:tc>
                <a:tc>
                  <a:txBody>
                    <a:bodyPr/>
                    <a:lstStyle/>
                    <a:p>
                      <a:pPr algn="l" fontAlgn="t"/>
                      <a:r>
                        <a:rPr lang="en-US" sz="2000" dirty="0">
                          <a:effectLst/>
                        </a:rPr>
                        <a:t>It compiles an Angular app into an output directory named </a:t>
                      </a:r>
                      <a:r>
                        <a:rPr lang="en-US" sz="2000" dirty="0" err="1">
                          <a:effectLst/>
                        </a:rPr>
                        <a:t>dist</a:t>
                      </a:r>
                      <a:r>
                        <a:rPr lang="en-US" sz="2000" dirty="0">
                          <a:effectLst/>
                        </a:rPr>
                        <a:t>/ at the given output path. Must be executed from within a workspace directory.</a:t>
                      </a:r>
                      <a:endParaRPr lang="en-US" sz="2000" dirty="0">
                        <a:solidFill>
                          <a:srgbClr val="000000"/>
                        </a:solidFill>
                        <a:effectLst/>
                        <a:latin typeface="verdana" panose="020B0604030504040204" pitchFamily="34" charset="0"/>
                      </a:endParaRPr>
                    </a:p>
                  </a:txBody>
                  <a:tcPr marL="31479" marR="31479" marT="31479" marB="31479"/>
                </a:tc>
                <a:extLst>
                  <a:ext uri="{0D108BD9-81ED-4DB2-BD59-A6C34878D82A}">
                    <a16:rowId xmlns:a16="http://schemas.microsoft.com/office/drawing/2014/main" val="619804233"/>
                  </a:ext>
                </a:extLst>
              </a:tr>
              <a:tr h="581403">
                <a:tc>
                  <a:txBody>
                    <a:bodyPr/>
                    <a:lstStyle/>
                    <a:p>
                      <a:pPr algn="l" fontAlgn="t"/>
                      <a:r>
                        <a:rPr lang="en-US" sz="2000">
                          <a:effectLst/>
                        </a:rPr>
                        <a:t>config</a:t>
                      </a:r>
                      <a:endParaRPr lang="en-US" sz="2000">
                        <a:solidFill>
                          <a:srgbClr val="000000"/>
                        </a:solidFill>
                        <a:effectLst/>
                        <a:latin typeface="verdana" panose="020B0604030504040204" pitchFamily="34" charset="0"/>
                      </a:endParaRPr>
                    </a:p>
                  </a:txBody>
                  <a:tcPr marL="31479" marR="31479" marT="31479" marB="31479"/>
                </a:tc>
                <a:tc>
                  <a:txBody>
                    <a:bodyPr/>
                    <a:lstStyle/>
                    <a:p>
                      <a:pPr algn="l" fontAlgn="t"/>
                      <a:endParaRPr lang="en-US" sz="2000" dirty="0">
                        <a:solidFill>
                          <a:srgbClr val="000000"/>
                        </a:solidFill>
                        <a:effectLst/>
                        <a:latin typeface="verdana" panose="020B0604030504040204" pitchFamily="34" charset="0"/>
                      </a:endParaRPr>
                    </a:p>
                  </a:txBody>
                  <a:tcPr marL="31479" marR="31479" marT="31479" marB="31479"/>
                </a:tc>
                <a:tc>
                  <a:txBody>
                    <a:bodyPr/>
                    <a:lstStyle/>
                    <a:p>
                      <a:pPr algn="l" fontAlgn="t"/>
                      <a:r>
                        <a:rPr lang="en-US" sz="2000" dirty="0">
                          <a:effectLst/>
                        </a:rPr>
                        <a:t>It retrieves or sets Angular configuration values in the </a:t>
                      </a:r>
                      <a:r>
                        <a:rPr lang="en-US" sz="2000" dirty="0" err="1">
                          <a:effectLst/>
                        </a:rPr>
                        <a:t>angular.json</a:t>
                      </a:r>
                      <a:r>
                        <a:rPr lang="en-US" sz="2000" dirty="0">
                          <a:effectLst/>
                        </a:rPr>
                        <a:t> file for the workspace.</a:t>
                      </a:r>
                      <a:endParaRPr lang="en-US" sz="2000" dirty="0">
                        <a:solidFill>
                          <a:srgbClr val="000000"/>
                        </a:solidFill>
                        <a:effectLst/>
                        <a:latin typeface="verdana" panose="020B0604030504040204" pitchFamily="34" charset="0"/>
                      </a:endParaRPr>
                    </a:p>
                  </a:txBody>
                  <a:tcPr marL="31479" marR="31479" marT="31479" marB="31479"/>
                </a:tc>
                <a:extLst>
                  <a:ext uri="{0D108BD9-81ED-4DB2-BD59-A6C34878D82A}">
                    <a16:rowId xmlns:a16="http://schemas.microsoft.com/office/drawing/2014/main" val="3086790972"/>
                  </a:ext>
                </a:extLst>
              </a:tr>
              <a:tr h="581403">
                <a:tc>
                  <a:txBody>
                    <a:bodyPr/>
                    <a:lstStyle/>
                    <a:p>
                      <a:pPr algn="l" fontAlgn="t"/>
                      <a:r>
                        <a:rPr lang="en-US" sz="2000">
                          <a:effectLst/>
                        </a:rPr>
                        <a:t>doc</a:t>
                      </a:r>
                      <a:endParaRPr lang="en-US" sz="2000">
                        <a:solidFill>
                          <a:srgbClr val="000000"/>
                        </a:solidFill>
                        <a:effectLst/>
                        <a:latin typeface="verdana" panose="020B0604030504040204" pitchFamily="34" charset="0"/>
                      </a:endParaRPr>
                    </a:p>
                  </a:txBody>
                  <a:tcPr marL="31479" marR="31479" marT="31479" marB="31479"/>
                </a:tc>
                <a:tc>
                  <a:txBody>
                    <a:bodyPr/>
                    <a:lstStyle/>
                    <a:p>
                      <a:pPr algn="l" fontAlgn="t"/>
                      <a:r>
                        <a:rPr lang="en-US" sz="2000">
                          <a:effectLst/>
                        </a:rPr>
                        <a:t>d</a:t>
                      </a:r>
                      <a:endParaRPr lang="en-US" sz="2000">
                        <a:solidFill>
                          <a:srgbClr val="000000"/>
                        </a:solidFill>
                        <a:effectLst/>
                        <a:latin typeface="verdana" panose="020B0604030504040204" pitchFamily="34" charset="0"/>
                      </a:endParaRPr>
                    </a:p>
                  </a:txBody>
                  <a:tcPr marL="31479" marR="31479" marT="31479" marB="31479"/>
                </a:tc>
                <a:tc>
                  <a:txBody>
                    <a:bodyPr/>
                    <a:lstStyle/>
                    <a:p>
                      <a:pPr algn="l" fontAlgn="t"/>
                      <a:r>
                        <a:rPr lang="en-US" sz="2000" dirty="0">
                          <a:effectLst/>
                        </a:rPr>
                        <a:t>It opens the official Angular documentation (angular.io) in a browser, and searches for a given keyword.</a:t>
                      </a:r>
                      <a:endParaRPr lang="en-US" sz="2000" dirty="0">
                        <a:solidFill>
                          <a:srgbClr val="000000"/>
                        </a:solidFill>
                        <a:effectLst/>
                        <a:latin typeface="verdana" panose="020B0604030504040204" pitchFamily="34" charset="0"/>
                      </a:endParaRPr>
                    </a:p>
                  </a:txBody>
                  <a:tcPr marL="31479" marR="31479" marT="31479" marB="31479"/>
                </a:tc>
                <a:extLst>
                  <a:ext uri="{0D108BD9-81ED-4DB2-BD59-A6C34878D82A}">
                    <a16:rowId xmlns:a16="http://schemas.microsoft.com/office/drawing/2014/main" val="61894876"/>
                  </a:ext>
                </a:extLst>
              </a:tr>
              <a:tr h="317914">
                <a:tc>
                  <a:txBody>
                    <a:bodyPr/>
                    <a:lstStyle/>
                    <a:p>
                      <a:pPr algn="l" fontAlgn="t"/>
                      <a:r>
                        <a:rPr lang="en-US" sz="2000">
                          <a:effectLst/>
                        </a:rPr>
                        <a:t>e2e</a:t>
                      </a:r>
                      <a:endParaRPr lang="en-US" sz="2000">
                        <a:solidFill>
                          <a:srgbClr val="000000"/>
                        </a:solidFill>
                        <a:effectLst/>
                        <a:latin typeface="verdana" panose="020B0604030504040204" pitchFamily="34" charset="0"/>
                      </a:endParaRPr>
                    </a:p>
                  </a:txBody>
                  <a:tcPr marL="31479" marR="31479" marT="31479" marB="31479"/>
                </a:tc>
                <a:tc>
                  <a:txBody>
                    <a:bodyPr/>
                    <a:lstStyle/>
                    <a:p>
                      <a:pPr algn="l" fontAlgn="t"/>
                      <a:r>
                        <a:rPr lang="en-US" sz="2000">
                          <a:effectLst/>
                        </a:rPr>
                        <a:t>e</a:t>
                      </a:r>
                      <a:endParaRPr lang="en-US" sz="2000">
                        <a:solidFill>
                          <a:srgbClr val="000000"/>
                        </a:solidFill>
                        <a:effectLst/>
                        <a:latin typeface="verdana" panose="020B0604030504040204" pitchFamily="34" charset="0"/>
                      </a:endParaRPr>
                    </a:p>
                  </a:txBody>
                  <a:tcPr marL="31479" marR="31479" marT="31479" marB="31479"/>
                </a:tc>
                <a:tc>
                  <a:txBody>
                    <a:bodyPr/>
                    <a:lstStyle/>
                    <a:p>
                      <a:pPr algn="l" fontAlgn="t"/>
                      <a:r>
                        <a:rPr lang="en-US" sz="2000" dirty="0">
                          <a:effectLst/>
                        </a:rPr>
                        <a:t>It builds and serves an Angular app, then runs end-to-end tests using Protractor.</a:t>
                      </a:r>
                      <a:endParaRPr lang="en-US" sz="2000" dirty="0">
                        <a:solidFill>
                          <a:srgbClr val="000000"/>
                        </a:solidFill>
                        <a:effectLst/>
                        <a:latin typeface="verdana" panose="020B0604030504040204" pitchFamily="34" charset="0"/>
                      </a:endParaRPr>
                    </a:p>
                  </a:txBody>
                  <a:tcPr marL="31479" marR="31479" marT="31479" marB="31479"/>
                </a:tc>
                <a:extLst>
                  <a:ext uri="{0D108BD9-81ED-4DB2-BD59-A6C34878D82A}">
                    <a16:rowId xmlns:a16="http://schemas.microsoft.com/office/drawing/2014/main" val="2341333993"/>
                  </a:ext>
                </a:extLst>
              </a:tr>
              <a:tr h="641926">
                <a:tc>
                  <a:txBody>
                    <a:bodyPr/>
                    <a:lstStyle/>
                    <a:p>
                      <a:pPr algn="l" fontAlgn="t"/>
                      <a:r>
                        <a:rPr lang="en-US" sz="2000">
                          <a:effectLst/>
                        </a:rPr>
                        <a:t>generate</a:t>
                      </a:r>
                      <a:endParaRPr lang="en-US" sz="2000">
                        <a:solidFill>
                          <a:srgbClr val="000000"/>
                        </a:solidFill>
                        <a:effectLst/>
                        <a:latin typeface="verdana" panose="020B0604030504040204" pitchFamily="34" charset="0"/>
                      </a:endParaRPr>
                    </a:p>
                  </a:txBody>
                  <a:tcPr marL="31479" marR="31479" marT="31479" marB="31479"/>
                </a:tc>
                <a:tc>
                  <a:txBody>
                    <a:bodyPr/>
                    <a:lstStyle/>
                    <a:p>
                      <a:pPr algn="l" fontAlgn="t"/>
                      <a:r>
                        <a:rPr lang="en-US" sz="2000">
                          <a:effectLst/>
                        </a:rPr>
                        <a:t>g</a:t>
                      </a:r>
                      <a:endParaRPr lang="en-US" sz="2000">
                        <a:solidFill>
                          <a:srgbClr val="000000"/>
                        </a:solidFill>
                        <a:effectLst/>
                        <a:latin typeface="verdana" panose="020B0604030504040204" pitchFamily="34" charset="0"/>
                      </a:endParaRPr>
                    </a:p>
                  </a:txBody>
                  <a:tcPr marL="31479" marR="31479" marT="31479" marB="31479"/>
                </a:tc>
                <a:tc>
                  <a:txBody>
                    <a:bodyPr/>
                    <a:lstStyle/>
                    <a:p>
                      <a:pPr algn="l" fontAlgn="t"/>
                      <a:r>
                        <a:rPr lang="en-US" sz="2000" dirty="0">
                          <a:effectLst/>
                        </a:rPr>
                        <a:t>It generates and/or modifies files based on a schematic.</a:t>
                      </a:r>
                      <a:endParaRPr lang="en-US" sz="2000" dirty="0">
                        <a:solidFill>
                          <a:srgbClr val="000000"/>
                        </a:solidFill>
                        <a:effectLst/>
                        <a:latin typeface="verdana" panose="020B0604030504040204" pitchFamily="34" charset="0"/>
                      </a:endParaRPr>
                    </a:p>
                  </a:txBody>
                  <a:tcPr marL="31479" marR="31479" marT="31479" marB="31479"/>
                </a:tc>
                <a:extLst>
                  <a:ext uri="{0D108BD9-81ED-4DB2-BD59-A6C34878D82A}">
                    <a16:rowId xmlns:a16="http://schemas.microsoft.com/office/drawing/2014/main" val="3833979380"/>
                  </a:ext>
                </a:extLst>
              </a:tr>
            </a:tbl>
          </a:graphicData>
        </a:graphic>
      </p:graphicFrame>
    </p:spTree>
    <p:extLst>
      <p:ext uri="{BB962C8B-B14F-4D97-AF65-F5344CB8AC3E}">
        <p14:creationId xmlns:p14="http://schemas.microsoft.com/office/powerpoint/2010/main" val="272928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A63D-0508-43AC-BFCD-A802D685E63C}"/>
              </a:ext>
            </a:extLst>
          </p:cNvPr>
          <p:cNvSpPr>
            <a:spLocks noGrp="1"/>
          </p:cNvSpPr>
          <p:nvPr>
            <p:ph type="title"/>
          </p:nvPr>
        </p:nvSpPr>
        <p:spPr>
          <a:xfrm>
            <a:off x="320802" y="281354"/>
            <a:ext cx="11125199" cy="507610"/>
          </a:xfrm>
        </p:spPr>
        <p:txBody>
          <a:bodyPr/>
          <a:lstStyle/>
          <a:p>
            <a:r>
              <a:rPr lang="en-IN" dirty="0"/>
              <a:t>Angular CLI Commands</a:t>
            </a:r>
            <a:endParaRPr lang="en-US" dirty="0"/>
          </a:p>
        </p:txBody>
      </p:sp>
      <p:sp>
        <p:nvSpPr>
          <p:cNvPr id="4" name="Slide Number Placeholder 3">
            <a:extLst>
              <a:ext uri="{FF2B5EF4-FFF2-40B4-BE49-F238E27FC236}">
                <a16:creationId xmlns:a16="http://schemas.microsoft.com/office/drawing/2014/main" id="{59391A83-199A-468C-9B92-A8B7D408DD6D}"/>
              </a:ext>
            </a:extLst>
          </p:cNvPr>
          <p:cNvSpPr>
            <a:spLocks noGrp="1"/>
          </p:cNvSpPr>
          <p:nvPr>
            <p:ph type="sldNum" sz="quarter" idx="12"/>
          </p:nvPr>
        </p:nvSpPr>
        <p:spPr/>
        <p:txBody>
          <a:bodyPr/>
          <a:lstStyle/>
          <a:p>
            <a:fld id="{C51EAA63-D034-42AE-91FA-B13B9518C7BE}" type="slidenum">
              <a:rPr lang="en-US" smtClean="0"/>
              <a:pPr/>
              <a:t>11</a:t>
            </a:fld>
            <a:endParaRPr lang="en-US" dirty="0"/>
          </a:p>
        </p:txBody>
      </p:sp>
      <p:graphicFrame>
        <p:nvGraphicFramePr>
          <p:cNvPr id="5" name="Table 4">
            <a:extLst>
              <a:ext uri="{FF2B5EF4-FFF2-40B4-BE49-F238E27FC236}">
                <a16:creationId xmlns:a16="http://schemas.microsoft.com/office/drawing/2014/main" id="{15448371-03BC-4BE3-8490-E3923F082A48}"/>
              </a:ext>
            </a:extLst>
          </p:cNvPr>
          <p:cNvGraphicFramePr>
            <a:graphicFrameLocks noGrp="1"/>
          </p:cNvGraphicFramePr>
          <p:nvPr>
            <p:extLst>
              <p:ext uri="{D42A27DB-BD31-4B8C-83A1-F6EECF244321}">
                <p14:modId xmlns:p14="http://schemas.microsoft.com/office/powerpoint/2010/main" val="2376631113"/>
              </p:ext>
            </p:extLst>
          </p:nvPr>
        </p:nvGraphicFramePr>
        <p:xfrm>
          <a:off x="585742" y="883580"/>
          <a:ext cx="10860259" cy="5090839"/>
        </p:xfrm>
        <a:graphic>
          <a:graphicData uri="http://schemas.openxmlformats.org/drawingml/2006/table">
            <a:tbl>
              <a:tblPr>
                <a:tableStyleId>{16D9F66E-5EB9-4882-86FB-DCBF35E3C3E4}</a:tableStyleId>
              </a:tblPr>
              <a:tblGrid>
                <a:gridCol w="1214923">
                  <a:extLst>
                    <a:ext uri="{9D8B030D-6E8A-4147-A177-3AD203B41FA5}">
                      <a16:colId xmlns:a16="http://schemas.microsoft.com/office/drawing/2014/main" val="2884034993"/>
                    </a:ext>
                  </a:extLst>
                </a:gridCol>
                <a:gridCol w="618978">
                  <a:extLst>
                    <a:ext uri="{9D8B030D-6E8A-4147-A177-3AD203B41FA5}">
                      <a16:colId xmlns:a16="http://schemas.microsoft.com/office/drawing/2014/main" val="3413211273"/>
                    </a:ext>
                  </a:extLst>
                </a:gridCol>
                <a:gridCol w="9026358">
                  <a:extLst>
                    <a:ext uri="{9D8B030D-6E8A-4147-A177-3AD203B41FA5}">
                      <a16:colId xmlns:a16="http://schemas.microsoft.com/office/drawing/2014/main" val="429794811"/>
                    </a:ext>
                  </a:extLst>
                </a:gridCol>
              </a:tblGrid>
              <a:tr h="530105">
                <a:tc>
                  <a:txBody>
                    <a:bodyPr/>
                    <a:lstStyle/>
                    <a:p>
                      <a:pPr algn="ctr" fontAlgn="t"/>
                      <a:r>
                        <a:rPr lang="en-IN" sz="2000" b="1" dirty="0">
                          <a:solidFill>
                            <a:srgbClr val="000000"/>
                          </a:solidFill>
                          <a:effectLst/>
                          <a:latin typeface="+mj-lt"/>
                        </a:rPr>
                        <a:t>Command</a:t>
                      </a:r>
                      <a:endParaRPr lang="en-US" sz="2000" b="1" dirty="0">
                        <a:solidFill>
                          <a:srgbClr val="000000"/>
                        </a:solidFill>
                        <a:effectLst/>
                        <a:latin typeface="+mj-lt"/>
                      </a:endParaRPr>
                    </a:p>
                  </a:txBody>
                  <a:tcPr marL="30820" marR="30820" marT="30820" marB="30820"/>
                </a:tc>
                <a:tc>
                  <a:txBody>
                    <a:bodyPr/>
                    <a:lstStyle/>
                    <a:p>
                      <a:pPr algn="ctr" fontAlgn="t"/>
                      <a:r>
                        <a:rPr lang="en-IN" sz="2000" b="1" dirty="0">
                          <a:solidFill>
                            <a:srgbClr val="000000"/>
                          </a:solidFill>
                          <a:effectLst/>
                          <a:latin typeface="+mj-lt"/>
                        </a:rPr>
                        <a:t>Alias </a:t>
                      </a:r>
                      <a:endParaRPr lang="en-US" sz="2000" b="1" dirty="0">
                        <a:solidFill>
                          <a:srgbClr val="000000"/>
                        </a:solidFill>
                        <a:effectLst/>
                        <a:latin typeface="+mj-lt"/>
                      </a:endParaRPr>
                    </a:p>
                  </a:txBody>
                  <a:tcPr marL="30820" marR="30820" marT="30820" marB="30820"/>
                </a:tc>
                <a:tc>
                  <a:txBody>
                    <a:bodyPr/>
                    <a:lstStyle/>
                    <a:p>
                      <a:pPr algn="ctr" fontAlgn="t"/>
                      <a:r>
                        <a:rPr lang="en-IN" sz="2000" b="1" dirty="0">
                          <a:solidFill>
                            <a:srgbClr val="000000"/>
                          </a:solidFill>
                          <a:effectLst/>
                          <a:latin typeface="+mj-lt"/>
                        </a:rPr>
                        <a:t>Description</a:t>
                      </a:r>
                      <a:endParaRPr lang="en-US" sz="2000" b="1" dirty="0">
                        <a:solidFill>
                          <a:srgbClr val="000000"/>
                        </a:solidFill>
                        <a:effectLst/>
                        <a:latin typeface="+mj-lt"/>
                      </a:endParaRPr>
                    </a:p>
                  </a:txBody>
                  <a:tcPr marL="30820" marR="30820" marT="30820" marB="30820"/>
                </a:tc>
                <a:extLst>
                  <a:ext uri="{0D108BD9-81ED-4DB2-BD59-A6C34878D82A}">
                    <a16:rowId xmlns:a16="http://schemas.microsoft.com/office/drawing/2014/main" val="2617090850"/>
                  </a:ext>
                </a:extLst>
              </a:tr>
              <a:tr h="530105">
                <a:tc>
                  <a:txBody>
                    <a:bodyPr/>
                    <a:lstStyle/>
                    <a:p>
                      <a:pPr algn="l" fontAlgn="t"/>
                      <a:r>
                        <a:rPr lang="en-US" sz="2000" dirty="0">
                          <a:effectLst/>
                        </a:rPr>
                        <a:t>help</a:t>
                      </a:r>
                      <a:endParaRPr lang="en-US" sz="2000" dirty="0">
                        <a:solidFill>
                          <a:srgbClr val="000000"/>
                        </a:solidFill>
                        <a:effectLst/>
                        <a:latin typeface="+mj-lt"/>
                      </a:endParaRPr>
                    </a:p>
                  </a:txBody>
                  <a:tcPr marL="30820" marR="30820" marT="30820" marB="30820"/>
                </a:tc>
                <a:tc>
                  <a:txBody>
                    <a:bodyPr/>
                    <a:lstStyle/>
                    <a:p>
                      <a:pPr algn="l" fontAlgn="t"/>
                      <a:endParaRPr lang="en-US" sz="2000" dirty="0">
                        <a:solidFill>
                          <a:srgbClr val="000000"/>
                        </a:solidFill>
                        <a:effectLst/>
                        <a:latin typeface="+mj-lt"/>
                      </a:endParaRPr>
                    </a:p>
                  </a:txBody>
                  <a:tcPr marL="30820" marR="30820" marT="30820" marB="30820"/>
                </a:tc>
                <a:tc>
                  <a:txBody>
                    <a:bodyPr/>
                    <a:lstStyle/>
                    <a:p>
                      <a:pPr algn="l" fontAlgn="t"/>
                      <a:r>
                        <a:rPr lang="en-US" sz="2000" dirty="0">
                          <a:effectLst/>
                        </a:rPr>
                        <a:t>It provides a list of available commands and their short descriptions.</a:t>
                      </a:r>
                      <a:endParaRPr lang="en-US" sz="2000" dirty="0">
                        <a:solidFill>
                          <a:srgbClr val="000000"/>
                        </a:solidFill>
                        <a:effectLst/>
                        <a:latin typeface="+mj-lt"/>
                      </a:endParaRPr>
                    </a:p>
                  </a:txBody>
                  <a:tcPr marL="30820" marR="30820" marT="30820" marB="30820"/>
                </a:tc>
                <a:extLst>
                  <a:ext uri="{0D108BD9-81ED-4DB2-BD59-A6C34878D82A}">
                    <a16:rowId xmlns:a16="http://schemas.microsoft.com/office/drawing/2014/main" val="3243486685"/>
                  </a:ext>
                </a:extLst>
              </a:tr>
              <a:tr h="647222">
                <a:tc>
                  <a:txBody>
                    <a:bodyPr/>
                    <a:lstStyle/>
                    <a:p>
                      <a:pPr algn="l" fontAlgn="t"/>
                      <a:r>
                        <a:rPr lang="en-US" sz="2000">
                          <a:effectLst/>
                        </a:rPr>
                        <a:t>lint</a:t>
                      </a:r>
                      <a:endParaRPr lang="en-US" sz="2000">
                        <a:solidFill>
                          <a:srgbClr val="000000"/>
                        </a:solidFill>
                        <a:effectLst/>
                        <a:latin typeface="+mj-lt"/>
                      </a:endParaRPr>
                    </a:p>
                  </a:txBody>
                  <a:tcPr marL="30820" marR="30820" marT="30820" marB="30820"/>
                </a:tc>
                <a:tc>
                  <a:txBody>
                    <a:bodyPr/>
                    <a:lstStyle/>
                    <a:p>
                      <a:pPr algn="l" fontAlgn="t"/>
                      <a:r>
                        <a:rPr lang="en-US" sz="2000" dirty="0">
                          <a:effectLst/>
                        </a:rPr>
                        <a:t>l</a:t>
                      </a:r>
                      <a:endParaRPr lang="en-US" sz="2000" dirty="0">
                        <a:solidFill>
                          <a:srgbClr val="000000"/>
                        </a:solidFill>
                        <a:effectLst/>
                        <a:latin typeface="+mj-lt"/>
                      </a:endParaRPr>
                    </a:p>
                  </a:txBody>
                  <a:tcPr marL="30820" marR="30820" marT="30820" marB="30820"/>
                </a:tc>
                <a:tc>
                  <a:txBody>
                    <a:bodyPr/>
                    <a:lstStyle/>
                    <a:p>
                      <a:pPr algn="l" fontAlgn="t"/>
                      <a:r>
                        <a:rPr lang="en-US" sz="2000" dirty="0">
                          <a:effectLst/>
                        </a:rPr>
                        <a:t>It is used to run linting tools on Angular app code in a given project folder.</a:t>
                      </a:r>
                      <a:endParaRPr lang="en-US" sz="2000" dirty="0">
                        <a:solidFill>
                          <a:srgbClr val="000000"/>
                        </a:solidFill>
                        <a:effectLst/>
                        <a:latin typeface="+mj-lt"/>
                      </a:endParaRPr>
                    </a:p>
                  </a:txBody>
                  <a:tcPr marL="30820" marR="30820" marT="30820" marB="30820"/>
                </a:tc>
                <a:extLst>
                  <a:ext uri="{0D108BD9-81ED-4DB2-BD59-A6C34878D82A}">
                    <a16:rowId xmlns:a16="http://schemas.microsoft.com/office/drawing/2014/main" val="76582656"/>
                  </a:ext>
                </a:extLst>
              </a:tr>
              <a:tr h="412989">
                <a:tc>
                  <a:txBody>
                    <a:bodyPr/>
                    <a:lstStyle/>
                    <a:p>
                      <a:pPr algn="l" fontAlgn="t"/>
                      <a:r>
                        <a:rPr lang="en-US" sz="2000">
                          <a:effectLst/>
                        </a:rPr>
                        <a:t>new</a:t>
                      </a:r>
                      <a:endParaRPr lang="en-US" sz="2000">
                        <a:solidFill>
                          <a:srgbClr val="000000"/>
                        </a:solidFill>
                        <a:effectLst/>
                        <a:latin typeface="+mj-lt"/>
                      </a:endParaRPr>
                    </a:p>
                  </a:txBody>
                  <a:tcPr marL="30820" marR="30820" marT="30820" marB="30820"/>
                </a:tc>
                <a:tc>
                  <a:txBody>
                    <a:bodyPr/>
                    <a:lstStyle/>
                    <a:p>
                      <a:pPr algn="l" fontAlgn="t"/>
                      <a:r>
                        <a:rPr lang="en-US" sz="2000" dirty="0">
                          <a:effectLst/>
                        </a:rPr>
                        <a:t>n</a:t>
                      </a:r>
                      <a:endParaRPr lang="en-US" sz="2000" dirty="0">
                        <a:solidFill>
                          <a:srgbClr val="000000"/>
                        </a:solidFill>
                        <a:effectLst/>
                        <a:latin typeface="+mj-lt"/>
                      </a:endParaRPr>
                    </a:p>
                  </a:txBody>
                  <a:tcPr marL="30820" marR="30820" marT="30820" marB="30820"/>
                </a:tc>
                <a:tc>
                  <a:txBody>
                    <a:bodyPr/>
                    <a:lstStyle/>
                    <a:p>
                      <a:pPr algn="l" fontAlgn="t"/>
                      <a:r>
                        <a:rPr lang="en-US" sz="2000">
                          <a:effectLst/>
                        </a:rPr>
                        <a:t>It creates a new workspace and an initial Angular app.</a:t>
                      </a:r>
                      <a:endParaRPr lang="en-US" sz="2000">
                        <a:solidFill>
                          <a:srgbClr val="000000"/>
                        </a:solidFill>
                        <a:effectLst/>
                        <a:latin typeface="+mj-lt"/>
                      </a:endParaRPr>
                    </a:p>
                  </a:txBody>
                  <a:tcPr marL="30820" marR="30820" marT="30820" marB="30820"/>
                </a:tc>
                <a:extLst>
                  <a:ext uri="{0D108BD9-81ED-4DB2-BD59-A6C34878D82A}">
                    <a16:rowId xmlns:a16="http://schemas.microsoft.com/office/drawing/2014/main" val="2521985601"/>
                  </a:ext>
                </a:extLst>
              </a:tr>
              <a:tr h="764338">
                <a:tc>
                  <a:txBody>
                    <a:bodyPr/>
                    <a:lstStyle/>
                    <a:p>
                      <a:pPr algn="l" fontAlgn="t"/>
                      <a:r>
                        <a:rPr lang="en-US" sz="2000">
                          <a:effectLst/>
                        </a:rPr>
                        <a:t>run</a:t>
                      </a:r>
                      <a:endParaRPr lang="en-US" sz="2000">
                        <a:solidFill>
                          <a:srgbClr val="000000"/>
                        </a:solidFill>
                        <a:effectLst/>
                        <a:latin typeface="+mj-lt"/>
                      </a:endParaRPr>
                    </a:p>
                  </a:txBody>
                  <a:tcPr marL="30820" marR="30820" marT="30820" marB="30820"/>
                </a:tc>
                <a:tc>
                  <a:txBody>
                    <a:bodyPr/>
                    <a:lstStyle/>
                    <a:p>
                      <a:pPr algn="l" fontAlgn="t"/>
                      <a:endParaRPr lang="en-US" sz="2000" dirty="0">
                        <a:solidFill>
                          <a:srgbClr val="000000"/>
                        </a:solidFill>
                        <a:effectLst/>
                        <a:latin typeface="+mj-lt"/>
                      </a:endParaRPr>
                    </a:p>
                  </a:txBody>
                  <a:tcPr marL="30820" marR="30820" marT="30820" marB="30820"/>
                </a:tc>
                <a:tc>
                  <a:txBody>
                    <a:bodyPr/>
                    <a:lstStyle/>
                    <a:p>
                      <a:pPr algn="l" fontAlgn="t"/>
                      <a:r>
                        <a:rPr lang="en-US" sz="2000">
                          <a:effectLst/>
                        </a:rPr>
                        <a:t>It runs an Architect target with an optional custom builder configuration defined in your project.</a:t>
                      </a:r>
                      <a:endParaRPr lang="en-US" sz="2000">
                        <a:solidFill>
                          <a:srgbClr val="000000"/>
                        </a:solidFill>
                        <a:effectLst/>
                        <a:latin typeface="+mj-lt"/>
                      </a:endParaRPr>
                    </a:p>
                  </a:txBody>
                  <a:tcPr marL="30820" marR="30820" marT="30820" marB="30820"/>
                </a:tc>
                <a:extLst>
                  <a:ext uri="{0D108BD9-81ED-4DB2-BD59-A6C34878D82A}">
                    <a16:rowId xmlns:a16="http://schemas.microsoft.com/office/drawing/2014/main" val="3459776656"/>
                  </a:ext>
                </a:extLst>
              </a:tr>
              <a:tr h="412989">
                <a:tc>
                  <a:txBody>
                    <a:bodyPr/>
                    <a:lstStyle/>
                    <a:p>
                      <a:pPr algn="l" fontAlgn="t"/>
                      <a:r>
                        <a:rPr lang="en-US" sz="2000">
                          <a:effectLst/>
                        </a:rPr>
                        <a:t>serve</a:t>
                      </a:r>
                      <a:endParaRPr lang="en-US" sz="2000">
                        <a:solidFill>
                          <a:srgbClr val="000000"/>
                        </a:solidFill>
                        <a:effectLst/>
                        <a:latin typeface="+mj-lt"/>
                      </a:endParaRPr>
                    </a:p>
                  </a:txBody>
                  <a:tcPr marL="30820" marR="30820" marT="30820" marB="30820"/>
                </a:tc>
                <a:tc>
                  <a:txBody>
                    <a:bodyPr/>
                    <a:lstStyle/>
                    <a:p>
                      <a:pPr algn="l" fontAlgn="t"/>
                      <a:r>
                        <a:rPr lang="en-US" sz="2000" dirty="0">
                          <a:effectLst/>
                        </a:rPr>
                        <a:t>s</a:t>
                      </a:r>
                      <a:endParaRPr lang="en-US" sz="2000" dirty="0">
                        <a:solidFill>
                          <a:srgbClr val="000000"/>
                        </a:solidFill>
                        <a:effectLst/>
                        <a:latin typeface="+mj-lt"/>
                      </a:endParaRPr>
                    </a:p>
                  </a:txBody>
                  <a:tcPr marL="30820" marR="30820" marT="30820" marB="30820"/>
                </a:tc>
                <a:tc>
                  <a:txBody>
                    <a:bodyPr/>
                    <a:lstStyle/>
                    <a:p>
                      <a:pPr algn="l" fontAlgn="t"/>
                      <a:r>
                        <a:rPr lang="en-US" sz="2000" dirty="0">
                          <a:effectLst/>
                        </a:rPr>
                        <a:t>It builds and serves your app, rebuilding on file changes.</a:t>
                      </a:r>
                      <a:endParaRPr lang="en-US" sz="2000" dirty="0">
                        <a:solidFill>
                          <a:srgbClr val="000000"/>
                        </a:solidFill>
                        <a:effectLst/>
                        <a:latin typeface="+mj-lt"/>
                      </a:endParaRPr>
                    </a:p>
                  </a:txBody>
                  <a:tcPr marL="30820" marR="30820" marT="30820" marB="30820"/>
                </a:tc>
                <a:extLst>
                  <a:ext uri="{0D108BD9-81ED-4DB2-BD59-A6C34878D82A}">
                    <a16:rowId xmlns:a16="http://schemas.microsoft.com/office/drawing/2014/main" val="3297051167"/>
                  </a:ext>
                </a:extLst>
              </a:tr>
              <a:tr h="295873">
                <a:tc>
                  <a:txBody>
                    <a:bodyPr/>
                    <a:lstStyle/>
                    <a:p>
                      <a:pPr algn="l" fontAlgn="t"/>
                      <a:r>
                        <a:rPr lang="en-US" sz="2000">
                          <a:effectLst/>
                        </a:rPr>
                        <a:t>test</a:t>
                      </a:r>
                      <a:endParaRPr lang="en-US" sz="2000">
                        <a:solidFill>
                          <a:srgbClr val="000000"/>
                        </a:solidFill>
                        <a:effectLst/>
                        <a:latin typeface="+mj-lt"/>
                      </a:endParaRPr>
                    </a:p>
                  </a:txBody>
                  <a:tcPr marL="30820" marR="30820" marT="30820" marB="30820"/>
                </a:tc>
                <a:tc>
                  <a:txBody>
                    <a:bodyPr/>
                    <a:lstStyle/>
                    <a:p>
                      <a:pPr algn="l" fontAlgn="t"/>
                      <a:r>
                        <a:rPr lang="en-US" sz="2000">
                          <a:effectLst/>
                        </a:rPr>
                        <a:t>t</a:t>
                      </a:r>
                      <a:endParaRPr lang="en-US" sz="2000">
                        <a:solidFill>
                          <a:srgbClr val="000000"/>
                        </a:solidFill>
                        <a:effectLst/>
                        <a:latin typeface="+mj-lt"/>
                      </a:endParaRPr>
                    </a:p>
                  </a:txBody>
                  <a:tcPr marL="30820" marR="30820" marT="30820" marB="30820"/>
                </a:tc>
                <a:tc>
                  <a:txBody>
                    <a:bodyPr/>
                    <a:lstStyle/>
                    <a:p>
                      <a:pPr algn="l" fontAlgn="t"/>
                      <a:r>
                        <a:rPr lang="en-US" sz="2000" dirty="0">
                          <a:effectLst/>
                        </a:rPr>
                        <a:t>It runs unit tests in a project.</a:t>
                      </a:r>
                      <a:endParaRPr lang="en-US" sz="2000" dirty="0">
                        <a:solidFill>
                          <a:srgbClr val="000000"/>
                        </a:solidFill>
                        <a:effectLst/>
                        <a:latin typeface="+mj-lt"/>
                      </a:endParaRPr>
                    </a:p>
                  </a:txBody>
                  <a:tcPr marL="30820" marR="30820" marT="30820" marB="30820"/>
                </a:tc>
                <a:extLst>
                  <a:ext uri="{0D108BD9-81ED-4DB2-BD59-A6C34878D82A}">
                    <a16:rowId xmlns:a16="http://schemas.microsoft.com/office/drawing/2014/main" val="91997365"/>
                  </a:ext>
                </a:extLst>
              </a:tr>
              <a:tr h="647222">
                <a:tc>
                  <a:txBody>
                    <a:bodyPr/>
                    <a:lstStyle/>
                    <a:p>
                      <a:pPr algn="l" fontAlgn="t"/>
                      <a:r>
                        <a:rPr lang="en-US" sz="2000">
                          <a:effectLst/>
                        </a:rPr>
                        <a:t>update</a:t>
                      </a:r>
                      <a:endParaRPr lang="en-US" sz="2000">
                        <a:solidFill>
                          <a:srgbClr val="000000"/>
                        </a:solidFill>
                        <a:effectLst/>
                        <a:latin typeface="+mj-lt"/>
                      </a:endParaRPr>
                    </a:p>
                  </a:txBody>
                  <a:tcPr marL="30820" marR="30820" marT="30820" marB="30820"/>
                </a:tc>
                <a:tc>
                  <a:txBody>
                    <a:bodyPr/>
                    <a:lstStyle/>
                    <a:p>
                      <a:pPr algn="l" fontAlgn="t"/>
                      <a:endParaRPr lang="en-US" sz="2000">
                        <a:solidFill>
                          <a:srgbClr val="000000"/>
                        </a:solidFill>
                        <a:effectLst/>
                        <a:latin typeface="+mj-lt"/>
                      </a:endParaRPr>
                    </a:p>
                  </a:txBody>
                  <a:tcPr marL="30820" marR="30820" marT="30820" marB="30820"/>
                </a:tc>
                <a:tc>
                  <a:txBody>
                    <a:bodyPr/>
                    <a:lstStyle/>
                    <a:p>
                      <a:pPr algn="l" fontAlgn="t"/>
                      <a:r>
                        <a:rPr lang="en-US" sz="2000" dirty="0">
                          <a:effectLst/>
                        </a:rPr>
                        <a:t>It updates your application and its dependencies. See https://update.angular.io/</a:t>
                      </a:r>
                      <a:endParaRPr lang="en-US" sz="2000" dirty="0">
                        <a:solidFill>
                          <a:srgbClr val="000000"/>
                        </a:solidFill>
                        <a:effectLst/>
                        <a:latin typeface="+mj-lt"/>
                      </a:endParaRPr>
                    </a:p>
                  </a:txBody>
                  <a:tcPr marL="30820" marR="30820" marT="30820" marB="30820"/>
                </a:tc>
                <a:extLst>
                  <a:ext uri="{0D108BD9-81ED-4DB2-BD59-A6C34878D82A}">
                    <a16:rowId xmlns:a16="http://schemas.microsoft.com/office/drawing/2014/main" val="735327657"/>
                  </a:ext>
                </a:extLst>
              </a:tr>
              <a:tr h="295873">
                <a:tc>
                  <a:txBody>
                    <a:bodyPr/>
                    <a:lstStyle/>
                    <a:p>
                      <a:pPr algn="l" fontAlgn="t"/>
                      <a:r>
                        <a:rPr lang="en-US" sz="2000">
                          <a:effectLst/>
                        </a:rPr>
                        <a:t>version</a:t>
                      </a:r>
                      <a:endParaRPr lang="en-US" sz="2000">
                        <a:solidFill>
                          <a:srgbClr val="000000"/>
                        </a:solidFill>
                        <a:effectLst/>
                        <a:latin typeface="+mj-lt"/>
                      </a:endParaRPr>
                    </a:p>
                  </a:txBody>
                  <a:tcPr marL="30820" marR="30820" marT="30820" marB="30820"/>
                </a:tc>
                <a:tc>
                  <a:txBody>
                    <a:bodyPr/>
                    <a:lstStyle/>
                    <a:p>
                      <a:pPr algn="l" fontAlgn="t"/>
                      <a:r>
                        <a:rPr lang="en-US" sz="2000">
                          <a:effectLst/>
                        </a:rPr>
                        <a:t>v</a:t>
                      </a:r>
                      <a:endParaRPr lang="en-US" sz="2000">
                        <a:solidFill>
                          <a:srgbClr val="000000"/>
                        </a:solidFill>
                        <a:effectLst/>
                        <a:latin typeface="+mj-lt"/>
                      </a:endParaRPr>
                    </a:p>
                  </a:txBody>
                  <a:tcPr marL="30820" marR="30820" marT="30820" marB="30820"/>
                </a:tc>
                <a:tc>
                  <a:txBody>
                    <a:bodyPr/>
                    <a:lstStyle/>
                    <a:p>
                      <a:pPr algn="l" fontAlgn="t"/>
                      <a:r>
                        <a:rPr lang="en-US" sz="2000" dirty="0">
                          <a:effectLst/>
                        </a:rPr>
                        <a:t>It outputs Angular CLI version.</a:t>
                      </a:r>
                      <a:endParaRPr lang="en-US" sz="2000" dirty="0">
                        <a:solidFill>
                          <a:srgbClr val="000000"/>
                        </a:solidFill>
                        <a:effectLst/>
                        <a:latin typeface="+mj-lt"/>
                      </a:endParaRPr>
                    </a:p>
                  </a:txBody>
                  <a:tcPr marL="30820" marR="30820" marT="30820" marB="30820"/>
                </a:tc>
                <a:extLst>
                  <a:ext uri="{0D108BD9-81ED-4DB2-BD59-A6C34878D82A}">
                    <a16:rowId xmlns:a16="http://schemas.microsoft.com/office/drawing/2014/main" val="485489301"/>
                  </a:ext>
                </a:extLst>
              </a:tr>
              <a:tr h="412989">
                <a:tc>
                  <a:txBody>
                    <a:bodyPr/>
                    <a:lstStyle/>
                    <a:p>
                      <a:pPr algn="l" fontAlgn="t"/>
                      <a:r>
                        <a:rPr lang="en-US" sz="2000">
                          <a:effectLst/>
                        </a:rPr>
                        <a:t>xi18n</a:t>
                      </a:r>
                      <a:endParaRPr lang="en-US" sz="2000">
                        <a:solidFill>
                          <a:srgbClr val="000000"/>
                        </a:solidFill>
                        <a:effectLst/>
                        <a:latin typeface="+mj-lt"/>
                      </a:endParaRPr>
                    </a:p>
                  </a:txBody>
                  <a:tcPr marL="30820" marR="30820" marT="30820" marB="30820"/>
                </a:tc>
                <a:tc>
                  <a:txBody>
                    <a:bodyPr/>
                    <a:lstStyle/>
                    <a:p>
                      <a:pPr algn="l" fontAlgn="t"/>
                      <a:endParaRPr lang="en-US" sz="2000">
                        <a:solidFill>
                          <a:srgbClr val="000000"/>
                        </a:solidFill>
                        <a:effectLst/>
                        <a:latin typeface="+mj-lt"/>
                      </a:endParaRPr>
                    </a:p>
                  </a:txBody>
                  <a:tcPr marL="30820" marR="30820" marT="30820" marB="30820"/>
                </a:tc>
                <a:tc>
                  <a:txBody>
                    <a:bodyPr/>
                    <a:lstStyle/>
                    <a:p>
                      <a:pPr algn="l" fontAlgn="t"/>
                      <a:r>
                        <a:rPr lang="en-US" sz="2000" dirty="0">
                          <a:effectLst/>
                        </a:rPr>
                        <a:t>It extracts i18n messages from source code.</a:t>
                      </a:r>
                      <a:endParaRPr lang="en-US" sz="2000" dirty="0">
                        <a:solidFill>
                          <a:srgbClr val="000000"/>
                        </a:solidFill>
                        <a:effectLst/>
                        <a:latin typeface="+mj-lt"/>
                      </a:endParaRPr>
                    </a:p>
                  </a:txBody>
                  <a:tcPr marL="30820" marR="30820" marT="30820" marB="30820"/>
                </a:tc>
                <a:extLst>
                  <a:ext uri="{0D108BD9-81ED-4DB2-BD59-A6C34878D82A}">
                    <a16:rowId xmlns:a16="http://schemas.microsoft.com/office/drawing/2014/main" val="3264718234"/>
                  </a:ext>
                </a:extLst>
              </a:tr>
            </a:tbl>
          </a:graphicData>
        </a:graphic>
      </p:graphicFrame>
    </p:spTree>
    <p:extLst>
      <p:ext uri="{BB962C8B-B14F-4D97-AF65-F5344CB8AC3E}">
        <p14:creationId xmlns:p14="http://schemas.microsoft.com/office/powerpoint/2010/main" val="190678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04A5F-6D97-4757-8947-7326002D16B6}"/>
              </a:ext>
            </a:extLst>
          </p:cNvPr>
          <p:cNvSpPr>
            <a:spLocks noGrp="1"/>
          </p:cNvSpPr>
          <p:nvPr>
            <p:ph type="title"/>
          </p:nvPr>
        </p:nvSpPr>
        <p:spPr>
          <a:xfrm>
            <a:off x="292668" y="309488"/>
            <a:ext cx="11125199" cy="493543"/>
          </a:xfrm>
        </p:spPr>
        <p:txBody>
          <a:bodyPr/>
          <a:lstStyle/>
          <a:p>
            <a:r>
              <a:rPr lang="en-IN" dirty="0"/>
              <a:t>Ng add Command</a:t>
            </a:r>
            <a:endParaRPr lang="en-US" dirty="0"/>
          </a:p>
        </p:txBody>
      </p:sp>
      <p:sp>
        <p:nvSpPr>
          <p:cNvPr id="3" name="Text Placeholder 2">
            <a:extLst>
              <a:ext uri="{FF2B5EF4-FFF2-40B4-BE49-F238E27FC236}">
                <a16:creationId xmlns:a16="http://schemas.microsoft.com/office/drawing/2014/main" id="{89C1C525-399E-40BB-A2D7-05917BC21E65}"/>
              </a:ext>
            </a:extLst>
          </p:cNvPr>
          <p:cNvSpPr>
            <a:spLocks noGrp="1"/>
          </p:cNvSpPr>
          <p:nvPr>
            <p:ph type="body" sz="quarter" idx="13"/>
          </p:nvPr>
        </p:nvSpPr>
        <p:spPr>
          <a:xfrm>
            <a:off x="462499" y="1010528"/>
            <a:ext cx="11125199" cy="3962401"/>
          </a:xfrm>
        </p:spPr>
        <p:txBody>
          <a:bodyPr/>
          <a:lstStyle/>
          <a:p>
            <a:pPr>
              <a:spcBef>
                <a:spcPts val="1200"/>
              </a:spcBef>
            </a:pPr>
            <a:r>
              <a:rPr lang="en-IN" sz="2600" dirty="0"/>
              <a:t>Syntax:</a:t>
            </a:r>
          </a:p>
          <a:p>
            <a:pPr>
              <a:spcBef>
                <a:spcPts val="1200"/>
              </a:spcBef>
            </a:pPr>
            <a:r>
              <a:rPr lang="en-IN" sz="2600" dirty="0"/>
              <a:t>Parameter Explanation: </a:t>
            </a:r>
          </a:p>
          <a:p>
            <a:pPr>
              <a:spcBef>
                <a:spcPts val="1200"/>
              </a:spcBef>
            </a:pPr>
            <a:r>
              <a:rPr lang="en-US" b="1" dirty="0"/>
              <a:t>&lt;collection&gt;: </a:t>
            </a:r>
            <a:r>
              <a:rPr lang="en-US" dirty="0"/>
              <a:t>It specifies the package which you want to add.</a:t>
            </a:r>
            <a:r>
              <a:rPr lang="en-IN" sz="2600" b="1" dirty="0"/>
              <a:t> </a:t>
            </a:r>
            <a:endParaRPr lang="en-US" sz="2600" b="1" dirty="0"/>
          </a:p>
        </p:txBody>
      </p:sp>
      <p:sp>
        <p:nvSpPr>
          <p:cNvPr id="4" name="Slide Number Placeholder 3">
            <a:extLst>
              <a:ext uri="{FF2B5EF4-FFF2-40B4-BE49-F238E27FC236}">
                <a16:creationId xmlns:a16="http://schemas.microsoft.com/office/drawing/2014/main" id="{C508C68E-3ADF-4E78-9506-0EA6DC47CF0A}"/>
              </a:ext>
            </a:extLst>
          </p:cNvPr>
          <p:cNvSpPr>
            <a:spLocks noGrp="1"/>
          </p:cNvSpPr>
          <p:nvPr>
            <p:ph type="sldNum" sz="quarter" idx="12"/>
          </p:nvPr>
        </p:nvSpPr>
        <p:spPr/>
        <p:txBody>
          <a:bodyPr/>
          <a:lstStyle/>
          <a:p>
            <a:fld id="{C51EAA63-D034-42AE-91FA-B13B9518C7BE}" type="slidenum">
              <a:rPr lang="en-US" smtClean="0"/>
              <a:pPr/>
              <a:t>12</a:t>
            </a:fld>
            <a:endParaRPr lang="en-US" dirty="0"/>
          </a:p>
        </p:txBody>
      </p:sp>
      <p:pic>
        <p:nvPicPr>
          <p:cNvPr id="5" name="Picture 4">
            <a:extLst>
              <a:ext uri="{FF2B5EF4-FFF2-40B4-BE49-F238E27FC236}">
                <a16:creationId xmlns:a16="http://schemas.microsoft.com/office/drawing/2014/main" id="{4514A585-D724-494D-A83D-605E13E56741}"/>
              </a:ext>
            </a:extLst>
          </p:cNvPr>
          <p:cNvPicPr>
            <a:picLocks noChangeAspect="1"/>
          </p:cNvPicPr>
          <p:nvPr/>
        </p:nvPicPr>
        <p:blipFill>
          <a:blip r:embed="rId2"/>
          <a:stretch>
            <a:fillRect/>
          </a:stretch>
        </p:blipFill>
        <p:spPr>
          <a:xfrm>
            <a:off x="3564352" y="1010528"/>
            <a:ext cx="3501071" cy="493543"/>
          </a:xfrm>
          <a:prstGeom prst="rect">
            <a:avLst/>
          </a:prstGeom>
        </p:spPr>
      </p:pic>
      <p:graphicFrame>
        <p:nvGraphicFramePr>
          <p:cNvPr id="6" name="Table 6">
            <a:extLst>
              <a:ext uri="{FF2B5EF4-FFF2-40B4-BE49-F238E27FC236}">
                <a16:creationId xmlns:a16="http://schemas.microsoft.com/office/drawing/2014/main" id="{6579BE24-66CB-407D-9A3B-00A9ABEE9C37}"/>
              </a:ext>
            </a:extLst>
          </p:cNvPr>
          <p:cNvGraphicFramePr>
            <a:graphicFrameLocks noGrp="1"/>
          </p:cNvGraphicFramePr>
          <p:nvPr>
            <p:extLst>
              <p:ext uri="{D42A27DB-BD31-4B8C-83A1-F6EECF244321}">
                <p14:modId xmlns:p14="http://schemas.microsoft.com/office/powerpoint/2010/main" val="792155681"/>
              </p:ext>
            </p:extLst>
          </p:nvPr>
        </p:nvGraphicFramePr>
        <p:xfrm>
          <a:off x="601126" y="2857500"/>
          <a:ext cx="10986571" cy="1524000"/>
        </p:xfrm>
        <a:graphic>
          <a:graphicData uri="http://schemas.openxmlformats.org/drawingml/2006/table">
            <a:tbl>
              <a:tblPr firstRow="1" bandRow="1">
                <a:tableStyleId>{93296810-A885-4BE3-A3E7-6D5BEEA58F35}</a:tableStyleId>
              </a:tblPr>
              <a:tblGrid>
                <a:gridCol w="3239354">
                  <a:extLst>
                    <a:ext uri="{9D8B030D-6E8A-4147-A177-3AD203B41FA5}">
                      <a16:colId xmlns:a16="http://schemas.microsoft.com/office/drawing/2014/main" val="2036258615"/>
                    </a:ext>
                  </a:extLst>
                </a:gridCol>
                <a:gridCol w="7747217">
                  <a:extLst>
                    <a:ext uri="{9D8B030D-6E8A-4147-A177-3AD203B41FA5}">
                      <a16:colId xmlns:a16="http://schemas.microsoft.com/office/drawing/2014/main" val="4159009598"/>
                    </a:ext>
                  </a:extLst>
                </a:gridCol>
              </a:tblGrid>
              <a:tr h="370840">
                <a:tc>
                  <a:txBody>
                    <a:bodyPr/>
                    <a:lstStyle/>
                    <a:p>
                      <a:pPr algn="ctr"/>
                      <a:r>
                        <a:rPr lang="en-IN" dirty="0"/>
                        <a:t>Options</a:t>
                      </a:r>
                      <a:endParaRPr lang="en-US" dirty="0"/>
                    </a:p>
                  </a:txBody>
                  <a:tcPr/>
                </a:tc>
                <a:tc>
                  <a:txBody>
                    <a:bodyPr/>
                    <a:lstStyle/>
                    <a:p>
                      <a:pPr algn="ctr"/>
                      <a:r>
                        <a:rPr lang="en-IN" dirty="0"/>
                        <a:t>Description</a:t>
                      </a:r>
                      <a:endParaRPr lang="en-US" dirty="0"/>
                    </a:p>
                  </a:txBody>
                  <a:tcPr/>
                </a:tc>
                <a:extLst>
                  <a:ext uri="{0D108BD9-81ED-4DB2-BD59-A6C34878D82A}">
                    <a16:rowId xmlns:a16="http://schemas.microsoft.com/office/drawing/2014/main" val="3787287255"/>
                  </a:ext>
                </a:extLst>
              </a:tr>
              <a:tr h="370840">
                <a:tc>
                  <a:txBody>
                    <a:bodyPr/>
                    <a:lstStyle/>
                    <a:p>
                      <a:r>
                        <a:rPr lang="en-US" sz="1900" b="1" i="0" kern="1200" dirty="0">
                          <a:solidFill>
                            <a:schemeClr val="dk1"/>
                          </a:solidFill>
                          <a:effectLst/>
                          <a:latin typeface="+mn-lt"/>
                          <a:ea typeface="+mn-ea"/>
                          <a:cs typeface="+mn-cs"/>
                        </a:rPr>
                        <a:t>--defaults=</a:t>
                      </a:r>
                      <a:r>
                        <a:rPr lang="en-US" sz="1900" b="1" i="0" kern="1200" dirty="0" err="1">
                          <a:solidFill>
                            <a:schemeClr val="dk1"/>
                          </a:solidFill>
                          <a:effectLst/>
                          <a:latin typeface="+mn-lt"/>
                          <a:ea typeface="+mn-ea"/>
                          <a:cs typeface="+mn-cs"/>
                        </a:rPr>
                        <a:t>true|false</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When true, it disables interactive input prompts for options with a default.</a:t>
                      </a:r>
                      <a:endParaRPr lang="en-US" dirty="0"/>
                    </a:p>
                  </a:txBody>
                  <a:tcPr/>
                </a:tc>
                <a:extLst>
                  <a:ext uri="{0D108BD9-81ED-4DB2-BD59-A6C34878D82A}">
                    <a16:rowId xmlns:a16="http://schemas.microsoft.com/office/drawing/2014/main" val="3096725756"/>
                  </a:ext>
                </a:extLst>
              </a:tr>
              <a:tr h="370840">
                <a:tc>
                  <a:txBody>
                    <a:bodyPr/>
                    <a:lstStyle/>
                    <a:p>
                      <a:r>
                        <a:rPr lang="en-US" sz="1900" b="1" i="0" kern="1200" dirty="0">
                          <a:solidFill>
                            <a:schemeClr val="dk1"/>
                          </a:solidFill>
                          <a:effectLst/>
                          <a:latin typeface="+mn-lt"/>
                          <a:ea typeface="+mn-ea"/>
                          <a:cs typeface="+mn-cs"/>
                        </a:rPr>
                        <a:t>--help=</a:t>
                      </a:r>
                      <a:r>
                        <a:rPr lang="en-US" sz="1900" b="1" i="0" kern="1200" dirty="0" err="1">
                          <a:solidFill>
                            <a:schemeClr val="dk1"/>
                          </a:solidFill>
                          <a:effectLst/>
                          <a:latin typeface="+mn-lt"/>
                          <a:ea typeface="+mn-ea"/>
                          <a:cs typeface="+mn-cs"/>
                        </a:rPr>
                        <a:t>true|false|json|JSON</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It is used to show a help message in the console. Default: false</a:t>
                      </a:r>
                      <a:endParaRPr lang="en-US" dirty="0"/>
                    </a:p>
                  </a:txBody>
                  <a:tcPr/>
                </a:tc>
                <a:extLst>
                  <a:ext uri="{0D108BD9-81ED-4DB2-BD59-A6C34878D82A}">
                    <a16:rowId xmlns:a16="http://schemas.microsoft.com/office/drawing/2014/main" val="2131608834"/>
                  </a:ext>
                </a:extLst>
              </a:tr>
              <a:tr h="370840">
                <a:tc>
                  <a:txBody>
                    <a:bodyPr/>
                    <a:lstStyle/>
                    <a:p>
                      <a:r>
                        <a:rPr lang="en-US" sz="1900" b="1" i="0" kern="1200" dirty="0">
                          <a:solidFill>
                            <a:schemeClr val="dk1"/>
                          </a:solidFill>
                          <a:effectLst/>
                          <a:latin typeface="+mn-lt"/>
                          <a:ea typeface="+mn-ea"/>
                          <a:cs typeface="+mn-cs"/>
                        </a:rPr>
                        <a:t>--interactive=</a:t>
                      </a:r>
                      <a:r>
                        <a:rPr lang="en-US" sz="1900" b="1" i="0" kern="1200" dirty="0" err="1">
                          <a:solidFill>
                            <a:schemeClr val="dk1"/>
                          </a:solidFill>
                          <a:effectLst/>
                          <a:latin typeface="+mn-lt"/>
                          <a:ea typeface="+mn-ea"/>
                          <a:cs typeface="+mn-cs"/>
                        </a:rPr>
                        <a:t>true|false</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When false, it disables interactive input prompts.</a:t>
                      </a:r>
                      <a:endParaRPr lang="en-US" dirty="0"/>
                    </a:p>
                  </a:txBody>
                  <a:tcPr/>
                </a:tc>
                <a:extLst>
                  <a:ext uri="{0D108BD9-81ED-4DB2-BD59-A6C34878D82A}">
                    <a16:rowId xmlns:a16="http://schemas.microsoft.com/office/drawing/2014/main" val="3285013251"/>
                  </a:ext>
                </a:extLst>
              </a:tr>
            </a:tbl>
          </a:graphicData>
        </a:graphic>
      </p:graphicFrame>
    </p:spTree>
    <p:extLst>
      <p:ext uri="{BB962C8B-B14F-4D97-AF65-F5344CB8AC3E}">
        <p14:creationId xmlns:p14="http://schemas.microsoft.com/office/powerpoint/2010/main" val="189223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5EACC-AF73-49E4-BE01-D9E91187EC3E}"/>
              </a:ext>
            </a:extLst>
          </p:cNvPr>
          <p:cNvSpPr>
            <a:spLocks noGrp="1"/>
          </p:cNvSpPr>
          <p:nvPr>
            <p:ph type="title"/>
          </p:nvPr>
        </p:nvSpPr>
        <p:spPr>
          <a:xfrm>
            <a:off x="292667" y="253218"/>
            <a:ext cx="11125199" cy="535746"/>
          </a:xfrm>
        </p:spPr>
        <p:txBody>
          <a:bodyPr/>
          <a:lstStyle/>
          <a:p>
            <a:r>
              <a:rPr lang="en-IN" dirty="0"/>
              <a:t>Ng build Command</a:t>
            </a:r>
            <a:endParaRPr lang="en-US" dirty="0"/>
          </a:p>
        </p:txBody>
      </p:sp>
      <p:sp>
        <p:nvSpPr>
          <p:cNvPr id="3" name="Text Placeholder 2">
            <a:extLst>
              <a:ext uri="{FF2B5EF4-FFF2-40B4-BE49-F238E27FC236}">
                <a16:creationId xmlns:a16="http://schemas.microsoft.com/office/drawing/2014/main" id="{1F9AF79E-AC24-4BD2-8F3A-C99DF12F5D26}"/>
              </a:ext>
            </a:extLst>
          </p:cNvPr>
          <p:cNvSpPr>
            <a:spLocks noGrp="1"/>
          </p:cNvSpPr>
          <p:nvPr>
            <p:ph type="body" sz="quarter" idx="13"/>
          </p:nvPr>
        </p:nvSpPr>
        <p:spPr>
          <a:xfrm>
            <a:off x="653330" y="1010529"/>
            <a:ext cx="11304208" cy="3962401"/>
          </a:xfrm>
        </p:spPr>
        <p:txBody>
          <a:bodyPr/>
          <a:lstStyle/>
          <a:p>
            <a:r>
              <a:rPr lang="en-US" sz="2600" dirty="0"/>
              <a:t>Syntax:</a:t>
            </a:r>
          </a:p>
          <a:p>
            <a:pPr>
              <a:spcBef>
                <a:spcPts val="1200"/>
              </a:spcBef>
            </a:pPr>
            <a:r>
              <a:rPr lang="en-US" sz="2600" dirty="0"/>
              <a:t>Parameter Explanation:</a:t>
            </a:r>
          </a:p>
          <a:p>
            <a:pPr>
              <a:spcBef>
                <a:spcPts val="1200"/>
              </a:spcBef>
            </a:pPr>
            <a:r>
              <a:rPr lang="en-US" sz="2600" b="1" dirty="0"/>
              <a:t>&lt;project&gt;:</a:t>
            </a:r>
            <a:r>
              <a:rPr lang="en-US" sz="2600" dirty="0"/>
              <a:t> It specifies the name of the project to build. It can be an app or a library.</a:t>
            </a:r>
          </a:p>
          <a:p>
            <a:endParaRPr lang="en-US" sz="2600" dirty="0"/>
          </a:p>
          <a:p>
            <a:endParaRPr lang="en-US" sz="2600" dirty="0"/>
          </a:p>
        </p:txBody>
      </p:sp>
      <p:sp>
        <p:nvSpPr>
          <p:cNvPr id="4" name="Slide Number Placeholder 3">
            <a:extLst>
              <a:ext uri="{FF2B5EF4-FFF2-40B4-BE49-F238E27FC236}">
                <a16:creationId xmlns:a16="http://schemas.microsoft.com/office/drawing/2014/main" id="{EF7FADF0-8CF6-4D76-A4EE-1C8DD705237A}"/>
              </a:ext>
            </a:extLst>
          </p:cNvPr>
          <p:cNvSpPr>
            <a:spLocks noGrp="1"/>
          </p:cNvSpPr>
          <p:nvPr>
            <p:ph type="sldNum" sz="quarter" idx="12"/>
          </p:nvPr>
        </p:nvSpPr>
        <p:spPr/>
        <p:txBody>
          <a:bodyPr/>
          <a:lstStyle/>
          <a:p>
            <a:fld id="{C51EAA63-D034-42AE-91FA-B13B9518C7BE}" type="slidenum">
              <a:rPr lang="en-US" smtClean="0"/>
              <a:pPr/>
              <a:t>13</a:t>
            </a:fld>
            <a:endParaRPr lang="en-US" dirty="0"/>
          </a:p>
        </p:txBody>
      </p:sp>
      <p:pic>
        <p:nvPicPr>
          <p:cNvPr id="5" name="Picture 4">
            <a:extLst>
              <a:ext uri="{FF2B5EF4-FFF2-40B4-BE49-F238E27FC236}">
                <a16:creationId xmlns:a16="http://schemas.microsoft.com/office/drawing/2014/main" id="{B29C4C18-8549-483E-9AC6-67990D69D448}"/>
              </a:ext>
            </a:extLst>
          </p:cNvPr>
          <p:cNvPicPr>
            <a:picLocks noChangeAspect="1"/>
          </p:cNvPicPr>
          <p:nvPr/>
        </p:nvPicPr>
        <p:blipFill>
          <a:blip r:embed="rId2"/>
          <a:stretch>
            <a:fillRect/>
          </a:stretch>
        </p:blipFill>
        <p:spPr>
          <a:xfrm>
            <a:off x="4239386" y="945231"/>
            <a:ext cx="2793073" cy="635391"/>
          </a:xfrm>
          <a:prstGeom prst="rect">
            <a:avLst/>
          </a:prstGeom>
        </p:spPr>
      </p:pic>
      <p:graphicFrame>
        <p:nvGraphicFramePr>
          <p:cNvPr id="6" name="Table 6">
            <a:extLst>
              <a:ext uri="{FF2B5EF4-FFF2-40B4-BE49-F238E27FC236}">
                <a16:creationId xmlns:a16="http://schemas.microsoft.com/office/drawing/2014/main" id="{526F52B8-1B89-4ED0-AF53-7A3057C144F3}"/>
              </a:ext>
            </a:extLst>
          </p:cNvPr>
          <p:cNvGraphicFramePr>
            <a:graphicFrameLocks noGrp="1"/>
          </p:cNvGraphicFramePr>
          <p:nvPr>
            <p:extLst>
              <p:ext uri="{D42A27DB-BD31-4B8C-83A1-F6EECF244321}">
                <p14:modId xmlns:p14="http://schemas.microsoft.com/office/powerpoint/2010/main" val="317073544"/>
              </p:ext>
            </p:extLst>
          </p:nvPr>
        </p:nvGraphicFramePr>
        <p:xfrm>
          <a:off x="544854" y="2421397"/>
          <a:ext cx="11356412" cy="3825240"/>
        </p:xfrm>
        <a:graphic>
          <a:graphicData uri="http://schemas.openxmlformats.org/drawingml/2006/table">
            <a:tbl>
              <a:tblPr firstRow="1" bandRow="1">
                <a:tableStyleId>{93296810-A885-4BE3-A3E7-6D5BEEA58F35}</a:tableStyleId>
              </a:tblPr>
              <a:tblGrid>
                <a:gridCol w="3548843">
                  <a:extLst>
                    <a:ext uri="{9D8B030D-6E8A-4147-A177-3AD203B41FA5}">
                      <a16:colId xmlns:a16="http://schemas.microsoft.com/office/drawing/2014/main" val="2036258615"/>
                    </a:ext>
                  </a:extLst>
                </a:gridCol>
                <a:gridCol w="7807569">
                  <a:extLst>
                    <a:ext uri="{9D8B030D-6E8A-4147-A177-3AD203B41FA5}">
                      <a16:colId xmlns:a16="http://schemas.microsoft.com/office/drawing/2014/main" val="4159009598"/>
                    </a:ext>
                  </a:extLst>
                </a:gridCol>
              </a:tblGrid>
              <a:tr h="370840">
                <a:tc>
                  <a:txBody>
                    <a:bodyPr/>
                    <a:lstStyle/>
                    <a:p>
                      <a:pPr algn="ctr"/>
                      <a:r>
                        <a:rPr lang="en-IN" dirty="0"/>
                        <a:t>Options</a:t>
                      </a:r>
                      <a:endParaRPr lang="en-US" dirty="0"/>
                    </a:p>
                  </a:txBody>
                  <a:tcPr/>
                </a:tc>
                <a:tc>
                  <a:txBody>
                    <a:bodyPr/>
                    <a:lstStyle/>
                    <a:p>
                      <a:pPr algn="ctr"/>
                      <a:r>
                        <a:rPr lang="en-IN" dirty="0"/>
                        <a:t>Description</a:t>
                      </a:r>
                      <a:endParaRPr lang="en-US" dirty="0"/>
                    </a:p>
                  </a:txBody>
                  <a:tcPr/>
                </a:tc>
                <a:extLst>
                  <a:ext uri="{0D108BD9-81ED-4DB2-BD59-A6C34878D82A}">
                    <a16:rowId xmlns:a16="http://schemas.microsoft.com/office/drawing/2014/main" val="3787287255"/>
                  </a:ext>
                </a:extLst>
              </a:tr>
              <a:tr h="370840">
                <a:tc>
                  <a:txBody>
                    <a:bodyPr/>
                    <a:lstStyle/>
                    <a:p>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aot</a:t>
                      </a:r>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true|false</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It builds using Ahead of Time compilation. Default: false</a:t>
                      </a:r>
                      <a:endParaRPr lang="en-US" dirty="0"/>
                    </a:p>
                  </a:txBody>
                  <a:tcPr/>
                </a:tc>
                <a:extLst>
                  <a:ext uri="{0D108BD9-81ED-4DB2-BD59-A6C34878D82A}">
                    <a16:rowId xmlns:a16="http://schemas.microsoft.com/office/drawing/2014/main" val="3096725756"/>
                  </a:ext>
                </a:extLst>
              </a:tr>
              <a:tr h="370840">
                <a:tc>
                  <a:txBody>
                    <a:bodyPr/>
                    <a:lstStyle/>
                    <a:p>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baseHref</a:t>
                      </a:r>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baseHref</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It specifies the base </a:t>
                      </a:r>
                      <a:r>
                        <a:rPr lang="en-US" sz="1900" b="0" i="0" kern="1200" dirty="0" err="1">
                          <a:solidFill>
                            <a:schemeClr val="dk1"/>
                          </a:solidFill>
                          <a:effectLst/>
                          <a:latin typeface="+mn-lt"/>
                          <a:ea typeface="+mn-ea"/>
                          <a:cs typeface="+mn-cs"/>
                        </a:rPr>
                        <a:t>url</a:t>
                      </a:r>
                      <a:r>
                        <a:rPr lang="en-US" sz="1900" b="0" i="0" kern="1200" dirty="0">
                          <a:solidFill>
                            <a:schemeClr val="dk1"/>
                          </a:solidFill>
                          <a:effectLst/>
                          <a:latin typeface="+mn-lt"/>
                          <a:ea typeface="+mn-ea"/>
                          <a:cs typeface="+mn-cs"/>
                        </a:rPr>
                        <a:t> for the application being built.</a:t>
                      </a:r>
                      <a:endParaRPr lang="en-US" dirty="0"/>
                    </a:p>
                  </a:txBody>
                  <a:tcPr/>
                </a:tc>
                <a:extLst>
                  <a:ext uri="{0D108BD9-81ED-4DB2-BD59-A6C34878D82A}">
                    <a16:rowId xmlns:a16="http://schemas.microsoft.com/office/drawing/2014/main" val="2131608834"/>
                  </a:ext>
                </a:extLst>
              </a:tr>
              <a:tr h="370840">
                <a:tc>
                  <a:txBody>
                    <a:bodyPr/>
                    <a:lstStyle/>
                    <a:p>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buildEventLog</a:t>
                      </a:r>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buildEventLog</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(experimental) Output file path for Build Event Protocol events.</a:t>
                      </a:r>
                      <a:endParaRPr lang="en-US" dirty="0"/>
                    </a:p>
                  </a:txBody>
                  <a:tcPr/>
                </a:tc>
                <a:extLst>
                  <a:ext uri="{0D108BD9-81ED-4DB2-BD59-A6C34878D82A}">
                    <a16:rowId xmlns:a16="http://schemas.microsoft.com/office/drawing/2014/main" val="3285013251"/>
                  </a:ext>
                </a:extLst>
              </a:tr>
              <a:tr h="370840">
                <a:tc>
                  <a:txBody>
                    <a:bodyPr/>
                    <a:lstStyle/>
                    <a:p>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buildOptimizer</a:t>
                      </a:r>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true|false</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It enables '@angular-devkit/build-optimizer' optimizations when using the '</a:t>
                      </a:r>
                      <a:r>
                        <a:rPr lang="en-US" sz="1900" b="0" i="0" kern="1200" dirty="0" err="1">
                          <a:solidFill>
                            <a:schemeClr val="dk1"/>
                          </a:solidFill>
                          <a:effectLst/>
                          <a:latin typeface="+mn-lt"/>
                          <a:ea typeface="+mn-ea"/>
                          <a:cs typeface="+mn-cs"/>
                        </a:rPr>
                        <a:t>aot</a:t>
                      </a:r>
                      <a:r>
                        <a:rPr lang="en-US" sz="1900" b="0" i="0" kern="1200" dirty="0">
                          <a:solidFill>
                            <a:schemeClr val="dk1"/>
                          </a:solidFill>
                          <a:effectLst/>
                          <a:latin typeface="+mn-lt"/>
                          <a:ea typeface="+mn-ea"/>
                          <a:cs typeface="+mn-cs"/>
                        </a:rPr>
                        <a:t>' option. Default: false</a:t>
                      </a:r>
                      <a:endParaRPr lang="en-US" dirty="0"/>
                    </a:p>
                  </a:txBody>
                  <a:tcPr/>
                </a:tc>
                <a:extLst>
                  <a:ext uri="{0D108BD9-81ED-4DB2-BD59-A6C34878D82A}">
                    <a16:rowId xmlns:a16="http://schemas.microsoft.com/office/drawing/2014/main" val="359349275"/>
                  </a:ext>
                </a:extLst>
              </a:tr>
              <a:tr h="370840">
                <a:tc>
                  <a:txBody>
                    <a:bodyPr/>
                    <a:lstStyle/>
                    <a:p>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commonChunk</a:t>
                      </a:r>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true|false</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It uses a separate bundle containing code used across multiple bundles. Default: true</a:t>
                      </a:r>
                      <a:endParaRPr lang="en-US" dirty="0"/>
                    </a:p>
                  </a:txBody>
                  <a:tcPr/>
                </a:tc>
                <a:extLst>
                  <a:ext uri="{0D108BD9-81ED-4DB2-BD59-A6C34878D82A}">
                    <a16:rowId xmlns:a16="http://schemas.microsoft.com/office/drawing/2014/main" val="1221708726"/>
                  </a:ext>
                </a:extLst>
              </a:tr>
              <a:tr h="370840">
                <a:tc>
                  <a:txBody>
                    <a:bodyPr/>
                    <a:lstStyle/>
                    <a:p>
                      <a:r>
                        <a:rPr lang="en-US" sz="1900" b="1" i="0" kern="1200" dirty="0">
                          <a:solidFill>
                            <a:schemeClr val="dk1"/>
                          </a:solidFill>
                          <a:effectLst/>
                          <a:latin typeface="+mn-lt"/>
                          <a:ea typeface="+mn-ea"/>
                          <a:cs typeface="+mn-cs"/>
                        </a:rPr>
                        <a:t>--configuration=configuration:</a:t>
                      </a:r>
                      <a:endParaRPr lang="en-US" dirty="0"/>
                    </a:p>
                  </a:txBody>
                  <a:tcPr/>
                </a:tc>
                <a:tc>
                  <a:txBody>
                    <a:bodyPr/>
                    <a:lstStyle/>
                    <a:p>
                      <a:r>
                        <a:rPr lang="en-US" sz="1900" b="0" i="0" kern="1200" dirty="0">
                          <a:solidFill>
                            <a:schemeClr val="dk1"/>
                          </a:solidFill>
                          <a:effectLst/>
                          <a:latin typeface="+mn-lt"/>
                          <a:ea typeface="+mn-ea"/>
                          <a:cs typeface="+mn-cs"/>
                        </a:rPr>
                        <a:t>A named build target, as specified in the "configurations" section of </a:t>
                      </a:r>
                      <a:r>
                        <a:rPr lang="en-US" sz="1900" b="0" i="0" kern="1200" dirty="0" err="1">
                          <a:solidFill>
                            <a:schemeClr val="dk1"/>
                          </a:solidFill>
                          <a:effectLst/>
                          <a:latin typeface="+mn-lt"/>
                          <a:ea typeface="+mn-ea"/>
                          <a:cs typeface="+mn-cs"/>
                        </a:rPr>
                        <a:t>angular.json</a:t>
                      </a:r>
                      <a:r>
                        <a:rPr lang="en-US" sz="1900" b="0" i="0" kern="1200" dirty="0">
                          <a:solidFill>
                            <a:schemeClr val="dk1"/>
                          </a:solidFill>
                          <a:effectLst/>
                          <a:latin typeface="+mn-lt"/>
                          <a:ea typeface="+mn-ea"/>
                          <a:cs typeface="+mn-cs"/>
                        </a:rPr>
                        <a:t>. Each named target is accompanied by a configuration of option defaults for that target.</a:t>
                      </a:r>
                      <a:endParaRPr lang="en-US" dirty="0"/>
                    </a:p>
                  </a:txBody>
                  <a:tcPr/>
                </a:tc>
                <a:extLst>
                  <a:ext uri="{0D108BD9-81ED-4DB2-BD59-A6C34878D82A}">
                    <a16:rowId xmlns:a16="http://schemas.microsoft.com/office/drawing/2014/main" val="2965380114"/>
                  </a:ext>
                </a:extLst>
              </a:tr>
            </a:tbl>
          </a:graphicData>
        </a:graphic>
      </p:graphicFrame>
    </p:spTree>
    <p:extLst>
      <p:ext uri="{BB962C8B-B14F-4D97-AF65-F5344CB8AC3E}">
        <p14:creationId xmlns:p14="http://schemas.microsoft.com/office/powerpoint/2010/main" val="326065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0E9A0-D331-4ACA-A2E4-428528DE50F8}"/>
              </a:ext>
            </a:extLst>
          </p:cNvPr>
          <p:cNvSpPr>
            <a:spLocks noGrp="1"/>
          </p:cNvSpPr>
          <p:nvPr>
            <p:ph type="title"/>
          </p:nvPr>
        </p:nvSpPr>
        <p:spPr>
          <a:xfrm>
            <a:off x="264532" y="239150"/>
            <a:ext cx="11125199" cy="493543"/>
          </a:xfrm>
        </p:spPr>
        <p:txBody>
          <a:bodyPr/>
          <a:lstStyle/>
          <a:p>
            <a:r>
              <a:rPr lang="en-IN" dirty="0"/>
              <a:t>Ng build Command</a:t>
            </a:r>
            <a:endParaRPr lang="en-US" dirty="0"/>
          </a:p>
        </p:txBody>
      </p:sp>
      <p:sp>
        <p:nvSpPr>
          <p:cNvPr id="4" name="Slide Number Placeholder 3">
            <a:extLst>
              <a:ext uri="{FF2B5EF4-FFF2-40B4-BE49-F238E27FC236}">
                <a16:creationId xmlns:a16="http://schemas.microsoft.com/office/drawing/2014/main" id="{32F3A00B-98D7-44BB-B713-353F4991C4AC}"/>
              </a:ext>
            </a:extLst>
          </p:cNvPr>
          <p:cNvSpPr>
            <a:spLocks noGrp="1"/>
          </p:cNvSpPr>
          <p:nvPr>
            <p:ph type="sldNum" sz="quarter" idx="12"/>
          </p:nvPr>
        </p:nvSpPr>
        <p:spPr/>
        <p:txBody>
          <a:bodyPr/>
          <a:lstStyle/>
          <a:p>
            <a:fld id="{C51EAA63-D034-42AE-91FA-B13B9518C7BE}" type="slidenum">
              <a:rPr lang="en-US" smtClean="0"/>
              <a:pPr/>
              <a:t>14</a:t>
            </a:fld>
            <a:endParaRPr lang="en-US" dirty="0"/>
          </a:p>
        </p:txBody>
      </p:sp>
      <p:graphicFrame>
        <p:nvGraphicFramePr>
          <p:cNvPr id="6" name="Table 6">
            <a:extLst>
              <a:ext uri="{FF2B5EF4-FFF2-40B4-BE49-F238E27FC236}">
                <a16:creationId xmlns:a16="http://schemas.microsoft.com/office/drawing/2014/main" id="{A74B58A2-DC3F-453A-BFD7-589BD7D831F7}"/>
              </a:ext>
            </a:extLst>
          </p:cNvPr>
          <p:cNvGraphicFramePr>
            <a:graphicFrameLocks noGrp="1"/>
          </p:cNvGraphicFramePr>
          <p:nvPr>
            <p:extLst>
              <p:ext uri="{D42A27DB-BD31-4B8C-83A1-F6EECF244321}">
                <p14:modId xmlns:p14="http://schemas.microsoft.com/office/powerpoint/2010/main" val="3355089337"/>
              </p:ext>
            </p:extLst>
          </p:nvPr>
        </p:nvGraphicFramePr>
        <p:xfrm>
          <a:off x="601126" y="930226"/>
          <a:ext cx="11440819" cy="5151120"/>
        </p:xfrm>
        <a:graphic>
          <a:graphicData uri="http://schemas.openxmlformats.org/drawingml/2006/table">
            <a:tbl>
              <a:tblPr firstRow="1" bandRow="1">
                <a:tableStyleId>{93296810-A885-4BE3-A3E7-6D5BEEA58F35}</a:tableStyleId>
              </a:tblPr>
              <a:tblGrid>
                <a:gridCol w="3534431">
                  <a:extLst>
                    <a:ext uri="{9D8B030D-6E8A-4147-A177-3AD203B41FA5}">
                      <a16:colId xmlns:a16="http://schemas.microsoft.com/office/drawing/2014/main" val="2036258615"/>
                    </a:ext>
                  </a:extLst>
                </a:gridCol>
                <a:gridCol w="7906388">
                  <a:extLst>
                    <a:ext uri="{9D8B030D-6E8A-4147-A177-3AD203B41FA5}">
                      <a16:colId xmlns:a16="http://schemas.microsoft.com/office/drawing/2014/main" val="4159009598"/>
                    </a:ext>
                  </a:extLst>
                </a:gridCol>
              </a:tblGrid>
              <a:tr h="370840">
                <a:tc>
                  <a:txBody>
                    <a:bodyPr/>
                    <a:lstStyle/>
                    <a:p>
                      <a:pPr algn="ctr"/>
                      <a:r>
                        <a:rPr lang="en-IN" dirty="0"/>
                        <a:t>Options</a:t>
                      </a:r>
                      <a:endParaRPr lang="en-US" dirty="0"/>
                    </a:p>
                  </a:txBody>
                  <a:tcPr/>
                </a:tc>
                <a:tc>
                  <a:txBody>
                    <a:bodyPr/>
                    <a:lstStyle/>
                    <a:p>
                      <a:pPr algn="ctr"/>
                      <a:r>
                        <a:rPr lang="en-IN" dirty="0"/>
                        <a:t>Description</a:t>
                      </a:r>
                      <a:endParaRPr lang="en-US" dirty="0"/>
                    </a:p>
                  </a:txBody>
                  <a:tcPr/>
                </a:tc>
                <a:extLst>
                  <a:ext uri="{0D108BD9-81ED-4DB2-BD59-A6C34878D82A}">
                    <a16:rowId xmlns:a16="http://schemas.microsoft.com/office/drawing/2014/main" val="3787287255"/>
                  </a:ext>
                </a:extLst>
              </a:tr>
              <a:tr h="370840">
                <a:tc>
                  <a:txBody>
                    <a:bodyPr/>
                    <a:lstStyle/>
                    <a:p>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deleteOutputPath</a:t>
                      </a:r>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true|false</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It is used to delete the output path before building. Default: true.</a:t>
                      </a:r>
                      <a:endParaRPr lang="en-US" dirty="0"/>
                    </a:p>
                  </a:txBody>
                  <a:tcPr/>
                </a:tc>
                <a:extLst>
                  <a:ext uri="{0D108BD9-81ED-4DB2-BD59-A6C34878D82A}">
                    <a16:rowId xmlns:a16="http://schemas.microsoft.com/office/drawing/2014/main" val="3096725756"/>
                  </a:ext>
                </a:extLst>
              </a:tr>
              <a:tr h="370840">
                <a:tc>
                  <a:txBody>
                    <a:bodyPr/>
                    <a:lstStyle/>
                    <a:p>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deployUrl</a:t>
                      </a:r>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deployUrl</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URL where files will be deployed.</a:t>
                      </a:r>
                      <a:endParaRPr lang="en-US" dirty="0"/>
                    </a:p>
                  </a:txBody>
                  <a:tcPr/>
                </a:tc>
                <a:extLst>
                  <a:ext uri="{0D108BD9-81ED-4DB2-BD59-A6C34878D82A}">
                    <a16:rowId xmlns:a16="http://schemas.microsoft.com/office/drawing/2014/main" val="2131608834"/>
                  </a:ext>
                </a:extLst>
              </a:tr>
              <a:tr h="370840">
                <a:tc>
                  <a:txBody>
                    <a:bodyPr/>
                    <a:lstStyle/>
                    <a:p>
                      <a:r>
                        <a:rPr lang="en-US" sz="1900" b="1" i="0" kern="1200" dirty="0">
                          <a:solidFill>
                            <a:schemeClr val="dk1"/>
                          </a:solidFill>
                          <a:effectLst/>
                          <a:latin typeface="+mn-lt"/>
                          <a:ea typeface="+mn-ea"/>
                          <a:cs typeface="+mn-cs"/>
                        </a:rPr>
                        <a:t>--es5BrowserSupport=</a:t>
                      </a:r>
                      <a:r>
                        <a:rPr lang="en-US" sz="1900" b="1" i="0" kern="1200" dirty="0" err="1">
                          <a:solidFill>
                            <a:schemeClr val="dk1"/>
                          </a:solidFill>
                          <a:effectLst/>
                          <a:latin typeface="+mn-lt"/>
                          <a:ea typeface="+mn-ea"/>
                          <a:cs typeface="+mn-cs"/>
                        </a:rPr>
                        <a:t>true|false</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Enables conditionally loaded ES2015 </a:t>
                      </a:r>
                      <a:r>
                        <a:rPr lang="en-US" sz="1900" b="0" i="0" kern="1200" dirty="0" err="1">
                          <a:solidFill>
                            <a:schemeClr val="dk1"/>
                          </a:solidFill>
                          <a:effectLst/>
                          <a:latin typeface="+mn-lt"/>
                          <a:ea typeface="+mn-ea"/>
                          <a:cs typeface="+mn-cs"/>
                        </a:rPr>
                        <a:t>polyfills</a:t>
                      </a:r>
                      <a:r>
                        <a:rPr lang="en-US" sz="1900" b="0" i="0" kern="1200" dirty="0">
                          <a:solidFill>
                            <a:schemeClr val="dk1"/>
                          </a:solidFill>
                          <a:effectLst/>
                          <a:latin typeface="+mn-lt"/>
                          <a:ea typeface="+mn-ea"/>
                          <a:cs typeface="+mn-cs"/>
                        </a:rPr>
                        <a:t>. Default: false.</a:t>
                      </a:r>
                      <a:endParaRPr lang="en-US" dirty="0"/>
                    </a:p>
                  </a:txBody>
                  <a:tcPr/>
                </a:tc>
                <a:extLst>
                  <a:ext uri="{0D108BD9-81ED-4DB2-BD59-A6C34878D82A}">
                    <a16:rowId xmlns:a16="http://schemas.microsoft.com/office/drawing/2014/main" val="3285013251"/>
                  </a:ext>
                </a:extLst>
              </a:tr>
              <a:tr h="370840">
                <a:tc>
                  <a:txBody>
                    <a:bodyPr/>
                    <a:lstStyle/>
                    <a:p>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extractCss</a:t>
                      </a:r>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true|false</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It is used to extract </a:t>
                      </a:r>
                      <a:r>
                        <a:rPr lang="en-US" sz="1900" b="0" i="0" kern="1200" dirty="0" err="1">
                          <a:solidFill>
                            <a:schemeClr val="dk1"/>
                          </a:solidFill>
                          <a:effectLst/>
                          <a:latin typeface="+mn-lt"/>
                          <a:ea typeface="+mn-ea"/>
                          <a:cs typeface="+mn-cs"/>
                        </a:rPr>
                        <a:t>css</a:t>
                      </a:r>
                      <a:r>
                        <a:rPr lang="en-US" sz="1900" b="0" i="0" kern="1200" dirty="0">
                          <a:solidFill>
                            <a:schemeClr val="dk1"/>
                          </a:solidFill>
                          <a:effectLst/>
                          <a:latin typeface="+mn-lt"/>
                          <a:ea typeface="+mn-ea"/>
                          <a:cs typeface="+mn-cs"/>
                        </a:rPr>
                        <a:t> from global styles into </a:t>
                      </a:r>
                      <a:r>
                        <a:rPr lang="en-US" sz="1900" b="0" i="0" kern="1200" dirty="0" err="1">
                          <a:solidFill>
                            <a:schemeClr val="dk1"/>
                          </a:solidFill>
                          <a:effectLst/>
                          <a:latin typeface="+mn-lt"/>
                          <a:ea typeface="+mn-ea"/>
                          <a:cs typeface="+mn-cs"/>
                        </a:rPr>
                        <a:t>css</a:t>
                      </a:r>
                      <a:r>
                        <a:rPr lang="en-US" sz="1900" b="0" i="0" kern="1200" dirty="0">
                          <a:solidFill>
                            <a:schemeClr val="dk1"/>
                          </a:solidFill>
                          <a:effectLst/>
                          <a:latin typeface="+mn-lt"/>
                          <a:ea typeface="+mn-ea"/>
                          <a:cs typeface="+mn-cs"/>
                        </a:rPr>
                        <a:t> files instead of </a:t>
                      </a:r>
                      <a:r>
                        <a:rPr lang="en-US" sz="1900" b="0" i="0" kern="1200" dirty="0" err="1">
                          <a:solidFill>
                            <a:schemeClr val="dk1"/>
                          </a:solidFill>
                          <a:effectLst/>
                          <a:latin typeface="+mn-lt"/>
                          <a:ea typeface="+mn-ea"/>
                          <a:cs typeface="+mn-cs"/>
                        </a:rPr>
                        <a:t>js</a:t>
                      </a:r>
                      <a:r>
                        <a:rPr lang="en-US" sz="1900" b="0" i="0" kern="1200" dirty="0">
                          <a:solidFill>
                            <a:schemeClr val="dk1"/>
                          </a:solidFill>
                          <a:effectLst/>
                          <a:latin typeface="+mn-lt"/>
                          <a:ea typeface="+mn-ea"/>
                          <a:cs typeface="+mn-cs"/>
                        </a:rPr>
                        <a:t> ones. Default: false</a:t>
                      </a:r>
                      <a:endParaRPr lang="en-US" dirty="0"/>
                    </a:p>
                  </a:txBody>
                  <a:tcPr/>
                </a:tc>
                <a:extLst>
                  <a:ext uri="{0D108BD9-81ED-4DB2-BD59-A6C34878D82A}">
                    <a16:rowId xmlns:a16="http://schemas.microsoft.com/office/drawing/2014/main" val="3090154661"/>
                  </a:ext>
                </a:extLst>
              </a:tr>
              <a:tr h="370840">
                <a:tc>
                  <a:txBody>
                    <a:bodyPr/>
                    <a:lstStyle/>
                    <a:p>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extractLicenses</a:t>
                      </a:r>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true|false</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It is used to extract all licenses in a separate file. Default: false</a:t>
                      </a:r>
                      <a:endParaRPr lang="en-US" dirty="0"/>
                    </a:p>
                  </a:txBody>
                  <a:tcPr/>
                </a:tc>
                <a:extLst>
                  <a:ext uri="{0D108BD9-81ED-4DB2-BD59-A6C34878D82A}">
                    <a16:rowId xmlns:a16="http://schemas.microsoft.com/office/drawing/2014/main" val="2350589291"/>
                  </a:ext>
                </a:extLst>
              </a:tr>
              <a:tr h="370840">
                <a:tc>
                  <a:txBody>
                    <a:bodyPr/>
                    <a:lstStyle/>
                    <a:p>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forkTypeChecker</a:t>
                      </a:r>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true|false</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It is used to run the TypeScript type checker in a forked process. Default: true</a:t>
                      </a:r>
                      <a:endParaRPr lang="en-US" dirty="0"/>
                    </a:p>
                  </a:txBody>
                  <a:tcPr/>
                </a:tc>
                <a:extLst>
                  <a:ext uri="{0D108BD9-81ED-4DB2-BD59-A6C34878D82A}">
                    <a16:rowId xmlns:a16="http://schemas.microsoft.com/office/drawing/2014/main" val="1029113437"/>
                  </a:ext>
                </a:extLst>
              </a:tr>
              <a:tr h="370840">
                <a:tc>
                  <a:txBody>
                    <a:bodyPr/>
                    <a:lstStyle/>
                    <a:p>
                      <a:r>
                        <a:rPr lang="en-US" sz="1900" b="1" i="0" kern="1200" dirty="0">
                          <a:solidFill>
                            <a:schemeClr val="dk1"/>
                          </a:solidFill>
                          <a:effectLst/>
                          <a:latin typeface="+mn-lt"/>
                          <a:ea typeface="+mn-ea"/>
                          <a:cs typeface="+mn-cs"/>
                        </a:rPr>
                        <a:t>--help=</a:t>
                      </a:r>
                      <a:r>
                        <a:rPr lang="en-US" sz="1900" b="1" i="0" kern="1200" dirty="0" err="1">
                          <a:solidFill>
                            <a:schemeClr val="dk1"/>
                          </a:solidFill>
                          <a:effectLst/>
                          <a:latin typeface="+mn-lt"/>
                          <a:ea typeface="+mn-ea"/>
                          <a:cs typeface="+mn-cs"/>
                        </a:rPr>
                        <a:t>true|false|json|JSON</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It is used to show a help message for this command in the console. Default: false</a:t>
                      </a:r>
                      <a:endParaRPr lang="en-US" dirty="0"/>
                    </a:p>
                  </a:txBody>
                  <a:tcPr/>
                </a:tc>
                <a:extLst>
                  <a:ext uri="{0D108BD9-81ED-4DB2-BD59-A6C34878D82A}">
                    <a16:rowId xmlns:a16="http://schemas.microsoft.com/office/drawing/2014/main" val="2054186134"/>
                  </a:ext>
                </a:extLst>
              </a:tr>
              <a:tr h="370840">
                <a:tc>
                  <a:txBody>
                    <a:bodyPr/>
                    <a:lstStyle/>
                    <a:p>
                      <a:r>
                        <a:rPr lang="en-US" sz="1900" b="1" i="0" kern="1200" dirty="0">
                          <a:solidFill>
                            <a:schemeClr val="dk1"/>
                          </a:solidFill>
                          <a:effectLst/>
                          <a:latin typeface="+mn-lt"/>
                          <a:ea typeface="+mn-ea"/>
                          <a:cs typeface="+mn-cs"/>
                        </a:rPr>
                        <a:t>--i18nFile=i18nFile:</a:t>
                      </a:r>
                      <a:endParaRPr lang="en-US" dirty="0"/>
                    </a:p>
                  </a:txBody>
                  <a:tcPr/>
                </a:tc>
                <a:tc>
                  <a:txBody>
                    <a:bodyPr/>
                    <a:lstStyle/>
                    <a:p>
                      <a:r>
                        <a:rPr lang="en-US" sz="1900" b="0" i="0" kern="1200" dirty="0">
                          <a:solidFill>
                            <a:schemeClr val="dk1"/>
                          </a:solidFill>
                          <a:effectLst/>
                          <a:latin typeface="+mn-lt"/>
                          <a:ea typeface="+mn-ea"/>
                          <a:cs typeface="+mn-cs"/>
                        </a:rPr>
                        <a:t>Localization file to use for i18n.</a:t>
                      </a:r>
                      <a:endParaRPr lang="en-US" dirty="0"/>
                    </a:p>
                  </a:txBody>
                  <a:tcPr/>
                </a:tc>
                <a:extLst>
                  <a:ext uri="{0D108BD9-81ED-4DB2-BD59-A6C34878D82A}">
                    <a16:rowId xmlns:a16="http://schemas.microsoft.com/office/drawing/2014/main" val="2887880372"/>
                  </a:ext>
                </a:extLst>
              </a:tr>
              <a:tr h="370840">
                <a:tc>
                  <a:txBody>
                    <a:bodyPr/>
                    <a:lstStyle/>
                    <a:p>
                      <a:r>
                        <a:rPr lang="en-US" sz="1900" b="1" i="0" kern="1200" dirty="0">
                          <a:solidFill>
                            <a:schemeClr val="dk1"/>
                          </a:solidFill>
                          <a:effectLst/>
                          <a:latin typeface="+mn-lt"/>
                          <a:ea typeface="+mn-ea"/>
                          <a:cs typeface="+mn-cs"/>
                        </a:rPr>
                        <a:t>--i18nFormat=i18nFormat:</a:t>
                      </a:r>
                      <a:r>
                        <a:rPr lang="en-US" sz="1900" b="0" i="0" kern="1200" dirty="0">
                          <a:solidFill>
                            <a:schemeClr val="dk1"/>
                          </a:solidFill>
                          <a:effectLst/>
                          <a:latin typeface="+mn-lt"/>
                          <a:ea typeface="+mn-ea"/>
                          <a:cs typeface="+mn-cs"/>
                        </a:rPr>
                        <a:t> </a:t>
                      </a:r>
                      <a:endParaRPr lang="en-US" dirty="0"/>
                    </a:p>
                  </a:txBody>
                  <a:tcPr/>
                </a:tc>
                <a:tc>
                  <a:txBody>
                    <a:bodyPr/>
                    <a:lstStyle/>
                    <a:p>
                      <a:r>
                        <a:rPr lang="en-US" sz="1900" b="0" i="0" kern="1200" dirty="0">
                          <a:solidFill>
                            <a:schemeClr val="dk1"/>
                          </a:solidFill>
                          <a:effectLst/>
                          <a:latin typeface="+mn-lt"/>
                          <a:ea typeface="+mn-ea"/>
                          <a:cs typeface="+mn-cs"/>
                        </a:rPr>
                        <a:t>Format of the localization file specified with --i18n-file.</a:t>
                      </a:r>
                      <a:endParaRPr lang="en-US" dirty="0"/>
                    </a:p>
                  </a:txBody>
                  <a:tcPr/>
                </a:tc>
                <a:extLst>
                  <a:ext uri="{0D108BD9-81ED-4DB2-BD59-A6C34878D82A}">
                    <a16:rowId xmlns:a16="http://schemas.microsoft.com/office/drawing/2014/main" val="880454714"/>
                  </a:ext>
                </a:extLst>
              </a:tr>
              <a:tr h="370840">
                <a:tc>
                  <a:txBody>
                    <a:bodyPr/>
                    <a:lstStyle/>
                    <a:p>
                      <a:r>
                        <a:rPr lang="en-US" sz="1900" b="0" i="0" kern="1200" dirty="0">
                          <a:solidFill>
                            <a:schemeClr val="dk1"/>
                          </a:solidFill>
                          <a:effectLst/>
                          <a:latin typeface="+mn-lt"/>
                          <a:ea typeface="+mn-ea"/>
                          <a:cs typeface="+mn-cs"/>
                        </a:rPr>
                        <a:t>--</a:t>
                      </a:r>
                      <a:r>
                        <a:rPr lang="en-US" sz="1900" b="1" i="0" kern="1200" dirty="0">
                          <a:solidFill>
                            <a:schemeClr val="dk1"/>
                          </a:solidFill>
                          <a:effectLst/>
                          <a:latin typeface="+mn-lt"/>
                          <a:ea typeface="+mn-ea"/>
                          <a:cs typeface="+mn-cs"/>
                        </a:rPr>
                        <a:t>i18nLocale=i18nLocale:</a:t>
                      </a:r>
                      <a:endParaRPr lang="en-US" b="1" dirty="0"/>
                    </a:p>
                  </a:txBody>
                  <a:tcPr/>
                </a:tc>
                <a:tc>
                  <a:txBody>
                    <a:bodyPr/>
                    <a:lstStyle/>
                    <a:p>
                      <a:r>
                        <a:rPr lang="en-US" sz="1900" b="0" i="0" kern="1200" dirty="0">
                          <a:solidFill>
                            <a:schemeClr val="dk1"/>
                          </a:solidFill>
                          <a:effectLst/>
                          <a:latin typeface="+mn-lt"/>
                          <a:ea typeface="+mn-ea"/>
                          <a:cs typeface="+mn-cs"/>
                        </a:rPr>
                        <a:t>Locale to use for i18n.</a:t>
                      </a:r>
                      <a:endParaRPr lang="en-US" dirty="0"/>
                    </a:p>
                  </a:txBody>
                  <a:tcPr/>
                </a:tc>
                <a:extLst>
                  <a:ext uri="{0D108BD9-81ED-4DB2-BD59-A6C34878D82A}">
                    <a16:rowId xmlns:a16="http://schemas.microsoft.com/office/drawing/2014/main" val="3359699717"/>
                  </a:ext>
                </a:extLst>
              </a:tr>
              <a:tr h="370840">
                <a:tc>
                  <a:txBody>
                    <a:bodyPr/>
                    <a:lstStyle/>
                    <a:p>
                      <a:r>
                        <a:rPr lang="en-US" sz="1900" b="1" i="0" kern="1200" dirty="0">
                          <a:solidFill>
                            <a:schemeClr val="dk1"/>
                          </a:solidFill>
                          <a:effectLst/>
                          <a:latin typeface="+mn-lt"/>
                          <a:ea typeface="+mn-ea"/>
                          <a:cs typeface="+mn-cs"/>
                        </a:rPr>
                        <a:t>--index=index:</a:t>
                      </a:r>
                      <a:endParaRPr lang="en-US" b="1" dirty="0"/>
                    </a:p>
                  </a:txBody>
                  <a:tcPr/>
                </a:tc>
                <a:tc>
                  <a:txBody>
                    <a:bodyPr/>
                    <a:lstStyle/>
                    <a:p>
                      <a:r>
                        <a:rPr lang="en-US" sz="1900" b="0" i="0" kern="1200" dirty="0">
                          <a:solidFill>
                            <a:schemeClr val="dk1"/>
                          </a:solidFill>
                          <a:effectLst/>
                          <a:latin typeface="+mn-lt"/>
                          <a:ea typeface="+mn-ea"/>
                          <a:cs typeface="+mn-cs"/>
                        </a:rPr>
                        <a:t>The name of the index HTML file.</a:t>
                      </a:r>
                      <a:endParaRPr lang="en-US" dirty="0"/>
                    </a:p>
                  </a:txBody>
                  <a:tcPr/>
                </a:tc>
                <a:extLst>
                  <a:ext uri="{0D108BD9-81ED-4DB2-BD59-A6C34878D82A}">
                    <a16:rowId xmlns:a16="http://schemas.microsoft.com/office/drawing/2014/main" val="879942582"/>
                  </a:ext>
                </a:extLst>
              </a:tr>
            </a:tbl>
          </a:graphicData>
        </a:graphic>
      </p:graphicFrame>
    </p:spTree>
    <p:extLst>
      <p:ext uri="{BB962C8B-B14F-4D97-AF65-F5344CB8AC3E}">
        <p14:creationId xmlns:p14="http://schemas.microsoft.com/office/powerpoint/2010/main" val="1353271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6C9F7-502D-4997-80DB-760133007665}"/>
              </a:ext>
            </a:extLst>
          </p:cNvPr>
          <p:cNvSpPr>
            <a:spLocks noGrp="1"/>
          </p:cNvSpPr>
          <p:nvPr>
            <p:ph type="title"/>
          </p:nvPr>
        </p:nvSpPr>
        <p:spPr>
          <a:xfrm>
            <a:off x="250465" y="231413"/>
            <a:ext cx="11125199" cy="451339"/>
          </a:xfrm>
        </p:spPr>
        <p:txBody>
          <a:bodyPr/>
          <a:lstStyle/>
          <a:p>
            <a:r>
              <a:rPr lang="en-IN" dirty="0"/>
              <a:t>Ng build Command</a:t>
            </a:r>
            <a:endParaRPr lang="en-US" dirty="0"/>
          </a:p>
        </p:txBody>
      </p:sp>
      <p:sp>
        <p:nvSpPr>
          <p:cNvPr id="4" name="Slide Number Placeholder 3">
            <a:extLst>
              <a:ext uri="{FF2B5EF4-FFF2-40B4-BE49-F238E27FC236}">
                <a16:creationId xmlns:a16="http://schemas.microsoft.com/office/drawing/2014/main" id="{3055A680-60B8-4BCC-B9BF-02363026F7EE}"/>
              </a:ext>
            </a:extLst>
          </p:cNvPr>
          <p:cNvSpPr>
            <a:spLocks noGrp="1"/>
          </p:cNvSpPr>
          <p:nvPr>
            <p:ph type="sldNum" sz="quarter" idx="12"/>
          </p:nvPr>
        </p:nvSpPr>
        <p:spPr/>
        <p:txBody>
          <a:bodyPr/>
          <a:lstStyle/>
          <a:p>
            <a:fld id="{C51EAA63-D034-42AE-91FA-B13B9518C7BE}" type="slidenum">
              <a:rPr lang="en-US" smtClean="0"/>
              <a:pPr/>
              <a:t>15</a:t>
            </a:fld>
            <a:endParaRPr lang="en-US" dirty="0"/>
          </a:p>
        </p:txBody>
      </p:sp>
      <p:graphicFrame>
        <p:nvGraphicFramePr>
          <p:cNvPr id="5" name="Table 6">
            <a:extLst>
              <a:ext uri="{FF2B5EF4-FFF2-40B4-BE49-F238E27FC236}">
                <a16:creationId xmlns:a16="http://schemas.microsoft.com/office/drawing/2014/main" id="{811B707F-6E43-437F-BDF7-7AFE15F65268}"/>
              </a:ext>
            </a:extLst>
          </p:cNvPr>
          <p:cNvGraphicFramePr>
            <a:graphicFrameLocks noGrp="1"/>
          </p:cNvGraphicFramePr>
          <p:nvPr>
            <p:extLst>
              <p:ext uri="{D42A27DB-BD31-4B8C-83A1-F6EECF244321}">
                <p14:modId xmlns:p14="http://schemas.microsoft.com/office/powerpoint/2010/main" val="3451088484"/>
              </p:ext>
            </p:extLst>
          </p:nvPr>
        </p:nvGraphicFramePr>
        <p:xfrm>
          <a:off x="601126" y="859888"/>
          <a:ext cx="11426751" cy="5059680"/>
        </p:xfrm>
        <a:graphic>
          <a:graphicData uri="http://schemas.openxmlformats.org/drawingml/2006/table">
            <a:tbl>
              <a:tblPr firstRow="1" bandRow="1">
                <a:tableStyleId>{93296810-A885-4BE3-A3E7-6D5BEEA58F35}</a:tableStyleId>
              </a:tblPr>
              <a:tblGrid>
                <a:gridCol w="4617988">
                  <a:extLst>
                    <a:ext uri="{9D8B030D-6E8A-4147-A177-3AD203B41FA5}">
                      <a16:colId xmlns:a16="http://schemas.microsoft.com/office/drawing/2014/main" val="2036258615"/>
                    </a:ext>
                  </a:extLst>
                </a:gridCol>
                <a:gridCol w="6808763">
                  <a:extLst>
                    <a:ext uri="{9D8B030D-6E8A-4147-A177-3AD203B41FA5}">
                      <a16:colId xmlns:a16="http://schemas.microsoft.com/office/drawing/2014/main" val="4159009598"/>
                    </a:ext>
                  </a:extLst>
                </a:gridCol>
              </a:tblGrid>
              <a:tr h="370840">
                <a:tc>
                  <a:txBody>
                    <a:bodyPr/>
                    <a:lstStyle/>
                    <a:p>
                      <a:pPr algn="ctr"/>
                      <a:r>
                        <a:rPr lang="en-IN" dirty="0"/>
                        <a:t>Options</a:t>
                      </a:r>
                      <a:endParaRPr lang="en-US" dirty="0"/>
                    </a:p>
                  </a:txBody>
                  <a:tcPr/>
                </a:tc>
                <a:tc>
                  <a:txBody>
                    <a:bodyPr/>
                    <a:lstStyle/>
                    <a:p>
                      <a:pPr algn="ctr"/>
                      <a:r>
                        <a:rPr lang="en-IN" dirty="0"/>
                        <a:t>Description</a:t>
                      </a:r>
                      <a:endParaRPr lang="en-US" dirty="0"/>
                    </a:p>
                  </a:txBody>
                  <a:tcPr/>
                </a:tc>
                <a:extLst>
                  <a:ext uri="{0D108BD9-81ED-4DB2-BD59-A6C34878D82A}">
                    <a16:rowId xmlns:a16="http://schemas.microsoft.com/office/drawing/2014/main" val="3787287255"/>
                  </a:ext>
                </a:extLst>
              </a:tr>
              <a:tr h="370840">
                <a:tc>
                  <a:txBody>
                    <a:bodyPr/>
                    <a:lstStyle/>
                    <a:p>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lazyModules</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List of additional </a:t>
                      </a:r>
                      <a:r>
                        <a:rPr lang="en-US" sz="1900" b="0" i="0" kern="1200" dirty="0" err="1">
                          <a:solidFill>
                            <a:schemeClr val="dk1"/>
                          </a:solidFill>
                          <a:effectLst/>
                          <a:latin typeface="+mn-lt"/>
                          <a:ea typeface="+mn-ea"/>
                          <a:cs typeface="+mn-cs"/>
                        </a:rPr>
                        <a:t>NgModule</a:t>
                      </a:r>
                      <a:r>
                        <a:rPr lang="en-US" sz="1900" b="0" i="0" kern="1200" dirty="0">
                          <a:solidFill>
                            <a:schemeClr val="dk1"/>
                          </a:solidFill>
                          <a:effectLst/>
                          <a:latin typeface="+mn-lt"/>
                          <a:ea typeface="+mn-ea"/>
                          <a:cs typeface="+mn-cs"/>
                        </a:rPr>
                        <a:t> files that will be lazy loaded. Lazy router modules will be discovered automatically.</a:t>
                      </a:r>
                      <a:endParaRPr lang="en-US" dirty="0"/>
                    </a:p>
                  </a:txBody>
                  <a:tcPr/>
                </a:tc>
                <a:extLst>
                  <a:ext uri="{0D108BD9-81ED-4DB2-BD59-A6C34878D82A}">
                    <a16:rowId xmlns:a16="http://schemas.microsoft.com/office/drawing/2014/main" val="3096725756"/>
                  </a:ext>
                </a:extLst>
              </a:tr>
              <a:tr h="370840">
                <a:tc>
                  <a:txBody>
                    <a:bodyPr/>
                    <a:lstStyle/>
                    <a:p>
                      <a:r>
                        <a:rPr lang="en-US" sz="1900" b="1" i="0" kern="1200" dirty="0">
                          <a:solidFill>
                            <a:schemeClr val="dk1"/>
                          </a:solidFill>
                          <a:effectLst/>
                          <a:latin typeface="+mn-lt"/>
                          <a:ea typeface="+mn-ea"/>
                          <a:cs typeface="+mn-cs"/>
                        </a:rPr>
                        <a:t>--main=main:</a:t>
                      </a:r>
                      <a:endParaRPr lang="en-US" dirty="0"/>
                    </a:p>
                  </a:txBody>
                  <a:tcPr/>
                </a:tc>
                <a:tc>
                  <a:txBody>
                    <a:bodyPr/>
                    <a:lstStyle/>
                    <a:p>
                      <a:r>
                        <a:rPr lang="en-US" sz="1900" b="0" i="0" kern="1200" dirty="0">
                          <a:solidFill>
                            <a:schemeClr val="dk1"/>
                          </a:solidFill>
                          <a:effectLst/>
                          <a:latin typeface="+mn-lt"/>
                          <a:ea typeface="+mn-ea"/>
                          <a:cs typeface="+mn-cs"/>
                        </a:rPr>
                        <a:t>The full path for the main entry point to the app, relative to the current workspace.</a:t>
                      </a:r>
                      <a:endParaRPr lang="en-US" dirty="0"/>
                    </a:p>
                  </a:txBody>
                  <a:tcPr/>
                </a:tc>
                <a:extLst>
                  <a:ext uri="{0D108BD9-81ED-4DB2-BD59-A6C34878D82A}">
                    <a16:rowId xmlns:a16="http://schemas.microsoft.com/office/drawing/2014/main" val="2131608834"/>
                  </a:ext>
                </a:extLst>
              </a:tr>
              <a:tr h="249506">
                <a:tc>
                  <a:txBody>
                    <a:bodyPr/>
                    <a:lstStyle/>
                    <a:p>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namedChunks</a:t>
                      </a:r>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true|false</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Use file name for lazy loaded chunk Default: true</a:t>
                      </a:r>
                      <a:endParaRPr lang="en-US" dirty="0"/>
                    </a:p>
                  </a:txBody>
                  <a:tcPr/>
                </a:tc>
                <a:extLst>
                  <a:ext uri="{0D108BD9-81ED-4DB2-BD59-A6C34878D82A}">
                    <a16:rowId xmlns:a16="http://schemas.microsoft.com/office/drawing/2014/main" val="3285013251"/>
                  </a:ext>
                </a:extLst>
              </a:tr>
              <a:tr h="249506">
                <a:tc>
                  <a:txBody>
                    <a:bodyPr/>
                    <a:lstStyle/>
                    <a:p>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ngswConfigPath</a:t>
                      </a:r>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ngswConfigPath</a:t>
                      </a:r>
                      <a:r>
                        <a:rPr lang="en-US" sz="1900" b="1" i="0" kern="1200" dirty="0">
                          <a:solidFill>
                            <a:schemeClr val="dk1"/>
                          </a:solidFill>
                          <a:effectLst/>
                          <a:latin typeface="+mn-lt"/>
                          <a:ea typeface="+mn-ea"/>
                          <a:cs typeface="+mn-cs"/>
                        </a:rPr>
                        <a:t>:</a:t>
                      </a:r>
                      <a:r>
                        <a:rPr lang="en-US" sz="1900" b="0" i="0" kern="1200" dirty="0">
                          <a:solidFill>
                            <a:schemeClr val="dk1"/>
                          </a:solidFill>
                          <a:effectLst/>
                          <a:latin typeface="+mn-lt"/>
                          <a:ea typeface="+mn-ea"/>
                          <a:cs typeface="+mn-cs"/>
                        </a:rPr>
                        <a:t> </a:t>
                      </a:r>
                      <a:endParaRPr lang="en-US" dirty="0"/>
                    </a:p>
                  </a:txBody>
                  <a:tcPr/>
                </a:tc>
                <a:tc>
                  <a:txBody>
                    <a:bodyPr/>
                    <a:lstStyle/>
                    <a:p>
                      <a:r>
                        <a:rPr lang="en-IN" dirty="0"/>
                        <a:t>P</a:t>
                      </a:r>
                      <a:r>
                        <a:rPr lang="en-US" sz="1900" b="0" i="0" kern="1200" dirty="0" err="1">
                          <a:solidFill>
                            <a:schemeClr val="dk1"/>
                          </a:solidFill>
                          <a:effectLst/>
                          <a:latin typeface="+mn-lt"/>
                          <a:ea typeface="+mn-ea"/>
                          <a:cs typeface="+mn-cs"/>
                        </a:rPr>
                        <a:t>ath</a:t>
                      </a:r>
                      <a:r>
                        <a:rPr lang="en-US" sz="1900" b="0" i="0" kern="1200" dirty="0">
                          <a:solidFill>
                            <a:schemeClr val="dk1"/>
                          </a:solidFill>
                          <a:effectLst/>
                          <a:latin typeface="+mn-lt"/>
                          <a:ea typeface="+mn-ea"/>
                          <a:cs typeface="+mn-cs"/>
                        </a:rPr>
                        <a:t> to </a:t>
                      </a:r>
                      <a:r>
                        <a:rPr lang="en-US" sz="1900" b="0" i="0" kern="1200" dirty="0" err="1">
                          <a:solidFill>
                            <a:schemeClr val="dk1"/>
                          </a:solidFill>
                          <a:effectLst/>
                          <a:latin typeface="+mn-lt"/>
                          <a:ea typeface="+mn-ea"/>
                          <a:cs typeface="+mn-cs"/>
                        </a:rPr>
                        <a:t>ngsw-config.json</a:t>
                      </a:r>
                      <a:r>
                        <a:rPr lang="en-US" sz="19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2133834249"/>
                  </a:ext>
                </a:extLst>
              </a:tr>
              <a:tr h="249506">
                <a:tc>
                  <a:txBody>
                    <a:bodyPr/>
                    <a:lstStyle/>
                    <a:p>
                      <a:r>
                        <a:rPr lang="en-US" sz="1900" b="1" i="0" kern="1200" dirty="0">
                          <a:solidFill>
                            <a:schemeClr val="dk1"/>
                          </a:solidFill>
                          <a:effectLst/>
                          <a:latin typeface="+mn-lt"/>
                          <a:ea typeface="+mn-ea"/>
                          <a:cs typeface="+mn-cs"/>
                        </a:rPr>
                        <a:t>--optimization=</a:t>
                      </a:r>
                      <a:r>
                        <a:rPr lang="en-US" sz="1900" b="1" i="0" kern="1200" dirty="0" err="1">
                          <a:solidFill>
                            <a:schemeClr val="dk1"/>
                          </a:solidFill>
                          <a:effectLst/>
                          <a:latin typeface="+mn-lt"/>
                          <a:ea typeface="+mn-ea"/>
                          <a:cs typeface="+mn-cs"/>
                        </a:rPr>
                        <a:t>true|false</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Enables optimization of the build output.</a:t>
                      </a:r>
                      <a:endParaRPr lang="en-US" dirty="0"/>
                    </a:p>
                  </a:txBody>
                  <a:tcPr/>
                </a:tc>
                <a:extLst>
                  <a:ext uri="{0D108BD9-81ED-4DB2-BD59-A6C34878D82A}">
                    <a16:rowId xmlns:a16="http://schemas.microsoft.com/office/drawing/2014/main" val="2488449786"/>
                  </a:ext>
                </a:extLst>
              </a:tr>
              <a:tr h="249506">
                <a:tc>
                  <a:txBody>
                    <a:bodyPr/>
                    <a:lstStyle/>
                    <a:p>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outputHashing</a:t>
                      </a:r>
                      <a:r>
                        <a:rPr lang="en-US" sz="1900" b="1" i="0" kern="1200" dirty="0">
                          <a:solidFill>
                            <a:schemeClr val="dk1"/>
                          </a:solidFill>
                          <a:effectLst/>
                          <a:latin typeface="+mn-lt"/>
                          <a:ea typeface="+mn-ea"/>
                          <a:cs typeface="+mn-cs"/>
                        </a:rPr>
                        <a:t>= </a:t>
                      </a:r>
                      <a:r>
                        <a:rPr lang="en-US" sz="1900" b="1" i="0" kern="1200" dirty="0" err="1">
                          <a:solidFill>
                            <a:schemeClr val="dk1"/>
                          </a:solidFill>
                          <a:effectLst/>
                          <a:latin typeface="+mn-lt"/>
                          <a:ea typeface="+mn-ea"/>
                          <a:cs typeface="+mn-cs"/>
                        </a:rPr>
                        <a:t>none|all|media|bundles</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Define the output filename cache-busting hashing mode.</a:t>
                      </a:r>
                      <a:endParaRPr lang="en-US" dirty="0"/>
                    </a:p>
                  </a:txBody>
                  <a:tcPr/>
                </a:tc>
                <a:extLst>
                  <a:ext uri="{0D108BD9-81ED-4DB2-BD59-A6C34878D82A}">
                    <a16:rowId xmlns:a16="http://schemas.microsoft.com/office/drawing/2014/main" val="3028621289"/>
                  </a:ext>
                </a:extLst>
              </a:tr>
              <a:tr h="249506">
                <a:tc>
                  <a:txBody>
                    <a:bodyPr/>
                    <a:lstStyle/>
                    <a:p>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outputPath</a:t>
                      </a:r>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outputPath</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The full path for the new output directory, relative to the current workspace.</a:t>
                      </a:r>
                      <a:endParaRPr lang="en-US" dirty="0"/>
                    </a:p>
                  </a:txBody>
                  <a:tcPr/>
                </a:tc>
                <a:extLst>
                  <a:ext uri="{0D108BD9-81ED-4DB2-BD59-A6C34878D82A}">
                    <a16:rowId xmlns:a16="http://schemas.microsoft.com/office/drawing/2014/main" val="281592718"/>
                  </a:ext>
                </a:extLst>
              </a:tr>
              <a:tr h="249506">
                <a:tc>
                  <a:txBody>
                    <a:bodyPr/>
                    <a:lstStyle/>
                    <a:p>
                      <a:r>
                        <a:rPr lang="en-US" sz="1900" b="1" i="0" kern="1200" dirty="0">
                          <a:solidFill>
                            <a:schemeClr val="dk1"/>
                          </a:solidFill>
                          <a:effectLst/>
                          <a:latin typeface="+mn-lt"/>
                          <a:ea typeface="+mn-ea"/>
                          <a:cs typeface="+mn-cs"/>
                        </a:rPr>
                        <a:t>--poll:</a:t>
                      </a:r>
                      <a:endParaRPr lang="en-US" dirty="0"/>
                    </a:p>
                  </a:txBody>
                  <a:tcPr/>
                </a:tc>
                <a:tc>
                  <a:txBody>
                    <a:bodyPr/>
                    <a:lstStyle/>
                    <a:p>
                      <a:r>
                        <a:rPr lang="en-US" sz="1900" b="0" i="0" kern="1200" dirty="0">
                          <a:solidFill>
                            <a:schemeClr val="dk1"/>
                          </a:solidFill>
                          <a:effectLst/>
                          <a:latin typeface="+mn-lt"/>
                          <a:ea typeface="+mn-ea"/>
                          <a:cs typeface="+mn-cs"/>
                        </a:rPr>
                        <a:t>Enable and define the file watching poll time period in milliseconds.</a:t>
                      </a:r>
                      <a:endParaRPr lang="en-US" dirty="0"/>
                    </a:p>
                  </a:txBody>
                  <a:tcPr/>
                </a:tc>
                <a:extLst>
                  <a:ext uri="{0D108BD9-81ED-4DB2-BD59-A6C34878D82A}">
                    <a16:rowId xmlns:a16="http://schemas.microsoft.com/office/drawing/2014/main" val="1685486631"/>
                  </a:ext>
                </a:extLst>
              </a:tr>
              <a:tr h="249506">
                <a:tc>
                  <a:txBody>
                    <a:bodyPr/>
                    <a:lstStyle/>
                    <a:p>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polyfills</a:t>
                      </a:r>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polyfills</a:t>
                      </a:r>
                      <a:r>
                        <a:rPr lang="en-US" sz="1900" b="1" i="0" kern="1200" dirty="0">
                          <a:solidFill>
                            <a:schemeClr val="dk1"/>
                          </a:solidFill>
                          <a:effectLst/>
                          <a:latin typeface="+mn-lt"/>
                          <a:ea typeface="+mn-ea"/>
                          <a:cs typeface="+mn-cs"/>
                        </a:rPr>
                        <a:t>:</a:t>
                      </a:r>
                      <a:r>
                        <a:rPr lang="en-US" sz="1900" b="0" i="0" kern="1200" dirty="0">
                          <a:solidFill>
                            <a:schemeClr val="dk1"/>
                          </a:solidFill>
                          <a:effectLst/>
                          <a:latin typeface="+mn-lt"/>
                          <a:ea typeface="+mn-ea"/>
                          <a:cs typeface="+mn-cs"/>
                        </a:rPr>
                        <a:t> </a:t>
                      </a:r>
                      <a:endParaRPr lang="en-US" dirty="0"/>
                    </a:p>
                  </a:txBody>
                  <a:tcPr/>
                </a:tc>
                <a:tc>
                  <a:txBody>
                    <a:bodyPr/>
                    <a:lstStyle/>
                    <a:p>
                      <a:r>
                        <a:rPr lang="en-US" sz="1900" b="0" i="0" kern="1200" dirty="0">
                          <a:solidFill>
                            <a:schemeClr val="dk1"/>
                          </a:solidFill>
                          <a:effectLst/>
                          <a:latin typeface="+mn-lt"/>
                          <a:ea typeface="+mn-ea"/>
                          <a:cs typeface="+mn-cs"/>
                        </a:rPr>
                        <a:t>The full path for the </a:t>
                      </a:r>
                      <a:r>
                        <a:rPr lang="en-US" sz="1900" b="0" i="0" kern="1200" dirty="0" err="1">
                          <a:solidFill>
                            <a:schemeClr val="dk1"/>
                          </a:solidFill>
                          <a:effectLst/>
                          <a:latin typeface="+mn-lt"/>
                          <a:ea typeface="+mn-ea"/>
                          <a:cs typeface="+mn-cs"/>
                        </a:rPr>
                        <a:t>polyfills</a:t>
                      </a:r>
                      <a:r>
                        <a:rPr lang="en-US" sz="1900" b="0" i="0" kern="1200" dirty="0">
                          <a:solidFill>
                            <a:schemeClr val="dk1"/>
                          </a:solidFill>
                          <a:effectLst/>
                          <a:latin typeface="+mn-lt"/>
                          <a:ea typeface="+mn-ea"/>
                          <a:cs typeface="+mn-cs"/>
                        </a:rPr>
                        <a:t> file, relative to the current workspace.</a:t>
                      </a:r>
                      <a:endParaRPr lang="en-US" dirty="0"/>
                    </a:p>
                  </a:txBody>
                  <a:tcPr/>
                </a:tc>
                <a:extLst>
                  <a:ext uri="{0D108BD9-81ED-4DB2-BD59-A6C34878D82A}">
                    <a16:rowId xmlns:a16="http://schemas.microsoft.com/office/drawing/2014/main" val="3067802748"/>
                  </a:ext>
                </a:extLst>
              </a:tr>
              <a:tr h="249506">
                <a:tc>
                  <a:txBody>
                    <a:bodyPr/>
                    <a:lstStyle/>
                    <a:p>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preserveSymlinks</a:t>
                      </a:r>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true|false</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Do not use the real path when resolving modules.</a:t>
                      </a:r>
                      <a:endParaRPr lang="en-US" dirty="0"/>
                    </a:p>
                  </a:txBody>
                  <a:tcPr/>
                </a:tc>
                <a:extLst>
                  <a:ext uri="{0D108BD9-81ED-4DB2-BD59-A6C34878D82A}">
                    <a16:rowId xmlns:a16="http://schemas.microsoft.com/office/drawing/2014/main" val="3129118332"/>
                  </a:ext>
                </a:extLst>
              </a:tr>
            </a:tbl>
          </a:graphicData>
        </a:graphic>
      </p:graphicFrame>
    </p:spTree>
    <p:extLst>
      <p:ext uri="{BB962C8B-B14F-4D97-AF65-F5344CB8AC3E}">
        <p14:creationId xmlns:p14="http://schemas.microsoft.com/office/powerpoint/2010/main" val="3583218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839A1-1DB8-41DD-8843-F1A3870B16C4}"/>
              </a:ext>
            </a:extLst>
          </p:cNvPr>
          <p:cNvSpPr>
            <a:spLocks noGrp="1"/>
          </p:cNvSpPr>
          <p:nvPr>
            <p:ph type="title"/>
          </p:nvPr>
        </p:nvSpPr>
        <p:spPr>
          <a:xfrm>
            <a:off x="250464" y="154742"/>
            <a:ext cx="11125199" cy="521678"/>
          </a:xfrm>
        </p:spPr>
        <p:txBody>
          <a:bodyPr/>
          <a:lstStyle/>
          <a:p>
            <a:r>
              <a:rPr lang="en-IN" dirty="0"/>
              <a:t>Ng build Command </a:t>
            </a:r>
            <a:endParaRPr lang="en-US" dirty="0"/>
          </a:p>
        </p:txBody>
      </p:sp>
      <p:sp>
        <p:nvSpPr>
          <p:cNvPr id="4" name="Slide Number Placeholder 3">
            <a:extLst>
              <a:ext uri="{FF2B5EF4-FFF2-40B4-BE49-F238E27FC236}">
                <a16:creationId xmlns:a16="http://schemas.microsoft.com/office/drawing/2014/main" id="{ADEAD609-1104-4AC0-B364-07782902DBD2}"/>
              </a:ext>
            </a:extLst>
          </p:cNvPr>
          <p:cNvSpPr>
            <a:spLocks noGrp="1"/>
          </p:cNvSpPr>
          <p:nvPr>
            <p:ph type="sldNum" sz="quarter" idx="12"/>
          </p:nvPr>
        </p:nvSpPr>
        <p:spPr/>
        <p:txBody>
          <a:bodyPr/>
          <a:lstStyle/>
          <a:p>
            <a:fld id="{C51EAA63-D034-42AE-91FA-B13B9518C7BE}" type="slidenum">
              <a:rPr lang="en-US" smtClean="0"/>
              <a:pPr/>
              <a:t>16</a:t>
            </a:fld>
            <a:endParaRPr lang="en-US" dirty="0"/>
          </a:p>
        </p:txBody>
      </p:sp>
      <p:graphicFrame>
        <p:nvGraphicFramePr>
          <p:cNvPr id="5" name="Table 6">
            <a:extLst>
              <a:ext uri="{FF2B5EF4-FFF2-40B4-BE49-F238E27FC236}">
                <a16:creationId xmlns:a16="http://schemas.microsoft.com/office/drawing/2014/main" id="{86411496-2452-450D-9762-8FEAD517DA9F}"/>
              </a:ext>
            </a:extLst>
          </p:cNvPr>
          <p:cNvGraphicFramePr>
            <a:graphicFrameLocks noGrp="1"/>
          </p:cNvGraphicFramePr>
          <p:nvPr>
            <p:extLst>
              <p:ext uri="{D42A27DB-BD31-4B8C-83A1-F6EECF244321}">
                <p14:modId xmlns:p14="http://schemas.microsoft.com/office/powerpoint/2010/main" val="532440869"/>
              </p:ext>
            </p:extLst>
          </p:nvPr>
        </p:nvGraphicFramePr>
        <p:xfrm>
          <a:off x="601126" y="719206"/>
          <a:ext cx="10986571" cy="5547360"/>
        </p:xfrm>
        <a:graphic>
          <a:graphicData uri="http://schemas.openxmlformats.org/drawingml/2006/table">
            <a:tbl>
              <a:tblPr firstRow="1" bandRow="1">
                <a:tableStyleId>{93296810-A885-4BE3-A3E7-6D5BEEA58F35}</a:tableStyleId>
              </a:tblPr>
              <a:tblGrid>
                <a:gridCol w="4955612">
                  <a:extLst>
                    <a:ext uri="{9D8B030D-6E8A-4147-A177-3AD203B41FA5}">
                      <a16:colId xmlns:a16="http://schemas.microsoft.com/office/drawing/2014/main" val="2036258615"/>
                    </a:ext>
                  </a:extLst>
                </a:gridCol>
                <a:gridCol w="6030959">
                  <a:extLst>
                    <a:ext uri="{9D8B030D-6E8A-4147-A177-3AD203B41FA5}">
                      <a16:colId xmlns:a16="http://schemas.microsoft.com/office/drawing/2014/main" val="4159009598"/>
                    </a:ext>
                  </a:extLst>
                </a:gridCol>
              </a:tblGrid>
              <a:tr h="370840">
                <a:tc>
                  <a:txBody>
                    <a:bodyPr/>
                    <a:lstStyle/>
                    <a:p>
                      <a:pPr algn="ctr"/>
                      <a:r>
                        <a:rPr lang="en-IN" dirty="0"/>
                        <a:t>Options</a:t>
                      </a:r>
                      <a:endParaRPr lang="en-US" dirty="0"/>
                    </a:p>
                  </a:txBody>
                  <a:tcPr/>
                </a:tc>
                <a:tc>
                  <a:txBody>
                    <a:bodyPr/>
                    <a:lstStyle/>
                    <a:p>
                      <a:pPr algn="ctr"/>
                      <a:r>
                        <a:rPr lang="en-IN" dirty="0"/>
                        <a:t>Description</a:t>
                      </a:r>
                      <a:endParaRPr lang="en-US" dirty="0"/>
                    </a:p>
                  </a:txBody>
                  <a:tcPr/>
                </a:tc>
                <a:extLst>
                  <a:ext uri="{0D108BD9-81ED-4DB2-BD59-A6C34878D82A}">
                    <a16:rowId xmlns:a16="http://schemas.microsoft.com/office/drawing/2014/main" val="3787287255"/>
                  </a:ext>
                </a:extLst>
              </a:tr>
              <a:tr h="370840">
                <a:tc>
                  <a:txBody>
                    <a:bodyPr/>
                    <a:lstStyle/>
                    <a:p>
                      <a:r>
                        <a:rPr lang="en-US" sz="1900" b="1" i="0" kern="1200" dirty="0">
                          <a:solidFill>
                            <a:schemeClr val="dk1"/>
                          </a:solidFill>
                          <a:effectLst/>
                          <a:latin typeface="+mn-lt"/>
                          <a:ea typeface="+mn-ea"/>
                          <a:cs typeface="+mn-cs"/>
                        </a:rPr>
                        <a:t>--prod=</a:t>
                      </a:r>
                      <a:r>
                        <a:rPr lang="en-US" sz="1900" b="1" i="0" kern="1200" dirty="0" err="1">
                          <a:solidFill>
                            <a:schemeClr val="dk1"/>
                          </a:solidFill>
                          <a:effectLst/>
                          <a:latin typeface="+mn-lt"/>
                          <a:ea typeface="+mn-ea"/>
                          <a:cs typeface="+mn-cs"/>
                        </a:rPr>
                        <a:t>true|false</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When true, sets the build configuration to the production target. All builds make use of bundling and limited tree-shaking. A production build also runs limited dead code elimination.</a:t>
                      </a:r>
                      <a:endParaRPr lang="en-US" dirty="0"/>
                    </a:p>
                  </a:txBody>
                  <a:tcPr/>
                </a:tc>
                <a:extLst>
                  <a:ext uri="{0D108BD9-81ED-4DB2-BD59-A6C34878D82A}">
                    <a16:rowId xmlns:a16="http://schemas.microsoft.com/office/drawing/2014/main" val="3096725756"/>
                  </a:ext>
                </a:extLst>
              </a:tr>
              <a:tr h="370840">
                <a:tc>
                  <a:txBody>
                    <a:bodyPr/>
                    <a:lstStyle/>
                    <a:p>
                      <a:r>
                        <a:rPr lang="en-US" sz="1900" b="1" i="0" kern="1200" dirty="0">
                          <a:solidFill>
                            <a:schemeClr val="dk1"/>
                          </a:solidFill>
                          <a:effectLst/>
                          <a:latin typeface="+mn-lt"/>
                          <a:ea typeface="+mn-ea"/>
                          <a:cs typeface="+mn-cs"/>
                        </a:rPr>
                        <a:t>--profile=</a:t>
                      </a:r>
                      <a:r>
                        <a:rPr lang="en-US" sz="1900" b="1" i="0" kern="1200" dirty="0" err="1">
                          <a:solidFill>
                            <a:schemeClr val="dk1"/>
                          </a:solidFill>
                          <a:effectLst/>
                          <a:latin typeface="+mn-lt"/>
                          <a:ea typeface="+mn-ea"/>
                          <a:cs typeface="+mn-cs"/>
                        </a:rPr>
                        <a:t>true|false</a:t>
                      </a:r>
                      <a:r>
                        <a:rPr lang="en-US" sz="1900" b="1" i="0" kern="1200" dirty="0">
                          <a:solidFill>
                            <a:schemeClr val="dk1"/>
                          </a:solidFill>
                          <a:effectLst/>
                          <a:latin typeface="+mn-lt"/>
                          <a:ea typeface="+mn-ea"/>
                          <a:cs typeface="+mn-cs"/>
                        </a:rPr>
                        <a:t>:</a:t>
                      </a:r>
                      <a:r>
                        <a:rPr lang="en-US" sz="1900" b="0" i="0" kern="1200" dirty="0">
                          <a:solidFill>
                            <a:schemeClr val="dk1"/>
                          </a:solidFill>
                          <a:effectLst/>
                          <a:latin typeface="+mn-lt"/>
                          <a:ea typeface="+mn-ea"/>
                          <a:cs typeface="+mn-cs"/>
                        </a:rPr>
                        <a:t> </a:t>
                      </a:r>
                      <a:endParaRPr lang="en-US" dirty="0"/>
                    </a:p>
                  </a:txBody>
                  <a:tcPr/>
                </a:tc>
                <a:tc>
                  <a:txBody>
                    <a:bodyPr/>
                    <a:lstStyle/>
                    <a:p>
                      <a:r>
                        <a:rPr lang="en-US" sz="1900" b="0" i="0" kern="1200" dirty="0">
                          <a:solidFill>
                            <a:schemeClr val="dk1"/>
                          </a:solidFill>
                          <a:effectLst/>
                          <a:latin typeface="+mn-lt"/>
                          <a:ea typeface="+mn-ea"/>
                          <a:cs typeface="+mn-cs"/>
                        </a:rPr>
                        <a:t>Output profile events for Chrome profiler.</a:t>
                      </a:r>
                      <a:endParaRPr lang="en-US" dirty="0"/>
                    </a:p>
                  </a:txBody>
                  <a:tcPr/>
                </a:tc>
                <a:extLst>
                  <a:ext uri="{0D108BD9-81ED-4DB2-BD59-A6C34878D82A}">
                    <a16:rowId xmlns:a16="http://schemas.microsoft.com/office/drawing/2014/main" val="2131608834"/>
                  </a:ext>
                </a:extLst>
              </a:tr>
              <a:tr h="370840">
                <a:tc>
                  <a:txBody>
                    <a:bodyPr/>
                    <a:lstStyle/>
                    <a:p>
                      <a:r>
                        <a:rPr lang="en-US" sz="1900" b="1" i="0" kern="1200" dirty="0">
                          <a:solidFill>
                            <a:schemeClr val="dk1"/>
                          </a:solidFill>
                          <a:effectLst/>
                          <a:latin typeface="+mn-lt"/>
                          <a:ea typeface="+mn-ea"/>
                          <a:cs typeface="+mn-cs"/>
                        </a:rPr>
                        <a:t>--progress=</a:t>
                      </a:r>
                      <a:r>
                        <a:rPr lang="en-US" sz="1900" b="1" i="0" kern="1200" dirty="0" err="1">
                          <a:solidFill>
                            <a:schemeClr val="dk1"/>
                          </a:solidFill>
                          <a:effectLst/>
                          <a:latin typeface="+mn-lt"/>
                          <a:ea typeface="+mn-ea"/>
                          <a:cs typeface="+mn-cs"/>
                        </a:rPr>
                        <a:t>true|false</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Log progress to the console while building.</a:t>
                      </a:r>
                      <a:endParaRPr lang="en-US" dirty="0"/>
                    </a:p>
                  </a:txBody>
                  <a:tcPr/>
                </a:tc>
                <a:extLst>
                  <a:ext uri="{0D108BD9-81ED-4DB2-BD59-A6C34878D82A}">
                    <a16:rowId xmlns:a16="http://schemas.microsoft.com/office/drawing/2014/main" val="3285013251"/>
                  </a:ext>
                </a:extLst>
              </a:tr>
              <a:tr h="370840">
                <a:tc>
                  <a:txBody>
                    <a:bodyPr/>
                    <a:lstStyle/>
                    <a:p>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resourcesOutputPath</a:t>
                      </a:r>
                      <a:r>
                        <a:rPr lang="en-US" sz="1900" b="1" i="0" kern="1200" dirty="0">
                          <a:solidFill>
                            <a:schemeClr val="dk1"/>
                          </a:solidFill>
                          <a:effectLst/>
                          <a:latin typeface="+mn-lt"/>
                          <a:ea typeface="+mn-ea"/>
                          <a:cs typeface="+mn-cs"/>
                        </a:rPr>
                        <a:t>= </a:t>
                      </a:r>
                      <a:r>
                        <a:rPr lang="en-US" sz="1900" b="1" i="0" kern="1200" dirty="0" err="1">
                          <a:solidFill>
                            <a:schemeClr val="dk1"/>
                          </a:solidFill>
                          <a:effectLst/>
                          <a:latin typeface="+mn-lt"/>
                          <a:ea typeface="+mn-ea"/>
                          <a:cs typeface="+mn-cs"/>
                        </a:rPr>
                        <a:t>resourcesOutputPath</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The path where style resources will be placed, relative to </a:t>
                      </a:r>
                      <a:r>
                        <a:rPr lang="en-US" sz="1900" b="0" i="0" kern="1200" dirty="0" err="1">
                          <a:solidFill>
                            <a:schemeClr val="dk1"/>
                          </a:solidFill>
                          <a:effectLst/>
                          <a:latin typeface="+mn-lt"/>
                          <a:ea typeface="+mn-ea"/>
                          <a:cs typeface="+mn-cs"/>
                        </a:rPr>
                        <a:t>outputPath</a:t>
                      </a:r>
                      <a:r>
                        <a:rPr lang="en-US" sz="19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1360227587"/>
                  </a:ext>
                </a:extLst>
              </a:tr>
              <a:tr h="370840">
                <a:tc>
                  <a:txBody>
                    <a:bodyPr/>
                    <a:lstStyle/>
                    <a:p>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serviceWorker</a:t>
                      </a:r>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true|false</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Generates a service worker config for production builds. Default: false</a:t>
                      </a:r>
                      <a:endParaRPr lang="en-US" dirty="0"/>
                    </a:p>
                  </a:txBody>
                  <a:tcPr/>
                </a:tc>
                <a:extLst>
                  <a:ext uri="{0D108BD9-81ED-4DB2-BD59-A6C34878D82A}">
                    <a16:rowId xmlns:a16="http://schemas.microsoft.com/office/drawing/2014/main" val="772601749"/>
                  </a:ext>
                </a:extLst>
              </a:tr>
              <a:tr h="370840">
                <a:tc>
                  <a:txBody>
                    <a:bodyPr/>
                    <a:lstStyle/>
                    <a:p>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showCircularDependencies</a:t>
                      </a:r>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true|false</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Show circular dependency warnings on builds. Default: true</a:t>
                      </a:r>
                      <a:endParaRPr lang="en-US" dirty="0"/>
                    </a:p>
                  </a:txBody>
                  <a:tcPr/>
                </a:tc>
                <a:extLst>
                  <a:ext uri="{0D108BD9-81ED-4DB2-BD59-A6C34878D82A}">
                    <a16:rowId xmlns:a16="http://schemas.microsoft.com/office/drawing/2014/main" val="866161861"/>
                  </a:ext>
                </a:extLst>
              </a:tr>
              <a:tr h="370840">
                <a:tc>
                  <a:txBody>
                    <a:bodyPr/>
                    <a:lstStyle/>
                    <a:p>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sourceMap</a:t>
                      </a:r>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true|false</a:t>
                      </a:r>
                      <a:r>
                        <a:rPr lang="en-US" sz="1900" b="1" i="0" kern="1200" dirty="0">
                          <a:solidFill>
                            <a:schemeClr val="dk1"/>
                          </a:solidFill>
                          <a:effectLst/>
                          <a:latin typeface="+mn-lt"/>
                          <a:ea typeface="+mn-ea"/>
                          <a:cs typeface="+mn-cs"/>
                        </a:rPr>
                        <a:t>:</a:t>
                      </a:r>
                      <a:r>
                        <a:rPr lang="en-US" sz="1900" b="0" i="0" kern="1200" dirty="0">
                          <a:solidFill>
                            <a:schemeClr val="dk1"/>
                          </a:solidFill>
                          <a:effectLst/>
                          <a:latin typeface="+mn-lt"/>
                          <a:ea typeface="+mn-ea"/>
                          <a:cs typeface="+mn-cs"/>
                        </a:rPr>
                        <a:t> </a:t>
                      </a:r>
                      <a:endParaRPr lang="en-US" dirty="0"/>
                    </a:p>
                  </a:txBody>
                  <a:tcPr/>
                </a:tc>
                <a:tc>
                  <a:txBody>
                    <a:bodyPr/>
                    <a:lstStyle/>
                    <a:p>
                      <a:r>
                        <a:rPr lang="en-US" sz="1900" b="0" i="0" kern="1200" dirty="0">
                          <a:solidFill>
                            <a:schemeClr val="dk1"/>
                          </a:solidFill>
                          <a:effectLst/>
                          <a:latin typeface="+mn-lt"/>
                          <a:ea typeface="+mn-ea"/>
                          <a:cs typeface="+mn-cs"/>
                        </a:rPr>
                        <a:t>It is used to show Output </a:t>
                      </a:r>
                      <a:r>
                        <a:rPr lang="en-US" sz="1900" b="0" i="0" kern="1200" dirty="0" err="1">
                          <a:solidFill>
                            <a:schemeClr val="dk1"/>
                          </a:solidFill>
                          <a:effectLst/>
                          <a:latin typeface="+mn-lt"/>
                          <a:ea typeface="+mn-ea"/>
                          <a:cs typeface="+mn-cs"/>
                        </a:rPr>
                        <a:t>sourcemaps</a:t>
                      </a:r>
                      <a:r>
                        <a:rPr lang="en-US" sz="19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1891581570"/>
                  </a:ext>
                </a:extLst>
              </a:tr>
              <a:tr h="370840">
                <a:tc>
                  <a:txBody>
                    <a:bodyPr/>
                    <a:lstStyle/>
                    <a:p>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subresourceIntegrity</a:t>
                      </a:r>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true|false</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It enables the use of </a:t>
                      </a:r>
                      <a:r>
                        <a:rPr lang="en-US" sz="1900" b="0" i="0" kern="1200" dirty="0" err="1">
                          <a:solidFill>
                            <a:schemeClr val="dk1"/>
                          </a:solidFill>
                          <a:effectLst/>
                          <a:latin typeface="+mn-lt"/>
                          <a:ea typeface="+mn-ea"/>
                          <a:cs typeface="+mn-cs"/>
                        </a:rPr>
                        <a:t>subresource</a:t>
                      </a:r>
                      <a:r>
                        <a:rPr lang="en-US" sz="1900" b="0" i="0" kern="1200" dirty="0">
                          <a:solidFill>
                            <a:schemeClr val="dk1"/>
                          </a:solidFill>
                          <a:effectLst/>
                          <a:latin typeface="+mn-lt"/>
                          <a:ea typeface="+mn-ea"/>
                          <a:cs typeface="+mn-cs"/>
                        </a:rPr>
                        <a:t> integrity validation.</a:t>
                      </a:r>
                      <a:endParaRPr lang="en-US" dirty="0"/>
                    </a:p>
                  </a:txBody>
                  <a:tcPr/>
                </a:tc>
                <a:extLst>
                  <a:ext uri="{0D108BD9-81ED-4DB2-BD59-A6C34878D82A}">
                    <a16:rowId xmlns:a16="http://schemas.microsoft.com/office/drawing/2014/main" val="4136973161"/>
                  </a:ext>
                </a:extLst>
              </a:tr>
              <a:tr h="370840">
                <a:tc>
                  <a:txBody>
                    <a:bodyPr/>
                    <a:lstStyle/>
                    <a:p>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tsConfig</a:t>
                      </a:r>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tsConfig</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The full path for the TypeScript configuration file, relative to the current workspace.</a:t>
                      </a:r>
                      <a:endParaRPr lang="en-US" dirty="0"/>
                    </a:p>
                  </a:txBody>
                  <a:tcPr/>
                </a:tc>
                <a:extLst>
                  <a:ext uri="{0D108BD9-81ED-4DB2-BD59-A6C34878D82A}">
                    <a16:rowId xmlns:a16="http://schemas.microsoft.com/office/drawing/2014/main" val="3281374675"/>
                  </a:ext>
                </a:extLst>
              </a:tr>
            </a:tbl>
          </a:graphicData>
        </a:graphic>
      </p:graphicFrame>
    </p:spTree>
    <p:extLst>
      <p:ext uri="{BB962C8B-B14F-4D97-AF65-F5344CB8AC3E}">
        <p14:creationId xmlns:p14="http://schemas.microsoft.com/office/powerpoint/2010/main" val="184881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9F60B-7C78-49CA-9A26-6AB07544557C}"/>
              </a:ext>
            </a:extLst>
          </p:cNvPr>
          <p:cNvSpPr>
            <a:spLocks noGrp="1"/>
          </p:cNvSpPr>
          <p:nvPr>
            <p:ph type="title"/>
          </p:nvPr>
        </p:nvSpPr>
        <p:spPr>
          <a:xfrm>
            <a:off x="264532" y="323556"/>
            <a:ext cx="11125199" cy="381001"/>
          </a:xfrm>
        </p:spPr>
        <p:txBody>
          <a:bodyPr/>
          <a:lstStyle/>
          <a:p>
            <a:r>
              <a:rPr lang="en-IN" dirty="0"/>
              <a:t>Ng build Command </a:t>
            </a:r>
            <a:endParaRPr lang="en-US" dirty="0"/>
          </a:p>
        </p:txBody>
      </p:sp>
      <p:sp>
        <p:nvSpPr>
          <p:cNvPr id="4" name="Slide Number Placeholder 3">
            <a:extLst>
              <a:ext uri="{FF2B5EF4-FFF2-40B4-BE49-F238E27FC236}">
                <a16:creationId xmlns:a16="http://schemas.microsoft.com/office/drawing/2014/main" id="{9901A644-A6EC-4149-8D3F-0D3F59F4FE90}"/>
              </a:ext>
            </a:extLst>
          </p:cNvPr>
          <p:cNvSpPr>
            <a:spLocks noGrp="1"/>
          </p:cNvSpPr>
          <p:nvPr>
            <p:ph type="sldNum" sz="quarter" idx="12"/>
          </p:nvPr>
        </p:nvSpPr>
        <p:spPr/>
        <p:txBody>
          <a:bodyPr/>
          <a:lstStyle/>
          <a:p>
            <a:fld id="{C51EAA63-D034-42AE-91FA-B13B9518C7BE}" type="slidenum">
              <a:rPr lang="en-US" smtClean="0"/>
              <a:pPr/>
              <a:t>17</a:t>
            </a:fld>
            <a:endParaRPr lang="en-US" dirty="0"/>
          </a:p>
        </p:txBody>
      </p:sp>
      <p:graphicFrame>
        <p:nvGraphicFramePr>
          <p:cNvPr id="5" name="Table 6">
            <a:extLst>
              <a:ext uri="{FF2B5EF4-FFF2-40B4-BE49-F238E27FC236}">
                <a16:creationId xmlns:a16="http://schemas.microsoft.com/office/drawing/2014/main" id="{FC767004-4E01-42DF-BF5D-5BA5BA3497EF}"/>
              </a:ext>
            </a:extLst>
          </p:cNvPr>
          <p:cNvGraphicFramePr>
            <a:graphicFrameLocks noGrp="1"/>
          </p:cNvGraphicFramePr>
          <p:nvPr>
            <p:extLst>
              <p:ext uri="{D42A27DB-BD31-4B8C-83A1-F6EECF244321}">
                <p14:modId xmlns:p14="http://schemas.microsoft.com/office/powerpoint/2010/main" val="2621717192"/>
              </p:ext>
            </p:extLst>
          </p:nvPr>
        </p:nvGraphicFramePr>
        <p:xfrm>
          <a:off x="403160" y="986497"/>
          <a:ext cx="10986571" cy="1524000"/>
        </p:xfrm>
        <a:graphic>
          <a:graphicData uri="http://schemas.openxmlformats.org/drawingml/2006/table">
            <a:tbl>
              <a:tblPr firstRow="1" bandRow="1">
                <a:tableStyleId>{93296810-A885-4BE3-A3E7-6D5BEEA58F35}</a:tableStyleId>
              </a:tblPr>
              <a:tblGrid>
                <a:gridCol w="3240372">
                  <a:extLst>
                    <a:ext uri="{9D8B030D-6E8A-4147-A177-3AD203B41FA5}">
                      <a16:colId xmlns:a16="http://schemas.microsoft.com/office/drawing/2014/main" val="2036258615"/>
                    </a:ext>
                  </a:extLst>
                </a:gridCol>
                <a:gridCol w="7746199">
                  <a:extLst>
                    <a:ext uri="{9D8B030D-6E8A-4147-A177-3AD203B41FA5}">
                      <a16:colId xmlns:a16="http://schemas.microsoft.com/office/drawing/2014/main" val="4159009598"/>
                    </a:ext>
                  </a:extLst>
                </a:gridCol>
              </a:tblGrid>
              <a:tr h="370840">
                <a:tc>
                  <a:txBody>
                    <a:bodyPr/>
                    <a:lstStyle/>
                    <a:p>
                      <a:pPr algn="ctr"/>
                      <a:r>
                        <a:rPr lang="en-IN" dirty="0"/>
                        <a:t>Options</a:t>
                      </a:r>
                      <a:endParaRPr lang="en-US" dirty="0"/>
                    </a:p>
                  </a:txBody>
                  <a:tcPr/>
                </a:tc>
                <a:tc>
                  <a:txBody>
                    <a:bodyPr/>
                    <a:lstStyle/>
                    <a:p>
                      <a:pPr algn="ctr"/>
                      <a:r>
                        <a:rPr lang="en-IN" dirty="0"/>
                        <a:t>Description</a:t>
                      </a:r>
                      <a:endParaRPr lang="en-US" dirty="0"/>
                    </a:p>
                  </a:txBody>
                  <a:tcPr/>
                </a:tc>
                <a:extLst>
                  <a:ext uri="{0D108BD9-81ED-4DB2-BD59-A6C34878D82A}">
                    <a16:rowId xmlns:a16="http://schemas.microsoft.com/office/drawing/2014/main" val="3787287255"/>
                  </a:ext>
                </a:extLst>
              </a:tr>
              <a:tr h="370840">
                <a:tc>
                  <a:txBody>
                    <a:bodyPr/>
                    <a:lstStyle/>
                    <a:p>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vendorChunk</a:t>
                      </a:r>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true|false</a:t>
                      </a:r>
                      <a:r>
                        <a:rPr lang="en-US" sz="1900" b="1" i="0" kern="1200" dirty="0">
                          <a:solidFill>
                            <a:schemeClr val="dk1"/>
                          </a:solidFill>
                          <a:effectLst/>
                          <a:latin typeface="+mn-lt"/>
                          <a:ea typeface="+mn-ea"/>
                          <a:cs typeface="+mn-cs"/>
                        </a:rPr>
                        <a:t>:</a:t>
                      </a:r>
                      <a:r>
                        <a:rPr lang="en-US" sz="1900" b="0" i="0" kern="1200" dirty="0">
                          <a:solidFill>
                            <a:schemeClr val="dk1"/>
                          </a:solidFill>
                          <a:effectLst/>
                          <a:latin typeface="+mn-lt"/>
                          <a:ea typeface="+mn-ea"/>
                          <a:cs typeface="+mn-cs"/>
                        </a:rPr>
                        <a:t> </a:t>
                      </a:r>
                      <a:endParaRPr lang="en-US" dirty="0"/>
                    </a:p>
                  </a:txBody>
                  <a:tcPr/>
                </a:tc>
                <a:tc>
                  <a:txBody>
                    <a:bodyPr/>
                    <a:lstStyle/>
                    <a:p>
                      <a:r>
                        <a:rPr lang="en-US" sz="1900" b="0" i="0" kern="1200" dirty="0">
                          <a:solidFill>
                            <a:schemeClr val="dk1"/>
                          </a:solidFill>
                          <a:effectLst/>
                          <a:latin typeface="+mn-lt"/>
                          <a:ea typeface="+mn-ea"/>
                          <a:cs typeface="+mn-cs"/>
                        </a:rPr>
                        <a:t>It uses a separate bundle containing only vendor libraries.</a:t>
                      </a:r>
                      <a:endParaRPr lang="en-US" dirty="0"/>
                    </a:p>
                  </a:txBody>
                  <a:tcPr/>
                </a:tc>
                <a:extLst>
                  <a:ext uri="{0D108BD9-81ED-4DB2-BD59-A6C34878D82A}">
                    <a16:rowId xmlns:a16="http://schemas.microsoft.com/office/drawing/2014/main" val="3096725756"/>
                  </a:ext>
                </a:extLst>
              </a:tr>
              <a:tr h="370840">
                <a:tc>
                  <a:txBody>
                    <a:bodyPr/>
                    <a:lstStyle/>
                    <a:p>
                      <a:r>
                        <a:rPr lang="en-US" sz="1900" b="1" i="0" kern="1200" dirty="0">
                          <a:solidFill>
                            <a:schemeClr val="dk1"/>
                          </a:solidFill>
                          <a:effectLst/>
                          <a:latin typeface="+mn-lt"/>
                          <a:ea typeface="+mn-ea"/>
                          <a:cs typeface="+mn-cs"/>
                        </a:rPr>
                        <a:t>--verbose=</a:t>
                      </a:r>
                      <a:r>
                        <a:rPr lang="en-US" sz="1900" b="1" i="0" kern="1200" dirty="0" err="1">
                          <a:solidFill>
                            <a:schemeClr val="dk1"/>
                          </a:solidFill>
                          <a:effectLst/>
                          <a:latin typeface="+mn-lt"/>
                          <a:ea typeface="+mn-ea"/>
                          <a:cs typeface="+mn-cs"/>
                        </a:rPr>
                        <a:t>true|false</a:t>
                      </a:r>
                      <a:r>
                        <a:rPr lang="en-US" sz="1900" b="1" i="0" kern="1200" dirty="0">
                          <a:solidFill>
                            <a:schemeClr val="dk1"/>
                          </a:solidFill>
                          <a:effectLst/>
                          <a:latin typeface="+mn-lt"/>
                          <a:ea typeface="+mn-ea"/>
                          <a:cs typeface="+mn-cs"/>
                        </a:rPr>
                        <a:t>:</a:t>
                      </a:r>
                      <a:r>
                        <a:rPr lang="en-US" sz="1900" b="0" i="0" kern="1200" dirty="0">
                          <a:solidFill>
                            <a:schemeClr val="dk1"/>
                          </a:solidFill>
                          <a:effectLst/>
                          <a:latin typeface="+mn-lt"/>
                          <a:ea typeface="+mn-ea"/>
                          <a:cs typeface="+mn-cs"/>
                        </a:rPr>
                        <a:t> </a:t>
                      </a:r>
                      <a:endParaRPr lang="en-US" dirty="0"/>
                    </a:p>
                  </a:txBody>
                  <a:tcPr/>
                </a:tc>
                <a:tc>
                  <a:txBody>
                    <a:bodyPr/>
                    <a:lstStyle/>
                    <a:p>
                      <a:r>
                        <a:rPr lang="en-US" sz="1900" b="0" i="0" kern="1200" dirty="0">
                          <a:solidFill>
                            <a:schemeClr val="dk1"/>
                          </a:solidFill>
                          <a:effectLst/>
                          <a:latin typeface="+mn-lt"/>
                          <a:ea typeface="+mn-ea"/>
                          <a:cs typeface="+mn-cs"/>
                        </a:rPr>
                        <a:t>It adds more details to output logging.</a:t>
                      </a:r>
                      <a:endParaRPr lang="en-US" dirty="0"/>
                    </a:p>
                  </a:txBody>
                  <a:tcPr/>
                </a:tc>
                <a:extLst>
                  <a:ext uri="{0D108BD9-81ED-4DB2-BD59-A6C34878D82A}">
                    <a16:rowId xmlns:a16="http://schemas.microsoft.com/office/drawing/2014/main" val="2131608834"/>
                  </a:ext>
                </a:extLst>
              </a:tr>
              <a:tr h="370840">
                <a:tc>
                  <a:txBody>
                    <a:bodyPr/>
                    <a:lstStyle/>
                    <a:p>
                      <a:r>
                        <a:rPr lang="en-US" sz="1900" b="1" i="0" kern="1200" dirty="0">
                          <a:solidFill>
                            <a:schemeClr val="dk1"/>
                          </a:solidFill>
                          <a:effectLst/>
                          <a:latin typeface="+mn-lt"/>
                          <a:ea typeface="+mn-ea"/>
                          <a:cs typeface="+mn-cs"/>
                        </a:rPr>
                        <a:t>--watch=</a:t>
                      </a:r>
                      <a:r>
                        <a:rPr lang="en-US" sz="1900" b="1" i="0" kern="1200" dirty="0" err="1">
                          <a:solidFill>
                            <a:schemeClr val="dk1"/>
                          </a:solidFill>
                          <a:effectLst/>
                          <a:latin typeface="+mn-lt"/>
                          <a:ea typeface="+mn-ea"/>
                          <a:cs typeface="+mn-cs"/>
                        </a:rPr>
                        <a:t>true|false</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It runs build when files change.</a:t>
                      </a:r>
                      <a:endParaRPr lang="en-US" dirty="0"/>
                    </a:p>
                  </a:txBody>
                  <a:tcPr/>
                </a:tc>
                <a:extLst>
                  <a:ext uri="{0D108BD9-81ED-4DB2-BD59-A6C34878D82A}">
                    <a16:rowId xmlns:a16="http://schemas.microsoft.com/office/drawing/2014/main" val="3285013251"/>
                  </a:ext>
                </a:extLst>
              </a:tr>
            </a:tbl>
          </a:graphicData>
        </a:graphic>
      </p:graphicFrame>
    </p:spTree>
    <p:extLst>
      <p:ext uri="{BB962C8B-B14F-4D97-AF65-F5344CB8AC3E}">
        <p14:creationId xmlns:p14="http://schemas.microsoft.com/office/powerpoint/2010/main" val="1698019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6AE19-ED38-42FB-94F5-02F153AD4FD8}"/>
              </a:ext>
            </a:extLst>
          </p:cNvPr>
          <p:cNvSpPr>
            <a:spLocks noGrp="1"/>
          </p:cNvSpPr>
          <p:nvPr>
            <p:ph type="title"/>
          </p:nvPr>
        </p:nvSpPr>
        <p:spPr>
          <a:xfrm>
            <a:off x="278600" y="267285"/>
            <a:ext cx="11125199" cy="479475"/>
          </a:xfrm>
        </p:spPr>
        <p:txBody>
          <a:bodyPr/>
          <a:lstStyle/>
          <a:p>
            <a:r>
              <a:rPr lang="en-IN" dirty="0"/>
              <a:t>Ng config Command</a:t>
            </a:r>
            <a:endParaRPr lang="en-US" dirty="0"/>
          </a:p>
        </p:txBody>
      </p:sp>
      <p:sp>
        <p:nvSpPr>
          <p:cNvPr id="3" name="Text Placeholder 2">
            <a:extLst>
              <a:ext uri="{FF2B5EF4-FFF2-40B4-BE49-F238E27FC236}">
                <a16:creationId xmlns:a16="http://schemas.microsoft.com/office/drawing/2014/main" id="{22857E6F-DAB0-4C1B-80E7-168FC3B4E5F3}"/>
              </a:ext>
            </a:extLst>
          </p:cNvPr>
          <p:cNvSpPr>
            <a:spLocks noGrp="1"/>
          </p:cNvSpPr>
          <p:nvPr>
            <p:ph type="body" sz="quarter" idx="13"/>
          </p:nvPr>
        </p:nvSpPr>
        <p:spPr>
          <a:xfrm>
            <a:off x="462499" y="1010528"/>
            <a:ext cx="11551309" cy="3962401"/>
          </a:xfrm>
        </p:spPr>
        <p:txBody>
          <a:bodyPr/>
          <a:lstStyle/>
          <a:p>
            <a:pPr>
              <a:spcBef>
                <a:spcPts val="1200"/>
              </a:spcBef>
            </a:pPr>
            <a:r>
              <a:rPr lang="en-IN" sz="2400" dirty="0"/>
              <a:t>Syntax:</a:t>
            </a:r>
          </a:p>
          <a:p>
            <a:pPr>
              <a:spcBef>
                <a:spcPts val="1200"/>
              </a:spcBef>
            </a:pPr>
            <a:r>
              <a:rPr lang="en-IN" sz="2400" dirty="0"/>
              <a:t>Parameter Explanation:</a:t>
            </a:r>
          </a:p>
          <a:p>
            <a:r>
              <a:rPr lang="en-US" sz="2400" b="1" dirty="0"/>
              <a:t>&lt;</a:t>
            </a:r>
            <a:r>
              <a:rPr lang="en-US" sz="2400" b="1" dirty="0" err="1"/>
              <a:t>jsonPath</a:t>
            </a:r>
            <a:r>
              <a:rPr lang="en-US" sz="2400" b="1" dirty="0"/>
              <a:t>&gt;:</a:t>
            </a:r>
            <a:r>
              <a:rPr lang="en-US" sz="2400" dirty="0"/>
              <a:t> The configuration key to set or query, in JSON path format. For example: "a[3].</a:t>
            </a:r>
            <a:r>
              <a:rPr lang="en-US" sz="2400" dirty="0" err="1"/>
              <a:t>foo.bar</a:t>
            </a:r>
            <a:r>
              <a:rPr lang="en-US" sz="2400" dirty="0"/>
              <a:t>[2]". If no new value is provided, returns the current value of this key.</a:t>
            </a:r>
          </a:p>
          <a:p>
            <a:r>
              <a:rPr lang="en-US" sz="2400" b="1" dirty="0"/>
              <a:t>&lt;value&gt;:</a:t>
            </a:r>
            <a:r>
              <a:rPr lang="en-US" sz="2400" dirty="0"/>
              <a:t> If provided, a new value for the given configuration key.</a:t>
            </a:r>
          </a:p>
          <a:p>
            <a:pPr>
              <a:spcBef>
                <a:spcPts val="1200"/>
              </a:spcBef>
            </a:pPr>
            <a:r>
              <a:rPr lang="en-IN" sz="2400" dirty="0"/>
              <a:t> </a:t>
            </a:r>
            <a:endParaRPr lang="en-US" sz="2400" dirty="0"/>
          </a:p>
        </p:txBody>
      </p:sp>
      <p:sp>
        <p:nvSpPr>
          <p:cNvPr id="4" name="Slide Number Placeholder 3">
            <a:extLst>
              <a:ext uri="{FF2B5EF4-FFF2-40B4-BE49-F238E27FC236}">
                <a16:creationId xmlns:a16="http://schemas.microsoft.com/office/drawing/2014/main" id="{B89BD3E3-075E-48C9-8A0D-753891A5E40B}"/>
              </a:ext>
            </a:extLst>
          </p:cNvPr>
          <p:cNvSpPr>
            <a:spLocks noGrp="1"/>
          </p:cNvSpPr>
          <p:nvPr>
            <p:ph type="sldNum" sz="quarter" idx="12"/>
          </p:nvPr>
        </p:nvSpPr>
        <p:spPr/>
        <p:txBody>
          <a:bodyPr/>
          <a:lstStyle/>
          <a:p>
            <a:fld id="{C51EAA63-D034-42AE-91FA-B13B9518C7BE}" type="slidenum">
              <a:rPr lang="en-US" smtClean="0"/>
              <a:pPr/>
              <a:t>18</a:t>
            </a:fld>
            <a:endParaRPr lang="en-US" dirty="0"/>
          </a:p>
        </p:txBody>
      </p:sp>
      <p:pic>
        <p:nvPicPr>
          <p:cNvPr id="5" name="Picture 4">
            <a:extLst>
              <a:ext uri="{FF2B5EF4-FFF2-40B4-BE49-F238E27FC236}">
                <a16:creationId xmlns:a16="http://schemas.microsoft.com/office/drawing/2014/main" id="{97595B40-9B06-4F8E-B660-AC30D322608A}"/>
              </a:ext>
            </a:extLst>
          </p:cNvPr>
          <p:cNvPicPr>
            <a:picLocks noChangeAspect="1"/>
          </p:cNvPicPr>
          <p:nvPr/>
        </p:nvPicPr>
        <p:blipFill>
          <a:blip r:embed="rId2"/>
          <a:stretch>
            <a:fillRect/>
          </a:stretch>
        </p:blipFill>
        <p:spPr>
          <a:xfrm>
            <a:off x="3119388" y="937844"/>
            <a:ext cx="4525045" cy="479475"/>
          </a:xfrm>
          <a:prstGeom prst="rect">
            <a:avLst/>
          </a:prstGeom>
        </p:spPr>
      </p:pic>
      <p:graphicFrame>
        <p:nvGraphicFramePr>
          <p:cNvPr id="6" name="Table 6">
            <a:extLst>
              <a:ext uri="{FF2B5EF4-FFF2-40B4-BE49-F238E27FC236}">
                <a16:creationId xmlns:a16="http://schemas.microsoft.com/office/drawing/2014/main" id="{66B43FE9-C8A8-4468-8D39-BE4324C1F2AA}"/>
              </a:ext>
            </a:extLst>
          </p:cNvPr>
          <p:cNvGraphicFramePr>
            <a:graphicFrameLocks noGrp="1"/>
          </p:cNvGraphicFramePr>
          <p:nvPr>
            <p:extLst>
              <p:ext uri="{D42A27DB-BD31-4B8C-83A1-F6EECF244321}">
                <p14:modId xmlns:p14="http://schemas.microsoft.com/office/powerpoint/2010/main" val="2606522749"/>
              </p:ext>
            </p:extLst>
          </p:nvPr>
        </p:nvGraphicFramePr>
        <p:xfrm>
          <a:off x="462499" y="3540369"/>
          <a:ext cx="11263827" cy="1143000"/>
        </p:xfrm>
        <a:graphic>
          <a:graphicData uri="http://schemas.openxmlformats.org/drawingml/2006/table">
            <a:tbl>
              <a:tblPr firstRow="1" bandRow="1">
                <a:tableStyleId>{10A1B5D5-9B99-4C35-A422-299274C87663}</a:tableStyleId>
              </a:tblPr>
              <a:tblGrid>
                <a:gridCol w="3279507">
                  <a:extLst>
                    <a:ext uri="{9D8B030D-6E8A-4147-A177-3AD203B41FA5}">
                      <a16:colId xmlns:a16="http://schemas.microsoft.com/office/drawing/2014/main" val="934512946"/>
                    </a:ext>
                  </a:extLst>
                </a:gridCol>
                <a:gridCol w="7984320">
                  <a:extLst>
                    <a:ext uri="{9D8B030D-6E8A-4147-A177-3AD203B41FA5}">
                      <a16:colId xmlns:a16="http://schemas.microsoft.com/office/drawing/2014/main" val="2403580443"/>
                    </a:ext>
                  </a:extLst>
                </a:gridCol>
              </a:tblGrid>
              <a:tr h="370840">
                <a:tc>
                  <a:txBody>
                    <a:bodyPr/>
                    <a:lstStyle/>
                    <a:p>
                      <a:r>
                        <a:rPr lang="en-IN" dirty="0"/>
                        <a:t>Options</a:t>
                      </a:r>
                      <a:endParaRPr lang="en-US" dirty="0"/>
                    </a:p>
                  </a:txBody>
                  <a:tcPr/>
                </a:tc>
                <a:tc>
                  <a:txBody>
                    <a:bodyPr/>
                    <a:lstStyle/>
                    <a:p>
                      <a:r>
                        <a:rPr lang="en-IN" dirty="0"/>
                        <a:t>Description </a:t>
                      </a:r>
                      <a:endParaRPr lang="en-US" dirty="0"/>
                    </a:p>
                  </a:txBody>
                  <a:tcPr/>
                </a:tc>
                <a:extLst>
                  <a:ext uri="{0D108BD9-81ED-4DB2-BD59-A6C34878D82A}">
                    <a16:rowId xmlns:a16="http://schemas.microsoft.com/office/drawing/2014/main" val="2221892683"/>
                  </a:ext>
                </a:extLst>
              </a:tr>
              <a:tr h="370840">
                <a:tc>
                  <a:txBody>
                    <a:bodyPr/>
                    <a:lstStyle/>
                    <a:p>
                      <a:r>
                        <a:rPr lang="en-US" sz="1900" b="1" i="0" kern="1200" dirty="0">
                          <a:solidFill>
                            <a:schemeClr val="dk1"/>
                          </a:solidFill>
                          <a:effectLst/>
                          <a:latin typeface="+mn-lt"/>
                          <a:ea typeface="+mn-ea"/>
                          <a:cs typeface="+mn-cs"/>
                        </a:rPr>
                        <a:t>--global=</a:t>
                      </a:r>
                      <a:r>
                        <a:rPr lang="en-US" sz="1900" b="1" i="0" kern="1200" dirty="0" err="1">
                          <a:solidFill>
                            <a:schemeClr val="dk1"/>
                          </a:solidFill>
                          <a:effectLst/>
                          <a:latin typeface="+mn-lt"/>
                          <a:ea typeface="+mn-ea"/>
                          <a:cs typeface="+mn-cs"/>
                        </a:rPr>
                        <a:t>true|false</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When true, it accesses the global configuration in the caller's home directory.</a:t>
                      </a:r>
                      <a:endParaRPr lang="en-US" dirty="0"/>
                    </a:p>
                  </a:txBody>
                  <a:tcPr/>
                </a:tc>
                <a:extLst>
                  <a:ext uri="{0D108BD9-81ED-4DB2-BD59-A6C34878D82A}">
                    <a16:rowId xmlns:a16="http://schemas.microsoft.com/office/drawing/2014/main" val="3755526536"/>
                  </a:ext>
                </a:extLst>
              </a:tr>
              <a:tr h="370840">
                <a:tc>
                  <a:txBody>
                    <a:bodyPr/>
                    <a:lstStyle/>
                    <a:p>
                      <a:r>
                        <a:rPr lang="en-US" sz="1900" b="1" i="0" kern="1200" dirty="0">
                          <a:solidFill>
                            <a:schemeClr val="dk1"/>
                          </a:solidFill>
                          <a:effectLst/>
                          <a:latin typeface="+mn-lt"/>
                          <a:ea typeface="+mn-ea"/>
                          <a:cs typeface="+mn-cs"/>
                        </a:rPr>
                        <a:t>--help= </a:t>
                      </a:r>
                      <a:r>
                        <a:rPr lang="en-US" sz="1900" b="1" i="0" kern="1200" dirty="0" err="1">
                          <a:solidFill>
                            <a:schemeClr val="dk1"/>
                          </a:solidFill>
                          <a:effectLst/>
                          <a:latin typeface="+mn-lt"/>
                          <a:ea typeface="+mn-ea"/>
                          <a:cs typeface="+mn-cs"/>
                        </a:rPr>
                        <a:t>true|false|json|JSON</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It is used to show a help message for this command in the console.</a:t>
                      </a:r>
                      <a:endParaRPr lang="en-US" dirty="0"/>
                    </a:p>
                  </a:txBody>
                  <a:tcPr/>
                </a:tc>
                <a:extLst>
                  <a:ext uri="{0D108BD9-81ED-4DB2-BD59-A6C34878D82A}">
                    <a16:rowId xmlns:a16="http://schemas.microsoft.com/office/drawing/2014/main" val="3136275998"/>
                  </a:ext>
                </a:extLst>
              </a:tr>
            </a:tbl>
          </a:graphicData>
        </a:graphic>
      </p:graphicFrame>
    </p:spTree>
    <p:extLst>
      <p:ext uri="{BB962C8B-B14F-4D97-AF65-F5344CB8AC3E}">
        <p14:creationId xmlns:p14="http://schemas.microsoft.com/office/powerpoint/2010/main" val="175311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D93F9-314C-483B-BB49-0AD7FDE9B224}"/>
              </a:ext>
            </a:extLst>
          </p:cNvPr>
          <p:cNvSpPr>
            <a:spLocks noGrp="1"/>
          </p:cNvSpPr>
          <p:nvPr>
            <p:ph type="title"/>
          </p:nvPr>
        </p:nvSpPr>
        <p:spPr>
          <a:xfrm>
            <a:off x="334870" y="281353"/>
            <a:ext cx="11125199" cy="479475"/>
          </a:xfrm>
        </p:spPr>
        <p:txBody>
          <a:bodyPr/>
          <a:lstStyle/>
          <a:p>
            <a:r>
              <a:rPr lang="en-IN" dirty="0"/>
              <a:t>Ng doc Command</a:t>
            </a:r>
            <a:endParaRPr lang="en-US" dirty="0"/>
          </a:p>
        </p:txBody>
      </p:sp>
      <p:sp>
        <p:nvSpPr>
          <p:cNvPr id="3" name="Text Placeholder 2">
            <a:extLst>
              <a:ext uri="{FF2B5EF4-FFF2-40B4-BE49-F238E27FC236}">
                <a16:creationId xmlns:a16="http://schemas.microsoft.com/office/drawing/2014/main" id="{B8F9FF59-CC2E-404B-900A-F97B7235C09F}"/>
              </a:ext>
            </a:extLst>
          </p:cNvPr>
          <p:cNvSpPr>
            <a:spLocks noGrp="1"/>
          </p:cNvSpPr>
          <p:nvPr>
            <p:ph type="body" sz="quarter" idx="13"/>
          </p:nvPr>
        </p:nvSpPr>
        <p:spPr>
          <a:xfrm>
            <a:off x="462499" y="1052731"/>
            <a:ext cx="11551310" cy="3962401"/>
          </a:xfrm>
        </p:spPr>
        <p:txBody>
          <a:bodyPr/>
          <a:lstStyle/>
          <a:p>
            <a:pPr algn="just"/>
            <a:r>
              <a:rPr lang="en-IN" sz="2600" dirty="0"/>
              <a:t>Syntax:</a:t>
            </a:r>
          </a:p>
          <a:p>
            <a:pPr>
              <a:spcBef>
                <a:spcPts val="1200"/>
              </a:spcBef>
            </a:pPr>
            <a:r>
              <a:rPr lang="en-US" sz="2600" dirty="0"/>
              <a:t>Parameter Explanation:</a:t>
            </a:r>
          </a:p>
          <a:p>
            <a:pPr>
              <a:spcBef>
                <a:spcPts val="1200"/>
              </a:spcBef>
            </a:pPr>
            <a:r>
              <a:rPr lang="en-US" sz="2600" b="1" dirty="0"/>
              <a:t>&lt;keyword&gt;:</a:t>
            </a:r>
            <a:r>
              <a:rPr lang="en-US" sz="2600" dirty="0"/>
              <a:t> It is used to specify the keyword to search for, as provided in the search bar in angular.io.</a:t>
            </a:r>
          </a:p>
          <a:p>
            <a:pPr>
              <a:spcBef>
                <a:spcPts val="1200"/>
              </a:spcBef>
            </a:pPr>
            <a:endParaRPr lang="en-US" sz="2600" dirty="0"/>
          </a:p>
          <a:p>
            <a:pPr algn="just"/>
            <a:endParaRPr lang="en-US" sz="2600" dirty="0"/>
          </a:p>
        </p:txBody>
      </p:sp>
      <p:sp>
        <p:nvSpPr>
          <p:cNvPr id="4" name="Slide Number Placeholder 3">
            <a:extLst>
              <a:ext uri="{FF2B5EF4-FFF2-40B4-BE49-F238E27FC236}">
                <a16:creationId xmlns:a16="http://schemas.microsoft.com/office/drawing/2014/main" id="{AF93EBFB-58B9-4EA9-B938-6DC900894100}"/>
              </a:ext>
            </a:extLst>
          </p:cNvPr>
          <p:cNvSpPr>
            <a:spLocks noGrp="1"/>
          </p:cNvSpPr>
          <p:nvPr>
            <p:ph type="sldNum" sz="quarter" idx="12"/>
          </p:nvPr>
        </p:nvSpPr>
        <p:spPr/>
        <p:txBody>
          <a:bodyPr/>
          <a:lstStyle/>
          <a:p>
            <a:fld id="{C51EAA63-D034-42AE-91FA-B13B9518C7BE}" type="slidenum">
              <a:rPr lang="en-US" smtClean="0"/>
              <a:pPr/>
              <a:t>19</a:t>
            </a:fld>
            <a:endParaRPr lang="en-US" dirty="0"/>
          </a:p>
        </p:txBody>
      </p:sp>
      <p:pic>
        <p:nvPicPr>
          <p:cNvPr id="5" name="Picture 4">
            <a:extLst>
              <a:ext uri="{FF2B5EF4-FFF2-40B4-BE49-F238E27FC236}">
                <a16:creationId xmlns:a16="http://schemas.microsoft.com/office/drawing/2014/main" id="{CFC141DB-CEAA-4A10-82E8-1A111E36EEE8}"/>
              </a:ext>
            </a:extLst>
          </p:cNvPr>
          <p:cNvPicPr>
            <a:picLocks noChangeAspect="1"/>
          </p:cNvPicPr>
          <p:nvPr/>
        </p:nvPicPr>
        <p:blipFill>
          <a:blip r:embed="rId2"/>
          <a:stretch>
            <a:fillRect/>
          </a:stretch>
        </p:blipFill>
        <p:spPr>
          <a:xfrm>
            <a:off x="3659163" y="835766"/>
            <a:ext cx="2743831" cy="695619"/>
          </a:xfrm>
          <a:prstGeom prst="rect">
            <a:avLst/>
          </a:prstGeom>
        </p:spPr>
      </p:pic>
      <p:graphicFrame>
        <p:nvGraphicFramePr>
          <p:cNvPr id="6" name="Table 6">
            <a:extLst>
              <a:ext uri="{FF2B5EF4-FFF2-40B4-BE49-F238E27FC236}">
                <a16:creationId xmlns:a16="http://schemas.microsoft.com/office/drawing/2014/main" id="{F21710D7-10D8-4795-9412-66FC8AE74D73}"/>
              </a:ext>
            </a:extLst>
          </p:cNvPr>
          <p:cNvGraphicFramePr>
            <a:graphicFrameLocks noGrp="1"/>
          </p:cNvGraphicFramePr>
          <p:nvPr>
            <p:extLst>
              <p:ext uri="{D42A27DB-BD31-4B8C-83A1-F6EECF244321}">
                <p14:modId xmlns:p14="http://schemas.microsoft.com/office/powerpoint/2010/main" val="3473741859"/>
              </p:ext>
            </p:extLst>
          </p:nvPr>
        </p:nvGraphicFramePr>
        <p:xfrm>
          <a:off x="1204783" y="3033931"/>
          <a:ext cx="10066741" cy="1432560"/>
        </p:xfrm>
        <a:graphic>
          <a:graphicData uri="http://schemas.openxmlformats.org/drawingml/2006/table">
            <a:tbl>
              <a:tblPr firstRow="1" bandRow="1">
                <a:tableStyleId>{10A1B5D5-9B99-4C35-A422-299274C87663}</a:tableStyleId>
              </a:tblPr>
              <a:tblGrid>
                <a:gridCol w="3257979">
                  <a:extLst>
                    <a:ext uri="{9D8B030D-6E8A-4147-A177-3AD203B41FA5}">
                      <a16:colId xmlns:a16="http://schemas.microsoft.com/office/drawing/2014/main" val="562496472"/>
                    </a:ext>
                  </a:extLst>
                </a:gridCol>
                <a:gridCol w="6808762">
                  <a:extLst>
                    <a:ext uri="{9D8B030D-6E8A-4147-A177-3AD203B41FA5}">
                      <a16:colId xmlns:a16="http://schemas.microsoft.com/office/drawing/2014/main" val="2383437758"/>
                    </a:ext>
                  </a:extLst>
                </a:gridCol>
              </a:tblGrid>
              <a:tr h="370840">
                <a:tc>
                  <a:txBody>
                    <a:bodyPr/>
                    <a:lstStyle/>
                    <a:p>
                      <a:r>
                        <a:rPr lang="en-IN" dirty="0"/>
                        <a:t>Options </a:t>
                      </a:r>
                      <a:endParaRPr lang="en-US" dirty="0"/>
                    </a:p>
                  </a:txBody>
                  <a:tcPr/>
                </a:tc>
                <a:tc>
                  <a:txBody>
                    <a:bodyPr/>
                    <a:lstStyle/>
                    <a:p>
                      <a:r>
                        <a:rPr lang="en-IN" dirty="0"/>
                        <a:t>Description </a:t>
                      </a:r>
                      <a:endParaRPr lang="en-US" dirty="0"/>
                    </a:p>
                  </a:txBody>
                  <a:tcPr/>
                </a:tc>
                <a:extLst>
                  <a:ext uri="{0D108BD9-81ED-4DB2-BD59-A6C34878D82A}">
                    <a16:rowId xmlns:a16="http://schemas.microsoft.com/office/drawing/2014/main" val="2781853136"/>
                  </a:ext>
                </a:extLst>
              </a:tr>
              <a:tr h="370840">
                <a:tc>
                  <a:txBody>
                    <a:bodyPr/>
                    <a:lstStyle/>
                    <a:p>
                      <a:r>
                        <a:rPr lang="en-US" sz="1900" b="1" i="0" kern="1200" dirty="0">
                          <a:solidFill>
                            <a:schemeClr val="dk1"/>
                          </a:solidFill>
                          <a:effectLst/>
                          <a:latin typeface="+mn-lt"/>
                          <a:ea typeface="+mn-ea"/>
                          <a:cs typeface="+mn-cs"/>
                        </a:rPr>
                        <a:t>--help=</a:t>
                      </a:r>
                      <a:r>
                        <a:rPr lang="en-US" sz="1900" b="1" i="0" kern="1200" dirty="0" err="1">
                          <a:solidFill>
                            <a:schemeClr val="dk1"/>
                          </a:solidFill>
                          <a:effectLst/>
                          <a:latin typeface="+mn-lt"/>
                          <a:ea typeface="+mn-ea"/>
                          <a:cs typeface="+mn-cs"/>
                        </a:rPr>
                        <a:t>true|false|json|JSON</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It is used to show a help message for this command in the console.</a:t>
                      </a:r>
                      <a:endParaRPr lang="en-US" dirty="0"/>
                    </a:p>
                  </a:txBody>
                  <a:tcPr/>
                </a:tc>
                <a:extLst>
                  <a:ext uri="{0D108BD9-81ED-4DB2-BD59-A6C34878D82A}">
                    <a16:rowId xmlns:a16="http://schemas.microsoft.com/office/drawing/2014/main" val="3266655947"/>
                  </a:ext>
                </a:extLst>
              </a:tr>
              <a:tr h="370840">
                <a:tc>
                  <a:txBody>
                    <a:bodyPr/>
                    <a:lstStyle/>
                    <a:p>
                      <a:r>
                        <a:rPr lang="en-US" sz="1900" b="1" i="0" kern="1200" dirty="0">
                          <a:solidFill>
                            <a:schemeClr val="dk1"/>
                          </a:solidFill>
                          <a:effectLst/>
                          <a:latin typeface="+mn-lt"/>
                          <a:ea typeface="+mn-ea"/>
                          <a:cs typeface="+mn-cs"/>
                        </a:rPr>
                        <a:t>--search=</a:t>
                      </a:r>
                      <a:r>
                        <a:rPr lang="en-US" sz="1900" b="1" i="0" kern="1200" dirty="0" err="1">
                          <a:solidFill>
                            <a:schemeClr val="dk1"/>
                          </a:solidFill>
                          <a:effectLst/>
                          <a:latin typeface="+mn-lt"/>
                          <a:ea typeface="+mn-ea"/>
                          <a:cs typeface="+mn-cs"/>
                        </a:rPr>
                        <a:t>true|false</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When true, it searches all of angular.io. Otherwise, searches only API reference documentation.</a:t>
                      </a:r>
                      <a:endParaRPr lang="en-US" dirty="0"/>
                    </a:p>
                  </a:txBody>
                  <a:tcPr/>
                </a:tc>
                <a:extLst>
                  <a:ext uri="{0D108BD9-81ED-4DB2-BD59-A6C34878D82A}">
                    <a16:rowId xmlns:a16="http://schemas.microsoft.com/office/drawing/2014/main" val="876374911"/>
                  </a:ext>
                </a:extLst>
              </a:tr>
            </a:tbl>
          </a:graphicData>
        </a:graphic>
      </p:graphicFrame>
    </p:spTree>
    <p:extLst>
      <p:ext uri="{BB962C8B-B14F-4D97-AF65-F5344CB8AC3E}">
        <p14:creationId xmlns:p14="http://schemas.microsoft.com/office/powerpoint/2010/main" val="127293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6000" b="-16000"/>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1845458" y="1963273"/>
            <a:ext cx="8763000" cy="1470025"/>
          </a:xfrm>
        </p:spPr>
        <p:txBody>
          <a:bodyPr/>
          <a:lstStyle/>
          <a:p>
            <a:pPr algn="ctr"/>
            <a:r>
              <a:rPr lang="en-US" dirty="0"/>
              <a:t>Angular CLI</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892F-311C-4C01-ADC6-A46CC04BC2B6}"/>
              </a:ext>
            </a:extLst>
          </p:cNvPr>
          <p:cNvSpPr>
            <a:spLocks noGrp="1"/>
          </p:cNvSpPr>
          <p:nvPr>
            <p:ph type="title"/>
          </p:nvPr>
        </p:nvSpPr>
        <p:spPr>
          <a:xfrm>
            <a:off x="334871" y="196945"/>
            <a:ext cx="11125199" cy="479475"/>
          </a:xfrm>
        </p:spPr>
        <p:txBody>
          <a:bodyPr/>
          <a:lstStyle/>
          <a:p>
            <a:r>
              <a:rPr lang="en-IN" dirty="0"/>
              <a:t>Ng e2e Command</a:t>
            </a:r>
            <a:endParaRPr lang="en-US" dirty="0"/>
          </a:p>
        </p:txBody>
      </p:sp>
      <p:sp>
        <p:nvSpPr>
          <p:cNvPr id="3" name="Text Placeholder 2">
            <a:extLst>
              <a:ext uri="{FF2B5EF4-FFF2-40B4-BE49-F238E27FC236}">
                <a16:creationId xmlns:a16="http://schemas.microsoft.com/office/drawing/2014/main" id="{8D0628F9-F2BF-4E9E-A64A-E9CDF05A92D6}"/>
              </a:ext>
            </a:extLst>
          </p:cNvPr>
          <p:cNvSpPr>
            <a:spLocks noGrp="1"/>
          </p:cNvSpPr>
          <p:nvPr>
            <p:ph type="body" sz="quarter" idx="13"/>
          </p:nvPr>
        </p:nvSpPr>
        <p:spPr>
          <a:xfrm>
            <a:off x="315706" y="841711"/>
            <a:ext cx="11402681" cy="3962401"/>
          </a:xfrm>
        </p:spPr>
        <p:txBody>
          <a:bodyPr/>
          <a:lstStyle/>
          <a:p>
            <a:r>
              <a:rPr lang="en-IN" sz="2600" dirty="0"/>
              <a:t>Syntax: </a:t>
            </a:r>
          </a:p>
          <a:p>
            <a:r>
              <a:rPr lang="en-US" sz="2600" dirty="0"/>
              <a:t>It must be executed from within a workspace directory. When you don't specify the project name, it executes for all projects.</a:t>
            </a:r>
          </a:p>
          <a:p>
            <a:pPr>
              <a:spcBef>
                <a:spcPts val="1200"/>
              </a:spcBef>
            </a:pPr>
            <a:r>
              <a:rPr lang="en-US" sz="2600" dirty="0"/>
              <a:t>Parameter Explanation:</a:t>
            </a:r>
          </a:p>
          <a:p>
            <a:pPr>
              <a:spcBef>
                <a:spcPts val="1200"/>
              </a:spcBef>
            </a:pPr>
            <a:r>
              <a:rPr lang="en-US" sz="2600" b="1" dirty="0"/>
              <a:t>&lt;project&gt;:</a:t>
            </a:r>
            <a:r>
              <a:rPr lang="en-US" sz="2600" dirty="0"/>
              <a:t> It specifies the name of the project you want to build. It can be an app or a library.</a:t>
            </a:r>
          </a:p>
          <a:p>
            <a:endParaRPr lang="en-US" sz="2600" dirty="0"/>
          </a:p>
        </p:txBody>
      </p:sp>
      <p:sp>
        <p:nvSpPr>
          <p:cNvPr id="4" name="Slide Number Placeholder 3">
            <a:extLst>
              <a:ext uri="{FF2B5EF4-FFF2-40B4-BE49-F238E27FC236}">
                <a16:creationId xmlns:a16="http://schemas.microsoft.com/office/drawing/2014/main" id="{8C4E9985-4CAE-400D-8B83-22BAD434BB4D}"/>
              </a:ext>
            </a:extLst>
          </p:cNvPr>
          <p:cNvSpPr>
            <a:spLocks noGrp="1"/>
          </p:cNvSpPr>
          <p:nvPr>
            <p:ph type="sldNum" sz="quarter" idx="12"/>
          </p:nvPr>
        </p:nvSpPr>
        <p:spPr/>
        <p:txBody>
          <a:bodyPr/>
          <a:lstStyle/>
          <a:p>
            <a:fld id="{C51EAA63-D034-42AE-91FA-B13B9518C7BE}" type="slidenum">
              <a:rPr lang="en-US" smtClean="0"/>
              <a:pPr/>
              <a:t>20</a:t>
            </a:fld>
            <a:endParaRPr lang="en-US" dirty="0"/>
          </a:p>
        </p:txBody>
      </p:sp>
      <p:pic>
        <p:nvPicPr>
          <p:cNvPr id="5" name="Picture 4">
            <a:extLst>
              <a:ext uri="{FF2B5EF4-FFF2-40B4-BE49-F238E27FC236}">
                <a16:creationId xmlns:a16="http://schemas.microsoft.com/office/drawing/2014/main" id="{A049BB4D-9FF8-4373-8CA6-78C30DC53BC2}"/>
              </a:ext>
            </a:extLst>
          </p:cNvPr>
          <p:cNvPicPr>
            <a:picLocks noChangeAspect="1"/>
          </p:cNvPicPr>
          <p:nvPr/>
        </p:nvPicPr>
        <p:blipFill>
          <a:blip r:embed="rId2"/>
          <a:stretch>
            <a:fillRect/>
          </a:stretch>
        </p:blipFill>
        <p:spPr>
          <a:xfrm>
            <a:off x="4119074" y="560359"/>
            <a:ext cx="3143790" cy="846405"/>
          </a:xfrm>
          <a:prstGeom prst="rect">
            <a:avLst/>
          </a:prstGeom>
        </p:spPr>
      </p:pic>
      <p:graphicFrame>
        <p:nvGraphicFramePr>
          <p:cNvPr id="6" name="Table 6">
            <a:extLst>
              <a:ext uri="{FF2B5EF4-FFF2-40B4-BE49-F238E27FC236}">
                <a16:creationId xmlns:a16="http://schemas.microsoft.com/office/drawing/2014/main" id="{C6E4FE00-5EC0-4D44-A3C9-30A73EAA51B1}"/>
              </a:ext>
            </a:extLst>
          </p:cNvPr>
          <p:cNvGraphicFramePr>
            <a:graphicFrameLocks noGrp="1"/>
          </p:cNvGraphicFramePr>
          <p:nvPr>
            <p:extLst>
              <p:ext uri="{D42A27DB-BD31-4B8C-83A1-F6EECF244321}">
                <p14:modId xmlns:p14="http://schemas.microsoft.com/office/powerpoint/2010/main" val="3426269666"/>
              </p:ext>
            </p:extLst>
          </p:nvPr>
        </p:nvGraphicFramePr>
        <p:xfrm>
          <a:off x="334871" y="3655122"/>
          <a:ext cx="11580464" cy="2340933"/>
        </p:xfrm>
        <a:graphic>
          <a:graphicData uri="http://schemas.openxmlformats.org/drawingml/2006/table">
            <a:tbl>
              <a:tblPr firstRow="1" bandRow="1">
                <a:tableStyleId>{93296810-A885-4BE3-A3E7-6D5BEEA58F35}</a:tableStyleId>
              </a:tblPr>
              <a:tblGrid>
                <a:gridCol w="3843234">
                  <a:extLst>
                    <a:ext uri="{9D8B030D-6E8A-4147-A177-3AD203B41FA5}">
                      <a16:colId xmlns:a16="http://schemas.microsoft.com/office/drawing/2014/main" val="3834330124"/>
                    </a:ext>
                  </a:extLst>
                </a:gridCol>
                <a:gridCol w="7737230">
                  <a:extLst>
                    <a:ext uri="{9D8B030D-6E8A-4147-A177-3AD203B41FA5}">
                      <a16:colId xmlns:a16="http://schemas.microsoft.com/office/drawing/2014/main" val="969001416"/>
                    </a:ext>
                  </a:extLst>
                </a:gridCol>
              </a:tblGrid>
              <a:tr h="372282">
                <a:tc>
                  <a:txBody>
                    <a:bodyPr/>
                    <a:lstStyle/>
                    <a:p>
                      <a:r>
                        <a:rPr lang="en-IN" dirty="0"/>
                        <a:t>Options </a:t>
                      </a:r>
                      <a:endParaRPr lang="en-US" dirty="0"/>
                    </a:p>
                  </a:txBody>
                  <a:tcPr/>
                </a:tc>
                <a:tc>
                  <a:txBody>
                    <a:bodyPr/>
                    <a:lstStyle/>
                    <a:p>
                      <a:r>
                        <a:rPr lang="en-IN" dirty="0"/>
                        <a:t>Description</a:t>
                      </a:r>
                      <a:endParaRPr lang="en-US" dirty="0"/>
                    </a:p>
                  </a:txBody>
                  <a:tcPr/>
                </a:tc>
                <a:extLst>
                  <a:ext uri="{0D108BD9-81ED-4DB2-BD59-A6C34878D82A}">
                    <a16:rowId xmlns:a16="http://schemas.microsoft.com/office/drawing/2014/main" val="3175281139"/>
                  </a:ext>
                </a:extLst>
              </a:tr>
              <a:tr h="618813">
                <a:tc>
                  <a:txBody>
                    <a:bodyPr/>
                    <a:lstStyle/>
                    <a:p>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baseUrl</a:t>
                      </a:r>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baseUrl</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It specifies the base URL for protractor to connect to.</a:t>
                      </a:r>
                      <a:endParaRPr lang="en-US" dirty="0"/>
                    </a:p>
                  </a:txBody>
                  <a:tcPr/>
                </a:tc>
                <a:extLst>
                  <a:ext uri="{0D108BD9-81ED-4DB2-BD59-A6C34878D82A}">
                    <a16:rowId xmlns:a16="http://schemas.microsoft.com/office/drawing/2014/main" val="231355611"/>
                  </a:ext>
                </a:extLst>
              </a:tr>
              <a:tr h="372282">
                <a:tc>
                  <a:txBody>
                    <a:bodyPr/>
                    <a:lstStyle/>
                    <a:p>
                      <a:r>
                        <a:rPr lang="en-US" sz="1900" b="1" i="0" kern="1200" dirty="0">
                          <a:solidFill>
                            <a:schemeClr val="dk1"/>
                          </a:solidFill>
                          <a:effectLst/>
                          <a:latin typeface="+mn-lt"/>
                          <a:ea typeface="+mn-ea"/>
                          <a:cs typeface="+mn-cs"/>
                        </a:rPr>
                        <a:t>--configuration=configuration:</a:t>
                      </a:r>
                      <a:endParaRPr lang="en-US" dirty="0"/>
                    </a:p>
                  </a:txBody>
                  <a:tcPr/>
                </a:tc>
                <a:tc>
                  <a:txBody>
                    <a:bodyPr/>
                    <a:lstStyle/>
                    <a:p>
                      <a:r>
                        <a:rPr lang="en-US" sz="1900" b="0" i="0" kern="1200" dirty="0">
                          <a:solidFill>
                            <a:schemeClr val="dk1"/>
                          </a:solidFill>
                          <a:effectLst/>
                          <a:latin typeface="+mn-lt"/>
                          <a:ea typeface="+mn-ea"/>
                          <a:cs typeface="+mn-cs"/>
                        </a:rPr>
                        <a:t>It is used to specify named build target, as specified in the "configurations" section of </a:t>
                      </a:r>
                      <a:r>
                        <a:rPr lang="en-US" sz="1900" b="0" i="0" kern="1200" dirty="0" err="1">
                          <a:solidFill>
                            <a:schemeClr val="dk1"/>
                          </a:solidFill>
                          <a:effectLst/>
                          <a:latin typeface="+mn-lt"/>
                          <a:ea typeface="+mn-ea"/>
                          <a:cs typeface="+mn-cs"/>
                        </a:rPr>
                        <a:t>angular.json</a:t>
                      </a:r>
                      <a:r>
                        <a:rPr lang="en-US" sz="1900" b="0" i="0" kern="1200" dirty="0">
                          <a:solidFill>
                            <a:schemeClr val="dk1"/>
                          </a:solidFill>
                          <a:effectLst/>
                          <a:latin typeface="+mn-lt"/>
                          <a:ea typeface="+mn-ea"/>
                          <a:cs typeface="+mn-cs"/>
                        </a:rPr>
                        <a:t>. Each named target is accompanied by a configuration of option defaults for that target.</a:t>
                      </a:r>
                      <a:endParaRPr lang="en-US" dirty="0"/>
                    </a:p>
                  </a:txBody>
                  <a:tcPr/>
                </a:tc>
                <a:extLst>
                  <a:ext uri="{0D108BD9-81ED-4DB2-BD59-A6C34878D82A}">
                    <a16:rowId xmlns:a16="http://schemas.microsoft.com/office/drawing/2014/main" val="172117425"/>
                  </a:ext>
                </a:extLst>
              </a:tr>
              <a:tr h="372282">
                <a:tc>
                  <a:txBody>
                    <a:bodyPr/>
                    <a:lstStyle/>
                    <a:p>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devServerTarget</a:t>
                      </a:r>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devServerTarget</a:t>
                      </a:r>
                      <a:r>
                        <a:rPr lang="en-US" sz="1900" b="1" i="0" kern="1200" dirty="0">
                          <a:solidFill>
                            <a:schemeClr val="dk1"/>
                          </a:solidFill>
                          <a:effectLst/>
                          <a:latin typeface="+mn-lt"/>
                          <a:ea typeface="+mn-ea"/>
                          <a:cs typeface="+mn-cs"/>
                        </a:rPr>
                        <a:t>:</a:t>
                      </a:r>
                      <a:r>
                        <a:rPr lang="en-US" sz="1900" b="0" i="0" kern="1200" dirty="0">
                          <a:solidFill>
                            <a:schemeClr val="dk1"/>
                          </a:solidFill>
                          <a:effectLst/>
                          <a:latin typeface="+mn-lt"/>
                          <a:ea typeface="+mn-ea"/>
                          <a:cs typeface="+mn-cs"/>
                        </a:rPr>
                        <a:t> </a:t>
                      </a:r>
                      <a:endParaRPr lang="en-US" dirty="0"/>
                    </a:p>
                  </a:txBody>
                  <a:tcPr/>
                </a:tc>
                <a:tc>
                  <a:txBody>
                    <a:bodyPr/>
                    <a:lstStyle/>
                    <a:p>
                      <a:r>
                        <a:rPr lang="en-US" sz="1900" b="0" i="0" kern="1200" dirty="0">
                          <a:solidFill>
                            <a:schemeClr val="dk1"/>
                          </a:solidFill>
                          <a:effectLst/>
                          <a:latin typeface="+mn-lt"/>
                          <a:ea typeface="+mn-ea"/>
                          <a:cs typeface="+mn-cs"/>
                        </a:rPr>
                        <a:t>It specifies dev server target to run tests against.</a:t>
                      </a:r>
                      <a:endParaRPr lang="en-US" dirty="0"/>
                    </a:p>
                  </a:txBody>
                  <a:tcPr/>
                </a:tc>
                <a:extLst>
                  <a:ext uri="{0D108BD9-81ED-4DB2-BD59-A6C34878D82A}">
                    <a16:rowId xmlns:a16="http://schemas.microsoft.com/office/drawing/2014/main" val="1454791390"/>
                  </a:ext>
                </a:extLst>
              </a:tr>
            </a:tbl>
          </a:graphicData>
        </a:graphic>
      </p:graphicFrame>
    </p:spTree>
    <p:extLst>
      <p:ext uri="{BB962C8B-B14F-4D97-AF65-F5344CB8AC3E}">
        <p14:creationId xmlns:p14="http://schemas.microsoft.com/office/powerpoint/2010/main" val="807330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DFD9-19FA-4A2F-9833-26FF5DB1F880}"/>
              </a:ext>
            </a:extLst>
          </p:cNvPr>
          <p:cNvSpPr>
            <a:spLocks noGrp="1"/>
          </p:cNvSpPr>
          <p:nvPr>
            <p:ph type="title"/>
          </p:nvPr>
        </p:nvSpPr>
        <p:spPr>
          <a:xfrm>
            <a:off x="292667" y="267286"/>
            <a:ext cx="11125199" cy="535746"/>
          </a:xfrm>
        </p:spPr>
        <p:txBody>
          <a:bodyPr/>
          <a:lstStyle/>
          <a:p>
            <a:r>
              <a:rPr lang="en-IN" dirty="0"/>
              <a:t>Ng e2e Command</a:t>
            </a:r>
            <a:endParaRPr lang="en-US" dirty="0"/>
          </a:p>
        </p:txBody>
      </p:sp>
      <p:sp>
        <p:nvSpPr>
          <p:cNvPr id="4" name="Slide Number Placeholder 3">
            <a:extLst>
              <a:ext uri="{FF2B5EF4-FFF2-40B4-BE49-F238E27FC236}">
                <a16:creationId xmlns:a16="http://schemas.microsoft.com/office/drawing/2014/main" id="{CC3256DD-F1C3-4556-BC92-F39D3AC95824}"/>
              </a:ext>
            </a:extLst>
          </p:cNvPr>
          <p:cNvSpPr>
            <a:spLocks noGrp="1"/>
          </p:cNvSpPr>
          <p:nvPr>
            <p:ph type="sldNum" sz="quarter" idx="12"/>
          </p:nvPr>
        </p:nvSpPr>
        <p:spPr/>
        <p:txBody>
          <a:bodyPr/>
          <a:lstStyle/>
          <a:p>
            <a:fld id="{C51EAA63-D034-42AE-91FA-B13B9518C7BE}" type="slidenum">
              <a:rPr lang="en-US" smtClean="0"/>
              <a:pPr/>
              <a:t>21</a:t>
            </a:fld>
            <a:endParaRPr lang="en-US" dirty="0"/>
          </a:p>
        </p:txBody>
      </p:sp>
      <p:graphicFrame>
        <p:nvGraphicFramePr>
          <p:cNvPr id="5" name="Table 5">
            <a:extLst>
              <a:ext uri="{FF2B5EF4-FFF2-40B4-BE49-F238E27FC236}">
                <a16:creationId xmlns:a16="http://schemas.microsoft.com/office/drawing/2014/main" id="{72125FD7-D980-4D2F-8FB4-6ECCC04FC28D}"/>
              </a:ext>
            </a:extLst>
          </p:cNvPr>
          <p:cNvGraphicFramePr>
            <a:graphicFrameLocks noGrp="1"/>
          </p:cNvGraphicFramePr>
          <p:nvPr>
            <p:extLst>
              <p:ext uri="{D42A27DB-BD31-4B8C-83A1-F6EECF244321}">
                <p14:modId xmlns:p14="http://schemas.microsoft.com/office/powerpoint/2010/main" val="1955865421"/>
              </p:ext>
            </p:extLst>
          </p:nvPr>
        </p:nvGraphicFramePr>
        <p:xfrm>
          <a:off x="413686" y="1001726"/>
          <a:ext cx="11473514" cy="4770120"/>
        </p:xfrm>
        <a:graphic>
          <a:graphicData uri="http://schemas.openxmlformats.org/drawingml/2006/table">
            <a:tbl>
              <a:tblPr firstRow="1" bandRow="1">
                <a:tableStyleId>{93296810-A885-4BE3-A3E7-6D5BEEA58F35}</a:tableStyleId>
              </a:tblPr>
              <a:tblGrid>
                <a:gridCol w="4045772">
                  <a:extLst>
                    <a:ext uri="{9D8B030D-6E8A-4147-A177-3AD203B41FA5}">
                      <a16:colId xmlns:a16="http://schemas.microsoft.com/office/drawing/2014/main" val="3078643960"/>
                    </a:ext>
                  </a:extLst>
                </a:gridCol>
                <a:gridCol w="7427742">
                  <a:extLst>
                    <a:ext uri="{9D8B030D-6E8A-4147-A177-3AD203B41FA5}">
                      <a16:colId xmlns:a16="http://schemas.microsoft.com/office/drawing/2014/main" val="2336437602"/>
                    </a:ext>
                  </a:extLst>
                </a:gridCol>
              </a:tblGrid>
              <a:tr h="362929">
                <a:tc>
                  <a:txBody>
                    <a:bodyPr/>
                    <a:lstStyle/>
                    <a:p>
                      <a:r>
                        <a:rPr lang="en-IN" dirty="0"/>
                        <a:t>Options</a:t>
                      </a:r>
                      <a:endParaRPr lang="en-US" dirty="0"/>
                    </a:p>
                  </a:txBody>
                  <a:tcPr/>
                </a:tc>
                <a:tc>
                  <a:txBody>
                    <a:bodyPr/>
                    <a:lstStyle/>
                    <a:p>
                      <a:r>
                        <a:rPr lang="en-IN" dirty="0"/>
                        <a:t>Description</a:t>
                      </a:r>
                      <a:endParaRPr lang="en-US" dirty="0"/>
                    </a:p>
                  </a:txBody>
                  <a:tcPr/>
                </a:tc>
                <a:extLst>
                  <a:ext uri="{0D108BD9-81ED-4DB2-BD59-A6C34878D82A}">
                    <a16:rowId xmlns:a16="http://schemas.microsoft.com/office/drawing/2014/main" val="1130890013"/>
                  </a:ext>
                </a:extLst>
              </a:tr>
              <a:tr h="362929">
                <a:tc>
                  <a:txBody>
                    <a:bodyPr/>
                    <a:lstStyle/>
                    <a:p>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devServerTarget</a:t>
                      </a:r>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devServerTarget</a:t>
                      </a:r>
                      <a:r>
                        <a:rPr lang="en-US" sz="1900" b="1" i="0" kern="1200" dirty="0">
                          <a:solidFill>
                            <a:schemeClr val="dk1"/>
                          </a:solidFill>
                          <a:effectLst/>
                          <a:latin typeface="+mn-lt"/>
                          <a:ea typeface="+mn-ea"/>
                          <a:cs typeface="+mn-cs"/>
                        </a:rPr>
                        <a:t>:</a:t>
                      </a:r>
                      <a:r>
                        <a:rPr lang="en-US" sz="1900" b="0" i="0" kern="1200" dirty="0">
                          <a:solidFill>
                            <a:schemeClr val="dk1"/>
                          </a:solidFill>
                          <a:effectLst/>
                          <a:latin typeface="+mn-lt"/>
                          <a:ea typeface="+mn-ea"/>
                          <a:cs typeface="+mn-cs"/>
                        </a:rPr>
                        <a:t> </a:t>
                      </a:r>
                      <a:endParaRPr lang="en-US" dirty="0"/>
                    </a:p>
                  </a:txBody>
                  <a:tcPr/>
                </a:tc>
                <a:tc>
                  <a:txBody>
                    <a:bodyPr/>
                    <a:lstStyle/>
                    <a:p>
                      <a:r>
                        <a:rPr lang="en-US" sz="1900" b="0" i="0" kern="1200" dirty="0">
                          <a:solidFill>
                            <a:schemeClr val="dk1"/>
                          </a:solidFill>
                          <a:effectLst/>
                          <a:latin typeface="+mn-lt"/>
                          <a:ea typeface="+mn-ea"/>
                          <a:cs typeface="+mn-cs"/>
                        </a:rPr>
                        <a:t>It specifies dev server target to run tests against.</a:t>
                      </a:r>
                      <a:endParaRPr lang="en-US" dirty="0"/>
                    </a:p>
                  </a:txBody>
                  <a:tcPr/>
                </a:tc>
                <a:extLst>
                  <a:ext uri="{0D108BD9-81ED-4DB2-BD59-A6C34878D82A}">
                    <a16:rowId xmlns:a16="http://schemas.microsoft.com/office/drawing/2014/main" val="195204063"/>
                  </a:ext>
                </a:extLst>
              </a:tr>
              <a:tr h="362929">
                <a:tc>
                  <a:txBody>
                    <a:bodyPr/>
                    <a:lstStyle/>
                    <a:p>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elementExplorer</a:t>
                      </a:r>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true|false</a:t>
                      </a:r>
                      <a:r>
                        <a:rPr lang="en-US" sz="1900" b="1" i="0" kern="1200" dirty="0">
                          <a:solidFill>
                            <a:schemeClr val="dk1"/>
                          </a:solidFill>
                          <a:effectLst/>
                          <a:latin typeface="+mn-lt"/>
                          <a:ea typeface="+mn-ea"/>
                          <a:cs typeface="+mn-cs"/>
                        </a:rPr>
                        <a:t>:</a:t>
                      </a:r>
                      <a:r>
                        <a:rPr lang="en-US" sz="1900" b="0" i="0" kern="1200" dirty="0">
                          <a:solidFill>
                            <a:schemeClr val="dk1"/>
                          </a:solidFill>
                          <a:effectLst/>
                          <a:latin typeface="+mn-lt"/>
                          <a:ea typeface="+mn-ea"/>
                          <a:cs typeface="+mn-cs"/>
                        </a:rPr>
                        <a:t> </a:t>
                      </a:r>
                      <a:endParaRPr lang="en-US" dirty="0"/>
                    </a:p>
                  </a:txBody>
                  <a:tcPr/>
                </a:tc>
                <a:tc>
                  <a:txBody>
                    <a:bodyPr/>
                    <a:lstStyle/>
                    <a:p>
                      <a:r>
                        <a:rPr lang="en-US" sz="1900" b="0" i="0" kern="1200" dirty="0">
                          <a:solidFill>
                            <a:schemeClr val="dk1"/>
                          </a:solidFill>
                          <a:effectLst/>
                          <a:latin typeface="+mn-lt"/>
                          <a:ea typeface="+mn-ea"/>
                          <a:cs typeface="+mn-cs"/>
                        </a:rPr>
                        <a:t>It starts Protractor's Element Explorer for debugging.</a:t>
                      </a:r>
                      <a:endParaRPr lang="en-US" dirty="0"/>
                    </a:p>
                  </a:txBody>
                  <a:tcPr/>
                </a:tc>
                <a:extLst>
                  <a:ext uri="{0D108BD9-81ED-4DB2-BD59-A6C34878D82A}">
                    <a16:rowId xmlns:a16="http://schemas.microsoft.com/office/drawing/2014/main" val="1929878187"/>
                  </a:ext>
                </a:extLst>
              </a:tr>
              <a:tr h="362929">
                <a:tc>
                  <a:txBody>
                    <a:bodyPr/>
                    <a:lstStyle/>
                    <a:p>
                      <a:r>
                        <a:rPr lang="en-US" sz="1900" b="1" i="0" kern="1200" dirty="0">
                          <a:solidFill>
                            <a:schemeClr val="dk1"/>
                          </a:solidFill>
                          <a:effectLst/>
                          <a:latin typeface="+mn-lt"/>
                          <a:ea typeface="+mn-ea"/>
                          <a:cs typeface="+mn-cs"/>
                        </a:rPr>
                        <a:t>--help= </a:t>
                      </a:r>
                      <a:r>
                        <a:rPr lang="en-US" sz="1900" b="1" i="0" kern="1200" dirty="0" err="1">
                          <a:solidFill>
                            <a:schemeClr val="dk1"/>
                          </a:solidFill>
                          <a:effectLst/>
                          <a:latin typeface="+mn-lt"/>
                          <a:ea typeface="+mn-ea"/>
                          <a:cs typeface="+mn-cs"/>
                        </a:rPr>
                        <a:t>true|false|json|JSON</a:t>
                      </a:r>
                      <a:r>
                        <a:rPr lang="en-US" sz="1900" b="1" i="0" kern="1200" dirty="0">
                          <a:solidFill>
                            <a:schemeClr val="dk1"/>
                          </a:solidFill>
                          <a:effectLst/>
                          <a:latin typeface="+mn-lt"/>
                          <a:ea typeface="+mn-ea"/>
                          <a:cs typeface="+mn-cs"/>
                        </a:rPr>
                        <a:t>:</a:t>
                      </a:r>
                      <a:r>
                        <a:rPr lang="en-US" sz="1900" b="0" i="0" kern="1200" dirty="0">
                          <a:solidFill>
                            <a:schemeClr val="dk1"/>
                          </a:solidFill>
                          <a:effectLst/>
                          <a:latin typeface="+mn-lt"/>
                          <a:ea typeface="+mn-ea"/>
                          <a:cs typeface="+mn-cs"/>
                        </a:rPr>
                        <a:t> </a:t>
                      </a:r>
                      <a:endParaRPr lang="en-US" dirty="0"/>
                    </a:p>
                  </a:txBody>
                  <a:tcPr/>
                </a:tc>
                <a:tc>
                  <a:txBody>
                    <a:bodyPr/>
                    <a:lstStyle/>
                    <a:p>
                      <a:r>
                        <a:rPr lang="en-US" sz="1900" b="0" i="0" kern="1200" dirty="0">
                          <a:solidFill>
                            <a:schemeClr val="dk1"/>
                          </a:solidFill>
                          <a:effectLst/>
                          <a:latin typeface="+mn-lt"/>
                          <a:ea typeface="+mn-ea"/>
                          <a:cs typeface="+mn-cs"/>
                        </a:rPr>
                        <a:t>It shows a help message for this command in the console.</a:t>
                      </a:r>
                      <a:endParaRPr lang="en-US" dirty="0"/>
                    </a:p>
                  </a:txBody>
                  <a:tcPr/>
                </a:tc>
                <a:extLst>
                  <a:ext uri="{0D108BD9-81ED-4DB2-BD59-A6C34878D82A}">
                    <a16:rowId xmlns:a16="http://schemas.microsoft.com/office/drawing/2014/main" val="520644388"/>
                  </a:ext>
                </a:extLst>
              </a:tr>
              <a:tr h="362929">
                <a:tc>
                  <a:txBody>
                    <a:bodyPr/>
                    <a:lstStyle/>
                    <a:p>
                      <a:r>
                        <a:rPr lang="en-US" sz="1900" b="1" i="0" kern="1200" dirty="0">
                          <a:solidFill>
                            <a:schemeClr val="dk1"/>
                          </a:solidFill>
                          <a:effectLst/>
                          <a:latin typeface="+mn-lt"/>
                          <a:ea typeface="+mn-ea"/>
                          <a:cs typeface="+mn-cs"/>
                        </a:rPr>
                        <a:t>--host=host:</a:t>
                      </a:r>
                      <a:endParaRPr lang="en-US" dirty="0"/>
                    </a:p>
                  </a:txBody>
                  <a:tcPr/>
                </a:tc>
                <a:tc>
                  <a:txBody>
                    <a:bodyPr/>
                    <a:lstStyle/>
                    <a:p>
                      <a:r>
                        <a:rPr lang="en-US" sz="1900" b="0" i="0" kern="1200" dirty="0">
                          <a:solidFill>
                            <a:schemeClr val="dk1"/>
                          </a:solidFill>
                          <a:effectLst/>
                          <a:latin typeface="+mn-lt"/>
                          <a:ea typeface="+mn-ea"/>
                          <a:cs typeface="+mn-cs"/>
                        </a:rPr>
                        <a:t>Host to listen on.</a:t>
                      </a:r>
                      <a:endParaRPr lang="en-US" dirty="0"/>
                    </a:p>
                  </a:txBody>
                  <a:tcPr/>
                </a:tc>
                <a:extLst>
                  <a:ext uri="{0D108BD9-81ED-4DB2-BD59-A6C34878D82A}">
                    <a16:rowId xmlns:a16="http://schemas.microsoft.com/office/drawing/2014/main" val="1791434034"/>
                  </a:ext>
                </a:extLst>
              </a:tr>
              <a:tr h="362929">
                <a:tc>
                  <a:txBody>
                    <a:bodyPr/>
                    <a:lstStyle/>
                    <a:p>
                      <a:r>
                        <a:rPr lang="en-US" sz="1900" b="1" i="0" kern="1200" dirty="0">
                          <a:solidFill>
                            <a:schemeClr val="dk1"/>
                          </a:solidFill>
                          <a:effectLst/>
                          <a:latin typeface="+mn-lt"/>
                          <a:ea typeface="+mn-ea"/>
                          <a:cs typeface="+mn-cs"/>
                        </a:rPr>
                        <a:t>--port:</a:t>
                      </a:r>
                      <a:endParaRPr lang="en-US" dirty="0"/>
                    </a:p>
                  </a:txBody>
                  <a:tcPr/>
                </a:tc>
                <a:tc>
                  <a:txBody>
                    <a:bodyPr/>
                    <a:lstStyle/>
                    <a:p>
                      <a:r>
                        <a:rPr lang="en-US" sz="1900" b="0" i="0" kern="1200" dirty="0">
                          <a:solidFill>
                            <a:schemeClr val="dk1"/>
                          </a:solidFill>
                          <a:effectLst/>
                          <a:latin typeface="+mn-lt"/>
                          <a:ea typeface="+mn-ea"/>
                          <a:cs typeface="+mn-cs"/>
                        </a:rPr>
                        <a:t>It specifies the port to serve the application.</a:t>
                      </a:r>
                      <a:endParaRPr lang="en-US" dirty="0"/>
                    </a:p>
                  </a:txBody>
                  <a:tcPr/>
                </a:tc>
                <a:extLst>
                  <a:ext uri="{0D108BD9-81ED-4DB2-BD59-A6C34878D82A}">
                    <a16:rowId xmlns:a16="http://schemas.microsoft.com/office/drawing/2014/main" val="4070063585"/>
                  </a:ext>
                </a:extLst>
              </a:tr>
              <a:tr h="362929">
                <a:tc>
                  <a:txBody>
                    <a:bodyPr/>
                    <a:lstStyle/>
                    <a:p>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protractorConfig</a:t>
                      </a:r>
                      <a:r>
                        <a:rPr lang="en-US" sz="1900" b="1" i="0" kern="1200" dirty="0">
                          <a:solidFill>
                            <a:schemeClr val="dk1"/>
                          </a:solidFill>
                          <a:effectLst/>
                          <a:latin typeface="+mn-lt"/>
                          <a:ea typeface="+mn-ea"/>
                          <a:cs typeface="+mn-cs"/>
                        </a:rPr>
                        <a:t>= </a:t>
                      </a:r>
                      <a:r>
                        <a:rPr lang="en-US" sz="1900" b="1" i="0" kern="1200" dirty="0" err="1">
                          <a:solidFill>
                            <a:schemeClr val="dk1"/>
                          </a:solidFill>
                          <a:effectLst/>
                          <a:latin typeface="+mn-lt"/>
                          <a:ea typeface="+mn-ea"/>
                          <a:cs typeface="+mn-cs"/>
                        </a:rPr>
                        <a:t>protractorConfig</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It specifies the name of the Protractor configuration file.</a:t>
                      </a:r>
                      <a:endParaRPr lang="en-US" dirty="0"/>
                    </a:p>
                  </a:txBody>
                  <a:tcPr/>
                </a:tc>
                <a:extLst>
                  <a:ext uri="{0D108BD9-81ED-4DB2-BD59-A6C34878D82A}">
                    <a16:rowId xmlns:a16="http://schemas.microsoft.com/office/drawing/2014/main" val="862113104"/>
                  </a:ext>
                </a:extLst>
              </a:tr>
              <a:tr h="362929">
                <a:tc>
                  <a:txBody>
                    <a:bodyPr/>
                    <a:lstStyle/>
                    <a:p>
                      <a:r>
                        <a:rPr lang="en-US" b="1" i="0" dirty="0">
                          <a:solidFill>
                            <a:srgbClr val="000000"/>
                          </a:solidFill>
                          <a:effectLst/>
                          <a:latin typeface="+mj-lt"/>
                        </a:rPr>
                        <a:t>--specs:</a:t>
                      </a:r>
                      <a:r>
                        <a:rPr lang="en-US" b="0" i="0" dirty="0">
                          <a:solidFill>
                            <a:srgbClr val="000000"/>
                          </a:solidFill>
                          <a:effectLst/>
                          <a:latin typeface="+mj-lt"/>
                        </a:rPr>
                        <a:t> </a:t>
                      </a:r>
                      <a:endParaRPr lang="en-US" dirty="0">
                        <a:latin typeface="+mj-lt"/>
                      </a:endParaRPr>
                    </a:p>
                  </a:txBody>
                  <a:tcPr/>
                </a:tc>
                <a:tc>
                  <a:txBody>
                    <a:bodyPr/>
                    <a:lstStyle/>
                    <a:p>
                      <a:r>
                        <a:rPr lang="en-US" b="0" i="0" dirty="0">
                          <a:solidFill>
                            <a:srgbClr val="000000"/>
                          </a:solidFill>
                          <a:effectLst/>
                          <a:latin typeface="+mj-lt"/>
                        </a:rPr>
                        <a:t>It overrides specs in the protractor config.</a:t>
                      </a:r>
                      <a:endParaRPr lang="en-US" dirty="0">
                        <a:latin typeface="+mj-lt"/>
                      </a:endParaRPr>
                    </a:p>
                  </a:txBody>
                  <a:tcPr/>
                </a:tc>
                <a:extLst>
                  <a:ext uri="{0D108BD9-81ED-4DB2-BD59-A6C34878D82A}">
                    <a16:rowId xmlns:a16="http://schemas.microsoft.com/office/drawing/2014/main" val="1649187377"/>
                  </a:ext>
                </a:extLst>
              </a:tr>
              <a:tr h="362929">
                <a:tc>
                  <a:txBody>
                    <a:bodyPr/>
                    <a:lstStyle/>
                    <a:p>
                      <a:r>
                        <a:rPr lang="en-US" sz="1900" b="1" i="0" kern="1200" dirty="0">
                          <a:solidFill>
                            <a:schemeClr val="dk1"/>
                          </a:solidFill>
                          <a:effectLst/>
                          <a:latin typeface="+mn-lt"/>
                          <a:ea typeface="+mn-ea"/>
                          <a:cs typeface="+mn-cs"/>
                        </a:rPr>
                        <a:t>--suite=suite:</a:t>
                      </a:r>
                      <a:endParaRPr lang="en-US" dirty="0"/>
                    </a:p>
                  </a:txBody>
                  <a:tcPr/>
                </a:tc>
                <a:tc>
                  <a:txBody>
                    <a:bodyPr/>
                    <a:lstStyle/>
                    <a:p>
                      <a:r>
                        <a:rPr lang="en-US" sz="1900" b="0" i="0" kern="1200" dirty="0">
                          <a:solidFill>
                            <a:schemeClr val="dk1"/>
                          </a:solidFill>
                          <a:effectLst/>
                          <a:latin typeface="+mn-lt"/>
                          <a:ea typeface="+mn-ea"/>
                          <a:cs typeface="+mn-cs"/>
                        </a:rPr>
                        <a:t>It overrides suite in the protractor config.</a:t>
                      </a:r>
                      <a:endParaRPr lang="en-US" dirty="0"/>
                    </a:p>
                  </a:txBody>
                  <a:tcPr/>
                </a:tc>
                <a:extLst>
                  <a:ext uri="{0D108BD9-81ED-4DB2-BD59-A6C34878D82A}">
                    <a16:rowId xmlns:a16="http://schemas.microsoft.com/office/drawing/2014/main" val="2560875899"/>
                  </a:ext>
                </a:extLst>
              </a:tr>
              <a:tr h="362929">
                <a:tc>
                  <a:txBody>
                    <a:bodyPr/>
                    <a:lstStyle/>
                    <a:p>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webdriverUpdate</a:t>
                      </a:r>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true|false</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It is used to update </a:t>
                      </a:r>
                      <a:r>
                        <a:rPr lang="en-US" sz="1900" b="0" i="0" kern="1200" dirty="0" err="1">
                          <a:solidFill>
                            <a:schemeClr val="dk1"/>
                          </a:solidFill>
                          <a:effectLst/>
                          <a:latin typeface="+mn-lt"/>
                          <a:ea typeface="+mn-ea"/>
                          <a:cs typeface="+mn-cs"/>
                        </a:rPr>
                        <a:t>webdriver</a:t>
                      </a:r>
                      <a:r>
                        <a:rPr lang="en-US" sz="19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861164683"/>
                  </a:ext>
                </a:extLst>
              </a:tr>
              <a:tr h="362929">
                <a:tc>
                  <a:txBody>
                    <a:bodyPr/>
                    <a:lstStyle/>
                    <a:p>
                      <a:r>
                        <a:rPr lang="en-US" sz="1900" b="1" i="0" kern="1200" dirty="0">
                          <a:solidFill>
                            <a:schemeClr val="dk1"/>
                          </a:solidFill>
                          <a:effectLst/>
                          <a:latin typeface="+mn-lt"/>
                          <a:ea typeface="+mn-ea"/>
                          <a:cs typeface="+mn-cs"/>
                        </a:rPr>
                        <a:t>--prod=</a:t>
                      </a:r>
                      <a:r>
                        <a:rPr lang="en-US" sz="1900" b="1" i="0" kern="1200" dirty="0" err="1">
                          <a:solidFill>
                            <a:schemeClr val="dk1"/>
                          </a:solidFill>
                          <a:effectLst/>
                          <a:latin typeface="+mn-lt"/>
                          <a:ea typeface="+mn-ea"/>
                          <a:cs typeface="+mn-cs"/>
                        </a:rPr>
                        <a:t>true|false</a:t>
                      </a:r>
                      <a:r>
                        <a:rPr lang="en-US" sz="1900" b="1" i="0" kern="1200" dirty="0">
                          <a:solidFill>
                            <a:schemeClr val="dk1"/>
                          </a:solidFill>
                          <a:effectLst/>
                          <a:latin typeface="+mn-lt"/>
                          <a:ea typeface="+mn-ea"/>
                          <a:cs typeface="+mn-cs"/>
                        </a:rPr>
                        <a:t>:</a:t>
                      </a:r>
                      <a:r>
                        <a:rPr lang="en-US" sz="1900" b="0" i="0" kern="1200" dirty="0">
                          <a:solidFill>
                            <a:schemeClr val="dk1"/>
                          </a:solidFill>
                          <a:effectLst/>
                          <a:latin typeface="+mn-lt"/>
                          <a:ea typeface="+mn-ea"/>
                          <a:cs typeface="+mn-cs"/>
                        </a:rPr>
                        <a:t> </a:t>
                      </a:r>
                      <a:endParaRPr lang="en-US" dirty="0"/>
                    </a:p>
                  </a:txBody>
                  <a:tcPr/>
                </a:tc>
                <a:tc>
                  <a:txBody>
                    <a:bodyPr/>
                    <a:lstStyle/>
                    <a:p>
                      <a:r>
                        <a:rPr lang="en-US" sz="1900" b="0" i="0" kern="1200" dirty="0">
                          <a:solidFill>
                            <a:schemeClr val="dk1"/>
                          </a:solidFill>
                          <a:effectLst/>
                          <a:latin typeface="+mn-lt"/>
                          <a:ea typeface="+mn-ea"/>
                          <a:cs typeface="+mn-cs"/>
                        </a:rPr>
                        <a:t>When true, it sets the build configuration to the production target. All builds make use of bundling and limited tree-shaking. A production build also runs limited dead code elimination.</a:t>
                      </a:r>
                      <a:endParaRPr lang="en-US" dirty="0"/>
                    </a:p>
                  </a:txBody>
                  <a:tcPr/>
                </a:tc>
                <a:extLst>
                  <a:ext uri="{0D108BD9-81ED-4DB2-BD59-A6C34878D82A}">
                    <a16:rowId xmlns:a16="http://schemas.microsoft.com/office/drawing/2014/main" val="4016997413"/>
                  </a:ext>
                </a:extLst>
              </a:tr>
            </a:tbl>
          </a:graphicData>
        </a:graphic>
      </p:graphicFrame>
    </p:spTree>
    <p:extLst>
      <p:ext uri="{BB962C8B-B14F-4D97-AF65-F5344CB8AC3E}">
        <p14:creationId xmlns:p14="http://schemas.microsoft.com/office/powerpoint/2010/main" val="286094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71E53-5039-4EF6-8F3A-CD17632B1758}"/>
              </a:ext>
            </a:extLst>
          </p:cNvPr>
          <p:cNvSpPr>
            <a:spLocks noGrp="1"/>
          </p:cNvSpPr>
          <p:nvPr>
            <p:ph type="title"/>
          </p:nvPr>
        </p:nvSpPr>
        <p:spPr>
          <a:xfrm>
            <a:off x="292668" y="267286"/>
            <a:ext cx="11125199" cy="521678"/>
          </a:xfrm>
        </p:spPr>
        <p:txBody>
          <a:bodyPr/>
          <a:lstStyle/>
          <a:p>
            <a:r>
              <a:rPr lang="en-IN" dirty="0"/>
              <a:t>Ng generate command</a:t>
            </a:r>
            <a:endParaRPr lang="en-US" dirty="0"/>
          </a:p>
        </p:txBody>
      </p:sp>
      <p:sp>
        <p:nvSpPr>
          <p:cNvPr id="3" name="Text Placeholder 2">
            <a:extLst>
              <a:ext uri="{FF2B5EF4-FFF2-40B4-BE49-F238E27FC236}">
                <a16:creationId xmlns:a16="http://schemas.microsoft.com/office/drawing/2014/main" id="{E87B7A12-14EE-48F2-9A4C-F9F2373FB0E5}"/>
              </a:ext>
            </a:extLst>
          </p:cNvPr>
          <p:cNvSpPr>
            <a:spLocks noGrp="1"/>
          </p:cNvSpPr>
          <p:nvPr>
            <p:ph type="body" sz="quarter" idx="13"/>
          </p:nvPr>
        </p:nvSpPr>
        <p:spPr>
          <a:xfrm>
            <a:off x="462500" y="1123070"/>
            <a:ext cx="11509106" cy="3962401"/>
          </a:xfrm>
        </p:spPr>
        <p:txBody>
          <a:bodyPr/>
          <a:lstStyle/>
          <a:p>
            <a:pPr>
              <a:spcBef>
                <a:spcPts val="600"/>
              </a:spcBef>
            </a:pPr>
            <a:r>
              <a:rPr lang="en-IN" sz="2200" dirty="0"/>
              <a:t>Syntax: </a:t>
            </a:r>
          </a:p>
          <a:p>
            <a:pPr>
              <a:spcBef>
                <a:spcPts val="600"/>
              </a:spcBef>
            </a:pPr>
            <a:r>
              <a:rPr lang="en-US" sz="2200" dirty="0"/>
              <a:t>Parameter Explanation:</a:t>
            </a:r>
          </a:p>
          <a:p>
            <a:pPr>
              <a:spcBef>
                <a:spcPts val="600"/>
              </a:spcBef>
            </a:pPr>
            <a:r>
              <a:rPr lang="en-US" sz="2200" b="1" dirty="0"/>
              <a:t>&lt;schematic &gt;:</a:t>
            </a:r>
            <a:r>
              <a:rPr lang="en-US" sz="2200" dirty="0"/>
              <a:t> It specifies the schematic or </a:t>
            </a:r>
            <a:r>
              <a:rPr lang="en-US" sz="2200" dirty="0" err="1"/>
              <a:t>collection:schematic</a:t>
            </a:r>
            <a:r>
              <a:rPr lang="en-US" sz="2200" dirty="0"/>
              <a:t> which you want to generate. It can take one of the following sub-commands.</a:t>
            </a:r>
          </a:p>
          <a:p>
            <a:pPr marL="344488" indent="-342900">
              <a:spcBef>
                <a:spcPts val="600"/>
              </a:spcBef>
              <a:buFont typeface="Arial" panose="020B0604020202020204" pitchFamily="34" charset="0"/>
              <a:buChar char="•"/>
            </a:pPr>
            <a:r>
              <a:rPr lang="en-US" sz="2200" dirty="0" err="1"/>
              <a:t>appShell</a:t>
            </a:r>
            <a:endParaRPr lang="en-US" sz="2200" dirty="0"/>
          </a:p>
          <a:p>
            <a:pPr marL="344488" indent="-342900">
              <a:spcBef>
                <a:spcPts val="600"/>
              </a:spcBef>
              <a:buFont typeface="Arial" panose="020B0604020202020204" pitchFamily="34" charset="0"/>
              <a:buChar char="•"/>
            </a:pPr>
            <a:r>
              <a:rPr lang="en-US" sz="2200" dirty="0"/>
              <a:t>application</a:t>
            </a:r>
          </a:p>
          <a:p>
            <a:pPr marL="344488" indent="-342900">
              <a:spcBef>
                <a:spcPts val="600"/>
              </a:spcBef>
              <a:buFont typeface="Arial" panose="020B0604020202020204" pitchFamily="34" charset="0"/>
              <a:buChar char="•"/>
            </a:pPr>
            <a:r>
              <a:rPr lang="en-US" sz="2200" dirty="0"/>
              <a:t>class</a:t>
            </a:r>
          </a:p>
          <a:p>
            <a:pPr marL="344488" indent="-342900">
              <a:spcBef>
                <a:spcPts val="600"/>
              </a:spcBef>
              <a:buFont typeface="Arial" panose="020B0604020202020204" pitchFamily="34" charset="0"/>
              <a:buChar char="•"/>
            </a:pPr>
            <a:r>
              <a:rPr lang="en-US" sz="2200" dirty="0"/>
              <a:t>component</a:t>
            </a:r>
          </a:p>
          <a:p>
            <a:pPr marL="344488" indent="-342900">
              <a:spcBef>
                <a:spcPts val="600"/>
              </a:spcBef>
              <a:buFont typeface="Arial" panose="020B0604020202020204" pitchFamily="34" charset="0"/>
              <a:buChar char="•"/>
            </a:pPr>
            <a:r>
              <a:rPr lang="en-US" sz="2200" dirty="0"/>
              <a:t>directive</a:t>
            </a:r>
          </a:p>
          <a:p>
            <a:pPr marL="344488" indent="-342900">
              <a:spcBef>
                <a:spcPts val="600"/>
              </a:spcBef>
              <a:buFont typeface="Arial" panose="020B0604020202020204" pitchFamily="34" charset="0"/>
              <a:buChar char="•"/>
            </a:pPr>
            <a:r>
              <a:rPr lang="en-US" sz="2200" dirty="0" err="1"/>
              <a:t>enum</a:t>
            </a:r>
            <a:endParaRPr lang="en-US" sz="2200" dirty="0"/>
          </a:p>
          <a:p>
            <a:pPr marL="344488" indent="-342900">
              <a:spcBef>
                <a:spcPts val="600"/>
              </a:spcBef>
              <a:buFont typeface="Arial" panose="020B0604020202020204" pitchFamily="34" charset="0"/>
              <a:buChar char="•"/>
            </a:pPr>
            <a:r>
              <a:rPr lang="en-US" sz="2200" dirty="0"/>
              <a:t>guard</a:t>
            </a:r>
          </a:p>
          <a:p>
            <a:pPr marL="344488" indent="-342900">
              <a:spcBef>
                <a:spcPts val="600"/>
              </a:spcBef>
              <a:buFont typeface="Arial" panose="020B0604020202020204" pitchFamily="34" charset="0"/>
              <a:buChar char="•"/>
            </a:pPr>
            <a:r>
              <a:rPr lang="en-US" sz="2200" dirty="0"/>
              <a:t>interface</a:t>
            </a:r>
          </a:p>
          <a:p>
            <a:pPr marL="344488" indent="-342900">
              <a:spcBef>
                <a:spcPts val="600"/>
              </a:spcBef>
              <a:buFont typeface="Arial" panose="020B0604020202020204" pitchFamily="34" charset="0"/>
              <a:buChar char="•"/>
            </a:pPr>
            <a:r>
              <a:rPr lang="en-US" sz="2200" dirty="0"/>
              <a:t>library</a:t>
            </a:r>
          </a:p>
          <a:p>
            <a:pPr marL="344488" indent="-342900">
              <a:spcBef>
                <a:spcPts val="600"/>
              </a:spcBef>
              <a:buFont typeface="Arial" panose="020B0604020202020204" pitchFamily="34" charset="0"/>
              <a:buChar char="•"/>
            </a:pPr>
            <a:r>
              <a:rPr lang="en-US" sz="2200" dirty="0"/>
              <a:t>module</a:t>
            </a:r>
          </a:p>
          <a:p>
            <a:pPr>
              <a:spcBef>
                <a:spcPts val="600"/>
              </a:spcBef>
            </a:pPr>
            <a:endParaRPr lang="en-US" sz="2200" dirty="0"/>
          </a:p>
        </p:txBody>
      </p:sp>
      <p:sp>
        <p:nvSpPr>
          <p:cNvPr id="4" name="Slide Number Placeholder 3">
            <a:extLst>
              <a:ext uri="{FF2B5EF4-FFF2-40B4-BE49-F238E27FC236}">
                <a16:creationId xmlns:a16="http://schemas.microsoft.com/office/drawing/2014/main" id="{BCE67470-02BC-4F80-B5F4-589639975F52}"/>
              </a:ext>
            </a:extLst>
          </p:cNvPr>
          <p:cNvSpPr>
            <a:spLocks noGrp="1"/>
          </p:cNvSpPr>
          <p:nvPr>
            <p:ph type="sldNum" sz="quarter" idx="12"/>
          </p:nvPr>
        </p:nvSpPr>
        <p:spPr/>
        <p:txBody>
          <a:bodyPr/>
          <a:lstStyle/>
          <a:p>
            <a:fld id="{C51EAA63-D034-42AE-91FA-B13B9518C7BE}" type="slidenum">
              <a:rPr lang="en-US" smtClean="0"/>
              <a:pPr/>
              <a:t>22</a:t>
            </a:fld>
            <a:endParaRPr lang="en-US" dirty="0"/>
          </a:p>
        </p:txBody>
      </p:sp>
      <p:pic>
        <p:nvPicPr>
          <p:cNvPr id="5" name="Picture 4">
            <a:extLst>
              <a:ext uri="{FF2B5EF4-FFF2-40B4-BE49-F238E27FC236}">
                <a16:creationId xmlns:a16="http://schemas.microsoft.com/office/drawing/2014/main" id="{4E552296-4ECB-4E78-8B63-94A96562F893}"/>
              </a:ext>
            </a:extLst>
          </p:cNvPr>
          <p:cNvPicPr>
            <a:picLocks noChangeAspect="1"/>
          </p:cNvPicPr>
          <p:nvPr/>
        </p:nvPicPr>
        <p:blipFill>
          <a:blip r:embed="rId2"/>
          <a:stretch>
            <a:fillRect/>
          </a:stretch>
        </p:blipFill>
        <p:spPr>
          <a:xfrm>
            <a:off x="3875967" y="878053"/>
            <a:ext cx="3256354" cy="646299"/>
          </a:xfrm>
          <a:prstGeom prst="rect">
            <a:avLst/>
          </a:prstGeom>
        </p:spPr>
      </p:pic>
      <p:sp>
        <p:nvSpPr>
          <p:cNvPr id="6" name="TextBox 5">
            <a:extLst>
              <a:ext uri="{FF2B5EF4-FFF2-40B4-BE49-F238E27FC236}">
                <a16:creationId xmlns:a16="http://schemas.microsoft.com/office/drawing/2014/main" id="{CE2F08FB-FBC6-4B78-B65E-EEBC578CC717}"/>
              </a:ext>
            </a:extLst>
          </p:cNvPr>
          <p:cNvSpPr txBox="1"/>
          <p:nvPr/>
        </p:nvSpPr>
        <p:spPr>
          <a:xfrm>
            <a:off x="6217921" y="2514600"/>
            <a:ext cx="914400" cy="914400"/>
          </a:xfrm>
          <a:prstGeom prst="rect">
            <a:avLst/>
          </a:prstGeom>
          <a:noFill/>
        </p:spPr>
        <p:txBody>
          <a:bodyPr wrap="none" lIns="0" tIns="0" rIns="0" bIns="0" rtlCol="0">
            <a:noAutofit/>
          </a:bodyPr>
          <a:lstStyle/>
          <a:p>
            <a:pPr marL="342900" indent="-342900">
              <a:spcBef>
                <a:spcPts val="600"/>
              </a:spcBef>
              <a:buFont typeface="Arial" panose="020B0604020202020204" pitchFamily="34" charset="0"/>
              <a:buChar char="•"/>
            </a:pPr>
            <a:r>
              <a:rPr lang="en-US" sz="2000" dirty="0"/>
              <a:t>pipe</a:t>
            </a:r>
          </a:p>
          <a:p>
            <a:pPr marL="342900" indent="-342900">
              <a:spcBef>
                <a:spcPts val="600"/>
              </a:spcBef>
              <a:buFont typeface="Arial" panose="020B0604020202020204" pitchFamily="34" charset="0"/>
              <a:buChar char="•"/>
            </a:pPr>
            <a:r>
              <a:rPr lang="en-US" sz="2000" dirty="0"/>
              <a:t>service</a:t>
            </a:r>
          </a:p>
          <a:p>
            <a:pPr marL="342900" indent="-342900">
              <a:spcBef>
                <a:spcPts val="600"/>
              </a:spcBef>
              <a:buFont typeface="Arial" panose="020B0604020202020204" pitchFamily="34" charset="0"/>
              <a:buChar char="•"/>
            </a:pPr>
            <a:r>
              <a:rPr lang="en-US" sz="2000" dirty="0" err="1"/>
              <a:t>serviceWorker</a:t>
            </a:r>
            <a:endParaRPr lang="en-US" sz="2000" dirty="0"/>
          </a:p>
          <a:p>
            <a:pPr marL="342900" indent="-342900">
              <a:spcBef>
                <a:spcPts val="600"/>
              </a:spcBef>
              <a:buFont typeface="Arial" panose="020B0604020202020204" pitchFamily="34" charset="0"/>
              <a:buChar char="•"/>
            </a:pPr>
            <a:r>
              <a:rPr lang="en-US" sz="2000" dirty="0"/>
              <a:t>universal</a:t>
            </a:r>
          </a:p>
          <a:p>
            <a:pPr marL="342900" indent="-342900">
              <a:lnSpc>
                <a:spcPct val="90000"/>
              </a:lnSpc>
              <a:buFont typeface="Arial" panose="020B0604020202020204" pitchFamily="34" charset="0"/>
              <a:buChar char="•"/>
            </a:pPr>
            <a:endParaRPr lang="en-US" dirty="0"/>
          </a:p>
        </p:txBody>
      </p:sp>
    </p:spTree>
    <p:extLst>
      <p:ext uri="{BB962C8B-B14F-4D97-AF65-F5344CB8AC3E}">
        <p14:creationId xmlns:p14="http://schemas.microsoft.com/office/powerpoint/2010/main" val="250030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97D70-4584-457E-A52E-499CC402302D}"/>
              </a:ext>
            </a:extLst>
          </p:cNvPr>
          <p:cNvSpPr>
            <a:spLocks noGrp="1"/>
          </p:cNvSpPr>
          <p:nvPr>
            <p:ph type="title"/>
          </p:nvPr>
        </p:nvSpPr>
        <p:spPr>
          <a:xfrm>
            <a:off x="264531" y="281353"/>
            <a:ext cx="11125199" cy="381001"/>
          </a:xfrm>
        </p:spPr>
        <p:txBody>
          <a:bodyPr/>
          <a:lstStyle/>
          <a:p>
            <a:r>
              <a:rPr lang="en-IN" dirty="0"/>
              <a:t>Ng generate Command</a:t>
            </a:r>
            <a:endParaRPr lang="en-US" dirty="0"/>
          </a:p>
        </p:txBody>
      </p:sp>
      <p:sp>
        <p:nvSpPr>
          <p:cNvPr id="3" name="Text Placeholder 2">
            <a:extLst>
              <a:ext uri="{FF2B5EF4-FFF2-40B4-BE49-F238E27FC236}">
                <a16:creationId xmlns:a16="http://schemas.microsoft.com/office/drawing/2014/main" id="{5995AD46-D7E8-4892-8E70-0118DA1A5B8E}"/>
              </a:ext>
            </a:extLst>
          </p:cNvPr>
          <p:cNvSpPr>
            <a:spLocks noGrp="1"/>
          </p:cNvSpPr>
          <p:nvPr>
            <p:ph type="body" sz="quarter" idx="13"/>
          </p:nvPr>
        </p:nvSpPr>
        <p:spPr>
          <a:xfrm>
            <a:off x="462499" y="926122"/>
            <a:ext cx="11298091" cy="3962401"/>
          </a:xfrm>
        </p:spPr>
        <p:txBody>
          <a:bodyPr/>
          <a:lstStyle/>
          <a:p>
            <a:pPr>
              <a:spcBef>
                <a:spcPts val="600"/>
              </a:spcBef>
            </a:pPr>
            <a:r>
              <a:rPr lang="en-US" sz="2400" b="1" dirty="0"/>
              <a:t>Schematic Command Explanation</a:t>
            </a:r>
            <a:endParaRPr lang="en-US" sz="2400" dirty="0"/>
          </a:p>
          <a:p>
            <a:pPr>
              <a:spcBef>
                <a:spcPts val="600"/>
              </a:spcBef>
            </a:pPr>
            <a:r>
              <a:rPr lang="en-US" sz="2400" b="1" dirty="0" err="1"/>
              <a:t>appShell</a:t>
            </a:r>
            <a:r>
              <a:rPr lang="en-US" sz="2400" b="1" dirty="0"/>
              <a:t>: </a:t>
            </a:r>
            <a:r>
              <a:rPr lang="en-US" sz="2400" dirty="0"/>
              <a:t>It is used to generate an app shell for running a server-side version of an app.</a:t>
            </a:r>
          </a:p>
          <a:p>
            <a:pPr>
              <a:spcBef>
                <a:spcPts val="600"/>
              </a:spcBef>
            </a:pPr>
            <a:r>
              <a:rPr lang="en-US" sz="2400" dirty="0"/>
              <a:t>Syntax:</a:t>
            </a:r>
          </a:p>
          <a:p>
            <a:pPr>
              <a:spcBef>
                <a:spcPts val="600"/>
              </a:spcBef>
            </a:pPr>
            <a:endParaRPr lang="en-US" sz="2400" dirty="0"/>
          </a:p>
          <a:p>
            <a:pPr>
              <a:spcBef>
                <a:spcPts val="600"/>
              </a:spcBef>
            </a:pPr>
            <a:r>
              <a:rPr lang="en-US" sz="2400" b="1" dirty="0"/>
              <a:t>Application: </a:t>
            </a:r>
            <a:r>
              <a:rPr lang="en-US" sz="2400" dirty="0"/>
              <a:t>It is used to create a new basic app definition in the "projects" subfolder of the workspace.</a:t>
            </a:r>
          </a:p>
          <a:p>
            <a:pPr>
              <a:spcBef>
                <a:spcPts val="600"/>
              </a:spcBef>
            </a:pPr>
            <a:r>
              <a:rPr lang="en-US" sz="2400" dirty="0"/>
              <a:t>Syntax:</a:t>
            </a:r>
          </a:p>
          <a:p>
            <a:pPr>
              <a:spcBef>
                <a:spcPts val="600"/>
              </a:spcBef>
            </a:pPr>
            <a:endParaRPr lang="en-US" sz="2400" dirty="0"/>
          </a:p>
          <a:p>
            <a:pPr>
              <a:spcBef>
                <a:spcPts val="600"/>
              </a:spcBef>
            </a:pPr>
            <a:r>
              <a:rPr lang="en-US" sz="2400" b="1" dirty="0"/>
              <a:t>Class: </a:t>
            </a:r>
            <a:r>
              <a:rPr lang="en-US" sz="2400" dirty="0"/>
              <a:t>It is used to create a new generic class definition in the given or default project.</a:t>
            </a:r>
          </a:p>
          <a:p>
            <a:pPr>
              <a:spcBef>
                <a:spcPts val="600"/>
              </a:spcBef>
            </a:pPr>
            <a:r>
              <a:rPr lang="en-US" sz="2400" dirty="0"/>
              <a:t>Syntax:</a:t>
            </a:r>
          </a:p>
          <a:p>
            <a:pPr>
              <a:spcBef>
                <a:spcPts val="600"/>
              </a:spcBef>
            </a:pPr>
            <a:endParaRPr lang="en-US" sz="2400" dirty="0"/>
          </a:p>
          <a:p>
            <a:pPr>
              <a:spcBef>
                <a:spcPts val="600"/>
              </a:spcBef>
            </a:pPr>
            <a:endParaRPr lang="en-US" sz="2400" dirty="0"/>
          </a:p>
          <a:p>
            <a:pPr>
              <a:spcBef>
                <a:spcPts val="600"/>
              </a:spcBef>
            </a:pPr>
            <a:endParaRPr lang="en-US" sz="2400" dirty="0"/>
          </a:p>
        </p:txBody>
      </p:sp>
      <p:sp>
        <p:nvSpPr>
          <p:cNvPr id="4" name="Slide Number Placeholder 3">
            <a:extLst>
              <a:ext uri="{FF2B5EF4-FFF2-40B4-BE49-F238E27FC236}">
                <a16:creationId xmlns:a16="http://schemas.microsoft.com/office/drawing/2014/main" id="{2386FC9A-3AAD-490D-89DB-0D14BAFCD2E3}"/>
              </a:ext>
            </a:extLst>
          </p:cNvPr>
          <p:cNvSpPr>
            <a:spLocks noGrp="1"/>
          </p:cNvSpPr>
          <p:nvPr>
            <p:ph type="sldNum" sz="quarter" idx="12"/>
          </p:nvPr>
        </p:nvSpPr>
        <p:spPr/>
        <p:txBody>
          <a:bodyPr/>
          <a:lstStyle/>
          <a:p>
            <a:fld id="{C51EAA63-D034-42AE-91FA-B13B9518C7BE}" type="slidenum">
              <a:rPr lang="en-US" smtClean="0"/>
              <a:pPr/>
              <a:t>23</a:t>
            </a:fld>
            <a:endParaRPr lang="en-US" dirty="0"/>
          </a:p>
        </p:txBody>
      </p:sp>
      <p:pic>
        <p:nvPicPr>
          <p:cNvPr id="5" name="Picture 4">
            <a:extLst>
              <a:ext uri="{FF2B5EF4-FFF2-40B4-BE49-F238E27FC236}">
                <a16:creationId xmlns:a16="http://schemas.microsoft.com/office/drawing/2014/main" id="{E15DFC15-5A92-4611-9AAD-B3C0538810C7}"/>
              </a:ext>
            </a:extLst>
          </p:cNvPr>
          <p:cNvPicPr>
            <a:picLocks noChangeAspect="1"/>
          </p:cNvPicPr>
          <p:nvPr/>
        </p:nvPicPr>
        <p:blipFill>
          <a:blip r:embed="rId2"/>
          <a:stretch>
            <a:fillRect/>
          </a:stretch>
        </p:blipFill>
        <p:spPr>
          <a:xfrm>
            <a:off x="3947187" y="1711406"/>
            <a:ext cx="3072591" cy="778575"/>
          </a:xfrm>
          <a:prstGeom prst="rect">
            <a:avLst/>
          </a:prstGeom>
        </p:spPr>
      </p:pic>
      <p:pic>
        <p:nvPicPr>
          <p:cNvPr id="6" name="Picture 5">
            <a:extLst>
              <a:ext uri="{FF2B5EF4-FFF2-40B4-BE49-F238E27FC236}">
                <a16:creationId xmlns:a16="http://schemas.microsoft.com/office/drawing/2014/main" id="{E2DECB4F-A32E-4767-A296-E88AD2AE4692}"/>
              </a:ext>
            </a:extLst>
          </p:cNvPr>
          <p:cNvPicPr>
            <a:picLocks noChangeAspect="1"/>
          </p:cNvPicPr>
          <p:nvPr/>
        </p:nvPicPr>
        <p:blipFill>
          <a:blip r:embed="rId3"/>
          <a:stretch>
            <a:fillRect/>
          </a:stretch>
        </p:blipFill>
        <p:spPr>
          <a:xfrm>
            <a:off x="3371214" y="3038843"/>
            <a:ext cx="4359690" cy="762586"/>
          </a:xfrm>
          <a:prstGeom prst="rect">
            <a:avLst/>
          </a:prstGeom>
        </p:spPr>
      </p:pic>
      <p:pic>
        <p:nvPicPr>
          <p:cNvPr id="7" name="Picture 6">
            <a:extLst>
              <a:ext uri="{FF2B5EF4-FFF2-40B4-BE49-F238E27FC236}">
                <a16:creationId xmlns:a16="http://schemas.microsoft.com/office/drawing/2014/main" id="{3AFEA7BA-B6E6-4794-B4F8-EBAE709F2721}"/>
              </a:ext>
            </a:extLst>
          </p:cNvPr>
          <p:cNvPicPr>
            <a:picLocks noChangeAspect="1"/>
          </p:cNvPicPr>
          <p:nvPr/>
        </p:nvPicPr>
        <p:blipFill>
          <a:blip r:embed="rId4"/>
          <a:stretch>
            <a:fillRect/>
          </a:stretch>
        </p:blipFill>
        <p:spPr>
          <a:xfrm>
            <a:off x="3947187" y="4562990"/>
            <a:ext cx="3148794" cy="651066"/>
          </a:xfrm>
          <a:prstGeom prst="rect">
            <a:avLst/>
          </a:prstGeom>
        </p:spPr>
      </p:pic>
    </p:spTree>
    <p:extLst>
      <p:ext uri="{BB962C8B-B14F-4D97-AF65-F5344CB8AC3E}">
        <p14:creationId xmlns:p14="http://schemas.microsoft.com/office/powerpoint/2010/main" val="105234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5A69C-78F3-4FF0-9414-BEBBAD203D3A}"/>
              </a:ext>
            </a:extLst>
          </p:cNvPr>
          <p:cNvSpPr>
            <a:spLocks noGrp="1"/>
          </p:cNvSpPr>
          <p:nvPr>
            <p:ph type="title"/>
          </p:nvPr>
        </p:nvSpPr>
        <p:spPr>
          <a:xfrm>
            <a:off x="236397" y="295420"/>
            <a:ext cx="11125199" cy="479475"/>
          </a:xfrm>
        </p:spPr>
        <p:txBody>
          <a:bodyPr/>
          <a:lstStyle/>
          <a:p>
            <a:r>
              <a:rPr lang="en-IN" dirty="0"/>
              <a:t>Ng generate command</a:t>
            </a:r>
            <a:endParaRPr lang="en-US" dirty="0"/>
          </a:p>
        </p:txBody>
      </p:sp>
      <p:sp>
        <p:nvSpPr>
          <p:cNvPr id="3" name="Text Placeholder 2">
            <a:extLst>
              <a:ext uri="{FF2B5EF4-FFF2-40B4-BE49-F238E27FC236}">
                <a16:creationId xmlns:a16="http://schemas.microsoft.com/office/drawing/2014/main" id="{51DEA479-6DD7-452E-9D82-42B4D3C26C1E}"/>
              </a:ext>
            </a:extLst>
          </p:cNvPr>
          <p:cNvSpPr>
            <a:spLocks noGrp="1"/>
          </p:cNvSpPr>
          <p:nvPr>
            <p:ph type="body" sz="quarter" idx="13"/>
          </p:nvPr>
        </p:nvSpPr>
        <p:spPr>
          <a:xfrm>
            <a:off x="462500" y="1010528"/>
            <a:ext cx="11410632" cy="3962401"/>
          </a:xfrm>
        </p:spPr>
        <p:txBody>
          <a:bodyPr/>
          <a:lstStyle/>
          <a:p>
            <a:pPr>
              <a:spcBef>
                <a:spcPts val="600"/>
              </a:spcBef>
            </a:pPr>
            <a:r>
              <a:rPr lang="en-US" sz="2400" b="1" dirty="0"/>
              <a:t>Component: </a:t>
            </a:r>
            <a:r>
              <a:rPr lang="en-US" sz="2400" dirty="0"/>
              <a:t>It is used to create a new generic component definition in the given or default project.</a:t>
            </a:r>
          </a:p>
          <a:p>
            <a:pPr>
              <a:spcBef>
                <a:spcPts val="600"/>
              </a:spcBef>
            </a:pPr>
            <a:r>
              <a:rPr lang="en-US" sz="2400" dirty="0"/>
              <a:t>Syntax:</a:t>
            </a:r>
          </a:p>
          <a:p>
            <a:pPr>
              <a:spcBef>
                <a:spcPts val="600"/>
              </a:spcBef>
            </a:pPr>
            <a:endParaRPr lang="en-US" sz="2400" dirty="0"/>
          </a:p>
          <a:p>
            <a:pPr>
              <a:spcBef>
                <a:spcPts val="600"/>
              </a:spcBef>
            </a:pPr>
            <a:r>
              <a:rPr lang="en-US" sz="2400" b="1" dirty="0" err="1"/>
              <a:t>Enum</a:t>
            </a:r>
            <a:r>
              <a:rPr lang="en-US" sz="2400" b="1" dirty="0"/>
              <a:t>: </a:t>
            </a:r>
            <a:r>
              <a:rPr lang="en-US" sz="2400" dirty="0"/>
              <a:t>It is used to create a new, generic </a:t>
            </a:r>
            <a:r>
              <a:rPr lang="en-US" sz="2400" dirty="0" err="1"/>
              <a:t>enum</a:t>
            </a:r>
            <a:r>
              <a:rPr lang="en-US" sz="2400" dirty="0"/>
              <a:t> definition for the given or default project.</a:t>
            </a:r>
          </a:p>
          <a:p>
            <a:pPr>
              <a:spcBef>
                <a:spcPts val="600"/>
              </a:spcBef>
            </a:pPr>
            <a:r>
              <a:rPr lang="en-US" sz="2400" dirty="0"/>
              <a:t>Syntax:</a:t>
            </a:r>
          </a:p>
          <a:p>
            <a:pPr>
              <a:spcBef>
                <a:spcPts val="600"/>
              </a:spcBef>
            </a:pPr>
            <a:endParaRPr lang="en-US" sz="2400" dirty="0"/>
          </a:p>
          <a:p>
            <a:pPr>
              <a:spcBef>
                <a:spcPts val="600"/>
              </a:spcBef>
            </a:pPr>
            <a:r>
              <a:rPr lang="en-US" sz="2400" b="1" dirty="0"/>
              <a:t>Guard: </a:t>
            </a:r>
            <a:r>
              <a:rPr lang="en-US" sz="2400" dirty="0"/>
              <a:t>It is used to generate a new, generic route guard definition in the given or default project.</a:t>
            </a:r>
          </a:p>
          <a:p>
            <a:pPr>
              <a:spcBef>
                <a:spcPts val="600"/>
              </a:spcBef>
            </a:pPr>
            <a:r>
              <a:rPr lang="en-US" sz="2400" dirty="0"/>
              <a:t>Syntax:</a:t>
            </a:r>
          </a:p>
          <a:p>
            <a:pPr>
              <a:spcBef>
                <a:spcPts val="600"/>
              </a:spcBef>
            </a:pPr>
            <a:endParaRPr lang="en-US" sz="2400" dirty="0"/>
          </a:p>
          <a:p>
            <a:pPr>
              <a:spcBef>
                <a:spcPts val="0"/>
              </a:spcBef>
            </a:pPr>
            <a:r>
              <a:rPr lang="en-US" sz="2400" b="1" dirty="0"/>
              <a:t>Interface: </a:t>
            </a:r>
            <a:r>
              <a:rPr lang="en-US" sz="2400" dirty="0"/>
              <a:t>It is used to create a new generic interface definition in the given or default project.</a:t>
            </a:r>
          </a:p>
          <a:p>
            <a:pPr>
              <a:spcBef>
                <a:spcPts val="600"/>
              </a:spcBef>
            </a:pPr>
            <a:r>
              <a:rPr lang="en-US" sz="2400" dirty="0"/>
              <a:t>Syntax:</a:t>
            </a:r>
          </a:p>
          <a:p>
            <a:pPr>
              <a:spcBef>
                <a:spcPts val="600"/>
              </a:spcBef>
            </a:pPr>
            <a:endParaRPr lang="en-US" sz="2400" dirty="0"/>
          </a:p>
          <a:p>
            <a:pPr>
              <a:spcBef>
                <a:spcPts val="600"/>
              </a:spcBef>
            </a:pPr>
            <a:endParaRPr lang="en-US" sz="2400" dirty="0"/>
          </a:p>
          <a:p>
            <a:pPr>
              <a:spcBef>
                <a:spcPts val="600"/>
              </a:spcBef>
            </a:pPr>
            <a:endParaRPr lang="en-US" sz="2400" dirty="0"/>
          </a:p>
        </p:txBody>
      </p:sp>
      <p:sp>
        <p:nvSpPr>
          <p:cNvPr id="4" name="Slide Number Placeholder 3">
            <a:extLst>
              <a:ext uri="{FF2B5EF4-FFF2-40B4-BE49-F238E27FC236}">
                <a16:creationId xmlns:a16="http://schemas.microsoft.com/office/drawing/2014/main" id="{E0F36736-19D0-4068-AC20-3C40B47A8980}"/>
              </a:ext>
            </a:extLst>
          </p:cNvPr>
          <p:cNvSpPr>
            <a:spLocks noGrp="1"/>
          </p:cNvSpPr>
          <p:nvPr>
            <p:ph type="sldNum" sz="quarter" idx="12"/>
          </p:nvPr>
        </p:nvSpPr>
        <p:spPr/>
        <p:txBody>
          <a:bodyPr/>
          <a:lstStyle/>
          <a:p>
            <a:fld id="{C51EAA63-D034-42AE-91FA-B13B9518C7BE}" type="slidenum">
              <a:rPr lang="en-US" smtClean="0"/>
              <a:pPr/>
              <a:t>24</a:t>
            </a:fld>
            <a:endParaRPr lang="en-US" dirty="0"/>
          </a:p>
        </p:txBody>
      </p:sp>
      <p:pic>
        <p:nvPicPr>
          <p:cNvPr id="5" name="Picture 4">
            <a:extLst>
              <a:ext uri="{FF2B5EF4-FFF2-40B4-BE49-F238E27FC236}">
                <a16:creationId xmlns:a16="http://schemas.microsoft.com/office/drawing/2014/main" id="{9BE9182E-86F9-4E55-AC90-660BF41C9A06}"/>
              </a:ext>
            </a:extLst>
          </p:cNvPr>
          <p:cNvPicPr>
            <a:picLocks noChangeAspect="1"/>
          </p:cNvPicPr>
          <p:nvPr/>
        </p:nvPicPr>
        <p:blipFill>
          <a:blip r:embed="rId2"/>
          <a:stretch>
            <a:fillRect/>
          </a:stretch>
        </p:blipFill>
        <p:spPr>
          <a:xfrm>
            <a:off x="3077190" y="1446040"/>
            <a:ext cx="4264245" cy="790721"/>
          </a:xfrm>
          <a:prstGeom prst="rect">
            <a:avLst/>
          </a:prstGeom>
        </p:spPr>
      </p:pic>
      <p:pic>
        <p:nvPicPr>
          <p:cNvPr id="6" name="Picture 5">
            <a:extLst>
              <a:ext uri="{FF2B5EF4-FFF2-40B4-BE49-F238E27FC236}">
                <a16:creationId xmlns:a16="http://schemas.microsoft.com/office/drawing/2014/main" id="{1F65F431-B92A-4968-91FB-12542CD718EC}"/>
              </a:ext>
            </a:extLst>
          </p:cNvPr>
          <p:cNvPicPr>
            <a:picLocks noChangeAspect="1"/>
          </p:cNvPicPr>
          <p:nvPr/>
        </p:nvPicPr>
        <p:blipFill>
          <a:blip r:embed="rId3"/>
          <a:stretch>
            <a:fillRect/>
          </a:stretch>
        </p:blipFill>
        <p:spPr>
          <a:xfrm>
            <a:off x="3432517" y="3059635"/>
            <a:ext cx="3464486" cy="664244"/>
          </a:xfrm>
          <a:prstGeom prst="rect">
            <a:avLst/>
          </a:prstGeom>
        </p:spPr>
      </p:pic>
      <p:pic>
        <p:nvPicPr>
          <p:cNvPr id="7" name="Picture 6">
            <a:extLst>
              <a:ext uri="{FF2B5EF4-FFF2-40B4-BE49-F238E27FC236}">
                <a16:creationId xmlns:a16="http://schemas.microsoft.com/office/drawing/2014/main" id="{206984CF-4852-4DEC-A883-8B7FE3595A45}"/>
              </a:ext>
            </a:extLst>
          </p:cNvPr>
          <p:cNvPicPr>
            <a:picLocks noChangeAspect="1"/>
          </p:cNvPicPr>
          <p:nvPr/>
        </p:nvPicPr>
        <p:blipFill>
          <a:blip r:embed="rId4"/>
          <a:stretch>
            <a:fillRect/>
          </a:stretch>
        </p:blipFill>
        <p:spPr>
          <a:xfrm>
            <a:off x="3227245" y="4123465"/>
            <a:ext cx="3881721" cy="790721"/>
          </a:xfrm>
          <a:prstGeom prst="rect">
            <a:avLst/>
          </a:prstGeom>
        </p:spPr>
      </p:pic>
      <p:pic>
        <p:nvPicPr>
          <p:cNvPr id="8" name="Picture 7">
            <a:extLst>
              <a:ext uri="{FF2B5EF4-FFF2-40B4-BE49-F238E27FC236}">
                <a16:creationId xmlns:a16="http://schemas.microsoft.com/office/drawing/2014/main" id="{D4131E10-CF4A-4C28-BCD3-654052FA9E9D}"/>
              </a:ext>
            </a:extLst>
          </p:cNvPr>
          <p:cNvPicPr>
            <a:picLocks noChangeAspect="1"/>
          </p:cNvPicPr>
          <p:nvPr/>
        </p:nvPicPr>
        <p:blipFill>
          <a:blip r:embed="rId5"/>
          <a:stretch>
            <a:fillRect/>
          </a:stretch>
        </p:blipFill>
        <p:spPr>
          <a:xfrm>
            <a:off x="3227245" y="5580771"/>
            <a:ext cx="4114190" cy="667811"/>
          </a:xfrm>
          <a:prstGeom prst="rect">
            <a:avLst/>
          </a:prstGeom>
        </p:spPr>
      </p:pic>
    </p:spTree>
    <p:extLst>
      <p:ext uri="{BB962C8B-B14F-4D97-AF65-F5344CB8AC3E}">
        <p14:creationId xmlns:p14="http://schemas.microsoft.com/office/powerpoint/2010/main" val="1971202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E06EA-0738-43A7-9BC2-0ECD65ED400F}"/>
              </a:ext>
            </a:extLst>
          </p:cNvPr>
          <p:cNvSpPr>
            <a:spLocks noGrp="1"/>
          </p:cNvSpPr>
          <p:nvPr>
            <p:ph type="title"/>
          </p:nvPr>
        </p:nvSpPr>
        <p:spPr>
          <a:xfrm>
            <a:off x="278600" y="309488"/>
            <a:ext cx="11125199" cy="381001"/>
          </a:xfrm>
        </p:spPr>
        <p:txBody>
          <a:bodyPr/>
          <a:lstStyle/>
          <a:p>
            <a:r>
              <a:rPr lang="en-IN" dirty="0"/>
              <a:t>Ng generate Command</a:t>
            </a:r>
            <a:endParaRPr lang="en-US" dirty="0"/>
          </a:p>
        </p:txBody>
      </p:sp>
      <p:sp>
        <p:nvSpPr>
          <p:cNvPr id="3" name="Text Placeholder 2">
            <a:extLst>
              <a:ext uri="{FF2B5EF4-FFF2-40B4-BE49-F238E27FC236}">
                <a16:creationId xmlns:a16="http://schemas.microsoft.com/office/drawing/2014/main" id="{DC311DF8-0AA1-47C8-924A-0ADE6A318B4D}"/>
              </a:ext>
            </a:extLst>
          </p:cNvPr>
          <p:cNvSpPr>
            <a:spLocks noGrp="1"/>
          </p:cNvSpPr>
          <p:nvPr>
            <p:ph type="body" sz="quarter" idx="13"/>
          </p:nvPr>
        </p:nvSpPr>
        <p:spPr>
          <a:xfrm>
            <a:off x="462500" y="926122"/>
            <a:ext cx="11354362" cy="3962401"/>
          </a:xfrm>
        </p:spPr>
        <p:txBody>
          <a:bodyPr/>
          <a:lstStyle/>
          <a:p>
            <a:pPr>
              <a:spcBef>
                <a:spcPts val="600"/>
              </a:spcBef>
            </a:pPr>
            <a:r>
              <a:rPr lang="en-US" sz="2400" b="1" dirty="0"/>
              <a:t>Library: </a:t>
            </a:r>
            <a:r>
              <a:rPr lang="en-US" sz="2400" dirty="0"/>
              <a:t>It is used to create a new generic library project in the current workspace.</a:t>
            </a:r>
          </a:p>
          <a:p>
            <a:pPr>
              <a:spcBef>
                <a:spcPts val="600"/>
              </a:spcBef>
            </a:pPr>
            <a:r>
              <a:rPr lang="en-US" sz="2400" dirty="0"/>
              <a:t>Syntax:</a:t>
            </a:r>
          </a:p>
          <a:p>
            <a:pPr>
              <a:spcBef>
                <a:spcPts val="600"/>
              </a:spcBef>
            </a:pPr>
            <a:endParaRPr lang="en-US" sz="2400" dirty="0"/>
          </a:p>
          <a:p>
            <a:pPr>
              <a:spcBef>
                <a:spcPts val="600"/>
              </a:spcBef>
            </a:pPr>
            <a:r>
              <a:rPr lang="en-US" sz="2400" b="1" dirty="0"/>
              <a:t>Module: </a:t>
            </a:r>
            <a:r>
              <a:rPr lang="en-US" sz="2400" dirty="0"/>
              <a:t>It is used to create a new generic </a:t>
            </a:r>
            <a:r>
              <a:rPr lang="en-US" sz="2400" dirty="0" err="1"/>
              <a:t>NgModule</a:t>
            </a:r>
            <a:r>
              <a:rPr lang="en-US" sz="2400" dirty="0"/>
              <a:t> definition in the given or default project.</a:t>
            </a:r>
          </a:p>
          <a:p>
            <a:pPr>
              <a:spcBef>
                <a:spcPts val="600"/>
              </a:spcBef>
            </a:pPr>
            <a:r>
              <a:rPr lang="en-US" sz="2400" dirty="0"/>
              <a:t>Syntax:</a:t>
            </a:r>
          </a:p>
          <a:p>
            <a:pPr>
              <a:spcBef>
                <a:spcPts val="600"/>
              </a:spcBef>
            </a:pPr>
            <a:endParaRPr lang="en-US" sz="2400" dirty="0"/>
          </a:p>
          <a:p>
            <a:pPr>
              <a:spcBef>
                <a:spcPts val="600"/>
              </a:spcBef>
            </a:pPr>
            <a:r>
              <a:rPr lang="en-US" sz="2400" b="1" dirty="0"/>
              <a:t>Pipe: </a:t>
            </a:r>
            <a:r>
              <a:rPr lang="en-US" sz="2400" dirty="0"/>
              <a:t>It is used to create a new generic pipe definition in the given or default project.</a:t>
            </a:r>
          </a:p>
          <a:p>
            <a:pPr>
              <a:spcBef>
                <a:spcPts val="600"/>
              </a:spcBef>
            </a:pPr>
            <a:r>
              <a:rPr lang="en-US" sz="2400" dirty="0"/>
              <a:t>Syntax:</a:t>
            </a:r>
          </a:p>
          <a:p>
            <a:pPr>
              <a:spcBef>
                <a:spcPts val="600"/>
              </a:spcBef>
            </a:pPr>
            <a:endParaRPr lang="en-US" sz="2400" dirty="0"/>
          </a:p>
          <a:p>
            <a:pPr>
              <a:spcBef>
                <a:spcPts val="600"/>
              </a:spcBef>
            </a:pPr>
            <a:r>
              <a:rPr lang="en-US" sz="2400" b="1" dirty="0"/>
              <a:t>Service: </a:t>
            </a:r>
            <a:r>
              <a:rPr lang="en-US" sz="2400" dirty="0"/>
              <a:t>It is used to create a new, generic service definition in the given or default project.</a:t>
            </a:r>
          </a:p>
          <a:p>
            <a:pPr>
              <a:spcBef>
                <a:spcPts val="600"/>
              </a:spcBef>
            </a:pPr>
            <a:r>
              <a:rPr lang="en-US" sz="2400" dirty="0"/>
              <a:t>Syntax:</a:t>
            </a:r>
          </a:p>
          <a:p>
            <a:pPr>
              <a:spcBef>
                <a:spcPts val="600"/>
              </a:spcBef>
            </a:pPr>
            <a:endParaRPr lang="en-US" sz="2400" dirty="0"/>
          </a:p>
          <a:p>
            <a:pPr>
              <a:spcBef>
                <a:spcPts val="600"/>
              </a:spcBef>
            </a:pPr>
            <a:endParaRPr lang="en-US" sz="2400" dirty="0"/>
          </a:p>
          <a:p>
            <a:pPr>
              <a:spcBef>
                <a:spcPts val="600"/>
              </a:spcBef>
            </a:pPr>
            <a:endParaRPr lang="en-US" sz="2400" dirty="0"/>
          </a:p>
        </p:txBody>
      </p:sp>
      <p:sp>
        <p:nvSpPr>
          <p:cNvPr id="4" name="Slide Number Placeholder 3">
            <a:extLst>
              <a:ext uri="{FF2B5EF4-FFF2-40B4-BE49-F238E27FC236}">
                <a16:creationId xmlns:a16="http://schemas.microsoft.com/office/drawing/2014/main" id="{8A4FE0E8-7201-48CD-B42A-959F45ED2A68}"/>
              </a:ext>
            </a:extLst>
          </p:cNvPr>
          <p:cNvSpPr>
            <a:spLocks noGrp="1"/>
          </p:cNvSpPr>
          <p:nvPr>
            <p:ph type="sldNum" sz="quarter" idx="12"/>
          </p:nvPr>
        </p:nvSpPr>
        <p:spPr/>
        <p:txBody>
          <a:bodyPr/>
          <a:lstStyle/>
          <a:p>
            <a:fld id="{C51EAA63-D034-42AE-91FA-B13B9518C7BE}" type="slidenum">
              <a:rPr lang="en-US" smtClean="0"/>
              <a:pPr/>
              <a:t>25</a:t>
            </a:fld>
            <a:endParaRPr lang="en-US" dirty="0"/>
          </a:p>
        </p:txBody>
      </p:sp>
      <p:pic>
        <p:nvPicPr>
          <p:cNvPr id="5" name="Picture 4">
            <a:extLst>
              <a:ext uri="{FF2B5EF4-FFF2-40B4-BE49-F238E27FC236}">
                <a16:creationId xmlns:a16="http://schemas.microsoft.com/office/drawing/2014/main" id="{21603845-5AE5-4846-868F-5C7EC4D47704}"/>
              </a:ext>
            </a:extLst>
          </p:cNvPr>
          <p:cNvPicPr>
            <a:picLocks noChangeAspect="1"/>
          </p:cNvPicPr>
          <p:nvPr/>
        </p:nvPicPr>
        <p:blipFill>
          <a:blip r:embed="rId2"/>
          <a:stretch>
            <a:fillRect/>
          </a:stretch>
        </p:blipFill>
        <p:spPr>
          <a:xfrm>
            <a:off x="2688859" y="1291794"/>
            <a:ext cx="3626092" cy="719886"/>
          </a:xfrm>
          <a:prstGeom prst="rect">
            <a:avLst/>
          </a:prstGeom>
        </p:spPr>
      </p:pic>
      <p:pic>
        <p:nvPicPr>
          <p:cNvPr id="6" name="Picture 5">
            <a:extLst>
              <a:ext uri="{FF2B5EF4-FFF2-40B4-BE49-F238E27FC236}">
                <a16:creationId xmlns:a16="http://schemas.microsoft.com/office/drawing/2014/main" id="{20B632C3-75DB-4414-8CCC-7199646215F8}"/>
              </a:ext>
            </a:extLst>
          </p:cNvPr>
          <p:cNvPicPr>
            <a:picLocks noChangeAspect="1"/>
          </p:cNvPicPr>
          <p:nvPr/>
        </p:nvPicPr>
        <p:blipFill>
          <a:blip r:embed="rId3"/>
          <a:stretch>
            <a:fillRect/>
          </a:stretch>
        </p:blipFill>
        <p:spPr>
          <a:xfrm>
            <a:off x="2688859" y="2571896"/>
            <a:ext cx="3916174" cy="719885"/>
          </a:xfrm>
          <a:prstGeom prst="rect">
            <a:avLst/>
          </a:prstGeom>
        </p:spPr>
      </p:pic>
      <p:pic>
        <p:nvPicPr>
          <p:cNvPr id="7" name="Picture 6">
            <a:extLst>
              <a:ext uri="{FF2B5EF4-FFF2-40B4-BE49-F238E27FC236}">
                <a16:creationId xmlns:a16="http://schemas.microsoft.com/office/drawing/2014/main" id="{003A6FB8-F76C-4A60-B21C-D31ADD15FDC5}"/>
              </a:ext>
            </a:extLst>
          </p:cNvPr>
          <p:cNvPicPr>
            <a:picLocks noChangeAspect="1"/>
          </p:cNvPicPr>
          <p:nvPr/>
        </p:nvPicPr>
        <p:blipFill>
          <a:blip r:embed="rId4"/>
          <a:stretch>
            <a:fillRect/>
          </a:stretch>
        </p:blipFill>
        <p:spPr>
          <a:xfrm>
            <a:off x="2688858" y="4128428"/>
            <a:ext cx="3626091" cy="736124"/>
          </a:xfrm>
          <a:prstGeom prst="rect">
            <a:avLst/>
          </a:prstGeom>
        </p:spPr>
      </p:pic>
      <p:pic>
        <p:nvPicPr>
          <p:cNvPr id="8" name="Picture 7">
            <a:extLst>
              <a:ext uri="{FF2B5EF4-FFF2-40B4-BE49-F238E27FC236}">
                <a16:creationId xmlns:a16="http://schemas.microsoft.com/office/drawing/2014/main" id="{16499459-3C50-43DF-97CE-7D38E9723B50}"/>
              </a:ext>
            </a:extLst>
          </p:cNvPr>
          <p:cNvPicPr>
            <a:picLocks noChangeAspect="1"/>
          </p:cNvPicPr>
          <p:nvPr/>
        </p:nvPicPr>
        <p:blipFill>
          <a:blip r:embed="rId5"/>
          <a:stretch>
            <a:fillRect/>
          </a:stretch>
        </p:blipFill>
        <p:spPr>
          <a:xfrm>
            <a:off x="2688857" y="5309030"/>
            <a:ext cx="3727795" cy="740077"/>
          </a:xfrm>
          <a:prstGeom prst="rect">
            <a:avLst/>
          </a:prstGeom>
        </p:spPr>
      </p:pic>
    </p:spTree>
    <p:extLst>
      <p:ext uri="{BB962C8B-B14F-4D97-AF65-F5344CB8AC3E}">
        <p14:creationId xmlns:p14="http://schemas.microsoft.com/office/powerpoint/2010/main" val="4285241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AE0A1-DB30-44D3-ABFB-80B38E25D1F1}"/>
              </a:ext>
            </a:extLst>
          </p:cNvPr>
          <p:cNvSpPr>
            <a:spLocks noGrp="1"/>
          </p:cNvSpPr>
          <p:nvPr>
            <p:ph type="title"/>
          </p:nvPr>
        </p:nvSpPr>
        <p:spPr>
          <a:xfrm>
            <a:off x="306735" y="267286"/>
            <a:ext cx="11125199" cy="521678"/>
          </a:xfrm>
        </p:spPr>
        <p:txBody>
          <a:bodyPr/>
          <a:lstStyle/>
          <a:p>
            <a:r>
              <a:rPr lang="en-IN" dirty="0"/>
              <a:t>Ng generate Command</a:t>
            </a:r>
            <a:endParaRPr lang="en-US" dirty="0"/>
          </a:p>
        </p:txBody>
      </p:sp>
      <p:sp>
        <p:nvSpPr>
          <p:cNvPr id="3" name="Text Placeholder 2">
            <a:extLst>
              <a:ext uri="{FF2B5EF4-FFF2-40B4-BE49-F238E27FC236}">
                <a16:creationId xmlns:a16="http://schemas.microsoft.com/office/drawing/2014/main" id="{E99DC315-C3E3-405C-826D-E833160B0436}"/>
              </a:ext>
            </a:extLst>
          </p:cNvPr>
          <p:cNvSpPr>
            <a:spLocks noGrp="1"/>
          </p:cNvSpPr>
          <p:nvPr>
            <p:ph type="body" sz="quarter" idx="13"/>
          </p:nvPr>
        </p:nvSpPr>
        <p:spPr>
          <a:xfrm>
            <a:off x="462500" y="1024596"/>
            <a:ext cx="11509106" cy="3962401"/>
          </a:xfrm>
        </p:spPr>
        <p:txBody>
          <a:bodyPr/>
          <a:lstStyle/>
          <a:p>
            <a:pPr>
              <a:spcBef>
                <a:spcPts val="600"/>
              </a:spcBef>
            </a:pPr>
            <a:r>
              <a:rPr lang="en-US" sz="2400" b="1" dirty="0" err="1"/>
              <a:t>Universal:</a:t>
            </a:r>
            <a:r>
              <a:rPr lang="en-US" sz="2400" dirty="0" err="1"/>
              <a:t>This</a:t>
            </a:r>
            <a:r>
              <a:rPr lang="en-US" sz="2400" dirty="0"/>
              <a:t> command is used to pass this schematic to the "run" command to set up server-side rendering for an app.</a:t>
            </a:r>
          </a:p>
          <a:p>
            <a:pPr>
              <a:spcBef>
                <a:spcPts val="600"/>
              </a:spcBef>
            </a:pPr>
            <a:r>
              <a:rPr lang="en-US" sz="2400" dirty="0"/>
              <a:t>Syntax:</a:t>
            </a:r>
          </a:p>
          <a:p>
            <a:endParaRPr lang="en-US" dirty="0"/>
          </a:p>
        </p:txBody>
      </p:sp>
      <p:sp>
        <p:nvSpPr>
          <p:cNvPr id="4" name="Slide Number Placeholder 3">
            <a:extLst>
              <a:ext uri="{FF2B5EF4-FFF2-40B4-BE49-F238E27FC236}">
                <a16:creationId xmlns:a16="http://schemas.microsoft.com/office/drawing/2014/main" id="{FF126F90-D977-4C4C-A82F-6D6CC887F524}"/>
              </a:ext>
            </a:extLst>
          </p:cNvPr>
          <p:cNvSpPr>
            <a:spLocks noGrp="1"/>
          </p:cNvSpPr>
          <p:nvPr>
            <p:ph type="sldNum" sz="quarter" idx="12"/>
          </p:nvPr>
        </p:nvSpPr>
        <p:spPr/>
        <p:txBody>
          <a:bodyPr/>
          <a:lstStyle/>
          <a:p>
            <a:fld id="{C51EAA63-D034-42AE-91FA-B13B9518C7BE}" type="slidenum">
              <a:rPr lang="en-US" smtClean="0"/>
              <a:pPr/>
              <a:t>26</a:t>
            </a:fld>
            <a:endParaRPr lang="en-US" dirty="0"/>
          </a:p>
        </p:txBody>
      </p:sp>
      <p:pic>
        <p:nvPicPr>
          <p:cNvPr id="5" name="Picture 4">
            <a:extLst>
              <a:ext uri="{FF2B5EF4-FFF2-40B4-BE49-F238E27FC236}">
                <a16:creationId xmlns:a16="http://schemas.microsoft.com/office/drawing/2014/main" id="{E644C6F9-0CA3-4D91-9C14-57719662DA2D}"/>
              </a:ext>
            </a:extLst>
          </p:cNvPr>
          <p:cNvPicPr>
            <a:picLocks noChangeAspect="1"/>
          </p:cNvPicPr>
          <p:nvPr/>
        </p:nvPicPr>
        <p:blipFill>
          <a:blip r:embed="rId2"/>
          <a:stretch>
            <a:fillRect/>
          </a:stretch>
        </p:blipFill>
        <p:spPr>
          <a:xfrm>
            <a:off x="3676454" y="1760953"/>
            <a:ext cx="3202648" cy="632282"/>
          </a:xfrm>
          <a:prstGeom prst="rect">
            <a:avLst/>
          </a:prstGeom>
        </p:spPr>
      </p:pic>
      <p:graphicFrame>
        <p:nvGraphicFramePr>
          <p:cNvPr id="6" name="Table 6">
            <a:extLst>
              <a:ext uri="{FF2B5EF4-FFF2-40B4-BE49-F238E27FC236}">
                <a16:creationId xmlns:a16="http://schemas.microsoft.com/office/drawing/2014/main" id="{403918B6-36EE-43D6-9690-4DF333BD3C56}"/>
              </a:ext>
            </a:extLst>
          </p:cNvPr>
          <p:cNvGraphicFramePr>
            <a:graphicFrameLocks noGrp="1"/>
          </p:cNvGraphicFramePr>
          <p:nvPr>
            <p:extLst>
              <p:ext uri="{D42A27DB-BD31-4B8C-83A1-F6EECF244321}">
                <p14:modId xmlns:p14="http://schemas.microsoft.com/office/powerpoint/2010/main" val="2742758998"/>
              </p:ext>
            </p:extLst>
          </p:nvPr>
        </p:nvGraphicFramePr>
        <p:xfrm>
          <a:off x="462500" y="2870119"/>
          <a:ext cx="11509106" cy="2286000"/>
        </p:xfrm>
        <a:graphic>
          <a:graphicData uri="http://schemas.openxmlformats.org/drawingml/2006/table">
            <a:tbl>
              <a:tblPr firstRow="1" bandRow="1">
                <a:tableStyleId>{10A1B5D5-9B99-4C35-A422-299274C87663}</a:tableStyleId>
              </a:tblPr>
              <a:tblGrid>
                <a:gridCol w="3166965">
                  <a:extLst>
                    <a:ext uri="{9D8B030D-6E8A-4147-A177-3AD203B41FA5}">
                      <a16:colId xmlns:a16="http://schemas.microsoft.com/office/drawing/2014/main" val="1583613372"/>
                    </a:ext>
                  </a:extLst>
                </a:gridCol>
                <a:gridCol w="8342141">
                  <a:extLst>
                    <a:ext uri="{9D8B030D-6E8A-4147-A177-3AD203B41FA5}">
                      <a16:colId xmlns:a16="http://schemas.microsoft.com/office/drawing/2014/main" val="3434969371"/>
                    </a:ext>
                  </a:extLst>
                </a:gridCol>
              </a:tblGrid>
              <a:tr h="370840">
                <a:tc>
                  <a:txBody>
                    <a:bodyPr/>
                    <a:lstStyle/>
                    <a:p>
                      <a:r>
                        <a:rPr lang="en-IN" dirty="0"/>
                        <a:t>Options </a:t>
                      </a:r>
                      <a:endParaRPr lang="en-US" dirty="0"/>
                    </a:p>
                  </a:txBody>
                  <a:tcPr/>
                </a:tc>
                <a:tc>
                  <a:txBody>
                    <a:bodyPr/>
                    <a:lstStyle/>
                    <a:p>
                      <a:r>
                        <a:rPr lang="en-IN" dirty="0"/>
                        <a:t>Description</a:t>
                      </a:r>
                      <a:endParaRPr lang="en-US" dirty="0"/>
                    </a:p>
                  </a:txBody>
                  <a:tcPr/>
                </a:tc>
                <a:extLst>
                  <a:ext uri="{0D108BD9-81ED-4DB2-BD59-A6C34878D82A}">
                    <a16:rowId xmlns:a16="http://schemas.microsoft.com/office/drawing/2014/main" val="301462017"/>
                  </a:ext>
                </a:extLst>
              </a:tr>
              <a:tr h="370840">
                <a:tc>
                  <a:txBody>
                    <a:bodyPr/>
                    <a:lstStyle/>
                    <a:p>
                      <a:r>
                        <a:rPr lang="en-US" sz="1900" b="1" i="0" kern="1200" dirty="0">
                          <a:solidFill>
                            <a:schemeClr val="dk1"/>
                          </a:solidFill>
                          <a:effectLst/>
                          <a:latin typeface="+mn-lt"/>
                          <a:ea typeface="+mn-ea"/>
                          <a:cs typeface="+mn-cs"/>
                        </a:rPr>
                        <a:t>--defaults=</a:t>
                      </a:r>
                      <a:r>
                        <a:rPr lang="en-US" sz="1900" b="1" i="0" kern="1200" dirty="0" err="1">
                          <a:solidFill>
                            <a:schemeClr val="dk1"/>
                          </a:solidFill>
                          <a:effectLst/>
                          <a:latin typeface="+mn-lt"/>
                          <a:ea typeface="+mn-ea"/>
                          <a:cs typeface="+mn-cs"/>
                        </a:rPr>
                        <a:t>true|false</a:t>
                      </a:r>
                      <a:r>
                        <a:rPr lang="en-US" sz="1900" b="1" i="0" kern="1200" dirty="0">
                          <a:solidFill>
                            <a:schemeClr val="dk1"/>
                          </a:solidFill>
                          <a:effectLst/>
                          <a:latin typeface="+mn-lt"/>
                          <a:ea typeface="+mn-ea"/>
                          <a:cs typeface="+mn-cs"/>
                        </a:rPr>
                        <a:t>:</a:t>
                      </a:r>
                      <a:r>
                        <a:rPr lang="en-US" sz="1900" b="0" i="0" kern="1200" dirty="0">
                          <a:solidFill>
                            <a:schemeClr val="dk1"/>
                          </a:solidFill>
                          <a:effectLst/>
                          <a:latin typeface="+mn-lt"/>
                          <a:ea typeface="+mn-ea"/>
                          <a:cs typeface="+mn-cs"/>
                        </a:rPr>
                        <a:t> </a:t>
                      </a:r>
                      <a:endParaRPr lang="en-US" dirty="0"/>
                    </a:p>
                  </a:txBody>
                  <a:tcPr/>
                </a:tc>
                <a:tc>
                  <a:txBody>
                    <a:bodyPr/>
                    <a:lstStyle/>
                    <a:p>
                      <a:r>
                        <a:rPr lang="en-US" sz="1900" b="0" i="0" kern="1200" dirty="0">
                          <a:solidFill>
                            <a:schemeClr val="dk1"/>
                          </a:solidFill>
                          <a:effectLst/>
                          <a:latin typeface="+mn-lt"/>
                          <a:ea typeface="+mn-ea"/>
                          <a:cs typeface="+mn-cs"/>
                        </a:rPr>
                        <a:t>When true, it disables interactive input prompts for options with a default.</a:t>
                      </a:r>
                      <a:endParaRPr lang="en-US" dirty="0"/>
                    </a:p>
                  </a:txBody>
                  <a:tcPr/>
                </a:tc>
                <a:extLst>
                  <a:ext uri="{0D108BD9-81ED-4DB2-BD59-A6C34878D82A}">
                    <a16:rowId xmlns:a16="http://schemas.microsoft.com/office/drawing/2014/main" val="3878037883"/>
                  </a:ext>
                </a:extLst>
              </a:tr>
              <a:tr h="370840">
                <a:tc>
                  <a:txBody>
                    <a:bodyPr/>
                    <a:lstStyle/>
                    <a:p>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dryRun</a:t>
                      </a:r>
                      <a:r>
                        <a:rPr lang="en-US" sz="1900" b="1" i="0" kern="1200" dirty="0">
                          <a:solidFill>
                            <a:schemeClr val="dk1"/>
                          </a:solidFill>
                          <a:effectLst/>
                          <a:latin typeface="+mn-lt"/>
                          <a:ea typeface="+mn-ea"/>
                          <a:cs typeface="+mn-cs"/>
                        </a:rPr>
                        <a:t>=</a:t>
                      </a:r>
                      <a:r>
                        <a:rPr lang="en-US" sz="1900" b="1" i="0" kern="1200" dirty="0" err="1">
                          <a:solidFill>
                            <a:schemeClr val="dk1"/>
                          </a:solidFill>
                          <a:effectLst/>
                          <a:latin typeface="+mn-lt"/>
                          <a:ea typeface="+mn-ea"/>
                          <a:cs typeface="+mn-cs"/>
                        </a:rPr>
                        <a:t>true|false</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When true, it runs through and reports activity without writing out results.</a:t>
                      </a:r>
                      <a:endParaRPr lang="en-US" dirty="0"/>
                    </a:p>
                  </a:txBody>
                  <a:tcPr/>
                </a:tc>
                <a:extLst>
                  <a:ext uri="{0D108BD9-81ED-4DB2-BD59-A6C34878D82A}">
                    <a16:rowId xmlns:a16="http://schemas.microsoft.com/office/drawing/2014/main" val="3639148248"/>
                  </a:ext>
                </a:extLst>
              </a:tr>
              <a:tr h="370840">
                <a:tc>
                  <a:txBody>
                    <a:bodyPr/>
                    <a:lstStyle/>
                    <a:p>
                      <a:r>
                        <a:rPr lang="en-US" sz="1900" b="1" i="0" kern="1200" dirty="0">
                          <a:solidFill>
                            <a:schemeClr val="dk1"/>
                          </a:solidFill>
                          <a:effectLst/>
                          <a:latin typeface="+mn-lt"/>
                          <a:ea typeface="+mn-ea"/>
                          <a:cs typeface="+mn-cs"/>
                        </a:rPr>
                        <a:t>--force=</a:t>
                      </a:r>
                      <a:r>
                        <a:rPr lang="en-US" sz="1900" b="1" i="0" kern="1200" dirty="0" err="1">
                          <a:solidFill>
                            <a:schemeClr val="dk1"/>
                          </a:solidFill>
                          <a:effectLst/>
                          <a:latin typeface="+mn-lt"/>
                          <a:ea typeface="+mn-ea"/>
                          <a:cs typeface="+mn-cs"/>
                        </a:rPr>
                        <a:t>true|false</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When true, it forces overwriting of existing files.</a:t>
                      </a:r>
                      <a:endParaRPr lang="en-US" dirty="0"/>
                    </a:p>
                  </a:txBody>
                  <a:tcPr/>
                </a:tc>
                <a:extLst>
                  <a:ext uri="{0D108BD9-81ED-4DB2-BD59-A6C34878D82A}">
                    <a16:rowId xmlns:a16="http://schemas.microsoft.com/office/drawing/2014/main" val="884003745"/>
                  </a:ext>
                </a:extLst>
              </a:tr>
              <a:tr h="370840">
                <a:tc>
                  <a:txBody>
                    <a:bodyPr/>
                    <a:lstStyle/>
                    <a:p>
                      <a:r>
                        <a:rPr lang="en-US" sz="1900" b="1" i="0" kern="1200" dirty="0">
                          <a:solidFill>
                            <a:schemeClr val="dk1"/>
                          </a:solidFill>
                          <a:effectLst/>
                          <a:latin typeface="+mn-lt"/>
                          <a:ea typeface="+mn-ea"/>
                          <a:cs typeface="+mn-cs"/>
                        </a:rPr>
                        <a:t>--help=</a:t>
                      </a:r>
                      <a:r>
                        <a:rPr lang="en-US" sz="1900" b="1" i="0" kern="1200" dirty="0" err="1">
                          <a:solidFill>
                            <a:schemeClr val="dk1"/>
                          </a:solidFill>
                          <a:effectLst/>
                          <a:latin typeface="+mn-lt"/>
                          <a:ea typeface="+mn-ea"/>
                          <a:cs typeface="+mn-cs"/>
                        </a:rPr>
                        <a:t>true|false|json|JSON</a:t>
                      </a:r>
                      <a:r>
                        <a:rPr lang="en-US" sz="1900" b="1" i="0" kern="1200" dirty="0">
                          <a:solidFill>
                            <a:schemeClr val="dk1"/>
                          </a:solidFill>
                          <a:effectLst/>
                          <a:latin typeface="+mn-lt"/>
                          <a:ea typeface="+mn-ea"/>
                          <a:cs typeface="+mn-cs"/>
                        </a:rPr>
                        <a:t>:</a:t>
                      </a:r>
                      <a:endParaRPr lang="en-US" dirty="0"/>
                    </a:p>
                  </a:txBody>
                  <a:tcPr/>
                </a:tc>
                <a:tc>
                  <a:txBody>
                    <a:bodyPr/>
                    <a:lstStyle/>
                    <a:p>
                      <a:r>
                        <a:rPr lang="en-US" sz="1900" b="0" i="0" kern="1200" dirty="0">
                          <a:solidFill>
                            <a:schemeClr val="dk1"/>
                          </a:solidFill>
                          <a:effectLst/>
                          <a:latin typeface="+mn-lt"/>
                          <a:ea typeface="+mn-ea"/>
                          <a:cs typeface="+mn-cs"/>
                        </a:rPr>
                        <a:t>It is used to show a help message in the console.</a:t>
                      </a:r>
                      <a:endParaRPr lang="en-US" dirty="0"/>
                    </a:p>
                  </a:txBody>
                  <a:tcPr/>
                </a:tc>
                <a:extLst>
                  <a:ext uri="{0D108BD9-81ED-4DB2-BD59-A6C34878D82A}">
                    <a16:rowId xmlns:a16="http://schemas.microsoft.com/office/drawing/2014/main" val="1977956341"/>
                  </a:ext>
                </a:extLst>
              </a:tr>
              <a:tr h="370840">
                <a:tc>
                  <a:txBody>
                    <a:bodyPr/>
                    <a:lstStyle/>
                    <a:p>
                      <a:r>
                        <a:rPr lang="en-US" sz="1900" b="1" i="0" kern="1200" dirty="0">
                          <a:solidFill>
                            <a:schemeClr val="dk1"/>
                          </a:solidFill>
                          <a:effectLst/>
                          <a:latin typeface="+mn-lt"/>
                          <a:ea typeface="+mn-ea"/>
                          <a:cs typeface="+mn-cs"/>
                        </a:rPr>
                        <a:t>--interactive=</a:t>
                      </a:r>
                      <a:r>
                        <a:rPr lang="en-US" sz="1900" b="1" i="0" kern="1200" dirty="0" err="1">
                          <a:solidFill>
                            <a:schemeClr val="dk1"/>
                          </a:solidFill>
                          <a:effectLst/>
                          <a:latin typeface="+mn-lt"/>
                          <a:ea typeface="+mn-ea"/>
                          <a:cs typeface="+mn-cs"/>
                        </a:rPr>
                        <a:t>true|false</a:t>
                      </a:r>
                      <a:r>
                        <a:rPr lang="en-US" sz="1900" b="1" i="0" kern="1200" dirty="0">
                          <a:solidFill>
                            <a:schemeClr val="dk1"/>
                          </a:solidFill>
                          <a:effectLst/>
                          <a:latin typeface="+mn-lt"/>
                          <a:ea typeface="+mn-ea"/>
                          <a:cs typeface="+mn-cs"/>
                        </a:rPr>
                        <a:t>:</a:t>
                      </a:r>
                      <a:r>
                        <a:rPr lang="en-US" sz="1900" b="0" i="0" kern="1200" dirty="0">
                          <a:solidFill>
                            <a:schemeClr val="dk1"/>
                          </a:solidFill>
                          <a:effectLst/>
                          <a:latin typeface="+mn-lt"/>
                          <a:ea typeface="+mn-ea"/>
                          <a:cs typeface="+mn-cs"/>
                        </a:rPr>
                        <a:t> </a:t>
                      </a:r>
                      <a:endParaRPr lang="en-US" dirty="0"/>
                    </a:p>
                  </a:txBody>
                  <a:tcPr/>
                </a:tc>
                <a:tc>
                  <a:txBody>
                    <a:bodyPr/>
                    <a:lstStyle/>
                    <a:p>
                      <a:r>
                        <a:rPr lang="en-US" sz="1900" b="0" i="0" kern="1200" dirty="0">
                          <a:solidFill>
                            <a:schemeClr val="dk1"/>
                          </a:solidFill>
                          <a:effectLst/>
                          <a:latin typeface="+mn-lt"/>
                          <a:ea typeface="+mn-ea"/>
                          <a:cs typeface="+mn-cs"/>
                        </a:rPr>
                        <a:t>When false, it disables interactive input prompts.</a:t>
                      </a:r>
                      <a:endParaRPr lang="en-US" dirty="0"/>
                    </a:p>
                  </a:txBody>
                  <a:tcPr/>
                </a:tc>
                <a:extLst>
                  <a:ext uri="{0D108BD9-81ED-4DB2-BD59-A6C34878D82A}">
                    <a16:rowId xmlns:a16="http://schemas.microsoft.com/office/drawing/2014/main" val="479635720"/>
                  </a:ext>
                </a:extLst>
              </a:tr>
            </a:tbl>
          </a:graphicData>
        </a:graphic>
      </p:graphicFrame>
    </p:spTree>
    <p:extLst>
      <p:ext uri="{BB962C8B-B14F-4D97-AF65-F5344CB8AC3E}">
        <p14:creationId xmlns:p14="http://schemas.microsoft.com/office/powerpoint/2010/main" val="421692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1EAA63-D034-42AE-91FA-B13B9518C7BE}" type="slidenum">
              <a:rPr lang="en-US" smtClean="0"/>
              <a:pPr/>
              <a:t>27</a:t>
            </a:fld>
            <a:endParaRPr lang="en-US" dirty="0"/>
          </a:p>
        </p:txBody>
      </p:sp>
      <p:sp>
        <p:nvSpPr>
          <p:cNvPr id="3" name="TextBox 2"/>
          <p:cNvSpPr txBox="1"/>
          <p:nvPr/>
        </p:nvSpPr>
        <p:spPr>
          <a:xfrm>
            <a:off x="3386765" y="2479160"/>
            <a:ext cx="4354412" cy="914400"/>
          </a:xfrm>
          <a:prstGeom prst="rect">
            <a:avLst/>
          </a:prstGeom>
          <a:noFill/>
        </p:spPr>
        <p:txBody>
          <a:bodyPr wrap="none" lIns="0" tIns="0" rIns="0" bIns="0" rtlCol="0" anchor="ctr">
            <a:noAutofit/>
          </a:bodyPr>
          <a:lstStyle/>
          <a:p>
            <a:pPr algn="ctr">
              <a:lnSpc>
                <a:spcPct val="90000"/>
              </a:lnSpc>
            </a:pPr>
            <a:r>
              <a:rPr lang="en-US" sz="6600" dirty="0"/>
              <a:t>THANK YOU</a:t>
            </a:r>
          </a:p>
        </p:txBody>
      </p:sp>
    </p:spTree>
    <p:extLst>
      <p:ext uri="{BB962C8B-B14F-4D97-AF65-F5344CB8AC3E}">
        <p14:creationId xmlns:p14="http://schemas.microsoft.com/office/powerpoint/2010/main" val="18256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127" y="419108"/>
            <a:ext cx="11125199" cy="515683"/>
          </a:xfrm>
        </p:spPr>
        <p:txBody>
          <a:bodyPr/>
          <a:lstStyle/>
          <a:p>
            <a:r>
              <a:rPr lang="en-US" dirty="0"/>
              <a:t>Agenda</a:t>
            </a:r>
          </a:p>
        </p:txBody>
      </p:sp>
      <p:sp>
        <p:nvSpPr>
          <p:cNvPr id="3" name="Content Placeholder 2"/>
          <p:cNvSpPr>
            <a:spLocks noGrp="1"/>
          </p:cNvSpPr>
          <p:nvPr>
            <p:ph idx="13"/>
          </p:nvPr>
        </p:nvSpPr>
        <p:spPr>
          <a:xfrm>
            <a:off x="860638" y="1638551"/>
            <a:ext cx="10569688" cy="4058864"/>
          </a:xfrm>
        </p:spPr>
        <p:txBody>
          <a:bodyPr/>
          <a:lstStyle/>
          <a:p>
            <a:pPr marL="685800" indent="-685800">
              <a:buClr>
                <a:schemeClr val="accent5"/>
              </a:buClr>
              <a:buFont typeface="Wingdings" charset="2"/>
              <a:buChar char="q"/>
            </a:pPr>
            <a:r>
              <a:rPr lang="en-IN" dirty="0"/>
              <a:t>Introduction</a:t>
            </a:r>
          </a:p>
          <a:p>
            <a:pPr marL="685800" indent="-685800">
              <a:buClr>
                <a:schemeClr val="accent5"/>
              </a:buClr>
              <a:buFont typeface="Wingdings" charset="2"/>
              <a:buChar char="q"/>
            </a:pPr>
            <a:r>
              <a:rPr lang="en-US" dirty="0"/>
              <a:t>Installation </a:t>
            </a:r>
          </a:p>
          <a:p>
            <a:pPr marL="685800" indent="-685800">
              <a:buClr>
                <a:schemeClr val="accent5"/>
              </a:buClr>
              <a:buFont typeface="Wingdings" charset="2"/>
              <a:buChar char="q"/>
            </a:pPr>
            <a:r>
              <a:rPr lang="en-US" dirty="0"/>
              <a:t>Angular CLI Commands</a:t>
            </a:r>
          </a:p>
        </p:txBody>
      </p:sp>
      <p:sp>
        <p:nvSpPr>
          <p:cNvPr id="10" name="Slide Number Placeholder 9"/>
          <p:cNvSpPr>
            <a:spLocks noGrp="1"/>
          </p:cNvSpPr>
          <p:nvPr>
            <p:ph type="sldNum" sz="quarter" idx="12"/>
          </p:nvPr>
        </p:nvSpPr>
        <p:spPr/>
        <p:txBody>
          <a:bodyPr/>
          <a:lstStyle/>
          <a:p>
            <a:fld id="{C51EAA63-D034-42AE-91FA-B13B9518C7BE}" type="slidenum">
              <a:rPr lang="en-US" smtClean="0"/>
              <a:pPr/>
              <a:t>3</a:t>
            </a:fld>
            <a:endParaRPr lang="en-US" dirty="0"/>
          </a:p>
        </p:txBody>
      </p:sp>
    </p:spTree>
    <p:extLst>
      <p:ext uri="{BB962C8B-B14F-4D97-AF65-F5344CB8AC3E}">
        <p14:creationId xmlns:p14="http://schemas.microsoft.com/office/powerpoint/2010/main" val="80700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08514-2E48-41FF-9326-6FF818D67FCE}"/>
              </a:ext>
            </a:extLst>
          </p:cNvPr>
          <p:cNvSpPr>
            <a:spLocks noGrp="1"/>
          </p:cNvSpPr>
          <p:nvPr>
            <p:ph type="title"/>
          </p:nvPr>
        </p:nvSpPr>
        <p:spPr>
          <a:xfrm>
            <a:off x="292668" y="281353"/>
            <a:ext cx="11125199" cy="521678"/>
          </a:xfrm>
        </p:spPr>
        <p:txBody>
          <a:bodyPr/>
          <a:lstStyle/>
          <a:p>
            <a:r>
              <a:rPr lang="en-IN" dirty="0"/>
              <a:t>Introduction Angular CLI</a:t>
            </a:r>
            <a:endParaRPr lang="en-US" dirty="0"/>
          </a:p>
        </p:txBody>
      </p:sp>
      <p:sp>
        <p:nvSpPr>
          <p:cNvPr id="3" name="Text Placeholder 2">
            <a:extLst>
              <a:ext uri="{FF2B5EF4-FFF2-40B4-BE49-F238E27FC236}">
                <a16:creationId xmlns:a16="http://schemas.microsoft.com/office/drawing/2014/main" id="{2DC8772F-CED9-480E-B449-EB3B59F84712}"/>
              </a:ext>
            </a:extLst>
          </p:cNvPr>
          <p:cNvSpPr>
            <a:spLocks noGrp="1"/>
          </p:cNvSpPr>
          <p:nvPr>
            <p:ph type="body" sz="quarter" idx="13"/>
          </p:nvPr>
        </p:nvSpPr>
        <p:spPr>
          <a:xfrm>
            <a:off x="653331" y="1052731"/>
            <a:ext cx="11262004" cy="3962401"/>
          </a:xfrm>
        </p:spPr>
        <p:txBody>
          <a:bodyPr/>
          <a:lstStyle/>
          <a:p>
            <a:pPr algn="just"/>
            <a:r>
              <a:rPr lang="en-US" dirty="0"/>
              <a:t>Angular CLI is a </a:t>
            </a:r>
            <a:r>
              <a:rPr lang="en-US" b="1" dirty="0"/>
              <a:t>command-line interface tool</a:t>
            </a:r>
            <a:r>
              <a:rPr lang="en-US" dirty="0"/>
              <a:t> that can be used to develop and generate Angular projects and helps in maintaining Angular applications. Now, let’s see a few features of Angular CLI.</a:t>
            </a:r>
          </a:p>
        </p:txBody>
      </p:sp>
      <p:sp>
        <p:nvSpPr>
          <p:cNvPr id="4" name="Slide Number Placeholder 3">
            <a:extLst>
              <a:ext uri="{FF2B5EF4-FFF2-40B4-BE49-F238E27FC236}">
                <a16:creationId xmlns:a16="http://schemas.microsoft.com/office/drawing/2014/main" id="{215C79A4-52E5-463F-ACA5-5D2350650B16}"/>
              </a:ext>
            </a:extLst>
          </p:cNvPr>
          <p:cNvSpPr>
            <a:spLocks noGrp="1"/>
          </p:cNvSpPr>
          <p:nvPr>
            <p:ph type="sldNum" sz="quarter" idx="12"/>
          </p:nvPr>
        </p:nvSpPr>
        <p:spPr/>
        <p:txBody>
          <a:bodyPr/>
          <a:lstStyle/>
          <a:p>
            <a:fld id="{C51EAA63-D034-42AE-91FA-B13B9518C7BE}" type="slidenum">
              <a:rPr lang="en-US" smtClean="0"/>
              <a:pPr/>
              <a:t>4</a:t>
            </a:fld>
            <a:endParaRPr lang="en-US" dirty="0"/>
          </a:p>
        </p:txBody>
      </p:sp>
    </p:spTree>
    <p:extLst>
      <p:ext uri="{BB962C8B-B14F-4D97-AF65-F5344CB8AC3E}">
        <p14:creationId xmlns:p14="http://schemas.microsoft.com/office/powerpoint/2010/main" val="132144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DA64C-03CF-4602-A135-1586C7C50C31}"/>
              </a:ext>
            </a:extLst>
          </p:cNvPr>
          <p:cNvSpPr>
            <a:spLocks noGrp="1"/>
          </p:cNvSpPr>
          <p:nvPr>
            <p:ph type="title"/>
          </p:nvPr>
        </p:nvSpPr>
        <p:spPr>
          <a:xfrm>
            <a:off x="292668" y="281354"/>
            <a:ext cx="11125199" cy="521678"/>
          </a:xfrm>
        </p:spPr>
        <p:txBody>
          <a:bodyPr/>
          <a:lstStyle/>
          <a:p>
            <a:r>
              <a:rPr lang="en-IN" dirty="0"/>
              <a:t>Features in Angular CLI</a:t>
            </a:r>
            <a:endParaRPr lang="en-US" dirty="0"/>
          </a:p>
        </p:txBody>
      </p:sp>
      <p:sp>
        <p:nvSpPr>
          <p:cNvPr id="3" name="Text Placeholder 2">
            <a:extLst>
              <a:ext uri="{FF2B5EF4-FFF2-40B4-BE49-F238E27FC236}">
                <a16:creationId xmlns:a16="http://schemas.microsoft.com/office/drawing/2014/main" id="{F78AB0BF-0C23-4E2F-85AC-E9C9C2DA2483}"/>
              </a:ext>
            </a:extLst>
          </p:cNvPr>
          <p:cNvSpPr>
            <a:spLocks noGrp="1"/>
          </p:cNvSpPr>
          <p:nvPr>
            <p:ph type="body" sz="quarter" idx="13"/>
          </p:nvPr>
        </p:nvSpPr>
        <p:spPr>
          <a:xfrm>
            <a:off x="653330" y="1094935"/>
            <a:ext cx="11247937" cy="3962401"/>
          </a:xfrm>
        </p:spPr>
        <p:txBody>
          <a:bodyPr/>
          <a:lstStyle/>
          <a:p>
            <a:pPr marL="515938" indent="-514350">
              <a:buFont typeface="+mj-lt"/>
              <a:buAutoNum type="arabicPeriod"/>
            </a:pPr>
            <a:r>
              <a:rPr lang="en-US" dirty="0"/>
              <a:t>Angular CLI helps in producing components, services, and modules with just </a:t>
            </a:r>
            <a:r>
              <a:rPr lang="en-US" b="1" dirty="0"/>
              <a:t>single-line commands</a:t>
            </a:r>
            <a:r>
              <a:rPr lang="en-US" dirty="0"/>
              <a:t>.</a:t>
            </a:r>
          </a:p>
          <a:p>
            <a:pPr marL="515938" indent="-514350">
              <a:buFont typeface="+mj-lt"/>
              <a:buAutoNum type="arabicPeriod"/>
            </a:pPr>
            <a:r>
              <a:rPr lang="en-US" dirty="0"/>
              <a:t>It helps in the </a:t>
            </a:r>
            <a:r>
              <a:rPr lang="en-US" b="1" dirty="0"/>
              <a:t>reduction</a:t>
            </a:r>
            <a:r>
              <a:rPr lang="en-US" dirty="0"/>
              <a:t> of the application size of Angular, which offers </a:t>
            </a:r>
            <a:r>
              <a:rPr lang="en-US" b="1" dirty="0"/>
              <a:t>enhanced development experience</a:t>
            </a:r>
            <a:r>
              <a:rPr lang="en-US" dirty="0"/>
              <a:t>.</a:t>
            </a:r>
          </a:p>
          <a:p>
            <a:pPr marL="515938" indent="-514350">
              <a:buFont typeface="+mj-lt"/>
              <a:buAutoNum type="arabicPeriod"/>
            </a:pPr>
            <a:r>
              <a:rPr lang="en-US" dirty="0"/>
              <a:t>It also offers a </a:t>
            </a:r>
            <a:r>
              <a:rPr lang="en-US" b="1" dirty="0"/>
              <a:t>clean coding feature</a:t>
            </a:r>
            <a:r>
              <a:rPr lang="en-US" dirty="0"/>
              <a:t> of TypeScript.</a:t>
            </a:r>
          </a:p>
          <a:p>
            <a:endParaRPr lang="en-US" dirty="0"/>
          </a:p>
        </p:txBody>
      </p:sp>
      <p:sp>
        <p:nvSpPr>
          <p:cNvPr id="4" name="Slide Number Placeholder 3">
            <a:extLst>
              <a:ext uri="{FF2B5EF4-FFF2-40B4-BE49-F238E27FC236}">
                <a16:creationId xmlns:a16="http://schemas.microsoft.com/office/drawing/2014/main" id="{7B97BC4A-CBE8-47D0-95C4-B9702CA36245}"/>
              </a:ext>
            </a:extLst>
          </p:cNvPr>
          <p:cNvSpPr>
            <a:spLocks noGrp="1"/>
          </p:cNvSpPr>
          <p:nvPr>
            <p:ph type="sldNum" sz="quarter" idx="12"/>
          </p:nvPr>
        </p:nvSpPr>
        <p:spPr/>
        <p:txBody>
          <a:bodyPr/>
          <a:lstStyle/>
          <a:p>
            <a:fld id="{C51EAA63-D034-42AE-91FA-B13B9518C7BE}" type="slidenum">
              <a:rPr lang="en-US" smtClean="0"/>
              <a:pPr/>
              <a:t>5</a:t>
            </a:fld>
            <a:endParaRPr lang="en-US" dirty="0"/>
          </a:p>
        </p:txBody>
      </p:sp>
    </p:spTree>
    <p:extLst>
      <p:ext uri="{BB962C8B-B14F-4D97-AF65-F5344CB8AC3E}">
        <p14:creationId xmlns:p14="http://schemas.microsoft.com/office/powerpoint/2010/main" val="2820880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E1F0-CB7C-47E6-AB85-482E8E217FBD}"/>
              </a:ext>
            </a:extLst>
          </p:cNvPr>
          <p:cNvSpPr>
            <a:spLocks noGrp="1"/>
          </p:cNvSpPr>
          <p:nvPr>
            <p:ph type="title"/>
          </p:nvPr>
        </p:nvSpPr>
        <p:spPr>
          <a:xfrm>
            <a:off x="320803" y="323556"/>
            <a:ext cx="11125199" cy="381001"/>
          </a:xfrm>
        </p:spPr>
        <p:txBody>
          <a:bodyPr/>
          <a:lstStyle/>
          <a:p>
            <a:r>
              <a:rPr lang="en-IN" dirty="0"/>
              <a:t>Install Visual Studio Code IDE</a:t>
            </a:r>
            <a:endParaRPr lang="en-US" dirty="0"/>
          </a:p>
        </p:txBody>
      </p:sp>
      <p:sp>
        <p:nvSpPr>
          <p:cNvPr id="3" name="Text Placeholder 2">
            <a:extLst>
              <a:ext uri="{FF2B5EF4-FFF2-40B4-BE49-F238E27FC236}">
                <a16:creationId xmlns:a16="http://schemas.microsoft.com/office/drawing/2014/main" id="{C61E1B1B-A933-4C5B-B04E-CC0AFC1722D1}"/>
              </a:ext>
            </a:extLst>
          </p:cNvPr>
          <p:cNvSpPr>
            <a:spLocks noGrp="1"/>
          </p:cNvSpPr>
          <p:nvPr>
            <p:ph type="body" sz="quarter" idx="13"/>
          </p:nvPr>
        </p:nvSpPr>
        <p:spPr>
          <a:xfrm>
            <a:off x="653330" y="996460"/>
            <a:ext cx="11247937" cy="3962401"/>
          </a:xfrm>
        </p:spPr>
        <p:txBody>
          <a:bodyPr/>
          <a:lstStyle/>
          <a:p>
            <a:pPr algn="just"/>
            <a:r>
              <a:rPr lang="en-US" dirty="0"/>
              <a:t>VS Code is light and easy to setup, it has a great range of built-in code editing, formatting, and refactoring features. It is free to use. It also provides a huge number of extensions that will significantly increase your productivity.</a:t>
            </a:r>
          </a:p>
          <a:p>
            <a:pPr algn="just"/>
            <a:r>
              <a:rPr lang="en-US" dirty="0"/>
              <a:t>You can download VS Code from here: </a:t>
            </a:r>
            <a:r>
              <a:rPr lang="en-US" b="1" dirty="0">
                <a:hlinkClick r:id="rId2"/>
              </a:rPr>
              <a:t>https://code.visualstudio.com</a:t>
            </a:r>
            <a:endParaRPr lang="en-US" dirty="0"/>
          </a:p>
          <a:p>
            <a:pPr algn="just"/>
            <a:endParaRPr lang="en-US" dirty="0"/>
          </a:p>
        </p:txBody>
      </p:sp>
      <p:sp>
        <p:nvSpPr>
          <p:cNvPr id="4" name="Slide Number Placeholder 3">
            <a:extLst>
              <a:ext uri="{FF2B5EF4-FFF2-40B4-BE49-F238E27FC236}">
                <a16:creationId xmlns:a16="http://schemas.microsoft.com/office/drawing/2014/main" id="{FABA042F-1957-4CA2-BF59-3527ADFEDF53}"/>
              </a:ext>
            </a:extLst>
          </p:cNvPr>
          <p:cNvSpPr>
            <a:spLocks noGrp="1"/>
          </p:cNvSpPr>
          <p:nvPr>
            <p:ph type="sldNum" sz="quarter" idx="12"/>
          </p:nvPr>
        </p:nvSpPr>
        <p:spPr/>
        <p:txBody>
          <a:bodyPr/>
          <a:lstStyle/>
          <a:p>
            <a:fld id="{C51EAA63-D034-42AE-91FA-B13B9518C7BE}" type="slidenum">
              <a:rPr lang="en-US" smtClean="0"/>
              <a:pPr/>
              <a:t>6</a:t>
            </a:fld>
            <a:endParaRPr lang="en-US" dirty="0"/>
          </a:p>
        </p:txBody>
      </p:sp>
    </p:spTree>
    <p:extLst>
      <p:ext uri="{BB962C8B-B14F-4D97-AF65-F5344CB8AC3E}">
        <p14:creationId xmlns:p14="http://schemas.microsoft.com/office/powerpoint/2010/main" val="100217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A9CDB-2903-493A-9665-F3342FB117C9}"/>
              </a:ext>
            </a:extLst>
          </p:cNvPr>
          <p:cNvSpPr>
            <a:spLocks noGrp="1"/>
          </p:cNvSpPr>
          <p:nvPr>
            <p:ph type="title"/>
          </p:nvPr>
        </p:nvSpPr>
        <p:spPr>
          <a:xfrm>
            <a:off x="334870" y="323556"/>
            <a:ext cx="11125199" cy="479475"/>
          </a:xfrm>
        </p:spPr>
        <p:txBody>
          <a:bodyPr/>
          <a:lstStyle/>
          <a:p>
            <a:r>
              <a:rPr lang="en-IN" dirty="0"/>
              <a:t>Install Node.js</a:t>
            </a:r>
            <a:endParaRPr lang="en-US" dirty="0"/>
          </a:p>
        </p:txBody>
      </p:sp>
      <p:sp>
        <p:nvSpPr>
          <p:cNvPr id="3" name="Text Placeholder 2">
            <a:extLst>
              <a:ext uri="{FF2B5EF4-FFF2-40B4-BE49-F238E27FC236}">
                <a16:creationId xmlns:a16="http://schemas.microsoft.com/office/drawing/2014/main" id="{F2CC7CD7-D6F7-4304-BF66-724A46D40DD8}"/>
              </a:ext>
            </a:extLst>
          </p:cNvPr>
          <p:cNvSpPr>
            <a:spLocks noGrp="1"/>
          </p:cNvSpPr>
          <p:nvPr>
            <p:ph type="body" sz="quarter" idx="13"/>
          </p:nvPr>
        </p:nvSpPr>
        <p:spPr>
          <a:xfrm>
            <a:off x="653330" y="982392"/>
            <a:ext cx="11318275" cy="3962401"/>
          </a:xfrm>
        </p:spPr>
        <p:txBody>
          <a:bodyPr/>
          <a:lstStyle/>
          <a:p>
            <a:pPr algn="just"/>
            <a:r>
              <a:rPr lang="en-US" dirty="0"/>
              <a:t>Install node.js to run your </a:t>
            </a:r>
            <a:r>
              <a:rPr lang="en-US"/>
              <a:t>Angula </a:t>
            </a:r>
            <a:r>
              <a:rPr lang="en-US" dirty="0"/>
              <a:t>app. It manages </a:t>
            </a:r>
            <a:r>
              <a:rPr lang="en-US" dirty="0" err="1"/>
              <a:t>npm</a:t>
            </a:r>
            <a:r>
              <a:rPr lang="en-US" dirty="0"/>
              <a:t> dependencies support some browsers when loading particular pages. It provides required libraries to run Angular project. Node.js serves your run-time environment as your localhost.</a:t>
            </a:r>
          </a:p>
          <a:p>
            <a:pPr algn="just"/>
            <a:r>
              <a:rPr lang="en-US" dirty="0"/>
              <a:t>See how to install node.js: </a:t>
            </a:r>
            <a:r>
              <a:rPr lang="en-US" b="1" dirty="0">
                <a:hlinkClick r:id="rId2"/>
              </a:rPr>
              <a:t>install-</a:t>
            </a:r>
            <a:r>
              <a:rPr lang="en-US" b="1" dirty="0" err="1">
                <a:hlinkClick r:id="rId2"/>
              </a:rPr>
              <a:t>nodejs</a:t>
            </a:r>
            <a:endParaRPr lang="en-US" dirty="0"/>
          </a:p>
          <a:p>
            <a:pPr algn="just"/>
            <a:endParaRPr lang="en-US" dirty="0"/>
          </a:p>
        </p:txBody>
      </p:sp>
      <p:sp>
        <p:nvSpPr>
          <p:cNvPr id="4" name="Slide Number Placeholder 3">
            <a:extLst>
              <a:ext uri="{FF2B5EF4-FFF2-40B4-BE49-F238E27FC236}">
                <a16:creationId xmlns:a16="http://schemas.microsoft.com/office/drawing/2014/main" id="{1FD4946E-70BF-4B39-BDC8-27BBA90E5923}"/>
              </a:ext>
            </a:extLst>
          </p:cNvPr>
          <p:cNvSpPr>
            <a:spLocks noGrp="1"/>
          </p:cNvSpPr>
          <p:nvPr>
            <p:ph type="sldNum" sz="quarter" idx="12"/>
          </p:nvPr>
        </p:nvSpPr>
        <p:spPr/>
        <p:txBody>
          <a:bodyPr/>
          <a:lstStyle/>
          <a:p>
            <a:fld id="{C51EAA63-D034-42AE-91FA-B13B9518C7BE}" type="slidenum">
              <a:rPr lang="en-US" smtClean="0"/>
              <a:pPr/>
              <a:t>7</a:t>
            </a:fld>
            <a:endParaRPr lang="en-US" dirty="0"/>
          </a:p>
        </p:txBody>
      </p:sp>
    </p:spTree>
    <p:extLst>
      <p:ext uri="{BB962C8B-B14F-4D97-AF65-F5344CB8AC3E}">
        <p14:creationId xmlns:p14="http://schemas.microsoft.com/office/powerpoint/2010/main" val="4056310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A63A-51D9-4A37-A294-26C6E8115674}"/>
              </a:ext>
            </a:extLst>
          </p:cNvPr>
          <p:cNvSpPr>
            <a:spLocks noGrp="1"/>
          </p:cNvSpPr>
          <p:nvPr>
            <p:ph type="title"/>
          </p:nvPr>
        </p:nvSpPr>
        <p:spPr>
          <a:xfrm>
            <a:off x="306735" y="267285"/>
            <a:ext cx="11125199" cy="493543"/>
          </a:xfrm>
        </p:spPr>
        <p:txBody>
          <a:bodyPr/>
          <a:lstStyle/>
          <a:p>
            <a:r>
              <a:rPr lang="en-IN" dirty="0"/>
              <a:t>Install Node.js</a:t>
            </a:r>
            <a:endParaRPr lang="en-US" dirty="0"/>
          </a:p>
        </p:txBody>
      </p:sp>
      <p:sp>
        <p:nvSpPr>
          <p:cNvPr id="3" name="Text Placeholder 2">
            <a:extLst>
              <a:ext uri="{FF2B5EF4-FFF2-40B4-BE49-F238E27FC236}">
                <a16:creationId xmlns:a16="http://schemas.microsoft.com/office/drawing/2014/main" id="{88B9C81A-455C-4004-8E46-07E45649707F}"/>
              </a:ext>
            </a:extLst>
          </p:cNvPr>
          <p:cNvSpPr>
            <a:spLocks noGrp="1"/>
          </p:cNvSpPr>
          <p:nvPr>
            <p:ph type="body" sz="quarter" idx="13"/>
          </p:nvPr>
        </p:nvSpPr>
        <p:spPr>
          <a:xfrm>
            <a:off x="532838" y="897987"/>
            <a:ext cx="11452835" cy="3962401"/>
          </a:xfrm>
        </p:spPr>
        <p:txBody>
          <a:bodyPr/>
          <a:lstStyle/>
          <a:p>
            <a:r>
              <a:rPr lang="en-US" sz="2600" dirty="0"/>
              <a:t>After the successful installation, we will see command prompt like this:</a:t>
            </a:r>
          </a:p>
          <a:p>
            <a:pPr>
              <a:spcBef>
                <a:spcPts val="0"/>
              </a:spcBef>
            </a:pPr>
            <a:endParaRPr lang="en-US" sz="2600" dirty="0"/>
          </a:p>
          <a:p>
            <a:pPr>
              <a:spcBef>
                <a:spcPts val="0"/>
              </a:spcBef>
            </a:pPr>
            <a:endParaRPr lang="en-US" sz="2600" dirty="0"/>
          </a:p>
          <a:p>
            <a:pPr>
              <a:spcBef>
                <a:spcPts val="0"/>
              </a:spcBef>
            </a:pPr>
            <a:endParaRPr lang="en-US" sz="2600" dirty="0"/>
          </a:p>
          <a:p>
            <a:pPr>
              <a:spcBef>
                <a:spcPts val="0"/>
              </a:spcBef>
            </a:pPr>
            <a:endParaRPr lang="en-US" sz="2600" dirty="0"/>
          </a:p>
          <a:p>
            <a:endParaRPr lang="en-US" sz="2600" dirty="0"/>
          </a:p>
          <a:p>
            <a:pPr>
              <a:spcBef>
                <a:spcPts val="600"/>
              </a:spcBef>
            </a:pPr>
            <a:r>
              <a:rPr lang="en-US" sz="2600" b="1" dirty="0"/>
              <a:t>Use </a:t>
            </a:r>
            <a:r>
              <a:rPr lang="en-US" sz="2600" b="1" dirty="0" err="1"/>
              <a:t>npm</a:t>
            </a:r>
            <a:r>
              <a:rPr lang="en-US" sz="2600" b="1" dirty="0"/>
              <a:t> to install Angular CLI</a:t>
            </a:r>
          </a:p>
          <a:p>
            <a:pPr>
              <a:spcBef>
                <a:spcPts val="0"/>
              </a:spcBef>
            </a:pPr>
            <a:r>
              <a:rPr lang="en-US" sz="2600" dirty="0"/>
              <a:t>Run the Angular CLI command to install Angular CLI</a:t>
            </a:r>
          </a:p>
          <a:p>
            <a:pPr algn="ctr">
              <a:spcBef>
                <a:spcPts val="0"/>
              </a:spcBef>
            </a:pPr>
            <a:r>
              <a:rPr lang="en-US" sz="2600" dirty="0" err="1"/>
              <a:t>npm</a:t>
            </a:r>
            <a:r>
              <a:rPr lang="en-US" sz="2600" dirty="0"/>
              <a:t> install -g @angular/cli </a:t>
            </a:r>
          </a:p>
          <a:p>
            <a:pPr>
              <a:spcBef>
                <a:spcPts val="600"/>
              </a:spcBef>
            </a:pPr>
            <a:endParaRPr lang="en-US" sz="2600" b="1" dirty="0"/>
          </a:p>
          <a:p>
            <a:endParaRPr lang="en-US" sz="2600" dirty="0"/>
          </a:p>
        </p:txBody>
      </p:sp>
      <p:sp>
        <p:nvSpPr>
          <p:cNvPr id="4" name="Slide Number Placeholder 3">
            <a:extLst>
              <a:ext uri="{FF2B5EF4-FFF2-40B4-BE49-F238E27FC236}">
                <a16:creationId xmlns:a16="http://schemas.microsoft.com/office/drawing/2014/main" id="{A37E0A1D-6262-4F5A-A462-0EB87E66E32B}"/>
              </a:ext>
            </a:extLst>
          </p:cNvPr>
          <p:cNvSpPr>
            <a:spLocks noGrp="1"/>
          </p:cNvSpPr>
          <p:nvPr>
            <p:ph type="sldNum" sz="quarter" idx="12"/>
          </p:nvPr>
        </p:nvSpPr>
        <p:spPr/>
        <p:txBody>
          <a:bodyPr/>
          <a:lstStyle/>
          <a:p>
            <a:fld id="{C51EAA63-D034-42AE-91FA-B13B9518C7BE}" type="slidenum">
              <a:rPr lang="en-US" smtClean="0"/>
              <a:pPr/>
              <a:t>8</a:t>
            </a:fld>
            <a:endParaRPr lang="en-US" dirty="0"/>
          </a:p>
        </p:txBody>
      </p:sp>
      <p:pic>
        <p:nvPicPr>
          <p:cNvPr id="5" name="Picture 4">
            <a:extLst>
              <a:ext uri="{FF2B5EF4-FFF2-40B4-BE49-F238E27FC236}">
                <a16:creationId xmlns:a16="http://schemas.microsoft.com/office/drawing/2014/main" id="{2AEC6541-51BC-4631-9343-26F9089D2936}"/>
              </a:ext>
            </a:extLst>
          </p:cNvPr>
          <p:cNvPicPr>
            <a:picLocks noChangeAspect="1"/>
          </p:cNvPicPr>
          <p:nvPr/>
        </p:nvPicPr>
        <p:blipFill>
          <a:blip r:embed="rId2"/>
          <a:stretch>
            <a:fillRect/>
          </a:stretch>
        </p:blipFill>
        <p:spPr>
          <a:xfrm>
            <a:off x="2261931" y="1265482"/>
            <a:ext cx="7252482" cy="2079110"/>
          </a:xfrm>
          <a:prstGeom prst="rect">
            <a:avLst/>
          </a:prstGeom>
        </p:spPr>
      </p:pic>
      <p:pic>
        <p:nvPicPr>
          <p:cNvPr id="6" name="Picture 5">
            <a:extLst>
              <a:ext uri="{FF2B5EF4-FFF2-40B4-BE49-F238E27FC236}">
                <a16:creationId xmlns:a16="http://schemas.microsoft.com/office/drawing/2014/main" id="{4258C57B-AA63-40AC-9CB4-1924A06BF0CA}"/>
              </a:ext>
            </a:extLst>
          </p:cNvPr>
          <p:cNvPicPr>
            <a:picLocks noChangeAspect="1"/>
          </p:cNvPicPr>
          <p:nvPr/>
        </p:nvPicPr>
        <p:blipFill>
          <a:blip r:embed="rId3"/>
          <a:stretch>
            <a:fillRect/>
          </a:stretch>
        </p:blipFill>
        <p:spPr>
          <a:xfrm>
            <a:off x="1538458" y="4571954"/>
            <a:ext cx="8679340" cy="1311857"/>
          </a:xfrm>
          <a:prstGeom prst="rect">
            <a:avLst/>
          </a:prstGeom>
        </p:spPr>
      </p:pic>
    </p:spTree>
    <p:extLst>
      <p:ext uri="{BB962C8B-B14F-4D97-AF65-F5344CB8AC3E}">
        <p14:creationId xmlns:p14="http://schemas.microsoft.com/office/powerpoint/2010/main" val="2078319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FF9EE-9541-4481-83DD-F0BE17306128}"/>
              </a:ext>
            </a:extLst>
          </p:cNvPr>
          <p:cNvSpPr>
            <a:spLocks noGrp="1"/>
          </p:cNvSpPr>
          <p:nvPr>
            <p:ph type="title"/>
          </p:nvPr>
        </p:nvSpPr>
        <p:spPr>
          <a:xfrm>
            <a:off x="264532" y="225083"/>
            <a:ext cx="11125199" cy="521678"/>
          </a:xfrm>
        </p:spPr>
        <p:txBody>
          <a:bodyPr/>
          <a:lstStyle/>
          <a:p>
            <a:r>
              <a:rPr lang="en-IN" dirty="0"/>
              <a:t>Install Angular CLI</a:t>
            </a:r>
            <a:endParaRPr lang="en-US" dirty="0"/>
          </a:p>
        </p:txBody>
      </p:sp>
      <p:sp>
        <p:nvSpPr>
          <p:cNvPr id="3" name="Text Placeholder 2">
            <a:extLst>
              <a:ext uri="{FF2B5EF4-FFF2-40B4-BE49-F238E27FC236}">
                <a16:creationId xmlns:a16="http://schemas.microsoft.com/office/drawing/2014/main" id="{99B50F75-885A-4AB5-89D8-BD59EDA9B9F3}"/>
              </a:ext>
            </a:extLst>
          </p:cNvPr>
          <p:cNvSpPr>
            <a:spLocks noGrp="1"/>
          </p:cNvSpPr>
          <p:nvPr>
            <p:ph type="body" sz="quarter" idx="13"/>
          </p:nvPr>
        </p:nvSpPr>
        <p:spPr>
          <a:xfrm>
            <a:off x="462499" y="926122"/>
            <a:ext cx="11298091" cy="3962401"/>
          </a:xfrm>
        </p:spPr>
        <p:txBody>
          <a:bodyPr/>
          <a:lstStyle/>
          <a:p>
            <a:pPr algn="just">
              <a:spcBef>
                <a:spcPts val="1200"/>
              </a:spcBef>
            </a:pPr>
            <a:r>
              <a:rPr lang="en-US" sz="2600" dirty="0"/>
              <a:t>Just go to Angular CLI official website </a:t>
            </a:r>
            <a:r>
              <a:rPr lang="en-US" sz="2600" b="1" dirty="0">
                <a:hlinkClick r:id="rId2"/>
              </a:rPr>
              <a:t>https://cli.angular.io/</a:t>
            </a:r>
            <a:endParaRPr lang="en-US" sz="2600" b="1" dirty="0"/>
          </a:p>
          <a:p>
            <a:pPr algn="just">
              <a:spcBef>
                <a:spcPts val="1200"/>
              </a:spcBef>
            </a:pPr>
            <a:r>
              <a:rPr lang="en-US" sz="2600" dirty="0"/>
              <a:t>You will see the whole cli command to create an Angular app. You need to run the first command to install Angular CLI. These steps are same for Windows and Mac.</a:t>
            </a:r>
            <a:endParaRPr lang="en-US" sz="2600" b="1" dirty="0"/>
          </a:p>
          <a:p>
            <a:pPr algn="just">
              <a:spcBef>
                <a:spcPts val="1200"/>
              </a:spcBef>
            </a:pPr>
            <a:endParaRPr lang="en-US" sz="2600" dirty="0"/>
          </a:p>
        </p:txBody>
      </p:sp>
      <p:sp>
        <p:nvSpPr>
          <p:cNvPr id="4" name="Slide Number Placeholder 3">
            <a:extLst>
              <a:ext uri="{FF2B5EF4-FFF2-40B4-BE49-F238E27FC236}">
                <a16:creationId xmlns:a16="http://schemas.microsoft.com/office/drawing/2014/main" id="{78379FAF-E9D9-48C2-ABFB-0DAFB15C559B}"/>
              </a:ext>
            </a:extLst>
          </p:cNvPr>
          <p:cNvSpPr>
            <a:spLocks noGrp="1"/>
          </p:cNvSpPr>
          <p:nvPr>
            <p:ph type="sldNum" sz="quarter" idx="12"/>
          </p:nvPr>
        </p:nvSpPr>
        <p:spPr/>
        <p:txBody>
          <a:bodyPr/>
          <a:lstStyle/>
          <a:p>
            <a:fld id="{C51EAA63-D034-42AE-91FA-B13B9518C7BE}" type="slidenum">
              <a:rPr lang="en-US" smtClean="0"/>
              <a:pPr/>
              <a:t>9</a:t>
            </a:fld>
            <a:endParaRPr lang="en-US" dirty="0"/>
          </a:p>
        </p:txBody>
      </p:sp>
      <p:pic>
        <p:nvPicPr>
          <p:cNvPr id="5" name="Picture 4">
            <a:extLst>
              <a:ext uri="{FF2B5EF4-FFF2-40B4-BE49-F238E27FC236}">
                <a16:creationId xmlns:a16="http://schemas.microsoft.com/office/drawing/2014/main" id="{DDBB866E-3BBF-472C-B93D-B325C7C6C8CB}"/>
              </a:ext>
            </a:extLst>
          </p:cNvPr>
          <p:cNvPicPr>
            <a:picLocks noChangeAspect="1"/>
          </p:cNvPicPr>
          <p:nvPr/>
        </p:nvPicPr>
        <p:blipFill>
          <a:blip r:embed="rId3"/>
          <a:stretch>
            <a:fillRect/>
          </a:stretch>
        </p:blipFill>
        <p:spPr>
          <a:xfrm>
            <a:off x="2920183" y="2199857"/>
            <a:ext cx="5421959" cy="4102907"/>
          </a:xfrm>
          <a:prstGeom prst="rect">
            <a:avLst/>
          </a:prstGeom>
        </p:spPr>
      </p:pic>
    </p:spTree>
    <p:extLst>
      <p:ext uri="{BB962C8B-B14F-4D97-AF65-F5344CB8AC3E}">
        <p14:creationId xmlns:p14="http://schemas.microsoft.com/office/powerpoint/2010/main" val="247237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18937</TotalTime>
  <Words>2441</Words>
  <Application>Microsoft Office PowerPoint</Application>
  <PresentationFormat>Custom</PresentationFormat>
  <Paragraphs>342</Paragraphs>
  <Slides>27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times new roman</vt:lpstr>
      <vt:lpstr>verdana</vt:lpstr>
      <vt:lpstr>Wingdings</vt:lpstr>
      <vt:lpstr>Oracle_16x9_2014_521</vt:lpstr>
      <vt:lpstr>PowerPoint Presentation</vt:lpstr>
      <vt:lpstr>Angular CLI</vt:lpstr>
      <vt:lpstr>Agenda</vt:lpstr>
      <vt:lpstr>Introduction Angular CLI</vt:lpstr>
      <vt:lpstr>Features in Angular CLI</vt:lpstr>
      <vt:lpstr>Install Visual Studio Code IDE</vt:lpstr>
      <vt:lpstr>Install Node.js</vt:lpstr>
      <vt:lpstr>Install Node.js</vt:lpstr>
      <vt:lpstr>Install Angular CLI</vt:lpstr>
      <vt:lpstr>Angular CLI Commands</vt:lpstr>
      <vt:lpstr>Angular CLI Commands</vt:lpstr>
      <vt:lpstr>Ng add Command</vt:lpstr>
      <vt:lpstr>Ng build Command</vt:lpstr>
      <vt:lpstr>Ng build Command</vt:lpstr>
      <vt:lpstr>Ng build Command</vt:lpstr>
      <vt:lpstr>Ng build Command </vt:lpstr>
      <vt:lpstr>Ng build Command </vt:lpstr>
      <vt:lpstr>Ng config Command</vt:lpstr>
      <vt:lpstr>Ng doc Command</vt:lpstr>
      <vt:lpstr>Ng e2e Command</vt:lpstr>
      <vt:lpstr>Ng e2e Command</vt:lpstr>
      <vt:lpstr>Ng generate command</vt:lpstr>
      <vt:lpstr>Ng generate Command</vt:lpstr>
      <vt:lpstr>Ng generate command</vt:lpstr>
      <vt:lpstr>Ng generate Command</vt:lpstr>
      <vt:lpstr>Ng generate Command</vt:lpstr>
      <vt:lpstr>PowerPoint Presentation</vt:lpstr>
    </vt:vector>
  </TitlesOfParts>
  <Company>Antra,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Antra</cp:lastModifiedBy>
  <cp:revision>1403</cp:revision>
  <dcterms:created xsi:type="dcterms:W3CDTF">2014-05-22T00:02:59Z</dcterms:created>
  <dcterms:modified xsi:type="dcterms:W3CDTF">2021-02-24T10:20:17Z</dcterms:modified>
</cp:coreProperties>
</file>