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82" r:id="rId2"/>
    <p:sldId id="752" r:id="rId3"/>
    <p:sldId id="872" r:id="rId4"/>
    <p:sldId id="875" r:id="rId5"/>
    <p:sldId id="876" r:id="rId6"/>
    <p:sldId id="877" r:id="rId7"/>
    <p:sldId id="878" r:id="rId8"/>
    <p:sldId id="879" r:id="rId9"/>
    <p:sldId id="880" r:id="rId10"/>
    <p:sldId id="881" r:id="rId11"/>
    <p:sldId id="882" r:id="rId12"/>
    <p:sldId id="883" r:id="rId13"/>
    <p:sldId id="884" r:id="rId14"/>
    <p:sldId id="885" r:id="rId15"/>
    <p:sldId id="886" r:id="rId16"/>
    <p:sldId id="874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768">
          <p15:clr>
            <a:srgbClr val="A4A3A4"/>
          </p15:clr>
        </p15:guide>
        <p15:guide id="9" pos="6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4D9"/>
    <a:srgbClr val="FC5656"/>
    <a:srgbClr val="CAECF6"/>
    <a:srgbClr val="7F7F7F"/>
    <a:srgbClr val="D6E9F7"/>
    <a:srgbClr val="E6F1F8"/>
    <a:srgbClr val="C4EDFC"/>
    <a:srgbClr val="BEE5F8"/>
    <a:srgbClr val="00000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2353" autoAdjust="0"/>
  </p:normalViewPr>
  <p:slideViewPr>
    <p:cSldViewPr snapToGrid="0">
      <p:cViewPr varScale="1">
        <p:scale>
          <a:sx n="66" d="100"/>
          <a:sy n="66" d="100"/>
        </p:scale>
        <p:origin x="1002" y="102"/>
      </p:cViewPr>
      <p:guideLst>
        <p:guide orient="horz" pos="2160"/>
        <p:guide pos="335"/>
        <p:guide orient="horz" pos="768"/>
        <p:guide pos="6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3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2/25/2021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1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34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476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19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7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6" y="1905000"/>
            <a:ext cx="2194560" cy="3072384"/>
          </a:xfrm>
          <a:noFill/>
        </p:spPr>
        <p:txBody>
          <a:bodyPr tIns="9143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F6-3723-A448-95A8-BD1191C13A2D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1"/>
            <a:ext cx="541019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998-0579-A34D-928E-B5F399E2564A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20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8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7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F-5D2B-0E48-ACDD-1035AD746EF1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6C3-1D59-CF4C-AE28-5947B736609B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20" y="3810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for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436810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151812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 bwMode="ltGray">
          <a:xfrm flipH="1">
            <a:off x="531813" y="37338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436810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51812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3A6F-DAB5-1948-87D0-440553A38235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 large metric can be called out here in font size 166pt, Calibri"/>
          <p:cNvSpPr>
            <a:spLocks noGrp="1"/>
          </p:cNvSpPr>
          <p:nvPr>
            <p:ph type="title" hasCustomPrompt="1"/>
          </p:nvPr>
        </p:nvSpPr>
        <p:spPr>
          <a:xfrm>
            <a:off x="760419" y="1524000"/>
            <a:ext cx="4076699" cy="2743200"/>
          </a:xfrm>
        </p:spPr>
        <p:txBody>
          <a:bodyPr anchor="ctr"/>
          <a:lstStyle>
            <a:lvl1pPr algn="r">
              <a:defRPr sz="167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XX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56218" y="1524000"/>
            <a:ext cx="5029201" cy="274320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8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C769-D580-B848-9BB4-4B0EEAD5A748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3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1FD1A58-660B-304C-8A32-AFAF42B12CD9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21F-DA01-8449-859B-926C7DC39C39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2"/>
            <a:ext cx="11125198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9BD-3365-934B-A79D-F6B125569C9C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EF8F-C530-B34E-87EA-BFDE0E663C9E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0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EE37-C347-8E4E-9AC4-D2B0AF4181A9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16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E27-870E-2C42-913D-79E2486E4762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wo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2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246811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46817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0A0-62EC-294A-9E0D-A89F93B97E74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20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8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7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7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238-F95D-9649-9ED3-3CD654C2CD73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8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+mj-lt"/>
              </a:rPr>
              <a:t>Safe Harbor</a:t>
            </a:r>
            <a:r>
              <a:rPr sz="3200" baseline="0" dirty="0">
                <a:latin typeface="+mj-lt"/>
              </a:rPr>
              <a:t> Statement</a:t>
            </a:r>
            <a:endParaRPr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8" y="2514600"/>
            <a:ext cx="1112519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+mn-lt"/>
              </a:rPr>
              <a:t>The 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</a:t>
            </a:r>
            <a:r>
              <a:rPr lang="en-US" sz="2400" dirty="0">
                <a:latin typeface="+mn-lt"/>
              </a:rPr>
              <a:t>information</a:t>
            </a:r>
            <a:r>
              <a:rPr sz="2400" dirty="0">
                <a:latin typeface="+mn-lt"/>
              </a:rPr>
              <a:t> described for </a:t>
            </a:r>
            <a:r>
              <a:rPr lang="en-US" sz="2400" dirty="0">
                <a:latin typeface="+mn-lt"/>
              </a:rPr>
              <a:t>Antra</a:t>
            </a:r>
            <a:r>
              <a:rPr sz="2400" dirty="0">
                <a:latin typeface="+mn-lt"/>
              </a:rPr>
              <a:t>’s </a:t>
            </a:r>
            <a:r>
              <a:rPr lang="en-US" sz="2400" dirty="0">
                <a:latin typeface="+mn-lt"/>
              </a:rPr>
              <a:t>solutions </a:t>
            </a:r>
            <a:r>
              <a:rPr sz="2400" dirty="0">
                <a:latin typeface="+mn-lt"/>
              </a:rPr>
              <a:t>remains at the sole discretion of </a:t>
            </a:r>
            <a:r>
              <a:rPr lang="en-US" sz="2400" dirty="0">
                <a:latin typeface="+mn-lt"/>
              </a:rPr>
              <a:t>Antra, Inc</a:t>
            </a:r>
            <a:r>
              <a:rPr sz="2400" dirty="0">
                <a:latin typeface="+mn-lt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F72EE3-3431-0F4E-AA5A-FF56130B3CA9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2129" y="2843829"/>
            <a:ext cx="4544568" cy="569548"/>
          </a:xfrm>
          <a:prstGeom prst="rect">
            <a:avLst/>
          </a:prstGeom>
        </p:spPr>
      </p:pic>
      <p:pic>
        <p:nvPicPr>
          <p:cNvPr id="2" name="Picture 1" descr="Antra_Logo_72dpi_RGB_Tagline_X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49"/>
            <a:ext cx="12188825" cy="4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524001"/>
            <a:ext cx="11126522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4A-2914-114F-B367-A7001AEEC067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20" y="1373742"/>
            <a:ext cx="11125199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981200"/>
            <a:ext cx="11126522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62B-83F0-A04D-9BCD-79712597AF25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818" y="6172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1818" y="6019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7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82C4881-1486-4748-B649-8156805DE820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20" y="2600324"/>
            <a:ext cx="11125199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20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63E-B473-C74B-A815-40AD3F51AA55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F908-F93C-DA41-989F-4AB77F9BB2D5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573-3879-8A46-8E93-BD50947CC398}" type="datetime1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5" y="1828800"/>
            <a:ext cx="3474720" cy="3841445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6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59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23F-32FE-1346-92AD-E4923E472CF6}" type="datetime1">
              <a:rPr lang="en-US" smtClean="0"/>
              <a:pPr/>
              <a:t>2/25/2021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7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8174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EA73947-65C3-4E4B-A7EE-B27A99C2547E}" type="datetime1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4605" y="6556248"/>
            <a:ext cx="2787651" cy="18288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201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Antra,</a:t>
            </a:r>
            <a:r>
              <a:rPr lang="en-US" sz="9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Inc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275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ntra_Logo_72dpi_RGB_NoTagline_Small.jpg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78" y="6373212"/>
            <a:ext cx="1515982" cy="4670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49072"/>
            <a:ext cx="12216257" cy="3882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50" r:id="rId3"/>
    <p:sldLayoutId id="2147483663" r:id="rId4"/>
    <p:sldLayoutId id="2147483686" r:id="rId5"/>
    <p:sldLayoutId id="2147483651" r:id="rId6"/>
    <p:sldLayoutId id="2147483669" r:id="rId7"/>
    <p:sldLayoutId id="2147483692" r:id="rId8"/>
    <p:sldLayoutId id="2147483683" r:id="rId9"/>
    <p:sldLayoutId id="2147483670" r:id="rId10"/>
    <p:sldLayoutId id="2147483652" r:id="rId11"/>
    <p:sldLayoutId id="2147483671" r:id="rId12"/>
    <p:sldLayoutId id="2147483672" r:id="rId13"/>
    <p:sldLayoutId id="2147483679" r:id="rId14"/>
    <p:sldLayoutId id="2147483685" r:id="rId15"/>
    <p:sldLayoutId id="2147483688" r:id="rId16"/>
    <p:sldLayoutId id="2147483654" r:id="rId17"/>
    <p:sldLayoutId id="2147483666" r:id="rId18"/>
    <p:sldLayoutId id="2147483655" r:id="rId19"/>
    <p:sldLayoutId id="2147483656" r:id="rId20"/>
    <p:sldLayoutId id="2147483657" r:id="rId21"/>
    <p:sldLayoutId id="2147483673" r:id="rId22"/>
    <p:sldLayoutId id="2147483674" r:id="rId23"/>
    <p:sldLayoutId id="2147483676" r:id="rId24"/>
    <p:sldLayoutId id="214748366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9" indent="-228591" algn="l" defTabSz="91436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9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80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7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26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5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44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03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11CE-B153-4127-9153-ADABCFBE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8" y="259079"/>
            <a:ext cx="11125199" cy="381001"/>
          </a:xfrm>
        </p:spPr>
        <p:txBody>
          <a:bodyPr/>
          <a:lstStyle/>
          <a:p>
            <a:r>
              <a:rPr lang="en-IN" dirty="0"/>
              <a:t>Metadata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C8FC1-037A-4488-8475-1387CF731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500" y="868679"/>
            <a:ext cx="11394220" cy="3962401"/>
          </a:xfrm>
        </p:spPr>
        <p:txBody>
          <a:bodyPr/>
          <a:lstStyle/>
          <a:p>
            <a:pPr algn="just"/>
            <a:r>
              <a:rPr lang="en-US" sz="2400" dirty="0"/>
              <a:t>Decorators are the metadata in Angular. It is used to enhance the class so it can configure the expected behavior of a class. Developers are the core concept of when developing with Angular. User can use metadata in a class to tell Angular app that app component is a component. Metadata can attach to the Typescript through the decorator.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7C8C8-31C4-4D2F-837A-8941A1CC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C4384-8624-4D03-8F52-96616777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00" y="3148011"/>
            <a:ext cx="5288353" cy="19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1FC8-6F0B-4799-85E7-37A6A7A1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8" y="380999"/>
            <a:ext cx="11125199" cy="381001"/>
          </a:xfrm>
        </p:spPr>
        <p:txBody>
          <a:bodyPr/>
          <a:lstStyle/>
          <a:p>
            <a:r>
              <a:rPr lang="en-IN" dirty="0"/>
              <a:t>Data Binding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09DD-AB4B-4BB2-AF32-6C3AF0CD5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330" y="1036319"/>
            <a:ext cx="11340549" cy="3962401"/>
          </a:xfrm>
        </p:spPr>
        <p:txBody>
          <a:bodyPr/>
          <a:lstStyle/>
          <a:p>
            <a:pPr algn="just"/>
            <a:r>
              <a:rPr lang="en-US" sz="2600" dirty="0"/>
              <a:t>Angular allows communication between a component and a DOM. Making it very easy to define interactive application without pulling and pushing the data.</a:t>
            </a:r>
          </a:p>
          <a:p>
            <a:pPr algn="just"/>
            <a:endParaRPr lang="en-US" sz="2600" dirty="0"/>
          </a:p>
          <a:p>
            <a:pPr algn="just">
              <a:spcBef>
                <a:spcPts val="1200"/>
              </a:spcBef>
            </a:pPr>
            <a:r>
              <a:rPr lang="en-US" sz="2600" dirty="0"/>
              <a:t>There are two types of data binding.</a:t>
            </a:r>
          </a:p>
          <a:p>
            <a:pPr marL="45878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Event Binding: </a:t>
            </a:r>
            <a:r>
              <a:rPr lang="en-US" sz="2600" dirty="0"/>
              <a:t>Our app responds to user input in the target environment by updating our application data.</a:t>
            </a:r>
          </a:p>
          <a:p>
            <a:pPr marL="45878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Property Binding: </a:t>
            </a:r>
            <a:r>
              <a:rPr lang="en-US" sz="2600" dirty="0"/>
              <a:t>It interpolates values that are computed from application data into the HTML.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7762A-4BA7-4DB3-9A87-262641C3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E6A3-8B43-4A61-ABF5-58E1856C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8" y="350519"/>
            <a:ext cx="11125199" cy="381001"/>
          </a:xfrm>
        </p:spPr>
        <p:txBody>
          <a:bodyPr/>
          <a:lstStyle/>
          <a:p>
            <a:r>
              <a:rPr lang="en-IN" dirty="0"/>
              <a:t>Directives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6CA35-2C30-4CFA-A337-CD3A34EA4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330" y="929639"/>
            <a:ext cx="11310069" cy="3962401"/>
          </a:xfrm>
        </p:spPr>
        <p:txBody>
          <a:bodyPr/>
          <a:lstStyle/>
          <a:p>
            <a:pPr algn="just"/>
            <a:r>
              <a:rPr lang="en-US" sz="2600" dirty="0"/>
              <a:t>Directives used for expanding the functionality of HTML elements. </a:t>
            </a:r>
          </a:p>
          <a:p>
            <a:pPr algn="just">
              <a:spcBef>
                <a:spcPts val="600"/>
              </a:spcBef>
            </a:pPr>
            <a:r>
              <a:rPr lang="en-US" sz="2600" dirty="0"/>
              <a:t>Three types of directives in Angular are </a:t>
            </a:r>
          </a:p>
          <a:p>
            <a:pPr marL="458788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Structural Directive, </a:t>
            </a:r>
          </a:p>
          <a:p>
            <a:pPr marL="458788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Attribute directive and </a:t>
            </a:r>
          </a:p>
          <a:p>
            <a:pPr marL="458788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Component directives. </a:t>
            </a:r>
          </a:p>
          <a:p>
            <a:pPr algn="just">
              <a:spcBef>
                <a:spcPts val="600"/>
              </a:spcBef>
            </a:pPr>
            <a:r>
              <a:rPr lang="en-US" sz="2600" dirty="0"/>
              <a:t>We can build in Angular directives like: </a:t>
            </a:r>
            <a:r>
              <a:rPr lang="en-US" sz="2600" dirty="0" err="1"/>
              <a:t>ngClass</a:t>
            </a:r>
            <a:r>
              <a:rPr lang="en-US" sz="2600" dirty="0"/>
              <a:t> which is a better example of excising angular attribute directive.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2642B-B140-4CBE-9B63-CAEB0E32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6CF2-630B-4FF8-97B0-F7FE56EC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94" y="3842510"/>
            <a:ext cx="5254986" cy="20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9AA0-5715-4306-B809-93C0343B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98" y="289559"/>
            <a:ext cx="11125199" cy="502921"/>
          </a:xfrm>
        </p:spPr>
        <p:txBody>
          <a:bodyPr/>
          <a:lstStyle/>
          <a:p>
            <a:r>
              <a:rPr lang="en-IN" dirty="0"/>
              <a:t>Services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B35D6-BE90-4D5D-A7B6-5D86229506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331" y="1005839"/>
            <a:ext cx="11125198" cy="3962401"/>
          </a:xfrm>
        </p:spPr>
        <p:txBody>
          <a:bodyPr/>
          <a:lstStyle/>
          <a:p>
            <a:pPr algn="just"/>
            <a:r>
              <a:rPr lang="en-US" sz="2400" dirty="0"/>
              <a:t>Services used to reuse the code. This service creates for that code which code is standard for more than one component. The decorator provides the meta-data that allows our services to be injected into the client component as a dependency. Angular distinguishes an element from service to increase modularity and re-usability. By separating component functionality from other kinds of processing, we can make our component leaner and more efficient.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AEABE-282E-498E-8A36-63488FEE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5743-5710-4DA8-A49F-5C40C119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38" y="320039"/>
            <a:ext cx="11125199" cy="381001"/>
          </a:xfrm>
        </p:spPr>
        <p:txBody>
          <a:bodyPr/>
          <a:lstStyle/>
          <a:p>
            <a:r>
              <a:rPr lang="en-IN" dirty="0"/>
              <a:t>Dependency Injection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8E2E-354A-4723-BC42-5B161FF84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330" y="1005839"/>
            <a:ext cx="11325309" cy="3962401"/>
          </a:xfrm>
        </p:spPr>
        <p:txBody>
          <a:bodyPr/>
          <a:lstStyle/>
          <a:p>
            <a:pPr algn="just"/>
            <a:r>
              <a:rPr lang="en-US" sz="2600" dirty="0"/>
              <a:t>It is a design pattern for efficiency and modularity. </a:t>
            </a:r>
            <a:r>
              <a:rPr lang="en-US" sz="2600" b="1" dirty="0"/>
              <a:t>DI</a:t>
            </a:r>
            <a:r>
              <a:rPr lang="en-US" sz="2600" dirty="0"/>
              <a:t> is wired into Angular into an Angular framework and used everywhere to provide new component with new services. Dependency injection does not fetch data from a server, validate the user input, or log directly to console; instead, they delegate such tasks to the service.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2ACE8-A46E-4052-85C8-7340FA24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5300-5D5A-42A6-9610-27F6B60B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335279"/>
            <a:ext cx="11125199" cy="381001"/>
          </a:xfrm>
        </p:spPr>
        <p:txBody>
          <a:bodyPr/>
          <a:lstStyle/>
          <a:p>
            <a:r>
              <a:rPr lang="en-IN" dirty="0"/>
              <a:t>Pipes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49A3-22CC-4BC9-ABD7-86EBAD662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500" y="899159"/>
            <a:ext cx="11561860" cy="3962401"/>
          </a:xfrm>
        </p:spPr>
        <p:txBody>
          <a:bodyPr/>
          <a:lstStyle/>
          <a:p>
            <a:pPr marL="344488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class with the @Pipe decorator defines a function which transforms an input value to output value for display in an amount.</a:t>
            </a:r>
          </a:p>
          <a:p>
            <a:pPr marL="344488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Angular defines various pipes like data pipe and currency pipe; for a complete list and we can also define new pipes. To specify a value transformation in a HTML template, use the </a:t>
            </a:r>
            <a:r>
              <a:rPr lang="en-US" sz="2400" b="1" dirty="0"/>
              <a:t>pipe operator (|).</a:t>
            </a:r>
          </a:p>
          <a:p>
            <a:pPr marL="344488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4488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pipe can also take dispute that control how performs its transformation so that we can pass the desired output in the pipe.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94B70-F9A5-439B-BE60-DE0537B5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4865C-4ED1-4E85-91D8-621E6FB9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74" y="2389822"/>
            <a:ext cx="4379912" cy="610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7D45A-148C-4075-B867-CCF3346C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84" y="3989811"/>
            <a:ext cx="6673914" cy="19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86765" y="2479160"/>
            <a:ext cx="4354412" cy="9144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845458" y="1963273"/>
            <a:ext cx="8763000" cy="1470025"/>
          </a:xfrm>
        </p:spPr>
        <p:txBody>
          <a:bodyPr/>
          <a:lstStyle/>
          <a:p>
            <a:pPr algn="ctr"/>
            <a:r>
              <a:rPr lang="en-US" dirty="0"/>
              <a:t>Angular</a:t>
            </a:r>
            <a:br>
              <a:rPr lang="en-US" dirty="0"/>
            </a:br>
            <a:r>
              <a:rPr lang="en-US" dirty="0"/>
              <a:t>Architecture &amp; Fundamentals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27" y="281948"/>
            <a:ext cx="11125199" cy="51568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582882" y="1056166"/>
            <a:ext cx="10569688" cy="4058864"/>
          </a:xfrm>
        </p:spPr>
        <p:txBody>
          <a:bodyPr/>
          <a:lstStyle/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/>
              <a:t>Architecture </a:t>
            </a:r>
          </a:p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/>
              <a:t>Module</a:t>
            </a:r>
          </a:p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/>
              <a:t>Component </a:t>
            </a:r>
          </a:p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/>
              <a:t>Template</a:t>
            </a:r>
          </a:p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 err="1"/>
              <a:t>MetaData</a:t>
            </a:r>
            <a:endParaRPr lang="en-IN" dirty="0"/>
          </a:p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/>
              <a:t>Data Binding </a:t>
            </a:r>
          </a:p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/>
              <a:t>Directive</a:t>
            </a:r>
          </a:p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/>
              <a:t>Services</a:t>
            </a:r>
          </a:p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/>
              <a:t>Dependency Injection</a:t>
            </a:r>
          </a:p>
          <a:p>
            <a:pPr marL="685800" indent="-685800">
              <a:spcBef>
                <a:spcPts val="1200"/>
              </a:spcBef>
              <a:buClr>
                <a:schemeClr val="accent5"/>
              </a:buClr>
              <a:buFont typeface="Wingdings" charset="2"/>
              <a:buChar char="q"/>
            </a:pPr>
            <a:r>
              <a:rPr lang="en-IN" dirty="0"/>
              <a:t>Pipes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822B-C56F-4532-952F-91C2964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73" y="375137"/>
            <a:ext cx="11125199" cy="334109"/>
          </a:xfrm>
        </p:spPr>
        <p:txBody>
          <a:bodyPr/>
          <a:lstStyle/>
          <a:p>
            <a:r>
              <a:rPr lang="en-US" dirty="0"/>
              <a:t>Angular Architecture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64D1-F56B-4028-AC18-4F872BF06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42" y="1030804"/>
            <a:ext cx="11424700" cy="3962401"/>
          </a:xfrm>
        </p:spPr>
        <p:txBody>
          <a:bodyPr/>
          <a:lstStyle/>
          <a:p>
            <a:pPr marL="45878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Angular is a platform and framework which is used to create client's applications in HTML and Typescript. Angular is written in Typescript. Typescript is a super-set of JavaScript.</a:t>
            </a:r>
          </a:p>
          <a:p>
            <a:pPr marL="45878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878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Angular implements core and optional functionality as a set of Typescript libraries which we can import in our application.</a:t>
            </a:r>
          </a:p>
          <a:p>
            <a:pPr marL="45878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878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b="1" dirty="0" err="1"/>
              <a:t>NgModules</a:t>
            </a:r>
            <a:r>
              <a:rPr lang="en-US" sz="2600" dirty="0"/>
              <a:t> are the basic building blocks of Angular application. They provide a compilation context for components.</a:t>
            </a:r>
          </a:p>
          <a:p>
            <a:pPr marL="45878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878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/>
              <a:t>Angular  </a:t>
            </a:r>
            <a:r>
              <a:rPr lang="en-US" sz="2600" dirty="0"/>
              <a:t>always has at least a root module which enables bootstrapping.</a:t>
            </a:r>
          </a:p>
          <a:p>
            <a:pPr marL="458788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48C25-6BFD-49E9-8FE5-A4C7F4AB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1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558F-0956-4E78-AFC5-B14B61FC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4" y="267285"/>
            <a:ext cx="11125199" cy="381001"/>
          </a:xfrm>
        </p:spPr>
        <p:txBody>
          <a:bodyPr/>
          <a:lstStyle/>
          <a:p>
            <a:r>
              <a:rPr lang="en-US"/>
              <a:t>Angular </a:t>
            </a:r>
            <a:r>
              <a:rPr lang="en-US" dirty="0"/>
              <a:t>Architecture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E8D3B-219A-4044-AA3B-3CA47BC00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500" y="869852"/>
            <a:ext cx="11537242" cy="3962401"/>
          </a:xfrm>
        </p:spPr>
        <p:txBody>
          <a:bodyPr/>
          <a:lstStyle/>
          <a:p>
            <a:r>
              <a:rPr lang="en-US" dirty="0"/>
              <a:t>Various units are combined to build</a:t>
            </a:r>
            <a:r>
              <a:rPr lang="en-US" i="1" dirty="0"/>
              <a:t> </a:t>
            </a:r>
            <a:r>
              <a:rPr lang="en-US" dirty="0"/>
              <a:t>an angular application, which is as follows.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5F468-4919-4884-A01F-8FDED3E1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9C79A-2989-47FE-B5B1-7C4E2DF1694F}"/>
              </a:ext>
            </a:extLst>
          </p:cNvPr>
          <p:cNvSpPr/>
          <p:nvPr/>
        </p:nvSpPr>
        <p:spPr>
          <a:xfrm>
            <a:off x="462500" y="1463040"/>
            <a:ext cx="1758462" cy="829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Module</a:t>
            </a:r>
          </a:p>
          <a:p>
            <a:pPr algn="ctr">
              <a:lnSpc>
                <a:spcPct val="90000"/>
              </a:lnSpc>
            </a:pPr>
            <a:r>
              <a:rPr lang="en-IN" dirty="0"/>
              <a:t>Component{}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3109E-B885-48E6-827E-9004823A5DF5}"/>
              </a:ext>
            </a:extLst>
          </p:cNvPr>
          <p:cNvSpPr/>
          <p:nvPr/>
        </p:nvSpPr>
        <p:spPr>
          <a:xfrm>
            <a:off x="462500" y="2463019"/>
            <a:ext cx="1758462" cy="829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Module</a:t>
            </a:r>
          </a:p>
          <a:p>
            <a:pPr algn="ctr">
              <a:lnSpc>
                <a:spcPct val="90000"/>
              </a:lnSpc>
            </a:pPr>
            <a:r>
              <a:rPr lang="en-IN" dirty="0"/>
              <a:t>Value 3.1415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8AD46-37BB-4B09-BD98-A788FA1FA1E9}"/>
              </a:ext>
            </a:extLst>
          </p:cNvPr>
          <p:cNvSpPr/>
          <p:nvPr/>
        </p:nvSpPr>
        <p:spPr>
          <a:xfrm>
            <a:off x="2525762" y="1463040"/>
            <a:ext cx="1758462" cy="829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Module</a:t>
            </a:r>
          </a:p>
          <a:p>
            <a:pPr algn="ctr">
              <a:lnSpc>
                <a:spcPct val="90000"/>
              </a:lnSpc>
            </a:pPr>
            <a:r>
              <a:rPr lang="en-IN" dirty="0"/>
              <a:t>Service{}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F1F36-7FD0-4DB9-8954-2E7E34FD5B9E}"/>
              </a:ext>
            </a:extLst>
          </p:cNvPr>
          <p:cNvSpPr/>
          <p:nvPr/>
        </p:nvSpPr>
        <p:spPr>
          <a:xfrm>
            <a:off x="2525762" y="2430194"/>
            <a:ext cx="1758462" cy="82999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Module </a:t>
            </a:r>
            <a:r>
              <a:rPr lang="en-IN" dirty="0" err="1"/>
              <a:t>fn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2AB42-54E3-4B6C-95C6-A7B578DF111E}"/>
              </a:ext>
            </a:extLst>
          </p:cNvPr>
          <p:cNvSpPr/>
          <p:nvPr/>
        </p:nvSpPr>
        <p:spPr>
          <a:xfrm>
            <a:off x="4881489" y="2339340"/>
            <a:ext cx="2228863" cy="14167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Template</a:t>
            </a:r>
          </a:p>
          <a:p>
            <a:pPr algn="ctr">
              <a:lnSpc>
                <a:spcPct val="90000"/>
              </a:lnSpc>
            </a:pPr>
            <a:r>
              <a:rPr lang="en-IN" dirty="0"/>
              <a:t>&lt;  &gt;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EAE394-648B-45A2-BC21-4BB4BC0FBFBB}"/>
              </a:ext>
            </a:extLst>
          </p:cNvPr>
          <p:cNvSpPr/>
          <p:nvPr/>
        </p:nvSpPr>
        <p:spPr>
          <a:xfrm>
            <a:off x="9323582" y="2463019"/>
            <a:ext cx="1758462" cy="829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 Directive{}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155AC-4B69-4AA8-830A-B4C807AA436D}"/>
              </a:ext>
            </a:extLst>
          </p:cNvPr>
          <p:cNvSpPr/>
          <p:nvPr/>
        </p:nvSpPr>
        <p:spPr>
          <a:xfrm>
            <a:off x="4881488" y="4223825"/>
            <a:ext cx="2228863" cy="10017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Component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 {       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B371-25FD-4DD0-806E-9B8BE29C38AA}"/>
              </a:ext>
            </a:extLst>
          </p:cNvPr>
          <p:cNvSpPr/>
          <p:nvPr/>
        </p:nvSpPr>
        <p:spPr>
          <a:xfrm>
            <a:off x="647112" y="4087251"/>
            <a:ext cx="1878649" cy="21025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Injector</a:t>
            </a:r>
          </a:p>
          <a:p>
            <a:pPr algn="ctr">
              <a:lnSpc>
                <a:spcPct val="90000"/>
              </a:lnSpc>
            </a:pPr>
            <a:endParaRPr lang="en-IN" dirty="0"/>
          </a:p>
          <a:p>
            <a:pPr algn="ctr">
              <a:lnSpc>
                <a:spcPct val="90000"/>
              </a:lnSpc>
            </a:pPr>
            <a:endParaRPr lang="en-IN" dirty="0"/>
          </a:p>
          <a:p>
            <a:pPr algn="ctr">
              <a:lnSpc>
                <a:spcPct val="90000"/>
              </a:lnSpc>
            </a:pPr>
            <a:endParaRPr lang="en-IN" dirty="0"/>
          </a:p>
          <a:p>
            <a:pPr algn="ctr">
              <a:lnSpc>
                <a:spcPct val="90000"/>
              </a:lnSpc>
            </a:pPr>
            <a:endParaRPr lang="en-IN" dirty="0"/>
          </a:p>
          <a:p>
            <a:pPr algn="ctr">
              <a:lnSpc>
                <a:spcPct val="90000"/>
              </a:lnSpc>
            </a:pPr>
            <a:endParaRPr lang="en-IN" dirty="0"/>
          </a:p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F3D3A-63C6-437D-9BFF-2911464A4F60}"/>
              </a:ext>
            </a:extLst>
          </p:cNvPr>
          <p:cNvSpPr/>
          <p:nvPr/>
        </p:nvSpPr>
        <p:spPr>
          <a:xfrm>
            <a:off x="986825" y="4555590"/>
            <a:ext cx="1227969" cy="531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Service</a:t>
            </a:r>
          </a:p>
          <a:p>
            <a:pPr algn="ctr">
              <a:lnSpc>
                <a:spcPct val="90000"/>
              </a:lnSpc>
            </a:pPr>
            <a:r>
              <a:rPr lang="en-IN" dirty="0"/>
              <a:t>{      }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4AB8C-4518-415F-B950-12B8E6FD9890}"/>
              </a:ext>
            </a:extLst>
          </p:cNvPr>
          <p:cNvSpPr/>
          <p:nvPr/>
        </p:nvSpPr>
        <p:spPr>
          <a:xfrm>
            <a:off x="723618" y="5342792"/>
            <a:ext cx="823827" cy="4982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1A7FEA-5A2F-4428-BC0C-BAE70F3FDE60}"/>
              </a:ext>
            </a:extLst>
          </p:cNvPr>
          <p:cNvSpPr/>
          <p:nvPr/>
        </p:nvSpPr>
        <p:spPr>
          <a:xfrm>
            <a:off x="1631594" y="5338690"/>
            <a:ext cx="823827" cy="4982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452AA3-9EC2-4CA9-930D-E2E19AD12A7C}"/>
              </a:ext>
            </a:extLst>
          </p:cNvPr>
          <p:cNvCxnSpPr/>
          <p:nvPr/>
        </p:nvCxnSpPr>
        <p:spPr>
          <a:xfrm>
            <a:off x="2525761" y="4832253"/>
            <a:ext cx="23557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49EE2A-C505-4773-8416-55E3A32D98A6}"/>
              </a:ext>
            </a:extLst>
          </p:cNvPr>
          <p:cNvCxnSpPr>
            <a:stCxn id="11" idx="1"/>
            <a:endCxn id="9" idx="1"/>
          </p:cNvCxnSpPr>
          <p:nvPr/>
        </p:nvCxnSpPr>
        <p:spPr>
          <a:xfrm rot="10800000" flipH="1">
            <a:off x="4881487" y="3047707"/>
            <a:ext cx="1" cy="167698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B6A329E-5093-423B-B8AE-7533C85F5E94}"/>
              </a:ext>
            </a:extLst>
          </p:cNvPr>
          <p:cNvCxnSpPr>
            <a:stCxn id="9" idx="3"/>
            <a:endCxn id="11" idx="3"/>
          </p:cNvCxnSpPr>
          <p:nvPr/>
        </p:nvCxnSpPr>
        <p:spPr>
          <a:xfrm flipH="1">
            <a:off x="7110351" y="3047707"/>
            <a:ext cx="1" cy="167698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7A387B-6CD0-49FD-AD9E-9F19608C1D6F}"/>
              </a:ext>
            </a:extLst>
          </p:cNvPr>
          <p:cNvCxnSpPr>
            <a:stCxn id="10" idx="1"/>
          </p:cNvCxnSpPr>
          <p:nvPr/>
        </p:nvCxnSpPr>
        <p:spPr>
          <a:xfrm flipH="1">
            <a:off x="7110351" y="2878016"/>
            <a:ext cx="22132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DFD088-A32F-498F-B7D6-857CD86E724A}"/>
              </a:ext>
            </a:extLst>
          </p:cNvPr>
          <p:cNvSpPr txBox="1"/>
          <p:nvPr/>
        </p:nvSpPr>
        <p:spPr>
          <a:xfrm>
            <a:off x="3404993" y="37560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Property</a:t>
            </a:r>
          </a:p>
          <a:p>
            <a:pPr>
              <a:lnSpc>
                <a:spcPct val="90000"/>
              </a:lnSpc>
            </a:pPr>
            <a:r>
              <a:rPr lang="en-IN" dirty="0"/>
              <a:t>Binding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10B6E-CF1C-46CB-BE5E-1CB4B9F61176}"/>
              </a:ext>
            </a:extLst>
          </p:cNvPr>
          <p:cNvSpPr txBox="1"/>
          <p:nvPr/>
        </p:nvSpPr>
        <p:spPr>
          <a:xfrm>
            <a:off x="7526215" y="37560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Event </a:t>
            </a:r>
          </a:p>
          <a:p>
            <a:pPr>
              <a:lnSpc>
                <a:spcPct val="90000"/>
              </a:lnSpc>
            </a:pPr>
            <a:r>
              <a:rPr lang="en-IN" dirty="0"/>
              <a:t>Binding</a:t>
            </a:r>
            <a:endParaRPr lang="en-US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101A7BC-9641-466E-BB59-4263A527D6F1}"/>
              </a:ext>
            </a:extLst>
          </p:cNvPr>
          <p:cNvSpPr/>
          <p:nvPr/>
        </p:nvSpPr>
        <p:spPr>
          <a:xfrm>
            <a:off x="9323582" y="1475935"/>
            <a:ext cx="1649218" cy="647114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 err="1"/>
              <a:t>MetaData</a:t>
            </a:r>
            <a:endParaRPr lang="en-US" dirty="0"/>
          </a:p>
        </p:txBody>
      </p:sp>
      <p:pic>
        <p:nvPicPr>
          <p:cNvPr id="31" name="Graphic 30" descr="Single gear">
            <a:extLst>
              <a:ext uri="{FF2B5EF4-FFF2-40B4-BE49-F238E27FC236}">
                <a16:creationId xmlns:a16="http://schemas.microsoft.com/office/drawing/2014/main" id="{F9D15AE4-4C26-446B-B3C8-BF2A01C43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2057" y="4641749"/>
            <a:ext cx="457200" cy="457200"/>
          </a:xfrm>
          <a:prstGeom prst="rect">
            <a:avLst/>
          </a:prstGeom>
        </p:spPr>
      </p:pic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DDB34CAC-06C2-4087-9F10-15295360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4791" y="5373273"/>
            <a:ext cx="457200" cy="457200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BB5FFC63-C3DB-4E86-A89E-7B4D66303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20" y="5373273"/>
            <a:ext cx="457200" cy="457200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6B8B82A7-8E24-4AE3-AE57-52025B47B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293" y="471208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142-819A-4530-A01E-1FFD62F3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274319"/>
            <a:ext cx="11125199" cy="502921"/>
          </a:xfrm>
        </p:spPr>
        <p:txBody>
          <a:bodyPr/>
          <a:lstStyle/>
          <a:p>
            <a:r>
              <a:rPr lang="en-IN" dirty="0"/>
              <a:t>Angular Architecture 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88D7-17BF-4CEA-AEDC-483AA59A5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7302" y="868679"/>
            <a:ext cx="11394220" cy="3962401"/>
          </a:xfrm>
        </p:spPr>
        <p:txBody>
          <a:bodyPr/>
          <a:lstStyle/>
          <a:p>
            <a:r>
              <a:rPr lang="en-US" sz="2600" dirty="0"/>
              <a:t>These are the essential modules which are as follows: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5D6B8-0BC4-4C2A-9E01-B74E15E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D0F3442-75AC-4034-BDE2-BB2A24C09F74}"/>
              </a:ext>
            </a:extLst>
          </p:cNvPr>
          <p:cNvSpPr/>
          <p:nvPr/>
        </p:nvSpPr>
        <p:spPr>
          <a:xfrm>
            <a:off x="655320" y="2956560"/>
            <a:ext cx="2712720" cy="64008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Angular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AA55B49-C3A5-4B5F-92F0-28D6DF548E92}"/>
              </a:ext>
            </a:extLst>
          </p:cNvPr>
          <p:cNvSpPr/>
          <p:nvPr/>
        </p:nvSpPr>
        <p:spPr>
          <a:xfrm>
            <a:off x="6374312" y="5791203"/>
            <a:ext cx="2712720" cy="457196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Dependency Injection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7E23A23-3A20-433D-B539-8A82ADD98F60}"/>
              </a:ext>
            </a:extLst>
          </p:cNvPr>
          <p:cNvSpPr/>
          <p:nvPr/>
        </p:nvSpPr>
        <p:spPr>
          <a:xfrm>
            <a:off x="6389552" y="5181605"/>
            <a:ext cx="2712720" cy="457196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Services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7E8F0B1-35B5-4F21-8A71-66AD388D3414}"/>
              </a:ext>
            </a:extLst>
          </p:cNvPr>
          <p:cNvSpPr/>
          <p:nvPr/>
        </p:nvSpPr>
        <p:spPr>
          <a:xfrm>
            <a:off x="6404792" y="4541522"/>
            <a:ext cx="2682240" cy="48768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Directive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63CA77A-DE30-46D9-B285-0F75C688936D}"/>
              </a:ext>
            </a:extLst>
          </p:cNvPr>
          <p:cNvSpPr/>
          <p:nvPr/>
        </p:nvSpPr>
        <p:spPr>
          <a:xfrm>
            <a:off x="6420032" y="3901439"/>
            <a:ext cx="2682240" cy="48768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Data Binding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E84FE68-505C-4223-81F8-B78AC6916753}"/>
              </a:ext>
            </a:extLst>
          </p:cNvPr>
          <p:cNvSpPr/>
          <p:nvPr/>
        </p:nvSpPr>
        <p:spPr>
          <a:xfrm>
            <a:off x="6389552" y="3246121"/>
            <a:ext cx="2712720" cy="48768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 err="1"/>
              <a:t>MetaData</a:t>
            </a:r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1D7BDE6-9C92-4480-A3FF-A3FF4BEDBFF9}"/>
              </a:ext>
            </a:extLst>
          </p:cNvPr>
          <p:cNvSpPr/>
          <p:nvPr/>
        </p:nvSpPr>
        <p:spPr>
          <a:xfrm>
            <a:off x="6420032" y="2575558"/>
            <a:ext cx="2682240" cy="48768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Templates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E7845AE-FA13-457D-B6A2-3A01C643AD20}"/>
              </a:ext>
            </a:extLst>
          </p:cNvPr>
          <p:cNvSpPr/>
          <p:nvPr/>
        </p:nvSpPr>
        <p:spPr>
          <a:xfrm>
            <a:off x="6420032" y="1920239"/>
            <a:ext cx="2682240" cy="487681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Component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17966E6-10B8-4916-BB51-FACBCB29FC9F}"/>
              </a:ext>
            </a:extLst>
          </p:cNvPr>
          <p:cNvSpPr/>
          <p:nvPr/>
        </p:nvSpPr>
        <p:spPr>
          <a:xfrm>
            <a:off x="6420032" y="1264920"/>
            <a:ext cx="2682240" cy="487681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Module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34C85-027E-43EF-8135-92045316F700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368040" y="1508761"/>
            <a:ext cx="3051992" cy="17678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3862DF-0470-4F76-B89E-330B566C28E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368040" y="2164080"/>
            <a:ext cx="3051992" cy="11125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A39804-68FF-44B3-AC17-73A99E7058D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368040" y="2819398"/>
            <a:ext cx="3051992" cy="4572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7E8D03-FB73-40AD-84E2-D2043468789E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368040" y="3276600"/>
            <a:ext cx="3021512" cy="2133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ABDEEB-2DE1-4804-B8BA-CA82010325C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368040" y="3276600"/>
            <a:ext cx="3051992" cy="8686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B627D3-67A2-48F4-961F-A36D6389C57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368040" y="3276600"/>
            <a:ext cx="3036752" cy="15087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1EF954-E53C-4946-A37A-E9F3687FBF3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68040" y="3276600"/>
            <a:ext cx="3021512" cy="21336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8557B5-D1FE-45A9-8A29-B34A8F54EF1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68040" y="3276600"/>
            <a:ext cx="3006272" cy="27432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A976-BC0D-4F78-98B4-CBFFE5F5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98" y="289559"/>
            <a:ext cx="11125199" cy="487681"/>
          </a:xfrm>
        </p:spPr>
        <p:txBody>
          <a:bodyPr/>
          <a:lstStyle/>
          <a:p>
            <a:r>
              <a:rPr lang="en-IN" dirty="0"/>
              <a:t>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0EFA-EA50-412D-87A5-1F5E3F78D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499" y="1005839"/>
            <a:ext cx="11500901" cy="3962401"/>
          </a:xfrm>
        </p:spPr>
        <p:txBody>
          <a:bodyPr/>
          <a:lstStyle/>
          <a:p>
            <a:pPr algn="just"/>
            <a:r>
              <a:rPr lang="en-US" sz="2600" dirty="0"/>
              <a:t>In Angular a module is a set of related components, which may be defined for specific functionality in the application domain.</a:t>
            </a:r>
          </a:p>
          <a:p>
            <a:pPr algn="just"/>
            <a:r>
              <a:rPr lang="en-US" sz="2600" dirty="0"/>
              <a:t>Every Angular application has a root module, conventionally called the </a:t>
            </a:r>
            <a:r>
              <a:rPr lang="en-US" sz="2600" dirty="0" err="1"/>
              <a:t>AppModule</a:t>
            </a:r>
            <a:r>
              <a:rPr lang="en-US" sz="2600" dirty="0"/>
              <a:t>, which provides a bootstrap mechanism that launches the application. Angular Application is typically made up of sets of functional modules.</a:t>
            </a:r>
          </a:p>
          <a:p>
            <a:pPr algn="just"/>
            <a:r>
              <a:rPr lang="en-US" sz="2600" dirty="0"/>
              <a:t>Just like in Core JavaScript modules, </a:t>
            </a:r>
            <a:r>
              <a:rPr lang="en-US" sz="2600" dirty="0" err="1"/>
              <a:t>NgModules</a:t>
            </a:r>
            <a:r>
              <a:rPr lang="en-US" sz="2600" dirty="0"/>
              <a:t> can import functionalities from other modules and also export its functionalities. A good example is the Router module, which is imported when the route service is required in our application.</a:t>
            </a:r>
          </a:p>
          <a:p>
            <a:pPr algn="just"/>
            <a:r>
              <a:rPr lang="en-US" sz="2600" dirty="0"/>
              <a:t>By carefully organizing our applications into modules, some features like Lazy loading can easily be implemented.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11585-7DB4-413A-B67D-6DF7E17D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4B7F-346C-4EC5-8966-7D5F5BE3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8" y="304799"/>
            <a:ext cx="11125199" cy="381001"/>
          </a:xfrm>
        </p:spPr>
        <p:txBody>
          <a:bodyPr/>
          <a:lstStyle/>
          <a:p>
            <a:r>
              <a:rPr lang="en-IN" dirty="0"/>
              <a:t>Component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94D60-AA75-470E-9037-952162E8D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500" y="914399"/>
            <a:ext cx="11439940" cy="3962401"/>
          </a:xfrm>
        </p:spPr>
        <p:txBody>
          <a:bodyPr/>
          <a:lstStyle/>
          <a:p>
            <a:pPr algn="just"/>
            <a:r>
              <a:rPr lang="en-US" sz="2600" dirty="0"/>
              <a:t>Every angular project has at least 1 component, the root component, and the root components connect the component with a page Document Object Module (DOM). Each component defines a class which contains data, application, logic, and it is binding with the HTML template.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8F56D-B283-4A6B-AE57-BB5EE604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6F366-E9C2-4CC6-B47B-71D2B799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09" y="2595562"/>
            <a:ext cx="5444277" cy="19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F47A-E7C8-4F9A-8A49-6115E3C9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8" y="289559"/>
            <a:ext cx="11125199" cy="518161"/>
          </a:xfrm>
        </p:spPr>
        <p:txBody>
          <a:bodyPr/>
          <a:lstStyle/>
          <a:p>
            <a:r>
              <a:rPr lang="en-IN" dirty="0"/>
              <a:t>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7C032-09F4-4D47-B76B-7228A7634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330" y="975359"/>
            <a:ext cx="11416749" cy="3962401"/>
          </a:xfrm>
        </p:spPr>
        <p:txBody>
          <a:bodyPr/>
          <a:lstStyle/>
          <a:p>
            <a:pPr algn="just"/>
            <a:r>
              <a:rPr lang="en-US" sz="2300" dirty="0"/>
              <a:t>The angular template integrates the HTML with Angular mark-up that can modify HTML elements before they are displayed. It provides program logic, and binding mark-up connects to  application data and the DOM.</a:t>
            </a:r>
          </a:p>
          <a:p>
            <a:pPr algn="just"/>
            <a:endParaRPr lang="en-US" sz="2300" dirty="0"/>
          </a:p>
          <a:p>
            <a:pPr algn="just"/>
            <a:endParaRPr lang="en-US" sz="2300" dirty="0"/>
          </a:p>
          <a:p>
            <a:pPr algn="just">
              <a:spcBef>
                <a:spcPts val="0"/>
              </a:spcBef>
            </a:pPr>
            <a:r>
              <a:rPr lang="en-US" sz="2300" dirty="0"/>
              <a:t>In the above HTML file, we have been using a template. We have used the pipe inside the template to convert the values to its desired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8A1FB-D7CD-481D-A4A5-F2049698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5D15F-5837-4043-98FE-9E4161F3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151" y="1608962"/>
            <a:ext cx="3947202" cy="1482091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8DE967C-216A-4E4C-91D4-0B7A8A4029E0}"/>
              </a:ext>
            </a:extLst>
          </p:cNvPr>
          <p:cNvSpPr/>
          <p:nvPr/>
        </p:nvSpPr>
        <p:spPr>
          <a:xfrm>
            <a:off x="4631372" y="3886200"/>
            <a:ext cx="2926080" cy="105156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3028567-103F-40B4-A596-988E790DC107}"/>
              </a:ext>
            </a:extLst>
          </p:cNvPr>
          <p:cNvSpPr/>
          <p:nvPr/>
        </p:nvSpPr>
        <p:spPr>
          <a:xfrm>
            <a:off x="4783772" y="4038600"/>
            <a:ext cx="1264920" cy="792479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Root Component{}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6870A7A-549F-45A7-961B-546448041094}"/>
              </a:ext>
            </a:extLst>
          </p:cNvPr>
          <p:cNvSpPr/>
          <p:nvPr/>
        </p:nvSpPr>
        <p:spPr>
          <a:xfrm>
            <a:off x="6185852" y="4038600"/>
            <a:ext cx="1264920" cy="792479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Root template</a:t>
            </a:r>
          </a:p>
          <a:p>
            <a:pPr algn="ctr">
              <a:lnSpc>
                <a:spcPct val="90000"/>
              </a:lnSpc>
            </a:pPr>
            <a:r>
              <a:rPr lang="en-IN" dirty="0"/>
              <a:t>&lt;&gt;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6246DD4-A93A-4BB1-8CC4-D19CD5D61AA2}"/>
              </a:ext>
            </a:extLst>
          </p:cNvPr>
          <p:cNvSpPr/>
          <p:nvPr/>
        </p:nvSpPr>
        <p:spPr>
          <a:xfrm>
            <a:off x="1131607" y="4203002"/>
            <a:ext cx="2926080" cy="105156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CF26BC1-21A8-42B6-8D0E-EE81AAC40805}"/>
              </a:ext>
            </a:extLst>
          </p:cNvPr>
          <p:cNvSpPr/>
          <p:nvPr/>
        </p:nvSpPr>
        <p:spPr>
          <a:xfrm>
            <a:off x="1261544" y="4355405"/>
            <a:ext cx="1264920" cy="792479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Child A Component </a:t>
            </a:r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EF88DD1-448F-4DCA-9A4A-6B88A49381FA}"/>
              </a:ext>
            </a:extLst>
          </p:cNvPr>
          <p:cNvSpPr/>
          <p:nvPr/>
        </p:nvSpPr>
        <p:spPr>
          <a:xfrm>
            <a:off x="2663624" y="4355405"/>
            <a:ext cx="1264920" cy="792479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Child A Template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66421A8-D259-4B10-9A70-297653AAF880}"/>
              </a:ext>
            </a:extLst>
          </p:cNvPr>
          <p:cNvSpPr/>
          <p:nvPr/>
        </p:nvSpPr>
        <p:spPr>
          <a:xfrm>
            <a:off x="8131138" y="4109945"/>
            <a:ext cx="2926080" cy="105156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1BCDF62-1630-4396-A584-F603B7DC1063}"/>
              </a:ext>
            </a:extLst>
          </p:cNvPr>
          <p:cNvSpPr/>
          <p:nvPr/>
        </p:nvSpPr>
        <p:spPr>
          <a:xfrm>
            <a:off x="8283538" y="4262345"/>
            <a:ext cx="1264920" cy="792479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Child B Component</a:t>
            </a:r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FBC27F3-367C-4461-A95E-4D9B227C5954}"/>
              </a:ext>
            </a:extLst>
          </p:cNvPr>
          <p:cNvSpPr/>
          <p:nvPr/>
        </p:nvSpPr>
        <p:spPr>
          <a:xfrm>
            <a:off x="9685618" y="4262345"/>
            <a:ext cx="1264920" cy="792479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Child B Template</a:t>
            </a:r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24C17D0-F730-4E69-8BA0-0D5AE93CD649}"/>
              </a:ext>
            </a:extLst>
          </p:cNvPr>
          <p:cNvSpPr/>
          <p:nvPr/>
        </p:nvSpPr>
        <p:spPr>
          <a:xfrm>
            <a:off x="4535964" y="5249038"/>
            <a:ext cx="2926080" cy="105156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E70DBC9-7B2B-4913-A10F-50BB06AA4B8B}"/>
              </a:ext>
            </a:extLst>
          </p:cNvPr>
          <p:cNvSpPr/>
          <p:nvPr/>
        </p:nvSpPr>
        <p:spPr>
          <a:xfrm>
            <a:off x="4688364" y="5401438"/>
            <a:ext cx="1264920" cy="792479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Grandchild</a:t>
            </a:r>
          </a:p>
          <a:p>
            <a:pPr algn="ctr">
              <a:lnSpc>
                <a:spcPct val="90000"/>
              </a:lnSpc>
            </a:pPr>
            <a:r>
              <a:rPr lang="en-IN" dirty="0"/>
              <a:t>Template</a:t>
            </a:r>
            <a:endParaRPr lang="en-US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292BD55-2E22-4154-A508-700DB41F20FA}"/>
              </a:ext>
            </a:extLst>
          </p:cNvPr>
          <p:cNvSpPr/>
          <p:nvPr/>
        </p:nvSpPr>
        <p:spPr>
          <a:xfrm>
            <a:off x="6090444" y="5401438"/>
            <a:ext cx="1264920" cy="792479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Grandchild</a:t>
            </a:r>
          </a:p>
          <a:p>
            <a:pPr algn="ctr">
              <a:lnSpc>
                <a:spcPct val="90000"/>
              </a:lnSpc>
            </a:pPr>
            <a:r>
              <a:rPr lang="en-IN" dirty="0"/>
              <a:t>Template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F774FA-461E-4DDB-969A-B6A99416C1E5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>
            <a:off x="4057687" y="4411980"/>
            <a:ext cx="573685" cy="31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C47F2D-5C4B-40DD-A185-B87F2FF0DDF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557452" y="4411980"/>
            <a:ext cx="573686" cy="22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536CAB-7463-4D03-A14A-5BD26E73242A}"/>
              </a:ext>
            </a:extLst>
          </p:cNvPr>
          <p:cNvCxnSpPr>
            <a:endCxn id="15" idx="1"/>
          </p:cNvCxnSpPr>
          <p:nvPr/>
        </p:nvCxnSpPr>
        <p:spPr>
          <a:xfrm>
            <a:off x="3824184" y="5249038"/>
            <a:ext cx="71178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Antra Color Palette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99A60"/>
      </a:accent1>
      <a:accent2>
        <a:srgbClr val="9C5252"/>
      </a:accent2>
      <a:accent3>
        <a:srgbClr val="E68422"/>
      </a:accent3>
      <a:accent4>
        <a:srgbClr val="846648"/>
      </a:accent4>
      <a:accent5>
        <a:srgbClr val="157EBD"/>
      </a:accent5>
      <a:accent6>
        <a:srgbClr val="189FEF"/>
      </a:accent6>
      <a:hlink>
        <a:srgbClr val="4D95CA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18945</TotalTime>
  <Words>856</Words>
  <Application>Microsoft Office PowerPoint</Application>
  <PresentationFormat>Custom</PresentationFormat>
  <Paragraphs>122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Oracle_16x9_2014_521</vt:lpstr>
      <vt:lpstr>PowerPoint Presentation</vt:lpstr>
      <vt:lpstr>Angular Architecture &amp; Fundamentals</vt:lpstr>
      <vt:lpstr>Agenda</vt:lpstr>
      <vt:lpstr>Angular Architecture </vt:lpstr>
      <vt:lpstr>Angular Architecture </vt:lpstr>
      <vt:lpstr>Angular Architecture  </vt:lpstr>
      <vt:lpstr>Modules</vt:lpstr>
      <vt:lpstr>Component</vt:lpstr>
      <vt:lpstr>Templates</vt:lpstr>
      <vt:lpstr>Metadata</vt:lpstr>
      <vt:lpstr>Data Binding</vt:lpstr>
      <vt:lpstr>Directives</vt:lpstr>
      <vt:lpstr>Services</vt:lpstr>
      <vt:lpstr>Dependency Injection</vt:lpstr>
      <vt:lpstr>Pipes</vt:lpstr>
      <vt:lpstr>PowerPoint Presentation</vt:lpstr>
    </vt:vector>
  </TitlesOfParts>
  <Company>Antra,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Antra, Inc. PowerPoint Template</dc:title>
  <dc:creator>Madhu Reddy</dc:creator>
  <cp:lastModifiedBy>Antra</cp:lastModifiedBy>
  <cp:revision>1366</cp:revision>
  <dcterms:created xsi:type="dcterms:W3CDTF">2014-05-22T00:02:59Z</dcterms:created>
  <dcterms:modified xsi:type="dcterms:W3CDTF">2021-02-25T11:39:41Z</dcterms:modified>
</cp:coreProperties>
</file>