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82" r:id="rId2"/>
    <p:sldId id="752" r:id="rId3"/>
    <p:sldId id="872" r:id="rId4"/>
    <p:sldId id="904" r:id="rId5"/>
    <p:sldId id="905" r:id="rId6"/>
    <p:sldId id="906" r:id="rId7"/>
    <p:sldId id="907" r:id="rId8"/>
    <p:sldId id="908" r:id="rId9"/>
    <p:sldId id="909" r:id="rId10"/>
    <p:sldId id="910" r:id="rId11"/>
    <p:sldId id="911" r:id="rId12"/>
    <p:sldId id="912" r:id="rId13"/>
    <p:sldId id="913" r:id="rId14"/>
    <p:sldId id="914" r:id="rId15"/>
    <p:sldId id="915" r:id="rId16"/>
    <p:sldId id="916" r:id="rId17"/>
    <p:sldId id="874" r:id="rId18"/>
  </p:sldIdLst>
  <p:sldSz cx="12188825" cy="6858000"/>
  <p:notesSz cx="6858000" cy="9144000"/>
  <p:custDataLst>
    <p:tags r:id="rId21"/>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0" autoAdjust="0"/>
  </p:normalViewPr>
  <p:slideViewPr>
    <p:cSldViewPr snapToGrid="0">
      <p:cViewPr varScale="1">
        <p:scale>
          <a:sx n="72" d="100"/>
          <a:sy n="72" d="100"/>
        </p:scale>
        <p:origin x="648"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3/8/2021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3/8/2021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3/8/2021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3/8/2021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3/8/2021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3/8/2021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3/8/2021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3/8/2021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3/8/2021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3/8/2021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3/8/2021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3/8/2021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3/8/2021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3776-1E3F-4EF0-8A23-AE373B0CAAE8}"/>
              </a:ext>
            </a:extLst>
          </p:cNvPr>
          <p:cNvSpPr>
            <a:spLocks noGrp="1"/>
          </p:cNvSpPr>
          <p:nvPr>
            <p:ph type="title"/>
          </p:nvPr>
        </p:nvSpPr>
        <p:spPr>
          <a:xfrm>
            <a:off x="264532" y="267286"/>
            <a:ext cx="11125199" cy="507610"/>
          </a:xfrm>
        </p:spPr>
        <p:txBody>
          <a:bodyPr/>
          <a:lstStyle/>
          <a:p>
            <a:r>
              <a:rPr lang="en-IN" dirty="0"/>
              <a:t>Angular – Redux Principle </a:t>
            </a:r>
            <a:endParaRPr lang="en-US" dirty="0"/>
          </a:p>
        </p:txBody>
      </p:sp>
      <p:sp>
        <p:nvSpPr>
          <p:cNvPr id="3" name="Content Placeholder 2">
            <a:extLst>
              <a:ext uri="{FF2B5EF4-FFF2-40B4-BE49-F238E27FC236}">
                <a16:creationId xmlns:a16="http://schemas.microsoft.com/office/drawing/2014/main" id="{90EBA744-EE31-4A33-AB91-412F176B30FF}"/>
              </a:ext>
            </a:extLst>
          </p:cNvPr>
          <p:cNvSpPr>
            <a:spLocks noGrp="1"/>
          </p:cNvSpPr>
          <p:nvPr>
            <p:ph idx="1"/>
          </p:nvPr>
        </p:nvSpPr>
        <p:spPr>
          <a:xfrm>
            <a:off x="390480" y="975361"/>
            <a:ext cx="11126522" cy="4419600"/>
          </a:xfrm>
        </p:spPr>
        <p:txBody>
          <a:bodyPr/>
          <a:lstStyle/>
          <a:p>
            <a:pPr algn="just"/>
            <a:r>
              <a:rPr lang="en-US" sz="2400" dirty="0"/>
              <a:t>with NgRx, store provides client-side cache.</a:t>
            </a:r>
          </a:p>
          <a:p>
            <a:pPr algn="just"/>
            <a:r>
              <a:rPr lang="en-US" sz="2400" dirty="0"/>
              <a:t>using this pattern state is immutable which means it is never modified instead reducer creates new state from the existing state and define the actions. Making state changes much more explicit.</a:t>
            </a:r>
          </a:p>
          <a:p>
            <a:pPr algn="just"/>
            <a:r>
              <a:rPr lang="en-US" sz="2400" dirty="0"/>
              <a:t>store is literally a JavaScript object that holds all your application state. You can think it like client-side database.</a:t>
            </a:r>
          </a:p>
          <a:p>
            <a:pPr algn="just"/>
            <a:r>
              <a:rPr lang="en-US" sz="2400" dirty="0"/>
              <a:t>reducer are the pure function</a:t>
            </a:r>
          </a:p>
        </p:txBody>
      </p:sp>
      <p:sp>
        <p:nvSpPr>
          <p:cNvPr id="4" name="Slide Number Placeholder 3">
            <a:extLst>
              <a:ext uri="{FF2B5EF4-FFF2-40B4-BE49-F238E27FC236}">
                <a16:creationId xmlns:a16="http://schemas.microsoft.com/office/drawing/2014/main" id="{AC36A10B-B34B-4BCC-B203-11EBC7454E54}"/>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347519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8137-B968-49D6-8E23-8ACF68EAC9E2}"/>
              </a:ext>
            </a:extLst>
          </p:cNvPr>
          <p:cNvSpPr>
            <a:spLocks noGrp="1"/>
          </p:cNvSpPr>
          <p:nvPr>
            <p:ph type="title"/>
          </p:nvPr>
        </p:nvSpPr>
        <p:spPr>
          <a:xfrm>
            <a:off x="236394" y="168811"/>
            <a:ext cx="11125199" cy="535746"/>
          </a:xfrm>
        </p:spPr>
        <p:txBody>
          <a:bodyPr/>
          <a:lstStyle/>
          <a:p>
            <a:r>
              <a:rPr lang="en-IN" dirty="0"/>
              <a:t>Angular – Advantages of Redux Pattern </a:t>
            </a:r>
            <a:endParaRPr lang="en-US" dirty="0"/>
          </a:p>
        </p:txBody>
      </p:sp>
      <p:sp>
        <p:nvSpPr>
          <p:cNvPr id="3" name="Content Placeholder 2">
            <a:extLst>
              <a:ext uri="{FF2B5EF4-FFF2-40B4-BE49-F238E27FC236}">
                <a16:creationId xmlns:a16="http://schemas.microsoft.com/office/drawing/2014/main" id="{FE90C909-6696-4EF9-911D-87E0E490A03B}"/>
              </a:ext>
            </a:extLst>
          </p:cNvPr>
          <p:cNvSpPr>
            <a:spLocks noGrp="1"/>
          </p:cNvSpPr>
          <p:nvPr>
            <p:ph idx="1"/>
          </p:nvPr>
        </p:nvSpPr>
        <p:spPr>
          <a:xfrm>
            <a:off x="362335" y="792479"/>
            <a:ext cx="11665542" cy="5017478"/>
          </a:xfrm>
        </p:spPr>
        <p:txBody>
          <a:bodyPr/>
          <a:lstStyle/>
          <a:p>
            <a:pPr marL="0" indent="0">
              <a:buNone/>
            </a:pPr>
            <a:endParaRPr lang="en-US" sz="2600" dirty="0"/>
          </a:p>
        </p:txBody>
      </p:sp>
      <p:sp>
        <p:nvSpPr>
          <p:cNvPr id="4" name="Slide Number Placeholder 3">
            <a:extLst>
              <a:ext uri="{FF2B5EF4-FFF2-40B4-BE49-F238E27FC236}">
                <a16:creationId xmlns:a16="http://schemas.microsoft.com/office/drawing/2014/main" id="{ED0846B5-42ED-4746-AF89-3B89E3032BC0}"/>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8" name="Picture 7">
            <a:extLst>
              <a:ext uri="{FF2B5EF4-FFF2-40B4-BE49-F238E27FC236}">
                <a16:creationId xmlns:a16="http://schemas.microsoft.com/office/drawing/2014/main" id="{21B43655-9998-4216-9617-5155599182D7}"/>
              </a:ext>
            </a:extLst>
          </p:cNvPr>
          <p:cNvPicPr>
            <a:picLocks noChangeAspect="1"/>
          </p:cNvPicPr>
          <p:nvPr/>
        </p:nvPicPr>
        <p:blipFill>
          <a:blip r:embed="rId2"/>
          <a:stretch>
            <a:fillRect/>
          </a:stretch>
        </p:blipFill>
        <p:spPr>
          <a:xfrm>
            <a:off x="2292626" y="1397010"/>
            <a:ext cx="7966957" cy="4258202"/>
          </a:xfrm>
          <a:prstGeom prst="rect">
            <a:avLst/>
          </a:prstGeom>
        </p:spPr>
      </p:pic>
    </p:spTree>
    <p:extLst>
      <p:ext uri="{BB962C8B-B14F-4D97-AF65-F5344CB8AC3E}">
        <p14:creationId xmlns:p14="http://schemas.microsoft.com/office/powerpoint/2010/main" val="319976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Redux </a:t>
            </a:r>
            <a:endParaRPr lang="en-US" dirty="0"/>
          </a:p>
        </p:txBody>
      </p:sp>
      <p:pic>
        <p:nvPicPr>
          <p:cNvPr id="8" name="Content Placeholder 7">
            <a:extLst>
              <a:ext uri="{FF2B5EF4-FFF2-40B4-BE49-F238E27FC236}">
                <a16:creationId xmlns:a16="http://schemas.microsoft.com/office/drawing/2014/main" id="{002CFF0F-D715-4F42-BBF4-3D3C493CFA62}"/>
              </a:ext>
            </a:extLst>
          </p:cNvPr>
          <p:cNvPicPr>
            <a:picLocks noGrp="1" noChangeAspect="1"/>
          </p:cNvPicPr>
          <p:nvPr>
            <p:ph idx="1"/>
          </p:nvPr>
        </p:nvPicPr>
        <p:blipFill>
          <a:blip r:embed="rId2"/>
          <a:stretch>
            <a:fillRect/>
          </a:stretch>
        </p:blipFill>
        <p:spPr>
          <a:xfrm>
            <a:off x="1794894" y="1219201"/>
            <a:ext cx="9159375" cy="4068416"/>
          </a:xfrm>
        </p:spPr>
      </p:pic>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9737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Check list Store </a:t>
            </a:r>
            <a:endParaRPr lang="en-US" dirty="0"/>
          </a:p>
        </p:txBody>
      </p:sp>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7" name="Content Placeholder 6">
            <a:extLst>
              <a:ext uri="{FF2B5EF4-FFF2-40B4-BE49-F238E27FC236}">
                <a16:creationId xmlns:a16="http://schemas.microsoft.com/office/drawing/2014/main" id="{4650C7B8-13E2-4548-84C7-C9FAB29A5C0A}"/>
              </a:ext>
            </a:extLst>
          </p:cNvPr>
          <p:cNvPicPr>
            <a:picLocks noGrp="1" noChangeAspect="1"/>
          </p:cNvPicPr>
          <p:nvPr>
            <p:ph idx="1"/>
          </p:nvPr>
        </p:nvPicPr>
        <p:blipFill>
          <a:blip r:embed="rId2"/>
          <a:stretch>
            <a:fillRect/>
          </a:stretch>
        </p:blipFill>
        <p:spPr>
          <a:xfrm>
            <a:off x="1642218" y="1266093"/>
            <a:ext cx="9010388" cy="4445390"/>
          </a:xfrm>
        </p:spPr>
      </p:pic>
    </p:spTree>
    <p:extLst>
      <p:ext uri="{BB962C8B-B14F-4D97-AF65-F5344CB8AC3E}">
        <p14:creationId xmlns:p14="http://schemas.microsoft.com/office/powerpoint/2010/main" val="370676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Check list Reducer </a:t>
            </a:r>
            <a:endParaRPr lang="en-US" dirty="0"/>
          </a:p>
        </p:txBody>
      </p:sp>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11" name="Content Placeholder 10">
            <a:extLst>
              <a:ext uri="{FF2B5EF4-FFF2-40B4-BE49-F238E27FC236}">
                <a16:creationId xmlns:a16="http://schemas.microsoft.com/office/drawing/2014/main" id="{95112401-06C3-4E47-A773-95F2745AAE59}"/>
              </a:ext>
            </a:extLst>
          </p:cNvPr>
          <p:cNvPicPr>
            <a:picLocks noGrp="1" noChangeAspect="1"/>
          </p:cNvPicPr>
          <p:nvPr>
            <p:ph idx="1"/>
          </p:nvPr>
        </p:nvPicPr>
        <p:blipFill>
          <a:blip r:embed="rId2"/>
          <a:stretch>
            <a:fillRect/>
          </a:stretch>
        </p:blipFill>
        <p:spPr>
          <a:xfrm>
            <a:off x="1519311" y="1305310"/>
            <a:ext cx="8380423" cy="4448376"/>
          </a:xfrm>
          <a:prstGeom prst="rect">
            <a:avLst/>
          </a:prstGeom>
        </p:spPr>
      </p:pic>
    </p:spTree>
    <p:extLst>
      <p:ext uri="{BB962C8B-B14F-4D97-AF65-F5344CB8AC3E}">
        <p14:creationId xmlns:p14="http://schemas.microsoft.com/office/powerpoint/2010/main" val="341236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Check list Dispatching an Action </a:t>
            </a:r>
            <a:endParaRPr lang="en-US" dirty="0"/>
          </a:p>
        </p:txBody>
      </p:sp>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7" name="Content Placeholder 6">
            <a:extLst>
              <a:ext uri="{FF2B5EF4-FFF2-40B4-BE49-F238E27FC236}">
                <a16:creationId xmlns:a16="http://schemas.microsoft.com/office/drawing/2014/main" id="{9729F21A-1FF8-419B-BA00-5C35C70FB6C3}"/>
              </a:ext>
            </a:extLst>
          </p:cNvPr>
          <p:cNvPicPr>
            <a:picLocks noGrp="1" noChangeAspect="1"/>
          </p:cNvPicPr>
          <p:nvPr>
            <p:ph idx="1"/>
          </p:nvPr>
        </p:nvPicPr>
        <p:blipFill>
          <a:blip r:embed="rId2"/>
          <a:stretch>
            <a:fillRect/>
          </a:stretch>
        </p:blipFill>
        <p:spPr>
          <a:xfrm>
            <a:off x="1893340" y="1477108"/>
            <a:ext cx="6187036" cy="3323492"/>
          </a:xfrm>
        </p:spPr>
      </p:pic>
    </p:spTree>
    <p:extLst>
      <p:ext uri="{BB962C8B-B14F-4D97-AF65-F5344CB8AC3E}">
        <p14:creationId xmlns:p14="http://schemas.microsoft.com/office/powerpoint/2010/main" val="39994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7D8-7722-45DC-AB50-4C7F0CE4E77F}"/>
              </a:ext>
            </a:extLst>
          </p:cNvPr>
          <p:cNvSpPr>
            <a:spLocks noGrp="1"/>
          </p:cNvSpPr>
          <p:nvPr>
            <p:ph type="title"/>
          </p:nvPr>
        </p:nvSpPr>
        <p:spPr>
          <a:xfrm>
            <a:off x="320803" y="306442"/>
            <a:ext cx="11125199" cy="384047"/>
          </a:xfrm>
        </p:spPr>
        <p:txBody>
          <a:bodyPr/>
          <a:lstStyle/>
          <a:p>
            <a:r>
              <a:rPr lang="en-IN" dirty="0"/>
              <a:t>Angular – Check list Subscribing to the Store</a:t>
            </a:r>
            <a:endParaRPr lang="en-US" dirty="0"/>
          </a:p>
        </p:txBody>
      </p:sp>
      <p:sp>
        <p:nvSpPr>
          <p:cNvPr id="4" name="Slide Number Placeholder 3">
            <a:extLst>
              <a:ext uri="{FF2B5EF4-FFF2-40B4-BE49-F238E27FC236}">
                <a16:creationId xmlns:a16="http://schemas.microsoft.com/office/drawing/2014/main" id="{1C466715-EF62-410D-99AE-A9A7BA286A30}"/>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8" name="Content Placeholder 7">
            <a:extLst>
              <a:ext uri="{FF2B5EF4-FFF2-40B4-BE49-F238E27FC236}">
                <a16:creationId xmlns:a16="http://schemas.microsoft.com/office/drawing/2014/main" id="{0684711D-56C4-45DC-9406-37FF15B924B6}"/>
              </a:ext>
            </a:extLst>
          </p:cNvPr>
          <p:cNvPicPr>
            <a:picLocks noGrp="1" noChangeAspect="1"/>
          </p:cNvPicPr>
          <p:nvPr>
            <p:ph idx="1"/>
          </p:nvPr>
        </p:nvPicPr>
        <p:blipFill>
          <a:blip r:embed="rId2"/>
          <a:stretch>
            <a:fillRect/>
          </a:stretch>
        </p:blipFill>
        <p:spPr>
          <a:xfrm>
            <a:off x="1657066" y="1550503"/>
            <a:ext cx="8107079" cy="3988905"/>
          </a:xfrm>
        </p:spPr>
      </p:pic>
    </p:spTree>
    <p:extLst>
      <p:ext uri="{BB962C8B-B14F-4D97-AF65-F5344CB8AC3E}">
        <p14:creationId xmlns:p14="http://schemas.microsoft.com/office/powerpoint/2010/main" val="40078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17</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962029" y="2474795"/>
            <a:ext cx="8763000" cy="1470025"/>
          </a:xfrm>
        </p:spPr>
        <p:txBody>
          <a:bodyPr/>
          <a:lstStyle/>
          <a:p>
            <a:pPr algn="ctr"/>
            <a:r>
              <a:rPr lang="en-US" sz="3800" dirty="0"/>
              <a:t>NgRx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410708"/>
            <a:ext cx="11125199" cy="445344"/>
          </a:xfrm>
        </p:spPr>
        <p:txBody>
          <a:bodyPr/>
          <a:lstStyle/>
          <a:p>
            <a:r>
              <a:rPr lang="en-US" dirty="0"/>
              <a:t>Agenda</a:t>
            </a:r>
          </a:p>
        </p:txBody>
      </p:sp>
      <p:sp>
        <p:nvSpPr>
          <p:cNvPr id="3" name="Content Placeholder 2"/>
          <p:cNvSpPr>
            <a:spLocks noGrp="1"/>
          </p:cNvSpPr>
          <p:nvPr>
            <p:ph idx="13"/>
          </p:nvPr>
        </p:nvSpPr>
        <p:spPr>
          <a:xfrm>
            <a:off x="582882" y="1055078"/>
            <a:ext cx="10569688" cy="5392214"/>
          </a:xfrm>
        </p:spPr>
        <p:txBody>
          <a:bodyPr/>
          <a:lstStyle/>
          <a:p>
            <a:pPr marL="685800" indent="-685800">
              <a:buClr>
                <a:schemeClr val="accent5"/>
              </a:buClr>
              <a:buFont typeface="Wingdings" charset="2"/>
              <a:buChar char="q"/>
            </a:pPr>
            <a:r>
              <a:rPr lang="en-IN" dirty="0"/>
              <a:t>W</a:t>
            </a:r>
            <a:r>
              <a:rPr lang="en-US" dirty="0"/>
              <a:t>hat is NgRx?		        Check List Dispatching an Action	</a:t>
            </a:r>
          </a:p>
          <a:p>
            <a:pPr marL="685800" indent="-685800">
              <a:buClr>
                <a:schemeClr val="accent5"/>
              </a:buClr>
              <a:buFont typeface="Wingdings" charset="2"/>
              <a:buChar char="q"/>
            </a:pPr>
            <a:r>
              <a:rPr lang="en-US" dirty="0"/>
              <a:t>Use NgRx when?		        Check List Subscribing to the Store</a:t>
            </a:r>
          </a:p>
          <a:p>
            <a:pPr marL="685800" indent="-685800">
              <a:buClr>
                <a:schemeClr val="accent5"/>
              </a:buClr>
              <a:buFont typeface="Wingdings" charset="2"/>
              <a:buChar char="q"/>
            </a:pPr>
            <a:r>
              <a:rPr lang="en-US" dirty="0"/>
              <a:t>Do not use NgRx when?</a:t>
            </a:r>
          </a:p>
          <a:p>
            <a:pPr marL="685800" indent="-685800">
              <a:buClr>
                <a:schemeClr val="accent5"/>
              </a:buClr>
              <a:buFont typeface="Wingdings" charset="2"/>
              <a:buChar char="q"/>
            </a:pPr>
            <a:r>
              <a:rPr lang="en-US" dirty="0"/>
              <a:t>Redux Pattern</a:t>
            </a:r>
          </a:p>
          <a:p>
            <a:pPr marL="685800" indent="-685800">
              <a:buClr>
                <a:schemeClr val="accent5"/>
              </a:buClr>
              <a:buFont typeface="Wingdings" charset="2"/>
              <a:buChar char="q"/>
            </a:pPr>
            <a:r>
              <a:rPr lang="en-US" dirty="0"/>
              <a:t>Redux Principle</a:t>
            </a:r>
          </a:p>
          <a:p>
            <a:pPr marL="685800" indent="-685800">
              <a:buClr>
                <a:schemeClr val="accent5"/>
              </a:buClr>
              <a:buFont typeface="Wingdings" charset="2"/>
              <a:buChar char="q"/>
            </a:pPr>
            <a:r>
              <a:rPr lang="en-US" dirty="0"/>
              <a:t>Advantages of Redux Pattern</a:t>
            </a:r>
          </a:p>
          <a:p>
            <a:pPr marL="685800" indent="-685800">
              <a:buClr>
                <a:schemeClr val="accent5"/>
              </a:buClr>
              <a:buFont typeface="Wingdings" charset="2"/>
              <a:buChar char="q"/>
            </a:pPr>
            <a:r>
              <a:rPr lang="en-US" dirty="0"/>
              <a:t>Check List for Store</a:t>
            </a:r>
          </a:p>
          <a:p>
            <a:pPr marL="685800" indent="-685800">
              <a:buClr>
                <a:schemeClr val="accent5"/>
              </a:buClr>
              <a:buFont typeface="Wingdings" charset="2"/>
              <a:buChar char="q"/>
            </a:pPr>
            <a:r>
              <a:rPr lang="en-US" dirty="0"/>
              <a:t>Check List Reducer</a:t>
            </a:r>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143" y="854907"/>
            <a:ext cx="11125199" cy="5570355"/>
          </a:xfrm>
        </p:spPr>
        <p:txBody>
          <a:bodyPr>
            <a:normAutofit/>
          </a:bodyPr>
          <a:lstStyle/>
          <a:p>
            <a:pPr marL="0" indent="0">
              <a:buNone/>
            </a:pPr>
            <a:r>
              <a:rPr lang="en-IN" sz="2400" b="1" dirty="0"/>
              <a:t>What is NgRx?</a:t>
            </a:r>
          </a:p>
          <a:p>
            <a:pPr marL="0" indent="0" algn="just">
              <a:buNone/>
            </a:pPr>
            <a:r>
              <a:rPr lang="en-US" sz="2400" dirty="0"/>
              <a:t>NgRx stands for Angular Reactive Extensions. NgRx is a state management system that is based on the Redux pattern.</a:t>
            </a:r>
          </a:p>
          <a:p>
            <a:pPr marL="0" indent="0" algn="just">
              <a:buNone/>
            </a:pPr>
            <a:r>
              <a:rPr lang="en-US" sz="2400" dirty="0"/>
              <a:t>NgRx is one of the libraries used for application state management. It is a Redux implementation for Angular.</a:t>
            </a:r>
          </a:p>
          <a:p>
            <a:pPr marL="0" indent="0" algn="just">
              <a:buNone/>
            </a:pPr>
            <a:r>
              <a:rPr lang="en-US" sz="2400" dirty="0"/>
              <a:t>NgRx is for optimally storing data in the client and recalling them from all over the application, usually.</a:t>
            </a:r>
          </a:p>
        </p:txBody>
      </p:sp>
      <p:sp>
        <p:nvSpPr>
          <p:cNvPr id="2" name="Title 1"/>
          <p:cNvSpPr>
            <a:spLocks noGrp="1"/>
          </p:cNvSpPr>
          <p:nvPr>
            <p:ph type="title"/>
          </p:nvPr>
        </p:nvSpPr>
        <p:spPr>
          <a:xfrm>
            <a:off x="299998" y="257576"/>
            <a:ext cx="11125199" cy="381001"/>
          </a:xfrm>
        </p:spPr>
        <p:txBody>
          <a:bodyPr/>
          <a:lstStyle/>
          <a:p>
            <a:r>
              <a:rPr lang="en-IN" dirty="0"/>
              <a:t>Angular – NgRx </a:t>
            </a:r>
            <a:endParaRPr lang="en-US" dirty="0"/>
          </a:p>
        </p:txBody>
      </p:sp>
    </p:spTree>
    <p:extLst>
      <p:ext uri="{BB962C8B-B14F-4D97-AF65-F5344CB8AC3E}">
        <p14:creationId xmlns:p14="http://schemas.microsoft.com/office/powerpoint/2010/main" val="390141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99D-73A9-4A13-A72F-765306CFC029}"/>
              </a:ext>
            </a:extLst>
          </p:cNvPr>
          <p:cNvSpPr>
            <a:spLocks noGrp="1"/>
          </p:cNvSpPr>
          <p:nvPr>
            <p:ph type="title"/>
          </p:nvPr>
        </p:nvSpPr>
        <p:spPr>
          <a:xfrm>
            <a:off x="236397" y="264239"/>
            <a:ext cx="11125199" cy="384047"/>
          </a:xfrm>
        </p:spPr>
        <p:txBody>
          <a:bodyPr/>
          <a:lstStyle/>
          <a:p>
            <a:r>
              <a:rPr lang="en-IN" dirty="0"/>
              <a:t>Angular – Use NgRx when</a:t>
            </a:r>
            <a:endParaRPr lang="en-US" dirty="0"/>
          </a:p>
        </p:txBody>
      </p:sp>
      <p:pic>
        <p:nvPicPr>
          <p:cNvPr id="7" name="Content Placeholder 6">
            <a:extLst>
              <a:ext uri="{FF2B5EF4-FFF2-40B4-BE49-F238E27FC236}">
                <a16:creationId xmlns:a16="http://schemas.microsoft.com/office/drawing/2014/main" id="{B59AA749-A980-40F9-881B-7B1774F922E5}"/>
              </a:ext>
            </a:extLst>
          </p:cNvPr>
          <p:cNvPicPr>
            <a:picLocks noGrp="1" noChangeAspect="1"/>
          </p:cNvPicPr>
          <p:nvPr>
            <p:ph idx="1"/>
          </p:nvPr>
        </p:nvPicPr>
        <p:blipFill>
          <a:blip r:embed="rId2"/>
          <a:stretch>
            <a:fillRect/>
          </a:stretch>
        </p:blipFill>
        <p:spPr>
          <a:xfrm>
            <a:off x="1899138" y="1045766"/>
            <a:ext cx="8696432" cy="4778259"/>
          </a:xfrm>
        </p:spPr>
      </p:pic>
      <p:sp>
        <p:nvSpPr>
          <p:cNvPr id="4" name="Slide Number Placeholder 3">
            <a:extLst>
              <a:ext uri="{FF2B5EF4-FFF2-40B4-BE49-F238E27FC236}">
                <a16:creationId xmlns:a16="http://schemas.microsoft.com/office/drawing/2014/main" id="{356FEB9E-EE6F-4FA1-BBC3-2ED30C3A9E51}"/>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35169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DB3-08B7-47E5-8260-6BD8D6998FE3}"/>
              </a:ext>
            </a:extLst>
          </p:cNvPr>
          <p:cNvSpPr>
            <a:spLocks noGrp="1"/>
          </p:cNvSpPr>
          <p:nvPr>
            <p:ph type="title"/>
          </p:nvPr>
        </p:nvSpPr>
        <p:spPr>
          <a:xfrm>
            <a:off x="236396" y="306442"/>
            <a:ext cx="11125199" cy="384047"/>
          </a:xfrm>
        </p:spPr>
        <p:txBody>
          <a:bodyPr/>
          <a:lstStyle/>
          <a:p>
            <a:r>
              <a:rPr lang="en-IN" dirty="0"/>
              <a:t>Angular – Do not use NgRx when</a:t>
            </a:r>
            <a:endParaRPr lang="en-US" dirty="0"/>
          </a:p>
        </p:txBody>
      </p:sp>
      <p:pic>
        <p:nvPicPr>
          <p:cNvPr id="7" name="Content Placeholder 6">
            <a:extLst>
              <a:ext uri="{FF2B5EF4-FFF2-40B4-BE49-F238E27FC236}">
                <a16:creationId xmlns:a16="http://schemas.microsoft.com/office/drawing/2014/main" id="{C9B97E6F-1004-466D-A45B-EE26FE13CC71}"/>
              </a:ext>
            </a:extLst>
          </p:cNvPr>
          <p:cNvPicPr>
            <a:picLocks noGrp="1" noChangeAspect="1"/>
          </p:cNvPicPr>
          <p:nvPr>
            <p:ph idx="1"/>
          </p:nvPr>
        </p:nvPicPr>
        <p:blipFill>
          <a:blip r:embed="rId2"/>
          <a:stretch>
            <a:fillRect/>
          </a:stretch>
        </p:blipFill>
        <p:spPr>
          <a:xfrm>
            <a:off x="1913205" y="917213"/>
            <a:ext cx="9200369" cy="4808338"/>
          </a:xfrm>
        </p:spPr>
      </p:pic>
      <p:sp>
        <p:nvSpPr>
          <p:cNvPr id="4" name="Slide Number Placeholder 3">
            <a:extLst>
              <a:ext uri="{FF2B5EF4-FFF2-40B4-BE49-F238E27FC236}">
                <a16:creationId xmlns:a16="http://schemas.microsoft.com/office/drawing/2014/main" id="{C73B16E9-D7BE-438B-B274-A581F94B156C}"/>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304039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5B6D-AC98-49CB-B934-BD6F3AF4AD7D}"/>
              </a:ext>
            </a:extLst>
          </p:cNvPr>
          <p:cNvSpPr>
            <a:spLocks noGrp="1"/>
          </p:cNvSpPr>
          <p:nvPr>
            <p:ph type="title"/>
          </p:nvPr>
        </p:nvSpPr>
        <p:spPr>
          <a:xfrm>
            <a:off x="292667" y="239151"/>
            <a:ext cx="11125199" cy="521678"/>
          </a:xfrm>
        </p:spPr>
        <p:txBody>
          <a:bodyPr/>
          <a:lstStyle/>
          <a:p>
            <a:r>
              <a:rPr lang="en-IN" dirty="0"/>
              <a:t>Angular – Redux Pattern </a:t>
            </a:r>
            <a:endParaRPr lang="en-US" dirty="0"/>
          </a:p>
        </p:txBody>
      </p:sp>
      <p:pic>
        <p:nvPicPr>
          <p:cNvPr id="6" name="Content Placeholder 5">
            <a:extLst>
              <a:ext uri="{FF2B5EF4-FFF2-40B4-BE49-F238E27FC236}">
                <a16:creationId xmlns:a16="http://schemas.microsoft.com/office/drawing/2014/main" id="{5742AF9E-FC23-49AF-A930-F6CEA53DAAD8}"/>
              </a:ext>
            </a:extLst>
          </p:cNvPr>
          <p:cNvPicPr>
            <a:picLocks noGrp="1" noChangeAspect="1"/>
          </p:cNvPicPr>
          <p:nvPr>
            <p:ph idx="1"/>
          </p:nvPr>
        </p:nvPicPr>
        <p:blipFill>
          <a:blip r:embed="rId2"/>
          <a:stretch>
            <a:fillRect/>
          </a:stretch>
        </p:blipFill>
        <p:spPr>
          <a:xfrm>
            <a:off x="1433887" y="969537"/>
            <a:ext cx="9080365" cy="4530115"/>
          </a:xfrm>
        </p:spPr>
      </p:pic>
      <p:sp>
        <p:nvSpPr>
          <p:cNvPr id="4" name="Slide Number Placeholder 3">
            <a:extLst>
              <a:ext uri="{FF2B5EF4-FFF2-40B4-BE49-F238E27FC236}">
                <a16:creationId xmlns:a16="http://schemas.microsoft.com/office/drawing/2014/main" id="{C82C3406-E371-4500-B26D-9EA732D69741}"/>
              </a:ext>
            </a:extLst>
          </p:cNvPr>
          <p:cNvSpPr>
            <a:spLocks noGrp="1"/>
          </p:cNvSpPr>
          <p:nvPr>
            <p:ph type="sldNum" sz="quarter" idx="12"/>
          </p:nvPr>
        </p:nvSpPr>
        <p:spPr/>
        <p:txBody>
          <a:bodyPr/>
          <a:lstStyle/>
          <a:p>
            <a:fld id="{C51EAA63-D034-42AE-91FA-B13B9518C7BE}" type="slidenum">
              <a:rPr lang="en-US" smtClean="0"/>
              <a:pPr/>
              <a:t>7</a:t>
            </a:fld>
            <a:endParaRPr lang="en-US" dirty="0"/>
          </a:p>
        </p:txBody>
      </p:sp>
    </p:spTree>
    <p:extLst>
      <p:ext uri="{BB962C8B-B14F-4D97-AF65-F5344CB8AC3E}">
        <p14:creationId xmlns:p14="http://schemas.microsoft.com/office/powerpoint/2010/main" val="410961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9127-4C3E-4F6E-9081-0B4607BB159B}"/>
              </a:ext>
            </a:extLst>
          </p:cNvPr>
          <p:cNvSpPr>
            <a:spLocks noGrp="1"/>
          </p:cNvSpPr>
          <p:nvPr>
            <p:ph type="title"/>
          </p:nvPr>
        </p:nvSpPr>
        <p:spPr>
          <a:xfrm>
            <a:off x="250464" y="253219"/>
            <a:ext cx="11125199" cy="521678"/>
          </a:xfrm>
        </p:spPr>
        <p:txBody>
          <a:bodyPr/>
          <a:lstStyle/>
          <a:p>
            <a:r>
              <a:rPr lang="en-IN" dirty="0"/>
              <a:t>Angular – Redux Pattern </a:t>
            </a:r>
            <a:endParaRPr lang="en-US" dirty="0"/>
          </a:p>
        </p:txBody>
      </p:sp>
      <p:sp>
        <p:nvSpPr>
          <p:cNvPr id="3" name="Content Placeholder 2">
            <a:extLst>
              <a:ext uri="{FF2B5EF4-FFF2-40B4-BE49-F238E27FC236}">
                <a16:creationId xmlns:a16="http://schemas.microsoft.com/office/drawing/2014/main" id="{D5EEEF78-C225-49A9-AA97-DD71029E2A1D}"/>
              </a:ext>
            </a:extLst>
          </p:cNvPr>
          <p:cNvSpPr>
            <a:spLocks noGrp="1"/>
          </p:cNvSpPr>
          <p:nvPr>
            <p:ph idx="1"/>
          </p:nvPr>
        </p:nvSpPr>
        <p:spPr>
          <a:xfrm>
            <a:off x="376412" y="1003495"/>
            <a:ext cx="11126522" cy="4986487"/>
          </a:xfrm>
        </p:spPr>
        <p:txBody>
          <a:bodyPr/>
          <a:lstStyle/>
          <a:p>
            <a:pPr marL="0" marR="0">
              <a:lnSpc>
                <a:spcPct val="107000"/>
              </a:lnSpc>
              <a:spcBef>
                <a:spcPts val="0"/>
              </a:spcBef>
              <a:spcAft>
                <a:spcPts val="800"/>
              </a:spcAft>
            </a:pPr>
            <a:r>
              <a:rPr lang="en-US" sz="2400" dirty="0"/>
              <a:t>with NgRx, each time user selects the product, the component dispatch an action. </a:t>
            </a:r>
          </a:p>
          <a:p>
            <a:pPr marL="0" marR="0">
              <a:lnSpc>
                <a:spcPct val="107000"/>
              </a:lnSpc>
              <a:spcBef>
                <a:spcPts val="0"/>
              </a:spcBef>
              <a:spcAft>
                <a:spcPts val="800"/>
              </a:spcAft>
            </a:pPr>
            <a:r>
              <a:rPr lang="en-US" sz="2400" dirty="0"/>
              <a:t>Reducer uses that action and the current application state from the store to define new state and update the store with this new state. </a:t>
            </a:r>
          </a:p>
          <a:p>
            <a:pPr marL="0" marR="0">
              <a:lnSpc>
                <a:spcPct val="107000"/>
              </a:lnSpc>
              <a:spcBef>
                <a:spcPts val="0"/>
              </a:spcBef>
              <a:spcAft>
                <a:spcPts val="800"/>
              </a:spcAft>
            </a:pPr>
            <a:r>
              <a:rPr lang="en-US" sz="2400" dirty="0"/>
              <a:t>Store then retain the current product. Any component can subscribe to the current product selector to receive change notifications and the associated views display the information appropriate for the current product. </a:t>
            </a:r>
          </a:p>
          <a:p>
            <a:pPr marL="0" marR="0">
              <a:lnSpc>
                <a:spcPct val="107000"/>
              </a:lnSpc>
              <a:spcBef>
                <a:spcPts val="0"/>
              </a:spcBef>
              <a:spcAft>
                <a:spcPts val="800"/>
              </a:spcAft>
            </a:pPr>
            <a:r>
              <a:rPr lang="en-US" sz="2400" dirty="0"/>
              <a:t>It is cleanly de-coupled, the component do not put data directly into the store rather they dispatch the action to reducer to update the store. </a:t>
            </a:r>
          </a:p>
          <a:p>
            <a:pPr marL="0" marR="0">
              <a:lnSpc>
                <a:spcPct val="107000"/>
              </a:lnSpc>
              <a:spcBef>
                <a:spcPts val="0"/>
              </a:spcBef>
              <a:spcAft>
                <a:spcPts val="800"/>
              </a:spcAft>
            </a:pPr>
            <a:r>
              <a:rPr lang="en-US" sz="2400" dirty="0"/>
              <a:t>Components do not read data directly from the store rather they subscribe to the store through selectors to receive state change notification. And since all of the components getting the state from the single source of truth, the state is consistently rendered.</a:t>
            </a:r>
          </a:p>
        </p:txBody>
      </p:sp>
      <p:sp>
        <p:nvSpPr>
          <p:cNvPr id="4" name="Slide Number Placeholder 3">
            <a:extLst>
              <a:ext uri="{FF2B5EF4-FFF2-40B4-BE49-F238E27FC236}">
                <a16:creationId xmlns:a16="http://schemas.microsoft.com/office/drawing/2014/main" id="{80E6809A-F9C3-4635-8F1C-3E108E10A240}"/>
              </a:ext>
            </a:extLst>
          </p:cNvPr>
          <p:cNvSpPr>
            <a:spLocks noGrp="1"/>
          </p:cNvSpPr>
          <p:nvPr>
            <p:ph type="sldNum" sz="quarter" idx="12"/>
          </p:nvPr>
        </p:nvSpPr>
        <p:spPr/>
        <p:txBody>
          <a:bodyPr/>
          <a:lstStyle/>
          <a:p>
            <a:fld id="{C51EAA63-D034-42AE-91FA-B13B9518C7BE}" type="slidenum">
              <a:rPr lang="en-US" smtClean="0"/>
              <a:pPr/>
              <a:t>8</a:t>
            </a:fld>
            <a:endParaRPr lang="en-US" dirty="0"/>
          </a:p>
        </p:txBody>
      </p:sp>
    </p:spTree>
    <p:extLst>
      <p:ext uri="{BB962C8B-B14F-4D97-AF65-F5344CB8AC3E}">
        <p14:creationId xmlns:p14="http://schemas.microsoft.com/office/powerpoint/2010/main" val="207668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7342-4EE2-4C91-8EBD-492551A19C8E}"/>
              </a:ext>
            </a:extLst>
          </p:cNvPr>
          <p:cNvSpPr>
            <a:spLocks noGrp="1"/>
          </p:cNvSpPr>
          <p:nvPr>
            <p:ph type="title"/>
          </p:nvPr>
        </p:nvSpPr>
        <p:spPr>
          <a:xfrm>
            <a:off x="278600" y="250172"/>
            <a:ext cx="11125199" cy="384047"/>
          </a:xfrm>
        </p:spPr>
        <p:txBody>
          <a:bodyPr/>
          <a:lstStyle/>
          <a:p>
            <a:r>
              <a:rPr lang="en-IN" dirty="0"/>
              <a:t>Angular – Redux Principle</a:t>
            </a:r>
            <a:endParaRPr lang="en-US" dirty="0"/>
          </a:p>
        </p:txBody>
      </p:sp>
      <p:pic>
        <p:nvPicPr>
          <p:cNvPr id="6" name="Content Placeholder 5">
            <a:extLst>
              <a:ext uri="{FF2B5EF4-FFF2-40B4-BE49-F238E27FC236}">
                <a16:creationId xmlns:a16="http://schemas.microsoft.com/office/drawing/2014/main" id="{95E1534F-A58B-4598-B103-4E3BFB00378D}"/>
              </a:ext>
            </a:extLst>
          </p:cNvPr>
          <p:cNvPicPr>
            <a:picLocks noGrp="1" noChangeAspect="1"/>
          </p:cNvPicPr>
          <p:nvPr>
            <p:ph idx="1"/>
          </p:nvPr>
        </p:nvPicPr>
        <p:blipFill>
          <a:blip r:embed="rId2"/>
          <a:stretch>
            <a:fillRect/>
          </a:stretch>
        </p:blipFill>
        <p:spPr>
          <a:xfrm>
            <a:off x="1987826" y="1146774"/>
            <a:ext cx="7575859" cy="4352877"/>
          </a:xfrm>
        </p:spPr>
      </p:pic>
      <p:sp>
        <p:nvSpPr>
          <p:cNvPr id="4" name="Slide Number Placeholder 3">
            <a:extLst>
              <a:ext uri="{FF2B5EF4-FFF2-40B4-BE49-F238E27FC236}">
                <a16:creationId xmlns:a16="http://schemas.microsoft.com/office/drawing/2014/main" id="{DEE23095-8E3F-49D6-8529-E12D752DBABF}"/>
              </a:ext>
            </a:extLst>
          </p:cNvPr>
          <p:cNvSpPr>
            <a:spLocks noGrp="1"/>
          </p:cNvSpPr>
          <p:nvPr>
            <p:ph type="sldNum" sz="quarter" idx="12"/>
          </p:nvPr>
        </p:nvSpPr>
        <p:spPr/>
        <p:txBody>
          <a:bodyPr/>
          <a:lstStyle/>
          <a:p>
            <a:fld id="{C51EAA63-D034-42AE-91FA-B13B9518C7BE}" type="slidenum">
              <a:rPr lang="en-US" smtClean="0"/>
              <a:pPr/>
              <a:t>9</a:t>
            </a:fld>
            <a:endParaRPr lang="en-US" dirty="0"/>
          </a:p>
        </p:txBody>
      </p:sp>
    </p:spTree>
    <p:extLst>
      <p:ext uri="{BB962C8B-B14F-4D97-AF65-F5344CB8AC3E}">
        <p14:creationId xmlns:p14="http://schemas.microsoft.com/office/powerpoint/2010/main" val="35039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20107</TotalTime>
  <Words>411</Words>
  <Application>Microsoft Office PowerPoint</Application>
  <PresentationFormat>Custom</PresentationFormat>
  <Paragraphs>53</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Oracle_16x9_2014_521</vt:lpstr>
      <vt:lpstr>PowerPoint Presentation</vt:lpstr>
      <vt:lpstr>NgRx</vt:lpstr>
      <vt:lpstr>Agenda</vt:lpstr>
      <vt:lpstr>Angular – NgRx </vt:lpstr>
      <vt:lpstr>Angular – Use NgRx when</vt:lpstr>
      <vt:lpstr>Angular – Do not use NgRx when</vt:lpstr>
      <vt:lpstr>Angular – Redux Pattern </vt:lpstr>
      <vt:lpstr>Angular – Redux Pattern </vt:lpstr>
      <vt:lpstr>Angular – Redux Principle</vt:lpstr>
      <vt:lpstr>Angular – Redux Principle </vt:lpstr>
      <vt:lpstr>Angular – Advantages of Redux Pattern </vt:lpstr>
      <vt:lpstr>Angular – Redux </vt:lpstr>
      <vt:lpstr>Angular – Check list Store </vt:lpstr>
      <vt:lpstr>Angular – Check list Reducer </vt:lpstr>
      <vt:lpstr>Angular – Check list Dispatching an Action </vt:lpstr>
      <vt:lpstr>Angular – Check list Subscribing to the Store</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1393</cp:revision>
  <dcterms:created xsi:type="dcterms:W3CDTF">2014-05-22T00:02:59Z</dcterms:created>
  <dcterms:modified xsi:type="dcterms:W3CDTF">2021-03-08T15:02:05Z</dcterms:modified>
</cp:coreProperties>
</file>