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682" r:id="rId2"/>
    <p:sldId id="752" r:id="rId3"/>
    <p:sldId id="753" r:id="rId4"/>
    <p:sldId id="754" r:id="rId5"/>
    <p:sldId id="755" r:id="rId6"/>
    <p:sldId id="756" r:id="rId7"/>
    <p:sldId id="757" r:id="rId8"/>
    <p:sldId id="758" r:id="rId9"/>
    <p:sldId id="759" r:id="rId10"/>
    <p:sldId id="760" r:id="rId11"/>
    <p:sldId id="761" r:id="rId12"/>
    <p:sldId id="762" r:id="rId13"/>
    <p:sldId id="763" r:id="rId14"/>
    <p:sldId id="764" r:id="rId15"/>
    <p:sldId id="765" r:id="rId16"/>
    <p:sldId id="766" r:id="rId17"/>
    <p:sldId id="767" r:id="rId18"/>
    <p:sldId id="768" r:id="rId19"/>
    <p:sldId id="769" r:id="rId20"/>
    <p:sldId id="770" r:id="rId21"/>
    <p:sldId id="771" r:id="rId22"/>
    <p:sldId id="772" r:id="rId23"/>
    <p:sldId id="773" r:id="rId24"/>
    <p:sldId id="774" r:id="rId25"/>
    <p:sldId id="775" r:id="rId26"/>
    <p:sldId id="776" r:id="rId27"/>
    <p:sldId id="777" r:id="rId28"/>
    <p:sldId id="778" r:id="rId29"/>
    <p:sldId id="779" r:id="rId30"/>
    <p:sldId id="781" r:id="rId31"/>
    <p:sldId id="780" r:id="rId32"/>
    <p:sldId id="782" r:id="rId33"/>
    <p:sldId id="783" r:id="rId34"/>
    <p:sldId id="784" r:id="rId35"/>
    <p:sldId id="785" r:id="rId36"/>
    <p:sldId id="786" r:id="rId37"/>
    <p:sldId id="787" r:id="rId38"/>
    <p:sldId id="788" r:id="rId39"/>
    <p:sldId id="789" r:id="rId40"/>
  </p:sldIdLst>
  <p:sldSz cx="12188825" cy="6858000"/>
  <p:notesSz cx="6858000" cy="9144000"/>
  <p:custDataLst>
    <p:tags r:id="rId43"/>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86492" autoAdjust="0"/>
  </p:normalViewPr>
  <p:slideViewPr>
    <p:cSldViewPr snapToGrid="0">
      <p:cViewPr varScale="1">
        <p:scale>
          <a:sx n="72" d="100"/>
          <a:sy n="72" d="100"/>
        </p:scale>
        <p:origin x="642" y="6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3/9/2021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a:t>
            </a:r>
            <a:r>
              <a:rPr lang="en-US" b="0" dirty="0" err="1">
                <a:effectLst/>
              </a:rPr>
              <a:t>Injectible</a:t>
            </a:r>
            <a:r>
              <a:rPr lang="en-US" sz="1100" b="0" i="0" kern="1200" dirty="0">
                <a:solidFill>
                  <a:schemeClr val="tx1"/>
                </a:solidFill>
                <a:effectLst/>
                <a:latin typeface="+mn-lt"/>
                <a:ea typeface="+mn-ea"/>
                <a:cs typeface="+mn-cs"/>
              </a:rPr>
              <a:t> is also not needed if the class does not have any dependencies to be injected. However it is best practice is to decorate every service class with </a:t>
            </a:r>
            <a:r>
              <a:rPr lang="en-US" b="0" dirty="0">
                <a:effectLst/>
              </a:rPr>
              <a:t>@Injectable()</a:t>
            </a:r>
            <a:r>
              <a:rPr lang="en-US" sz="1100" b="0" i="0" kern="1200" dirty="0">
                <a:solidFill>
                  <a:schemeClr val="tx1"/>
                </a:solidFill>
                <a:effectLst/>
                <a:latin typeface="+mn-lt"/>
                <a:ea typeface="+mn-ea"/>
                <a:cs typeface="+mn-cs"/>
              </a:rPr>
              <a:t>, even those that don’t have dependencies.</a:t>
            </a:r>
            <a:endParaRPr lang="en-US" b="0"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21</a:t>
            </a:fld>
            <a:endParaRPr lang="en-US" dirty="0"/>
          </a:p>
        </p:txBody>
      </p:sp>
    </p:spTree>
    <p:extLst>
      <p:ext uri="{BB962C8B-B14F-4D97-AF65-F5344CB8AC3E}">
        <p14:creationId xmlns:p14="http://schemas.microsoft.com/office/powerpoint/2010/main" val="215032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3/9/2021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3/9/2021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3/9/2021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3/9/2021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3/9/2021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3/9/2021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3/9/2021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3/9/2021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3/9/2021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3/9/2021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A8F0-22D9-49E9-8C4B-30A95887AEBA}"/>
              </a:ext>
            </a:extLst>
          </p:cNvPr>
          <p:cNvSpPr>
            <a:spLocks noGrp="1"/>
          </p:cNvSpPr>
          <p:nvPr>
            <p:ph type="title"/>
          </p:nvPr>
        </p:nvSpPr>
        <p:spPr>
          <a:xfrm>
            <a:off x="236397" y="225082"/>
            <a:ext cx="11125199" cy="535746"/>
          </a:xfrm>
        </p:spPr>
        <p:txBody>
          <a:bodyPr/>
          <a:lstStyle/>
          <a:p>
            <a:r>
              <a:rPr lang="en-US" dirty="0"/>
              <a:t>Angular – Service </a:t>
            </a:r>
          </a:p>
        </p:txBody>
      </p:sp>
      <p:sp>
        <p:nvSpPr>
          <p:cNvPr id="3" name="Content Placeholder 2">
            <a:extLst>
              <a:ext uri="{FF2B5EF4-FFF2-40B4-BE49-F238E27FC236}">
                <a16:creationId xmlns:a16="http://schemas.microsoft.com/office/drawing/2014/main" id="{A5CF45CF-C3E0-46D7-8267-40B0760BE92D}"/>
              </a:ext>
            </a:extLst>
          </p:cNvPr>
          <p:cNvSpPr>
            <a:spLocks noGrp="1"/>
          </p:cNvSpPr>
          <p:nvPr>
            <p:ph idx="1"/>
          </p:nvPr>
        </p:nvSpPr>
        <p:spPr>
          <a:xfrm>
            <a:off x="93950" y="905022"/>
            <a:ext cx="5218279" cy="4419600"/>
          </a:xfrm>
        </p:spPr>
        <p:txBody>
          <a:bodyPr/>
          <a:lstStyle/>
          <a:p>
            <a:pPr marL="0" indent="0">
              <a:buNone/>
            </a:pPr>
            <a:r>
              <a:rPr lang="en-US" sz="2400" b="1" dirty="0"/>
              <a:t>Template</a:t>
            </a:r>
          </a:p>
          <a:p>
            <a:pPr marL="0" indent="0" algn="just">
              <a:buNone/>
            </a:pPr>
            <a:r>
              <a:rPr lang="en-US" sz="2000" dirty="0"/>
              <a:t>Open the app.component.html file and add the following code</a:t>
            </a:r>
          </a:p>
          <a:p>
            <a:pPr marL="0" indent="0" algn="just">
              <a:buNone/>
            </a:pPr>
            <a:endParaRPr lang="en-US" sz="2000" dirty="0"/>
          </a:p>
          <a:p>
            <a:pPr algn="just"/>
            <a:r>
              <a:rPr lang="en-US" sz="2000" dirty="0"/>
              <a:t>We are using the bootstrap 3 to style our template here</a:t>
            </a:r>
          </a:p>
          <a:p>
            <a:pPr algn="just"/>
            <a:r>
              <a:rPr lang="en-US" sz="2000" dirty="0"/>
              <a:t>We have added a button “Get Products”, which is hooked to </a:t>
            </a:r>
            <a:r>
              <a:rPr lang="en-US" sz="2000" dirty="0" err="1"/>
              <a:t>getProducts</a:t>
            </a:r>
            <a:r>
              <a:rPr lang="en-US" sz="2000" dirty="0"/>
              <a:t> method of the component class via event binding</a:t>
            </a:r>
          </a:p>
          <a:p>
            <a:pPr algn="just"/>
            <a:r>
              <a:rPr lang="en-US" sz="2000" dirty="0"/>
              <a:t>We are displaying the returned products via </a:t>
            </a:r>
            <a:r>
              <a:rPr lang="en-US" sz="2000" dirty="0" err="1"/>
              <a:t>ngFor</a:t>
            </a:r>
            <a:r>
              <a:rPr lang="en-US" sz="2000" dirty="0"/>
              <a:t> directive.</a:t>
            </a:r>
          </a:p>
          <a:p>
            <a:pPr algn="just"/>
            <a:r>
              <a:rPr lang="en-US" sz="2000" dirty="0"/>
              <a:t>Finally, run the code and click on the Get Product button and see the Products are displayed.</a:t>
            </a:r>
          </a:p>
        </p:txBody>
      </p:sp>
      <p:sp>
        <p:nvSpPr>
          <p:cNvPr id="4" name="Slide Number Placeholder 3">
            <a:extLst>
              <a:ext uri="{FF2B5EF4-FFF2-40B4-BE49-F238E27FC236}">
                <a16:creationId xmlns:a16="http://schemas.microsoft.com/office/drawing/2014/main" id="{3441DCC0-EF7B-4508-9E8E-FEB21ABFB200}"/>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6" name="Picture 5">
            <a:extLst>
              <a:ext uri="{FF2B5EF4-FFF2-40B4-BE49-F238E27FC236}">
                <a16:creationId xmlns:a16="http://schemas.microsoft.com/office/drawing/2014/main" id="{710CD5A0-6F82-48D4-98F7-6B90369E989D}"/>
              </a:ext>
            </a:extLst>
          </p:cNvPr>
          <p:cNvPicPr>
            <a:picLocks noChangeAspect="1"/>
          </p:cNvPicPr>
          <p:nvPr/>
        </p:nvPicPr>
        <p:blipFill>
          <a:blip r:embed="rId2"/>
          <a:stretch>
            <a:fillRect/>
          </a:stretch>
        </p:blipFill>
        <p:spPr>
          <a:xfrm>
            <a:off x="5670851" y="562122"/>
            <a:ext cx="6424024" cy="5635478"/>
          </a:xfrm>
          <a:prstGeom prst="rect">
            <a:avLst/>
          </a:prstGeom>
        </p:spPr>
      </p:pic>
    </p:spTree>
    <p:extLst>
      <p:ext uri="{BB962C8B-B14F-4D97-AF65-F5344CB8AC3E}">
        <p14:creationId xmlns:p14="http://schemas.microsoft.com/office/powerpoint/2010/main" val="36469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6735-8F18-49F8-B001-72B36BD9EEE6}"/>
              </a:ext>
            </a:extLst>
          </p:cNvPr>
          <p:cNvSpPr>
            <a:spLocks noGrp="1"/>
          </p:cNvSpPr>
          <p:nvPr>
            <p:ph type="title"/>
          </p:nvPr>
        </p:nvSpPr>
        <p:spPr>
          <a:xfrm>
            <a:off x="334870" y="239150"/>
            <a:ext cx="11125199" cy="563881"/>
          </a:xfrm>
        </p:spPr>
        <p:txBody>
          <a:bodyPr/>
          <a:lstStyle/>
          <a:p>
            <a:r>
              <a:rPr lang="en-US" dirty="0"/>
              <a:t>Angular – Service </a:t>
            </a:r>
          </a:p>
        </p:txBody>
      </p:sp>
      <p:sp>
        <p:nvSpPr>
          <p:cNvPr id="3" name="Content Placeholder 2">
            <a:extLst>
              <a:ext uri="{FF2B5EF4-FFF2-40B4-BE49-F238E27FC236}">
                <a16:creationId xmlns:a16="http://schemas.microsoft.com/office/drawing/2014/main" id="{6C6BBC12-A919-4A8D-811D-D559025F2720}"/>
              </a:ext>
            </a:extLst>
          </p:cNvPr>
          <p:cNvSpPr>
            <a:spLocks noGrp="1"/>
          </p:cNvSpPr>
          <p:nvPr>
            <p:ph idx="1"/>
          </p:nvPr>
        </p:nvSpPr>
        <p:spPr>
          <a:xfrm>
            <a:off x="334870" y="1116038"/>
            <a:ext cx="11126522" cy="4419600"/>
          </a:xfrm>
        </p:spPr>
        <p:txBody>
          <a:bodyPr/>
          <a:lstStyle/>
          <a:p>
            <a:r>
              <a:rPr lang="en-US" b="1" dirty="0"/>
              <a:t>Output</a:t>
            </a:r>
          </a:p>
        </p:txBody>
      </p:sp>
      <p:sp>
        <p:nvSpPr>
          <p:cNvPr id="4" name="Slide Number Placeholder 3">
            <a:extLst>
              <a:ext uri="{FF2B5EF4-FFF2-40B4-BE49-F238E27FC236}">
                <a16:creationId xmlns:a16="http://schemas.microsoft.com/office/drawing/2014/main" id="{81AAA59F-39C6-49BE-8B18-A48E3072BBBC}"/>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E78374D3-1F74-46A2-B90B-CE053DE462EF}"/>
              </a:ext>
            </a:extLst>
          </p:cNvPr>
          <p:cNvPicPr>
            <a:picLocks noChangeAspect="1"/>
          </p:cNvPicPr>
          <p:nvPr/>
        </p:nvPicPr>
        <p:blipFill>
          <a:blip r:embed="rId2"/>
          <a:stretch>
            <a:fillRect/>
          </a:stretch>
        </p:blipFill>
        <p:spPr>
          <a:xfrm>
            <a:off x="3840563" y="1602693"/>
            <a:ext cx="2499081" cy="2167449"/>
          </a:xfrm>
          <a:prstGeom prst="rect">
            <a:avLst/>
          </a:prstGeom>
        </p:spPr>
      </p:pic>
    </p:spTree>
    <p:extLst>
      <p:ext uri="{BB962C8B-B14F-4D97-AF65-F5344CB8AC3E}">
        <p14:creationId xmlns:p14="http://schemas.microsoft.com/office/powerpoint/2010/main" val="192857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19A4-91DB-4FFB-8AF2-259F806EB744}"/>
              </a:ext>
            </a:extLst>
          </p:cNvPr>
          <p:cNvSpPr>
            <a:spLocks noGrp="1"/>
          </p:cNvSpPr>
          <p:nvPr>
            <p:ph type="title"/>
          </p:nvPr>
        </p:nvSpPr>
        <p:spPr>
          <a:xfrm>
            <a:off x="236397" y="278307"/>
            <a:ext cx="11125199" cy="384047"/>
          </a:xfrm>
        </p:spPr>
        <p:txBody>
          <a:bodyPr/>
          <a:lstStyle/>
          <a:p>
            <a:r>
              <a:rPr lang="en-US" dirty="0"/>
              <a:t>Angular – Service </a:t>
            </a:r>
          </a:p>
        </p:txBody>
      </p:sp>
      <p:sp>
        <p:nvSpPr>
          <p:cNvPr id="3" name="Content Placeholder 2">
            <a:extLst>
              <a:ext uri="{FF2B5EF4-FFF2-40B4-BE49-F238E27FC236}">
                <a16:creationId xmlns:a16="http://schemas.microsoft.com/office/drawing/2014/main" id="{E114E5D4-BE84-4C3B-9A87-92B8B1268CE1}"/>
              </a:ext>
            </a:extLst>
          </p:cNvPr>
          <p:cNvSpPr>
            <a:spLocks noGrp="1"/>
          </p:cNvSpPr>
          <p:nvPr>
            <p:ph idx="1"/>
          </p:nvPr>
        </p:nvSpPr>
        <p:spPr>
          <a:xfrm>
            <a:off x="236397" y="905022"/>
            <a:ext cx="11833683" cy="4419600"/>
          </a:xfrm>
        </p:spPr>
        <p:txBody>
          <a:bodyPr/>
          <a:lstStyle/>
          <a:p>
            <a:r>
              <a:rPr lang="en-US" sz="2400" dirty="0"/>
              <a:t>Injecting service into component </a:t>
            </a:r>
          </a:p>
          <a:p>
            <a:pPr marL="0" indent="0">
              <a:buNone/>
            </a:pPr>
            <a:r>
              <a:rPr lang="en-US" sz="2400" dirty="0"/>
              <a:t>In the example, we instantiated the </a:t>
            </a:r>
            <a:r>
              <a:rPr lang="en-US" sz="2400" dirty="0" err="1"/>
              <a:t>productService</a:t>
            </a:r>
            <a:r>
              <a:rPr lang="en-US" sz="2400" dirty="0"/>
              <a:t> in the Component directly as shown below.</a:t>
            </a:r>
          </a:p>
          <a:p>
            <a:pPr marL="0" indent="0">
              <a:buNone/>
            </a:pPr>
            <a:endParaRPr lang="en-US" sz="2400" dirty="0"/>
          </a:p>
          <a:p>
            <a:pPr marL="0" indent="0">
              <a:buNone/>
            </a:pPr>
            <a:endParaRPr lang="en-US" sz="2400" dirty="0"/>
          </a:p>
          <a:p>
            <a:pPr marL="0" indent="0">
              <a:buNone/>
            </a:pPr>
            <a:r>
              <a:rPr lang="en-US" sz="2400" dirty="0"/>
              <a:t>Directly instantiating the service, as shown above, has many </a:t>
            </a:r>
            <a:r>
              <a:rPr lang="en-US" sz="2400" b="1" dirty="0"/>
              <a:t>disadvantageous</a:t>
            </a:r>
          </a:p>
          <a:p>
            <a:pPr marL="457200" indent="-457200" algn="just">
              <a:buFont typeface="+mj-lt"/>
              <a:buAutoNum type="arabicPeriod"/>
            </a:pPr>
            <a:r>
              <a:rPr lang="en-US" sz="2400" dirty="0"/>
              <a:t>The </a:t>
            </a:r>
            <a:r>
              <a:rPr lang="en-US" sz="2400" dirty="0" err="1"/>
              <a:t>ProductService</a:t>
            </a:r>
            <a:r>
              <a:rPr lang="en-US" sz="2400" dirty="0"/>
              <a:t> is tightly coupled to the Component. If we change the </a:t>
            </a:r>
            <a:r>
              <a:rPr lang="en-US" sz="2400" dirty="0" err="1"/>
              <a:t>ProductService</a:t>
            </a:r>
            <a:r>
              <a:rPr lang="en-US" sz="2400" dirty="0"/>
              <a:t> class definition, then we need to update every code where service is used</a:t>
            </a:r>
          </a:p>
          <a:p>
            <a:pPr marL="457200" indent="-457200" algn="just">
              <a:spcBef>
                <a:spcPts val="2400"/>
              </a:spcBef>
              <a:buFont typeface="+mj-lt"/>
              <a:buAutoNum type="arabicPeriod"/>
            </a:pPr>
            <a:r>
              <a:rPr lang="en-US" sz="2400" dirty="0"/>
              <a:t>If we want to change </a:t>
            </a:r>
            <a:r>
              <a:rPr lang="en-US" sz="2400" dirty="0" err="1"/>
              <a:t>ProductService</a:t>
            </a:r>
            <a:r>
              <a:rPr lang="en-US" sz="2400" dirty="0"/>
              <a:t> with </a:t>
            </a:r>
            <a:r>
              <a:rPr lang="en-US" sz="2400" dirty="0" err="1"/>
              <a:t>BetterProductService</a:t>
            </a:r>
            <a:r>
              <a:rPr lang="en-US" sz="2400" dirty="0"/>
              <a:t>, then we need to search wherever the </a:t>
            </a:r>
            <a:r>
              <a:rPr lang="en-US" sz="2400" dirty="0" err="1"/>
              <a:t>ProductService</a:t>
            </a:r>
            <a:r>
              <a:rPr lang="en-US" sz="2400" dirty="0"/>
              <a:t> is used and manually change it</a:t>
            </a:r>
          </a:p>
          <a:p>
            <a:pPr marL="457200" indent="-457200" algn="just">
              <a:spcBef>
                <a:spcPts val="2400"/>
              </a:spcBef>
              <a:buFont typeface="+mj-lt"/>
              <a:buAutoNum type="arabicPeriod"/>
            </a:pPr>
            <a:r>
              <a:rPr lang="en-US" sz="2400" dirty="0"/>
              <a:t>Makes Testing difficult. We may need to provide </a:t>
            </a:r>
            <a:r>
              <a:rPr lang="en-US" sz="2400" dirty="0" err="1"/>
              <a:t>mockProductService</a:t>
            </a:r>
            <a:r>
              <a:rPr lang="en-US" sz="2400" dirty="0"/>
              <a:t> for testing and use the </a:t>
            </a:r>
            <a:r>
              <a:rPr lang="en-US" sz="2400" dirty="0" err="1"/>
              <a:t>ProductService</a:t>
            </a:r>
            <a:r>
              <a:rPr lang="en-US" sz="2400" dirty="0"/>
              <a:t> for Production.</a:t>
            </a:r>
          </a:p>
        </p:txBody>
      </p:sp>
      <p:sp>
        <p:nvSpPr>
          <p:cNvPr id="4" name="Slide Number Placeholder 3">
            <a:extLst>
              <a:ext uri="{FF2B5EF4-FFF2-40B4-BE49-F238E27FC236}">
                <a16:creationId xmlns:a16="http://schemas.microsoft.com/office/drawing/2014/main" id="{5B21FCE9-3FBF-4486-A4FE-C3FACEF8D6A5}"/>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6" name="Picture 5">
            <a:extLst>
              <a:ext uri="{FF2B5EF4-FFF2-40B4-BE49-F238E27FC236}">
                <a16:creationId xmlns:a16="http://schemas.microsoft.com/office/drawing/2014/main" id="{10CDA031-0BEE-489C-AEBF-C463BA85941D}"/>
              </a:ext>
            </a:extLst>
          </p:cNvPr>
          <p:cNvPicPr>
            <a:picLocks noChangeAspect="1"/>
          </p:cNvPicPr>
          <p:nvPr/>
        </p:nvPicPr>
        <p:blipFill>
          <a:blip r:embed="rId2"/>
          <a:stretch>
            <a:fillRect/>
          </a:stretch>
        </p:blipFill>
        <p:spPr>
          <a:xfrm>
            <a:off x="3305247" y="1968523"/>
            <a:ext cx="4526746" cy="451119"/>
          </a:xfrm>
          <a:prstGeom prst="rect">
            <a:avLst/>
          </a:prstGeom>
        </p:spPr>
      </p:pic>
    </p:spTree>
    <p:extLst>
      <p:ext uri="{BB962C8B-B14F-4D97-AF65-F5344CB8AC3E}">
        <p14:creationId xmlns:p14="http://schemas.microsoft.com/office/powerpoint/2010/main" val="175935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2F70-B709-446B-88DF-D0E123B9B3A3}"/>
              </a:ext>
            </a:extLst>
          </p:cNvPr>
          <p:cNvSpPr>
            <a:spLocks noGrp="1"/>
          </p:cNvSpPr>
          <p:nvPr>
            <p:ph type="title"/>
          </p:nvPr>
        </p:nvSpPr>
        <p:spPr>
          <a:xfrm>
            <a:off x="264532" y="267285"/>
            <a:ext cx="11125199" cy="493543"/>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1E1671A2-6A61-4FB1-B090-8FBB119C4D2F}"/>
              </a:ext>
            </a:extLst>
          </p:cNvPr>
          <p:cNvSpPr>
            <a:spLocks noGrp="1"/>
          </p:cNvSpPr>
          <p:nvPr>
            <p:ph idx="1"/>
          </p:nvPr>
        </p:nvSpPr>
        <p:spPr>
          <a:xfrm>
            <a:off x="390480" y="947228"/>
            <a:ext cx="11693668" cy="4419600"/>
          </a:xfrm>
        </p:spPr>
        <p:txBody>
          <a:bodyPr/>
          <a:lstStyle/>
          <a:p>
            <a:pPr marL="0" indent="0">
              <a:buNone/>
            </a:pPr>
            <a:r>
              <a:rPr lang="en-IN" sz="2400" b="1" dirty="0"/>
              <a:t>What is Dependency</a:t>
            </a:r>
          </a:p>
          <a:p>
            <a:pPr marL="0" indent="0" algn="just">
              <a:buNone/>
            </a:pPr>
            <a:r>
              <a:rPr lang="en-US" sz="2400" dirty="0"/>
              <a:t>We built a </a:t>
            </a:r>
            <a:r>
              <a:rPr lang="en-US" sz="2400" dirty="0" err="1"/>
              <a:t>ProductService</a:t>
            </a:r>
            <a:r>
              <a:rPr lang="en-US" sz="2400" dirty="0"/>
              <a:t> in the Angular Services. The </a:t>
            </a:r>
            <a:r>
              <a:rPr lang="en-US" sz="2400" dirty="0" err="1"/>
              <a:t>AppComponent</a:t>
            </a:r>
            <a:r>
              <a:rPr lang="en-US" sz="2400" dirty="0"/>
              <a:t> is depends on the </a:t>
            </a:r>
            <a:r>
              <a:rPr lang="en-US" sz="2400" dirty="0" err="1"/>
              <a:t>ProductService</a:t>
            </a:r>
            <a:r>
              <a:rPr lang="en-US" sz="2400" dirty="0"/>
              <a:t> to provide the list of Products to display.</a:t>
            </a:r>
          </a:p>
          <a:p>
            <a:pPr marL="0" indent="0" algn="just">
              <a:buNone/>
            </a:pPr>
            <a:r>
              <a:rPr lang="en-US" sz="2400" dirty="0"/>
              <a:t>In short, the </a:t>
            </a:r>
            <a:r>
              <a:rPr lang="en-US" sz="2400" dirty="0" err="1"/>
              <a:t>AppComponent</a:t>
            </a:r>
            <a:r>
              <a:rPr lang="en-US" sz="2400" dirty="0"/>
              <a:t> has a Dependency on </a:t>
            </a:r>
            <a:r>
              <a:rPr lang="en-US" sz="2400" dirty="0" err="1"/>
              <a:t>ProductService</a:t>
            </a:r>
            <a:r>
              <a:rPr lang="en-US" sz="2400" dirty="0"/>
              <a:t>.</a:t>
            </a:r>
            <a:r>
              <a:rPr lang="en-IN" sz="2400" dirty="0"/>
              <a:t> </a:t>
            </a:r>
          </a:p>
          <a:p>
            <a:pPr marL="0" indent="0" algn="just">
              <a:buNone/>
            </a:pPr>
            <a:endParaRPr lang="en-IN" sz="2400" dirty="0"/>
          </a:p>
          <a:p>
            <a:pPr marL="0" indent="0" algn="just">
              <a:spcBef>
                <a:spcPts val="0"/>
              </a:spcBef>
              <a:buNone/>
            </a:pPr>
            <a:r>
              <a:rPr lang="en-IN" sz="2400" b="1" dirty="0"/>
              <a:t>What is Angular Dependency Injection </a:t>
            </a:r>
          </a:p>
          <a:p>
            <a:pPr marL="0" indent="0" algn="just">
              <a:buNone/>
            </a:pPr>
            <a:r>
              <a:rPr lang="en-US" sz="2400" dirty="0"/>
              <a:t>Dependency Injection (DI) is a technique in which we provide an instance of an object to another object, which depends on it. This is technique is also known as “Inversion of Control” (</a:t>
            </a:r>
            <a:r>
              <a:rPr lang="en-US" sz="2400" dirty="0" err="1"/>
              <a:t>IoC</a:t>
            </a:r>
            <a:r>
              <a:rPr lang="en-US" sz="2400" dirty="0"/>
              <a:t>).</a:t>
            </a:r>
          </a:p>
        </p:txBody>
      </p:sp>
      <p:sp>
        <p:nvSpPr>
          <p:cNvPr id="4" name="Slide Number Placeholder 3">
            <a:extLst>
              <a:ext uri="{FF2B5EF4-FFF2-40B4-BE49-F238E27FC236}">
                <a16:creationId xmlns:a16="http://schemas.microsoft.com/office/drawing/2014/main" id="{F59A5D57-495E-408C-93CF-4B693777A7D9}"/>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14650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5522-FB63-4789-9E4B-7236EC3E29ED}"/>
              </a:ext>
            </a:extLst>
          </p:cNvPr>
          <p:cNvSpPr>
            <a:spLocks noGrp="1"/>
          </p:cNvSpPr>
          <p:nvPr>
            <p:ph type="title"/>
          </p:nvPr>
        </p:nvSpPr>
        <p:spPr>
          <a:xfrm>
            <a:off x="236397" y="222036"/>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9828F139-A5FF-47EC-860F-16D259ACB7EE}"/>
              </a:ext>
            </a:extLst>
          </p:cNvPr>
          <p:cNvSpPr>
            <a:spLocks noGrp="1"/>
          </p:cNvSpPr>
          <p:nvPr>
            <p:ph idx="1"/>
          </p:nvPr>
        </p:nvSpPr>
        <p:spPr>
          <a:xfrm>
            <a:off x="418616" y="778414"/>
            <a:ext cx="6207267" cy="4419600"/>
          </a:xfrm>
        </p:spPr>
        <p:txBody>
          <a:bodyPr/>
          <a:lstStyle/>
          <a:p>
            <a:pPr algn="just"/>
            <a:r>
              <a:rPr lang="en-US" sz="2200" dirty="0"/>
              <a:t>Let us look at the </a:t>
            </a:r>
            <a:r>
              <a:rPr lang="en-US" sz="2200" dirty="0" err="1"/>
              <a:t>ProductService</a:t>
            </a:r>
            <a:r>
              <a:rPr lang="en-US" sz="2200" dirty="0"/>
              <a:t>, returns the hard-coded products when </a:t>
            </a:r>
            <a:r>
              <a:rPr lang="en-US" sz="2200" dirty="0" err="1"/>
              <a:t>getProduct</a:t>
            </a:r>
            <a:r>
              <a:rPr lang="en-US" sz="2200" dirty="0"/>
              <a:t> method. </a:t>
            </a:r>
          </a:p>
          <a:p>
            <a:pPr algn="just"/>
            <a:r>
              <a:rPr lang="en-US" sz="2200" dirty="0"/>
              <a:t>We instantiated the </a:t>
            </a:r>
            <a:r>
              <a:rPr lang="en-US" sz="2200" dirty="0" err="1"/>
              <a:t>productService</a:t>
            </a:r>
            <a:r>
              <a:rPr lang="en-US" sz="2200" dirty="0"/>
              <a:t> directly in our component</a:t>
            </a:r>
          </a:p>
        </p:txBody>
      </p:sp>
      <p:sp>
        <p:nvSpPr>
          <p:cNvPr id="4" name="Slide Number Placeholder 3">
            <a:extLst>
              <a:ext uri="{FF2B5EF4-FFF2-40B4-BE49-F238E27FC236}">
                <a16:creationId xmlns:a16="http://schemas.microsoft.com/office/drawing/2014/main" id="{5D3E523A-9847-4F69-A981-8F29965D6E5D}"/>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5" name="Picture 4">
            <a:extLst>
              <a:ext uri="{FF2B5EF4-FFF2-40B4-BE49-F238E27FC236}">
                <a16:creationId xmlns:a16="http://schemas.microsoft.com/office/drawing/2014/main" id="{4CBE43C4-EB99-4948-ACA2-903CF31D7EF9}"/>
              </a:ext>
            </a:extLst>
          </p:cNvPr>
          <p:cNvPicPr>
            <a:picLocks noChangeAspect="1"/>
          </p:cNvPicPr>
          <p:nvPr/>
        </p:nvPicPr>
        <p:blipFill>
          <a:blip r:embed="rId2"/>
          <a:stretch>
            <a:fillRect/>
          </a:stretch>
        </p:blipFill>
        <p:spPr>
          <a:xfrm>
            <a:off x="418616" y="2205253"/>
            <a:ext cx="4562022" cy="4157238"/>
          </a:xfrm>
          <a:prstGeom prst="rect">
            <a:avLst/>
          </a:prstGeom>
        </p:spPr>
      </p:pic>
      <p:pic>
        <p:nvPicPr>
          <p:cNvPr id="6" name="Picture 5">
            <a:extLst>
              <a:ext uri="{FF2B5EF4-FFF2-40B4-BE49-F238E27FC236}">
                <a16:creationId xmlns:a16="http://schemas.microsoft.com/office/drawing/2014/main" id="{89D39D9E-2CF2-402C-A935-FFF0F8823D84}"/>
              </a:ext>
            </a:extLst>
          </p:cNvPr>
          <p:cNvPicPr>
            <a:picLocks noChangeAspect="1"/>
          </p:cNvPicPr>
          <p:nvPr/>
        </p:nvPicPr>
        <p:blipFill>
          <a:blip r:embed="rId3"/>
          <a:stretch>
            <a:fillRect/>
          </a:stretch>
        </p:blipFill>
        <p:spPr>
          <a:xfrm>
            <a:off x="6981903" y="414059"/>
            <a:ext cx="5065020" cy="5866982"/>
          </a:xfrm>
          <a:prstGeom prst="rect">
            <a:avLst/>
          </a:prstGeom>
        </p:spPr>
      </p:pic>
    </p:spTree>
    <p:extLst>
      <p:ext uri="{BB962C8B-B14F-4D97-AF65-F5344CB8AC3E}">
        <p14:creationId xmlns:p14="http://schemas.microsoft.com/office/powerpoint/2010/main" val="146352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8C5C-1902-4252-A9E0-10B576891A7F}"/>
              </a:ext>
            </a:extLst>
          </p:cNvPr>
          <p:cNvSpPr>
            <a:spLocks noGrp="1"/>
          </p:cNvSpPr>
          <p:nvPr>
            <p:ph type="title"/>
          </p:nvPr>
        </p:nvSpPr>
        <p:spPr>
          <a:xfrm>
            <a:off x="222328" y="292375"/>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B857DE1B-A8B9-47D6-90D8-37BFD2954AD3}"/>
              </a:ext>
            </a:extLst>
          </p:cNvPr>
          <p:cNvSpPr>
            <a:spLocks noGrp="1"/>
          </p:cNvSpPr>
          <p:nvPr>
            <p:ph idx="1"/>
          </p:nvPr>
        </p:nvSpPr>
        <p:spPr>
          <a:xfrm>
            <a:off x="362345" y="947226"/>
            <a:ext cx="11126522" cy="4419600"/>
          </a:xfrm>
        </p:spPr>
        <p:txBody>
          <a:bodyPr/>
          <a:lstStyle/>
          <a:p>
            <a:pPr algn="just"/>
            <a:r>
              <a:rPr lang="en-US" sz="2400" dirty="0"/>
              <a:t>Our Component Class has now tied one implementation of </a:t>
            </a:r>
            <a:r>
              <a:rPr lang="en-US" sz="2400" dirty="0" err="1"/>
              <a:t>ProductService</a:t>
            </a:r>
            <a:r>
              <a:rPr lang="en-US" sz="2400" dirty="0"/>
              <a:t>. It will make it difficult to reuse our component.</a:t>
            </a:r>
          </a:p>
          <a:p>
            <a:pPr algn="just"/>
            <a:endParaRPr lang="en-US" sz="2400" dirty="0"/>
          </a:p>
          <a:p>
            <a:pPr algn="just"/>
            <a:r>
              <a:rPr lang="en-US" sz="2400" dirty="0"/>
              <a:t>It is hard to test this Component as it is difficult to provide the Mock for the </a:t>
            </a:r>
            <a:r>
              <a:rPr lang="en-US" sz="2400" dirty="0" err="1"/>
              <a:t>ProductService</a:t>
            </a:r>
            <a:r>
              <a:rPr lang="en-US" sz="2400" dirty="0"/>
              <a:t>. For Instance, what if we wanted to substitute out the implementation of </a:t>
            </a:r>
            <a:r>
              <a:rPr lang="en-US" sz="2400" dirty="0" err="1"/>
              <a:t>ProductService</a:t>
            </a:r>
            <a:r>
              <a:rPr lang="en-US" sz="2400" dirty="0"/>
              <a:t> with </a:t>
            </a:r>
            <a:r>
              <a:rPr lang="en-US" sz="2400" dirty="0" err="1"/>
              <a:t>MockProductService</a:t>
            </a:r>
            <a:r>
              <a:rPr lang="en-US" sz="2400" dirty="0"/>
              <a:t> during testing.</a:t>
            </a:r>
          </a:p>
          <a:p>
            <a:pPr algn="just"/>
            <a:endParaRPr lang="en-US" sz="2400" dirty="0"/>
          </a:p>
          <a:p>
            <a:pPr algn="just"/>
            <a:r>
              <a:rPr lang="en-US" sz="2400" dirty="0"/>
              <a:t>What if </a:t>
            </a:r>
            <a:r>
              <a:rPr lang="en-US" sz="2400" dirty="0" err="1"/>
              <a:t>ProductService</a:t>
            </a:r>
            <a:r>
              <a:rPr lang="en-US" sz="2400" dirty="0"/>
              <a:t> depends on  another Service. And then we decides to change the service to some other service. Again we need to search and replace the code manually</a:t>
            </a:r>
          </a:p>
          <a:p>
            <a:pPr algn="just"/>
            <a:endParaRPr lang="en-US" sz="2400" dirty="0"/>
          </a:p>
          <a:p>
            <a:pPr algn="just"/>
            <a:r>
              <a:rPr lang="en-US" sz="2400" dirty="0"/>
              <a:t>We would make our </a:t>
            </a:r>
            <a:r>
              <a:rPr lang="en-US" sz="2400" dirty="0" err="1"/>
              <a:t>ProductService</a:t>
            </a:r>
            <a:r>
              <a:rPr lang="en-US" sz="2400" dirty="0"/>
              <a:t> singleton so that we can use it across our application.</a:t>
            </a:r>
          </a:p>
        </p:txBody>
      </p:sp>
      <p:sp>
        <p:nvSpPr>
          <p:cNvPr id="4" name="Slide Number Placeholder 3">
            <a:extLst>
              <a:ext uri="{FF2B5EF4-FFF2-40B4-BE49-F238E27FC236}">
                <a16:creationId xmlns:a16="http://schemas.microsoft.com/office/drawing/2014/main" id="{10F4D5BD-B0AB-44B6-8779-60E80BB90DB1}"/>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213816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498B-C77C-4E2F-A912-5587C96F3EA4}"/>
              </a:ext>
            </a:extLst>
          </p:cNvPr>
          <p:cNvSpPr>
            <a:spLocks noGrp="1"/>
          </p:cNvSpPr>
          <p:nvPr>
            <p:ph type="title"/>
          </p:nvPr>
        </p:nvSpPr>
        <p:spPr>
          <a:xfrm>
            <a:off x="250464" y="154743"/>
            <a:ext cx="11125199" cy="521678"/>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926573CA-65B0-44D1-8665-EEC5ABABB86E}"/>
              </a:ext>
            </a:extLst>
          </p:cNvPr>
          <p:cNvSpPr>
            <a:spLocks noGrp="1"/>
          </p:cNvSpPr>
          <p:nvPr>
            <p:ph idx="1"/>
          </p:nvPr>
        </p:nvSpPr>
        <p:spPr>
          <a:xfrm>
            <a:off x="376412" y="764341"/>
            <a:ext cx="11510787" cy="4419600"/>
          </a:xfrm>
        </p:spPr>
        <p:txBody>
          <a:bodyPr/>
          <a:lstStyle/>
          <a:p>
            <a:pPr algn="just"/>
            <a:r>
              <a:rPr lang="en-US" sz="2400" dirty="0"/>
              <a:t>To solve all these problems. Move the creation of </a:t>
            </a:r>
            <a:r>
              <a:rPr lang="en-US" sz="2400" dirty="0" err="1"/>
              <a:t>ProductService</a:t>
            </a:r>
            <a:r>
              <a:rPr lang="en-US" sz="2400" dirty="0"/>
              <a:t> to the constructor the </a:t>
            </a:r>
            <a:r>
              <a:rPr lang="en-US" sz="2400" dirty="0" err="1"/>
              <a:t>AppComponent</a:t>
            </a:r>
            <a:r>
              <a:rPr lang="en-US" sz="2400" dirty="0"/>
              <a:t> class as shown below.</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Now our </a:t>
            </a:r>
            <a:r>
              <a:rPr lang="en-US" sz="2400" dirty="0" err="1"/>
              <a:t>AppComponent</a:t>
            </a:r>
            <a:r>
              <a:rPr lang="en-US" sz="2400" dirty="0"/>
              <a:t> does not create the instance of the </a:t>
            </a:r>
            <a:r>
              <a:rPr lang="en-US" sz="2400" dirty="0" err="1"/>
              <a:t>ProductService</a:t>
            </a:r>
            <a:r>
              <a:rPr lang="en-US" sz="2400" dirty="0"/>
              <a:t>. It just asks for it in its Constructor. The </a:t>
            </a:r>
            <a:r>
              <a:rPr lang="en-US" sz="2400" dirty="0" err="1"/>
              <a:t>AppComponent</a:t>
            </a:r>
            <a:r>
              <a:rPr lang="en-US" sz="2400" dirty="0"/>
              <a:t> is now decoupled from the </a:t>
            </a:r>
            <a:r>
              <a:rPr lang="en-US" sz="2400" dirty="0" err="1"/>
              <a:t>ProductService</a:t>
            </a:r>
            <a:r>
              <a:rPr lang="en-US" sz="2400" dirty="0"/>
              <a:t>. We can pass </a:t>
            </a:r>
            <a:r>
              <a:rPr lang="en-US" sz="2400" dirty="0" err="1"/>
              <a:t>ProductService</a:t>
            </a:r>
            <a:r>
              <a:rPr lang="en-US" sz="2400" dirty="0"/>
              <a:t>, </a:t>
            </a:r>
            <a:r>
              <a:rPr lang="en-US" sz="2400" dirty="0" err="1"/>
              <a:t>BetterProductService</a:t>
            </a:r>
            <a:r>
              <a:rPr lang="en-US" sz="2400" dirty="0"/>
              <a:t> or </a:t>
            </a:r>
            <a:r>
              <a:rPr lang="en-US" sz="2400" dirty="0" err="1"/>
              <a:t>MockProductService</a:t>
            </a:r>
            <a:r>
              <a:rPr lang="en-US" sz="2400" dirty="0"/>
              <a:t>. The </a:t>
            </a:r>
            <a:r>
              <a:rPr lang="en-US" sz="2400" dirty="0" err="1"/>
              <a:t>AppComponent</a:t>
            </a:r>
            <a:r>
              <a:rPr lang="en-US" sz="2400" dirty="0"/>
              <a:t> does not care.</a:t>
            </a:r>
          </a:p>
        </p:txBody>
      </p:sp>
      <p:sp>
        <p:nvSpPr>
          <p:cNvPr id="4" name="Slide Number Placeholder 3">
            <a:extLst>
              <a:ext uri="{FF2B5EF4-FFF2-40B4-BE49-F238E27FC236}">
                <a16:creationId xmlns:a16="http://schemas.microsoft.com/office/drawing/2014/main" id="{37A08121-EC39-47F7-A4DF-D7AD7BDBAE44}"/>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6" name="Picture 5">
            <a:extLst>
              <a:ext uri="{FF2B5EF4-FFF2-40B4-BE49-F238E27FC236}">
                <a16:creationId xmlns:a16="http://schemas.microsoft.com/office/drawing/2014/main" id="{DB840323-4CB5-4576-B881-95D6FB95BE37}"/>
              </a:ext>
            </a:extLst>
          </p:cNvPr>
          <p:cNvPicPr>
            <a:picLocks noChangeAspect="1"/>
          </p:cNvPicPr>
          <p:nvPr/>
        </p:nvPicPr>
        <p:blipFill>
          <a:blip r:embed="rId2"/>
          <a:stretch>
            <a:fillRect/>
          </a:stretch>
        </p:blipFill>
        <p:spPr>
          <a:xfrm>
            <a:off x="3175052" y="1446244"/>
            <a:ext cx="5276021" cy="2935166"/>
          </a:xfrm>
          <a:prstGeom prst="rect">
            <a:avLst/>
          </a:prstGeom>
        </p:spPr>
      </p:pic>
    </p:spTree>
    <p:extLst>
      <p:ext uri="{BB962C8B-B14F-4D97-AF65-F5344CB8AC3E}">
        <p14:creationId xmlns:p14="http://schemas.microsoft.com/office/powerpoint/2010/main" val="8097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505-54B6-4C2C-B30B-93405A5BB5AE}"/>
              </a:ext>
            </a:extLst>
          </p:cNvPr>
          <p:cNvSpPr>
            <a:spLocks noGrp="1"/>
          </p:cNvSpPr>
          <p:nvPr>
            <p:ph type="title"/>
          </p:nvPr>
        </p:nvSpPr>
        <p:spPr>
          <a:xfrm>
            <a:off x="208261" y="292375"/>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3291A7A8-1EA6-44CD-9B5F-EBF9E92D86CD}"/>
              </a:ext>
            </a:extLst>
          </p:cNvPr>
          <p:cNvSpPr>
            <a:spLocks noGrp="1"/>
          </p:cNvSpPr>
          <p:nvPr>
            <p:ph idx="1"/>
          </p:nvPr>
        </p:nvSpPr>
        <p:spPr>
          <a:xfrm>
            <a:off x="362345" y="890955"/>
            <a:ext cx="11126522" cy="4419600"/>
          </a:xfrm>
        </p:spPr>
        <p:txBody>
          <a:bodyPr/>
          <a:lstStyle/>
          <a:p>
            <a:pPr marL="0" indent="0">
              <a:buNone/>
            </a:pPr>
            <a:r>
              <a:rPr lang="en-IN" sz="2400" b="1" dirty="0"/>
              <a:t>Why use Dependency Injection</a:t>
            </a:r>
          </a:p>
          <a:p>
            <a:r>
              <a:rPr lang="en-US" sz="2400" dirty="0" err="1"/>
              <a:t>AppComponent</a:t>
            </a:r>
            <a:r>
              <a:rPr lang="en-US" sz="2400" dirty="0"/>
              <a:t> is now easier to Test. </a:t>
            </a:r>
          </a:p>
          <a:p>
            <a:r>
              <a:rPr lang="en-US" sz="2400" dirty="0" err="1"/>
              <a:t>AppComponent</a:t>
            </a:r>
            <a:r>
              <a:rPr lang="en-US" sz="2400" dirty="0"/>
              <a:t> is not dependent on a Particular implementation of Service anymore.</a:t>
            </a:r>
          </a:p>
          <a:p>
            <a:r>
              <a:rPr lang="en-US" sz="2400" dirty="0"/>
              <a:t>Reusing of the component is becomes easier. </a:t>
            </a:r>
          </a:p>
          <a:p>
            <a:r>
              <a:rPr lang="en-US" sz="2400" dirty="0"/>
              <a:t>Dependency injection pattern made our </a:t>
            </a:r>
            <a:r>
              <a:rPr lang="en-US" sz="2400" dirty="0" err="1"/>
              <a:t>AppComponent</a:t>
            </a:r>
            <a:r>
              <a:rPr lang="en-US" sz="2400" dirty="0"/>
              <a:t> testable, maintainable etc.</a:t>
            </a:r>
            <a:r>
              <a:rPr lang="en-IN" sz="2400" dirty="0"/>
              <a:t> </a:t>
            </a:r>
            <a:endParaRPr lang="en-US" sz="2400" dirty="0"/>
          </a:p>
        </p:txBody>
      </p:sp>
      <p:sp>
        <p:nvSpPr>
          <p:cNvPr id="4" name="Slide Number Placeholder 3">
            <a:extLst>
              <a:ext uri="{FF2B5EF4-FFF2-40B4-BE49-F238E27FC236}">
                <a16:creationId xmlns:a16="http://schemas.microsoft.com/office/drawing/2014/main" id="{CCEEFD4F-C70A-47F8-9170-3EEE2B944950}"/>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207975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3F53-D1C7-4475-92C8-33D3A4D9911E}"/>
              </a:ext>
            </a:extLst>
          </p:cNvPr>
          <p:cNvSpPr>
            <a:spLocks noGrp="1"/>
          </p:cNvSpPr>
          <p:nvPr>
            <p:ph type="title"/>
          </p:nvPr>
        </p:nvSpPr>
        <p:spPr>
          <a:xfrm>
            <a:off x="292667" y="264239"/>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6A44C3ED-DB55-4FF1-ABBC-96A33440E56B}"/>
              </a:ext>
            </a:extLst>
          </p:cNvPr>
          <p:cNvSpPr>
            <a:spLocks noGrp="1"/>
          </p:cNvSpPr>
          <p:nvPr>
            <p:ph idx="1"/>
          </p:nvPr>
        </p:nvSpPr>
        <p:spPr>
          <a:xfrm>
            <a:off x="362343" y="764343"/>
            <a:ext cx="11126522" cy="4419600"/>
          </a:xfrm>
        </p:spPr>
        <p:txBody>
          <a:bodyPr/>
          <a:lstStyle/>
          <a:p>
            <a:pPr marL="0" indent="0">
              <a:buNone/>
            </a:pPr>
            <a:r>
              <a:rPr lang="en-IN" sz="2400" b="1" dirty="0"/>
              <a:t>Angular Dependency Injection Framework</a:t>
            </a:r>
          </a:p>
          <a:p>
            <a:pPr marL="0" indent="0" algn="just">
              <a:buNone/>
            </a:pPr>
            <a:r>
              <a:rPr lang="en-US" sz="2400" dirty="0"/>
              <a:t>Angular Dependency Injection framework implements the Dependency injection Pattern in Angular. It creates &amp; maintains the Dependencies and injects them into the Components or Services which requests for it.</a:t>
            </a:r>
            <a:r>
              <a:rPr lang="en-IN" sz="2400" dirty="0"/>
              <a:t> </a:t>
            </a:r>
          </a:p>
          <a:p>
            <a:pPr marL="0" indent="0" algn="just">
              <a:spcBef>
                <a:spcPts val="0"/>
              </a:spcBef>
              <a:buNone/>
            </a:pPr>
            <a:endParaRPr lang="en-IN" sz="2400" dirty="0"/>
          </a:p>
          <a:p>
            <a:pPr marL="0" indent="0" algn="just">
              <a:spcBef>
                <a:spcPts val="0"/>
              </a:spcBef>
              <a:spcAft>
                <a:spcPts val="600"/>
              </a:spcAft>
              <a:buNone/>
            </a:pPr>
            <a:r>
              <a:rPr lang="en-IN" sz="2400" b="1" dirty="0"/>
              <a:t>Parts of Angular Dependency Injection Framework</a:t>
            </a:r>
          </a:p>
          <a:p>
            <a:pPr marL="0" indent="0" algn="just">
              <a:spcBef>
                <a:spcPts val="600"/>
              </a:spcBef>
              <a:buNone/>
            </a:pPr>
            <a:r>
              <a:rPr lang="en-US" sz="2400" dirty="0"/>
              <a:t>There are five main parts of the Angular Dependency injection Framework.</a:t>
            </a:r>
          </a:p>
          <a:p>
            <a:pPr marL="0" indent="0" algn="just">
              <a:buNone/>
            </a:pPr>
            <a:r>
              <a:rPr lang="en-US" sz="2400" b="1" dirty="0"/>
              <a:t>Consumer</a:t>
            </a:r>
          </a:p>
          <a:p>
            <a:pPr marL="0" indent="0" algn="just">
              <a:buNone/>
            </a:pPr>
            <a:r>
              <a:rPr lang="en-US" sz="2400" dirty="0"/>
              <a:t>The Component that needs the Dependency. In the above example, the </a:t>
            </a:r>
            <a:r>
              <a:rPr lang="en-US" sz="2400" dirty="0" err="1"/>
              <a:t>AppComponent</a:t>
            </a:r>
            <a:r>
              <a:rPr lang="en-US" sz="2400" dirty="0"/>
              <a:t> is the Consumer</a:t>
            </a:r>
          </a:p>
          <a:p>
            <a:pPr marL="0" indent="0" algn="just">
              <a:buNone/>
            </a:pPr>
            <a:r>
              <a:rPr lang="en-US" sz="2400" b="1" dirty="0"/>
              <a:t>Dependency Injection</a:t>
            </a:r>
          </a:p>
          <a:p>
            <a:pPr marL="0" indent="0" algn="just">
              <a:spcBef>
                <a:spcPts val="600"/>
              </a:spcBef>
              <a:buNone/>
            </a:pPr>
            <a:r>
              <a:rPr lang="en-US" sz="2400" dirty="0"/>
              <a:t>The Service that is being injected. In the above example the </a:t>
            </a:r>
            <a:r>
              <a:rPr lang="en-US" sz="2400" dirty="0" err="1"/>
              <a:t>ProductService</a:t>
            </a:r>
            <a:r>
              <a:rPr lang="en-US" sz="2400" dirty="0"/>
              <a:t> is the Dependency</a:t>
            </a:r>
          </a:p>
        </p:txBody>
      </p:sp>
      <p:sp>
        <p:nvSpPr>
          <p:cNvPr id="4" name="Slide Number Placeholder 3">
            <a:extLst>
              <a:ext uri="{FF2B5EF4-FFF2-40B4-BE49-F238E27FC236}">
                <a16:creationId xmlns:a16="http://schemas.microsoft.com/office/drawing/2014/main" id="{53404C4B-0100-49F8-8358-15ED6E3069FA}"/>
              </a:ext>
            </a:extLst>
          </p:cNvPr>
          <p:cNvSpPr>
            <a:spLocks noGrp="1"/>
          </p:cNvSpPr>
          <p:nvPr>
            <p:ph type="sldNum" sz="quarter" idx="12"/>
          </p:nvPr>
        </p:nvSpPr>
        <p:spPr/>
        <p:txBody>
          <a:bodyPr/>
          <a:lstStyle/>
          <a:p>
            <a:fld id="{C51EAA63-D034-42AE-91FA-B13B9518C7BE}" type="slidenum">
              <a:rPr lang="en-US" smtClean="0"/>
              <a:pPr/>
              <a:t>18</a:t>
            </a:fld>
            <a:endParaRPr lang="en-US" dirty="0"/>
          </a:p>
        </p:txBody>
      </p:sp>
    </p:spTree>
    <p:extLst>
      <p:ext uri="{BB962C8B-B14F-4D97-AF65-F5344CB8AC3E}">
        <p14:creationId xmlns:p14="http://schemas.microsoft.com/office/powerpoint/2010/main" val="90015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4787-88CE-4EFA-AC67-BE5B0AC8E8B1}"/>
              </a:ext>
            </a:extLst>
          </p:cNvPr>
          <p:cNvSpPr>
            <a:spLocks noGrp="1"/>
          </p:cNvSpPr>
          <p:nvPr>
            <p:ph type="title"/>
          </p:nvPr>
        </p:nvSpPr>
        <p:spPr>
          <a:xfrm>
            <a:off x="154745" y="190149"/>
            <a:ext cx="11125199" cy="493543"/>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80658678-EAA2-49B6-91F3-9832EDA89EB2}"/>
              </a:ext>
            </a:extLst>
          </p:cNvPr>
          <p:cNvSpPr>
            <a:spLocks noGrp="1"/>
          </p:cNvSpPr>
          <p:nvPr>
            <p:ph idx="1"/>
          </p:nvPr>
        </p:nvSpPr>
        <p:spPr>
          <a:xfrm>
            <a:off x="154745" y="1003496"/>
            <a:ext cx="12034079" cy="4419600"/>
          </a:xfrm>
        </p:spPr>
        <p:txBody>
          <a:bodyPr/>
          <a:lstStyle/>
          <a:p>
            <a:pPr marL="0" indent="0" algn="just">
              <a:buNone/>
            </a:pPr>
            <a:r>
              <a:rPr lang="en-IN" sz="2400" b="1" dirty="0"/>
              <a:t>DI Token</a:t>
            </a:r>
          </a:p>
          <a:p>
            <a:pPr marL="0" indent="0" algn="just">
              <a:buNone/>
            </a:pPr>
            <a:r>
              <a:rPr lang="en-US" sz="2400" dirty="0"/>
              <a:t>The DI Token uniquely identifies a Dependency. We use DI Token when we register dependency.</a:t>
            </a:r>
            <a:r>
              <a:rPr lang="en-IN" sz="2400" dirty="0"/>
              <a:t> </a:t>
            </a:r>
          </a:p>
          <a:p>
            <a:pPr marL="0" indent="0" algn="just">
              <a:buNone/>
            </a:pPr>
            <a:endParaRPr lang="en-IN" sz="2400" dirty="0"/>
          </a:p>
          <a:p>
            <a:pPr marL="0" indent="0" algn="just">
              <a:buNone/>
            </a:pPr>
            <a:r>
              <a:rPr lang="en-IN" sz="2400" b="1" dirty="0"/>
              <a:t>Providers</a:t>
            </a:r>
          </a:p>
          <a:p>
            <a:pPr marL="0" indent="0" algn="just">
              <a:buNone/>
            </a:pPr>
            <a:r>
              <a:rPr lang="en-US" sz="2400" dirty="0"/>
              <a:t>The  Providers Maintains the list of Dependencies along with their Tokens. The DI Token is used to identify the Dependency. </a:t>
            </a:r>
          </a:p>
          <a:p>
            <a:pPr marL="0" indent="0" algn="just">
              <a:buNone/>
            </a:pPr>
            <a:endParaRPr lang="en-US" sz="2400" dirty="0"/>
          </a:p>
          <a:p>
            <a:pPr marL="0" indent="0" algn="just">
              <a:buNone/>
            </a:pPr>
            <a:r>
              <a:rPr lang="en-US" sz="2400" b="1" dirty="0"/>
              <a:t>Injector</a:t>
            </a:r>
          </a:p>
          <a:p>
            <a:pPr marL="0" indent="0" algn="just">
              <a:buNone/>
            </a:pPr>
            <a:r>
              <a:rPr lang="en-US" sz="2400" dirty="0"/>
              <a:t>Injector holds the Providers and is responsible for resolving the dependencies and injecting the instance of the Dependency to the Consumer.</a:t>
            </a:r>
          </a:p>
        </p:txBody>
      </p:sp>
      <p:sp>
        <p:nvSpPr>
          <p:cNvPr id="4" name="Slide Number Placeholder 3">
            <a:extLst>
              <a:ext uri="{FF2B5EF4-FFF2-40B4-BE49-F238E27FC236}">
                <a16:creationId xmlns:a16="http://schemas.microsoft.com/office/drawing/2014/main" id="{CAE49C5F-1FA7-4E5F-AD03-5AB5AFFD1843}"/>
              </a:ext>
            </a:extLst>
          </p:cNvPr>
          <p:cNvSpPr>
            <a:spLocks noGrp="1"/>
          </p:cNvSpPr>
          <p:nvPr>
            <p:ph type="sldNum" sz="quarter" idx="12"/>
          </p:nvPr>
        </p:nvSpPr>
        <p:spPr/>
        <p:txBody>
          <a:bodyPr/>
          <a:lstStyle/>
          <a:p>
            <a:fld id="{C51EAA63-D034-42AE-91FA-B13B9518C7BE}" type="slidenum">
              <a:rPr lang="en-US" smtClean="0"/>
              <a:pPr/>
              <a:t>19</a:t>
            </a:fld>
            <a:endParaRPr lang="en-US" dirty="0"/>
          </a:p>
        </p:txBody>
      </p:sp>
    </p:spTree>
    <p:extLst>
      <p:ext uri="{BB962C8B-B14F-4D97-AF65-F5344CB8AC3E}">
        <p14:creationId xmlns:p14="http://schemas.microsoft.com/office/powerpoint/2010/main" val="275748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712912" y="2339980"/>
            <a:ext cx="8763000" cy="1470025"/>
          </a:xfrm>
        </p:spPr>
        <p:txBody>
          <a:bodyPr/>
          <a:lstStyle/>
          <a:p>
            <a:pPr algn="ctr"/>
            <a:r>
              <a:rPr lang="en-US" dirty="0"/>
              <a:t>Angular </a:t>
            </a:r>
            <a:br>
              <a:rPr lang="en-US" dirty="0"/>
            </a:br>
            <a:r>
              <a:rPr lang="en-US" dirty="0"/>
              <a:t>Dependency Injection &amp; Services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975C-3D6F-4874-B9E6-9517F469B826}"/>
              </a:ext>
            </a:extLst>
          </p:cNvPr>
          <p:cNvSpPr>
            <a:spLocks noGrp="1"/>
          </p:cNvSpPr>
          <p:nvPr>
            <p:ph type="title"/>
          </p:nvPr>
        </p:nvSpPr>
        <p:spPr>
          <a:xfrm>
            <a:off x="208261" y="250171"/>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6770D647-38C9-4B92-B0F6-D2467DE236BE}"/>
              </a:ext>
            </a:extLst>
          </p:cNvPr>
          <p:cNvSpPr>
            <a:spLocks noGrp="1"/>
          </p:cNvSpPr>
          <p:nvPr>
            <p:ph idx="1"/>
          </p:nvPr>
        </p:nvSpPr>
        <p:spPr>
          <a:xfrm>
            <a:off x="390480" y="820617"/>
            <a:ext cx="11126522" cy="4419600"/>
          </a:xfrm>
        </p:spPr>
        <p:txBody>
          <a:bodyPr/>
          <a:lstStyle/>
          <a:p>
            <a:pPr marL="0" indent="0">
              <a:buNone/>
            </a:pPr>
            <a:r>
              <a:rPr lang="en-IN" sz="2400" b="1" dirty="0"/>
              <a:t>How Dependency Injection works in Angular</a:t>
            </a:r>
          </a:p>
          <a:p>
            <a:pPr algn="just">
              <a:spcBef>
                <a:spcPts val="1800"/>
              </a:spcBef>
            </a:pPr>
            <a:r>
              <a:rPr lang="en-US" sz="2400" dirty="0"/>
              <a:t>The dependencies are registered with the Provider. This is done in the Providers metadata of the Injector.</a:t>
            </a:r>
          </a:p>
          <a:p>
            <a:pPr algn="just">
              <a:spcBef>
                <a:spcPts val="0"/>
              </a:spcBef>
            </a:pPr>
            <a:endParaRPr lang="en-US" sz="2400" dirty="0"/>
          </a:p>
          <a:p>
            <a:pPr algn="just">
              <a:spcBef>
                <a:spcPts val="0"/>
              </a:spcBef>
            </a:pPr>
            <a:r>
              <a:rPr lang="en-US" sz="2400" dirty="0"/>
              <a:t>Angular Provides an instance of Injector &amp; Provider to every Consumer.</a:t>
            </a:r>
          </a:p>
          <a:p>
            <a:pPr algn="just">
              <a:spcBef>
                <a:spcPts val="0"/>
              </a:spcBef>
            </a:pPr>
            <a:endParaRPr lang="en-US" sz="2400" dirty="0"/>
          </a:p>
          <a:p>
            <a:pPr algn="just">
              <a:spcBef>
                <a:spcPts val="0"/>
              </a:spcBef>
            </a:pPr>
            <a:r>
              <a:rPr lang="en-US" sz="2400" dirty="0"/>
              <a:t>Consumer when instantiated, It declares the Dependencies it needs in its constructor.</a:t>
            </a:r>
          </a:p>
          <a:p>
            <a:pPr algn="just">
              <a:spcBef>
                <a:spcPts val="0"/>
              </a:spcBef>
            </a:pPr>
            <a:endParaRPr lang="en-US" sz="2400" dirty="0"/>
          </a:p>
          <a:p>
            <a:pPr algn="just">
              <a:spcBef>
                <a:spcPts val="0"/>
              </a:spcBef>
            </a:pPr>
            <a:r>
              <a:rPr lang="en-US" sz="2400" dirty="0"/>
              <a:t>Injector reads the Dependencies from the constructor of the Consumer and looks for the dependency in the provider. The Provider provides the instance and injector, then injects it into the consumer. If the instance of the Dependency is already exists, then it is reused making the dependency singleton.</a:t>
            </a:r>
          </a:p>
        </p:txBody>
      </p:sp>
      <p:sp>
        <p:nvSpPr>
          <p:cNvPr id="4" name="Slide Number Placeholder 3">
            <a:extLst>
              <a:ext uri="{FF2B5EF4-FFF2-40B4-BE49-F238E27FC236}">
                <a16:creationId xmlns:a16="http://schemas.microsoft.com/office/drawing/2014/main" id="{ACEF783D-0602-4C15-A934-954ED033F813}"/>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24041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9F3F-C05C-48CC-A4DA-7586204A645C}"/>
              </a:ext>
            </a:extLst>
          </p:cNvPr>
          <p:cNvSpPr>
            <a:spLocks noGrp="1"/>
          </p:cNvSpPr>
          <p:nvPr>
            <p:ph type="title"/>
          </p:nvPr>
        </p:nvSpPr>
        <p:spPr>
          <a:xfrm>
            <a:off x="222328" y="236103"/>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660E6D9F-98F5-4CF7-B51D-E913E24419AD}"/>
              </a:ext>
            </a:extLst>
          </p:cNvPr>
          <p:cNvSpPr>
            <a:spLocks noGrp="1"/>
          </p:cNvSpPr>
          <p:nvPr>
            <p:ph idx="1"/>
          </p:nvPr>
        </p:nvSpPr>
        <p:spPr>
          <a:xfrm>
            <a:off x="390479" y="778414"/>
            <a:ext cx="11594691" cy="4419600"/>
          </a:xfrm>
        </p:spPr>
        <p:txBody>
          <a:bodyPr/>
          <a:lstStyle/>
          <a:p>
            <a:pPr marL="0" indent="0" algn="just">
              <a:buNone/>
            </a:pPr>
            <a:r>
              <a:rPr lang="en-IN" sz="2400" b="1" dirty="0"/>
              <a:t>How to use Dependency Injection</a:t>
            </a:r>
          </a:p>
          <a:p>
            <a:pPr marL="0" indent="0" algn="just">
              <a:buNone/>
            </a:pPr>
            <a:r>
              <a:rPr lang="en-IN" sz="2400" dirty="0"/>
              <a:t>First, In </a:t>
            </a:r>
            <a:r>
              <a:rPr lang="en-IN" sz="2400" dirty="0" err="1"/>
              <a:t>ProviderService</a:t>
            </a:r>
            <a:r>
              <a:rPr lang="en-IN" sz="2400" dirty="0"/>
              <a:t>, </a:t>
            </a:r>
            <a:r>
              <a:rPr lang="en-US" sz="2400" dirty="0"/>
              <a:t>we need to register the dependencies with the provider. This is done in the providers metadata array of @Component decorator.</a:t>
            </a:r>
          </a:p>
          <a:p>
            <a:pPr marL="0" indent="0" algn="just">
              <a:buNone/>
            </a:pPr>
            <a:endParaRPr lang="en-US" sz="2400" dirty="0"/>
          </a:p>
          <a:p>
            <a:pPr marL="0" indent="0" algn="just">
              <a:buNone/>
            </a:pPr>
            <a:r>
              <a:rPr lang="en-US" sz="2400" dirty="0"/>
              <a:t>Next, we need to tell angular that our component needs dependency injection. This is done by using the @Injectable() decorator.</a:t>
            </a:r>
          </a:p>
          <a:p>
            <a:pPr marL="0" indent="0" algn="just">
              <a:buNone/>
            </a:pPr>
            <a:endParaRPr lang="en-US" sz="2400" dirty="0"/>
          </a:p>
          <a:p>
            <a:pPr marL="0" indent="0" algn="just">
              <a:buNone/>
            </a:pPr>
            <a:r>
              <a:rPr lang="en-US" sz="2400" dirty="0"/>
              <a:t>@Injectable() decorator is not needed, if the class already has other Angular decorators like @Component, @pipe or @directive etc. Because all these are a subtype of </a:t>
            </a:r>
            <a:r>
              <a:rPr lang="en-US" sz="2400" dirty="0" err="1"/>
              <a:t>Injectible</a:t>
            </a:r>
            <a:r>
              <a:rPr lang="en-US" sz="2400" dirty="0"/>
              <a:t>.</a:t>
            </a:r>
          </a:p>
          <a:p>
            <a:pPr marL="0" indent="0" algn="just">
              <a:buNone/>
            </a:pPr>
            <a:endParaRPr lang="en-US" sz="2400" dirty="0"/>
          </a:p>
          <a:p>
            <a:pPr marL="0" indent="0" algn="just">
              <a:buNone/>
            </a:pPr>
            <a:r>
              <a:rPr lang="en-US" sz="2400" dirty="0"/>
              <a:t>Since our </a:t>
            </a:r>
            <a:r>
              <a:rPr lang="en-US" sz="2400" dirty="0" err="1"/>
              <a:t>AppComponent</a:t>
            </a:r>
            <a:r>
              <a:rPr lang="en-US" sz="2400" dirty="0"/>
              <a:t> is already decorated with @Component, we do not need to decorate with the @Injectable</a:t>
            </a:r>
          </a:p>
        </p:txBody>
      </p:sp>
      <p:sp>
        <p:nvSpPr>
          <p:cNvPr id="4" name="Slide Number Placeholder 3">
            <a:extLst>
              <a:ext uri="{FF2B5EF4-FFF2-40B4-BE49-F238E27FC236}">
                <a16:creationId xmlns:a16="http://schemas.microsoft.com/office/drawing/2014/main" id="{BF50C962-CDDE-4BE6-B30C-A15B7A5A22D2}"/>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5" name="Picture 4">
            <a:extLst>
              <a:ext uri="{FF2B5EF4-FFF2-40B4-BE49-F238E27FC236}">
                <a16:creationId xmlns:a16="http://schemas.microsoft.com/office/drawing/2014/main" id="{28130C23-48CD-48FC-9877-A314CF80D014}"/>
              </a:ext>
            </a:extLst>
          </p:cNvPr>
          <p:cNvPicPr>
            <a:picLocks noChangeAspect="1"/>
          </p:cNvPicPr>
          <p:nvPr/>
        </p:nvPicPr>
        <p:blipFill>
          <a:blip r:embed="rId3"/>
          <a:stretch>
            <a:fillRect/>
          </a:stretch>
        </p:blipFill>
        <p:spPr>
          <a:xfrm>
            <a:off x="3130819" y="2081504"/>
            <a:ext cx="3804554" cy="390646"/>
          </a:xfrm>
          <a:prstGeom prst="rect">
            <a:avLst/>
          </a:prstGeom>
        </p:spPr>
      </p:pic>
    </p:spTree>
    <p:extLst>
      <p:ext uri="{BB962C8B-B14F-4D97-AF65-F5344CB8AC3E}">
        <p14:creationId xmlns:p14="http://schemas.microsoft.com/office/powerpoint/2010/main" val="118634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2593-9F6B-4926-8ACC-10CB177ACBA8}"/>
              </a:ext>
            </a:extLst>
          </p:cNvPr>
          <p:cNvSpPr>
            <a:spLocks noGrp="1"/>
          </p:cNvSpPr>
          <p:nvPr>
            <p:ph type="title"/>
          </p:nvPr>
        </p:nvSpPr>
        <p:spPr>
          <a:xfrm>
            <a:off x="254233" y="244928"/>
            <a:ext cx="11125199" cy="54428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9FD79268-1859-4375-870A-3A88766F98E9}"/>
              </a:ext>
            </a:extLst>
          </p:cNvPr>
          <p:cNvSpPr>
            <a:spLocks noGrp="1"/>
          </p:cNvSpPr>
          <p:nvPr>
            <p:ph idx="1"/>
          </p:nvPr>
        </p:nvSpPr>
        <p:spPr>
          <a:xfrm>
            <a:off x="400528" y="1017815"/>
            <a:ext cx="11126522" cy="4419600"/>
          </a:xfrm>
        </p:spPr>
        <p:txBody>
          <a:bodyPr/>
          <a:lstStyle/>
          <a:p>
            <a:pPr algn="just"/>
            <a:r>
              <a:rPr lang="en-US" sz="2600" dirty="0"/>
              <a:t>Next, our </a:t>
            </a:r>
            <a:r>
              <a:rPr lang="en-US" sz="2600" dirty="0" err="1"/>
              <a:t>AppComponent</a:t>
            </a:r>
            <a:r>
              <a:rPr lang="en-US" sz="2600" dirty="0"/>
              <a:t> needs to ask for the dependencies. This is done in the constructor as shown below.</a:t>
            </a:r>
          </a:p>
        </p:txBody>
      </p:sp>
      <p:sp>
        <p:nvSpPr>
          <p:cNvPr id="4" name="Slide Number Placeholder 3">
            <a:extLst>
              <a:ext uri="{FF2B5EF4-FFF2-40B4-BE49-F238E27FC236}">
                <a16:creationId xmlns:a16="http://schemas.microsoft.com/office/drawing/2014/main" id="{5D5E5395-4152-4542-AA9D-7A98681BC4A5}"/>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5" name="Picture 4">
            <a:extLst>
              <a:ext uri="{FF2B5EF4-FFF2-40B4-BE49-F238E27FC236}">
                <a16:creationId xmlns:a16="http://schemas.microsoft.com/office/drawing/2014/main" id="{E51DA807-CDCC-42C9-8E2D-4EBEED2B7FA7}"/>
              </a:ext>
            </a:extLst>
          </p:cNvPr>
          <p:cNvPicPr>
            <a:picLocks noChangeAspect="1"/>
          </p:cNvPicPr>
          <p:nvPr/>
        </p:nvPicPr>
        <p:blipFill>
          <a:blip r:embed="rId2"/>
          <a:stretch>
            <a:fillRect/>
          </a:stretch>
        </p:blipFill>
        <p:spPr>
          <a:xfrm>
            <a:off x="3151414" y="1842735"/>
            <a:ext cx="5091571" cy="4426075"/>
          </a:xfrm>
          <a:prstGeom prst="rect">
            <a:avLst/>
          </a:prstGeom>
        </p:spPr>
      </p:pic>
    </p:spTree>
    <p:extLst>
      <p:ext uri="{BB962C8B-B14F-4D97-AF65-F5344CB8AC3E}">
        <p14:creationId xmlns:p14="http://schemas.microsoft.com/office/powerpoint/2010/main" val="29075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E3C3-B95A-40CF-B4E7-8AE2DFEA6ADF}"/>
              </a:ext>
            </a:extLst>
          </p:cNvPr>
          <p:cNvSpPr>
            <a:spLocks noGrp="1"/>
          </p:cNvSpPr>
          <p:nvPr>
            <p:ph type="title"/>
          </p:nvPr>
        </p:nvSpPr>
        <p:spPr>
          <a:xfrm>
            <a:off x="254232" y="274538"/>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63AAB529-10CB-4502-8B1B-E6A8E31325EF}"/>
              </a:ext>
            </a:extLst>
          </p:cNvPr>
          <p:cNvSpPr>
            <a:spLocks noGrp="1"/>
          </p:cNvSpPr>
          <p:nvPr>
            <p:ph idx="1"/>
          </p:nvPr>
        </p:nvSpPr>
        <p:spPr>
          <a:xfrm>
            <a:off x="400528" y="870858"/>
            <a:ext cx="11649958" cy="4419600"/>
          </a:xfrm>
        </p:spPr>
        <p:txBody>
          <a:bodyPr/>
          <a:lstStyle/>
          <a:p>
            <a:pPr marL="0" indent="0">
              <a:buNone/>
            </a:pPr>
            <a:r>
              <a:rPr lang="en-IN" b="1" dirty="0"/>
              <a:t>Injecting Service into Service</a:t>
            </a:r>
          </a:p>
          <a:p>
            <a:pPr marL="0" indent="0">
              <a:buNone/>
            </a:pPr>
            <a:r>
              <a:rPr lang="en-US" sz="2600" dirty="0"/>
              <a:t>Let us build </a:t>
            </a:r>
            <a:r>
              <a:rPr lang="en-US" sz="2600" dirty="0" err="1"/>
              <a:t>loggerService</a:t>
            </a:r>
            <a:r>
              <a:rPr lang="en-US" sz="2600" dirty="0"/>
              <a:t>, which logs every operation into a console window and inject it into our </a:t>
            </a:r>
            <a:r>
              <a:rPr lang="en-US" sz="2600" dirty="0" err="1"/>
              <a:t>ProductService</a:t>
            </a:r>
            <a:r>
              <a:rPr lang="en-US" sz="2600" dirty="0"/>
              <a:t>.</a:t>
            </a:r>
          </a:p>
          <a:p>
            <a:pPr marL="0" indent="0">
              <a:buNone/>
            </a:pPr>
            <a:r>
              <a:rPr lang="en-US" sz="2600" b="1" dirty="0"/>
              <a:t>Logger Service</a:t>
            </a:r>
          </a:p>
          <a:p>
            <a:pPr marL="0" indent="0">
              <a:buNone/>
            </a:pPr>
            <a:r>
              <a:rPr lang="en-US" sz="2600" dirty="0"/>
              <a:t>Create the </a:t>
            </a:r>
            <a:r>
              <a:rPr lang="en-US" sz="2600" dirty="0" err="1"/>
              <a:t>logger.service.ts</a:t>
            </a:r>
            <a:r>
              <a:rPr lang="en-US" sz="2600" dirty="0"/>
              <a:t> and add the following code</a:t>
            </a:r>
          </a:p>
        </p:txBody>
      </p:sp>
      <p:sp>
        <p:nvSpPr>
          <p:cNvPr id="4" name="Slide Number Placeholder 3">
            <a:extLst>
              <a:ext uri="{FF2B5EF4-FFF2-40B4-BE49-F238E27FC236}">
                <a16:creationId xmlns:a16="http://schemas.microsoft.com/office/drawing/2014/main" id="{F2A8F99F-3D8F-4018-92F8-C6C9A51F4731}"/>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a:extLst>
              <a:ext uri="{FF2B5EF4-FFF2-40B4-BE49-F238E27FC236}">
                <a16:creationId xmlns:a16="http://schemas.microsoft.com/office/drawing/2014/main" id="{D2A84B01-BE64-4654-8876-1FC0CFD80174}"/>
              </a:ext>
            </a:extLst>
          </p:cNvPr>
          <p:cNvPicPr>
            <a:picLocks noChangeAspect="1"/>
          </p:cNvPicPr>
          <p:nvPr/>
        </p:nvPicPr>
        <p:blipFill>
          <a:blip r:embed="rId2"/>
          <a:stretch>
            <a:fillRect/>
          </a:stretch>
        </p:blipFill>
        <p:spPr>
          <a:xfrm>
            <a:off x="2781072" y="3429000"/>
            <a:ext cx="5134722" cy="2332780"/>
          </a:xfrm>
          <a:prstGeom prst="rect">
            <a:avLst/>
          </a:prstGeom>
        </p:spPr>
      </p:pic>
    </p:spTree>
    <p:extLst>
      <p:ext uri="{BB962C8B-B14F-4D97-AF65-F5344CB8AC3E}">
        <p14:creationId xmlns:p14="http://schemas.microsoft.com/office/powerpoint/2010/main" val="61739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99C0-8A11-4AF9-93CA-C11EF686943A}"/>
              </a:ext>
            </a:extLst>
          </p:cNvPr>
          <p:cNvSpPr>
            <a:spLocks noGrp="1"/>
          </p:cNvSpPr>
          <p:nvPr>
            <p:ph type="title"/>
          </p:nvPr>
        </p:nvSpPr>
        <p:spPr>
          <a:xfrm>
            <a:off x="205247" y="307196"/>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757600B4-D041-4F33-A52E-67D700DB74B6}"/>
              </a:ext>
            </a:extLst>
          </p:cNvPr>
          <p:cNvSpPr>
            <a:spLocks noGrp="1"/>
          </p:cNvSpPr>
          <p:nvPr>
            <p:ph idx="1"/>
          </p:nvPr>
        </p:nvSpPr>
        <p:spPr>
          <a:xfrm>
            <a:off x="384200" y="887186"/>
            <a:ext cx="11682614" cy="4419600"/>
          </a:xfrm>
        </p:spPr>
        <p:txBody>
          <a:bodyPr/>
          <a:lstStyle/>
          <a:p>
            <a:pPr marL="0" indent="0">
              <a:buNone/>
            </a:pPr>
            <a:r>
              <a:rPr lang="en-IN" b="1" dirty="0"/>
              <a:t>Product Services</a:t>
            </a:r>
          </a:p>
          <a:p>
            <a:pPr marL="0" indent="0">
              <a:buNone/>
            </a:pPr>
            <a:r>
              <a:rPr lang="en-US" sz="2600" dirty="0"/>
              <a:t>Now we want to inject this into our </a:t>
            </a:r>
            <a:r>
              <a:rPr lang="en-US" sz="2600" dirty="0" err="1"/>
              <a:t>ProductService</a:t>
            </a:r>
            <a:r>
              <a:rPr lang="en-US" sz="2600" dirty="0"/>
              <a:t> class</a:t>
            </a:r>
          </a:p>
          <a:p>
            <a:pPr marL="0" indent="0">
              <a:buNone/>
            </a:pPr>
            <a:r>
              <a:rPr lang="en-US" sz="2600" dirty="0"/>
              <a:t>The </a:t>
            </a:r>
            <a:r>
              <a:rPr lang="en-US" sz="2600" dirty="0" err="1"/>
              <a:t>ProductService</a:t>
            </a:r>
            <a:r>
              <a:rPr lang="en-US" sz="2600" dirty="0"/>
              <a:t> needs </a:t>
            </a:r>
            <a:r>
              <a:rPr lang="en-US" sz="2600" dirty="0" err="1"/>
              <a:t>loggerService</a:t>
            </a:r>
            <a:r>
              <a:rPr lang="en-US" sz="2600" dirty="0"/>
              <a:t> to be injected. Hence the class requires @</a:t>
            </a:r>
            <a:r>
              <a:rPr lang="en-US" sz="2600" dirty="0" err="1"/>
              <a:t>Injectible</a:t>
            </a:r>
            <a:r>
              <a:rPr lang="en-US" sz="2600" dirty="0"/>
              <a:t> metadata</a:t>
            </a:r>
          </a:p>
          <a:p>
            <a:pPr marL="0" indent="0">
              <a:buNone/>
            </a:pPr>
            <a:endParaRPr lang="en-US" sz="2600" dirty="0"/>
          </a:p>
          <a:p>
            <a:pPr marL="0" indent="0">
              <a:spcBef>
                <a:spcPts val="600"/>
              </a:spcBef>
              <a:buNone/>
            </a:pPr>
            <a:endParaRPr lang="en-US" sz="2600" dirty="0"/>
          </a:p>
          <a:p>
            <a:pPr marL="0" indent="0">
              <a:spcBef>
                <a:spcPts val="600"/>
              </a:spcBef>
              <a:buNone/>
            </a:pPr>
            <a:r>
              <a:rPr lang="en-US" sz="2600" dirty="0"/>
              <a:t>Next, In the constructor of the </a:t>
            </a:r>
            <a:r>
              <a:rPr lang="en-US" sz="2600" dirty="0" err="1"/>
              <a:t>ProductService</a:t>
            </a:r>
            <a:r>
              <a:rPr lang="en-US" sz="2600" dirty="0"/>
              <a:t> ask for the </a:t>
            </a:r>
            <a:r>
              <a:rPr lang="en-US" sz="2600" dirty="0" err="1"/>
              <a:t>loggerService</a:t>
            </a:r>
            <a:r>
              <a:rPr lang="en-US" sz="2600" dirty="0"/>
              <a:t>.</a:t>
            </a:r>
          </a:p>
          <a:p>
            <a:pPr marL="0" indent="0">
              <a:spcBef>
                <a:spcPts val="600"/>
              </a:spcBef>
              <a:buNone/>
            </a:pPr>
            <a:endParaRPr lang="en-US" sz="2600" dirty="0"/>
          </a:p>
          <a:p>
            <a:pPr marL="0" indent="0">
              <a:spcBef>
                <a:spcPts val="600"/>
              </a:spcBef>
              <a:buNone/>
            </a:pPr>
            <a:endParaRPr lang="en-US" sz="2600" dirty="0"/>
          </a:p>
          <a:p>
            <a:pPr marL="0" indent="0">
              <a:spcBef>
                <a:spcPts val="600"/>
              </a:spcBef>
              <a:buNone/>
            </a:pPr>
            <a:endParaRPr lang="en-US" sz="2600" dirty="0"/>
          </a:p>
        </p:txBody>
      </p:sp>
      <p:sp>
        <p:nvSpPr>
          <p:cNvPr id="4" name="Slide Number Placeholder 3">
            <a:extLst>
              <a:ext uri="{FF2B5EF4-FFF2-40B4-BE49-F238E27FC236}">
                <a16:creationId xmlns:a16="http://schemas.microsoft.com/office/drawing/2014/main" id="{1521C08B-9666-4C47-9A04-C31AC4FD3289}"/>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a:extLst>
              <a:ext uri="{FF2B5EF4-FFF2-40B4-BE49-F238E27FC236}">
                <a16:creationId xmlns:a16="http://schemas.microsoft.com/office/drawing/2014/main" id="{6B28C21A-E80B-4302-B553-839BCA5A101F}"/>
              </a:ext>
            </a:extLst>
          </p:cNvPr>
          <p:cNvPicPr>
            <a:picLocks noChangeAspect="1"/>
          </p:cNvPicPr>
          <p:nvPr/>
        </p:nvPicPr>
        <p:blipFill>
          <a:blip r:embed="rId2"/>
          <a:stretch>
            <a:fillRect/>
          </a:stretch>
        </p:blipFill>
        <p:spPr>
          <a:xfrm>
            <a:off x="3657599" y="2838268"/>
            <a:ext cx="3600903" cy="732134"/>
          </a:xfrm>
          <a:prstGeom prst="rect">
            <a:avLst/>
          </a:prstGeom>
        </p:spPr>
      </p:pic>
      <p:pic>
        <p:nvPicPr>
          <p:cNvPr id="6" name="Picture 5">
            <a:extLst>
              <a:ext uri="{FF2B5EF4-FFF2-40B4-BE49-F238E27FC236}">
                <a16:creationId xmlns:a16="http://schemas.microsoft.com/office/drawing/2014/main" id="{42E36B81-ED26-43F3-810C-D2096E403596}"/>
              </a:ext>
            </a:extLst>
          </p:cNvPr>
          <p:cNvPicPr>
            <a:picLocks noChangeAspect="1"/>
          </p:cNvPicPr>
          <p:nvPr/>
        </p:nvPicPr>
        <p:blipFill>
          <a:blip r:embed="rId3"/>
          <a:stretch>
            <a:fillRect/>
          </a:stretch>
        </p:blipFill>
        <p:spPr>
          <a:xfrm>
            <a:off x="2146531" y="4678462"/>
            <a:ext cx="7242629" cy="694922"/>
          </a:xfrm>
          <a:prstGeom prst="rect">
            <a:avLst/>
          </a:prstGeom>
        </p:spPr>
      </p:pic>
    </p:spTree>
    <p:extLst>
      <p:ext uri="{BB962C8B-B14F-4D97-AF65-F5344CB8AC3E}">
        <p14:creationId xmlns:p14="http://schemas.microsoft.com/office/powerpoint/2010/main" val="81060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47A0-B754-41B2-8E16-3B7C329AFD57}"/>
              </a:ext>
            </a:extLst>
          </p:cNvPr>
          <p:cNvSpPr>
            <a:spLocks noGrp="1"/>
          </p:cNvSpPr>
          <p:nvPr>
            <p:ph type="title"/>
          </p:nvPr>
        </p:nvSpPr>
        <p:spPr>
          <a:xfrm>
            <a:off x="222329" y="253217"/>
            <a:ext cx="11125199" cy="493543"/>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109DB2E9-8E50-482E-8576-9452D109BB54}"/>
              </a:ext>
            </a:extLst>
          </p:cNvPr>
          <p:cNvSpPr>
            <a:spLocks noGrp="1"/>
          </p:cNvSpPr>
          <p:nvPr>
            <p:ph idx="1"/>
          </p:nvPr>
        </p:nvSpPr>
        <p:spPr>
          <a:xfrm>
            <a:off x="390480" y="933158"/>
            <a:ext cx="11126522" cy="4419600"/>
          </a:xfrm>
        </p:spPr>
        <p:txBody>
          <a:bodyPr/>
          <a:lstStyle/>
          <a:p>
            <a:pPr marL="0" indent="0">
              <a:buNone/>
            </a:pPr>
            <a:r>
              <a:rPr lang="en-US" sz="2600" dirty="0"/>
              <a:t>And update the </a:t>
            </a:r>
            <a:r>
              <a:rPr lang="en-US" sz="2600" dirty="0" err="1"/>
              <a:t>GetProducts</a:t>
            </a:r>
            <a:r>
              <a:rPr lang="en-US" sz="2600" dirty="0"/>
              <a:t> method to use the Logger Service.</a:t>
            </a:r>
          </a:p>
        </p:txBody>
      </p:sp>
      <p:sp>
        <p:nvSpPr>
          <p:cNvPr id="4" name="Slide Number Placeholder 3">
            <a:extLst>
              <a:ext uri="{FF2B5EF4-FFF2-40B4-BE49-F238E27FC236}">
                <a16:creationId xmlns:a16="http://schemas.microsoft.com/office/drawing/2014/main" id="{26007739-83BB-47D5-8B77-BAA4F5A8381A}"/>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6" name="Picture 5">
            <a:extLst>
              <a:ext uri="{FF2B5EF4-FFF2-40B4-BE49-F238E27FC236}">
                <a16:creationId xmlns:a16="http://schemas.microsoft.com/office/drawing/2014/main" id="{3817BECB-FBFD-4E82-B142-89493980E9DB}"/>
              </a:ext>
            </a:extLst>
          </p:cNvPr>
          <p:cNvPicPr>
            <a:picLocks noChangeAspect="1"/>
          </p:cNvPicPr>
          <p:nvPr/>
        </p:nvPicPr>
        <p:blipFill>
          <a:blip r:embed="rId2"/>
          <a:stretch>
            <a:fillRect/>
          </a:stretch>
        </p:blipFill>
        <p:spPr>
          <a:xfrm>
            <a:off x="3194562" y="1352841"/>
            <a:ext cx="5543038" cy="4945461"/>
          </a:xfrm>
          <a:prstGeom prst="rect">
            <a:avLst/>
          </a:prstGeom>
        </p:spPr>
      </p:pic>
    </p:spTree>
    <p:extLst>
      <p:ext uri="{BB962C8B-B14F-4D97-AF65-F5344CB8AC3E}">
        <p14:creationId xmlns:p14="http://schemas.microsoft.com/office/powerpoint/2010/main" val="415791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1C96-8D1D-42F4-89E5-C97ADF4870A7}"/>
              </a:ext>
            </a:extLst>
          </p:cNvPr>
          <p:cNvSpPr>
            <a:spLocks noGrp="1"/>
          </p:cNvSpPr>
          <p:nvPr>
            <p:ph type="title"/>
          </p:nvPr>
        </p:nvSpPr>
        <p:spPr>
          <a:xfrm>
            <a:off x="235074" y="267286"/>
            <a:ext cx="11125199" cy="40491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4D0F1310-A0FB-469E-A81B-E31B7FFF8BCE}"/>
              </a:ext>
            </a:extLst>
          </p:cNvPr>
          <p:cNvSpPr>
            <a:spLocks noGrp="1"/>
          </p:cNvSpPr>
          <p:nvPr>
            <p:ph idx="1"/>
          </p:nvPr>
        </p:nvSpPr>
        <p:spPr>
          <a:xfrm>
            <a:off x="391142" y="834684"/>
            <a:ext cx="11126522" cy="4419600"/>
          </a:xfrm>
        </p:spPr>
        <p:txBody>
          <a:bodyPr/>
          <a:lstStyle/>
          <a:p>
            <a:pPr algn="just"/>
            <a:r>
              <a:rPr lang="en-US" sz="2600" dirty="0"/>
              <a:t>Open the </a:t>
            </a:r>
            <a:r>
              <a:rPr lang="en-US" sz="2600" dirty="0" err="1"/>
              <a:t>AppComponent</a:t>
            </a:r>
            <a:r>
              <a:rPr lang="en-US" sz="2600" dirty="0"/>
              <a:t> Update the Providers array to include </a:t>
            </a:r>
            <a:r>
              <a:rPr lang="en-US" sz="2600" dirty="0" err="1"/>
              <a:t>LoggerService</a:t>
            </a:r>
            <a:r>
              <a:rPr lang="en-US" sz="2600" dirty="0"/>
              <a:t>.</a:t>
            </a:r>
          </a:p>
          <a:p>
            <a:pPr algn="just"/>
            <a:endParaRPr lang="en-US" sz="2600" dirty="0"/>
          </a:p>
          <a:p>
            <a:pPr algn="just"/>
            <a:r>
              <a:rPr lang="en-US" sz="2600" dirty="0"/>
              <a:t>Inspect on the Get Products button, will see the Console window updated with the Log messages</a:t>
            </a:r>
          </a:p>
        </p:txBody>
      </p:sp>
      <p:sp>
        <p:nvSpPr>
          <p:cNvPr id="4" name="Slide Number Placeholder 3">
            <a:extLst>
              <a:ext uri="{FF2B5EF4-FFF2-40B4-BE49-F238E27FC236}">
                <a16:creationId xmlns:a16="http://schemas.microsoft.com/office/drawing/2014/main" id="{F798B807-823E-4EFF-8F8A-CFBCF3173F00}"/>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6" name="Picture 5">
            <a:extLst>
              <a:ext uri="{FF2B5EF4-FFF2-40B4-BE49-F238E27FC236}">
                <a16:creationId xmlns:a16="http://schemas.microsoft.com/office/drawing/2014/main" id="{B030D107-05DE-4075-B277-55DC896E20B2}"/>
              </a:ext>
            </a:extLst>
          </p:cNvPr>
          <p:cNvPicPr>
            <a:picLocks noChangeAspect="1"/>
          </p:cNvPicPr>
          <p:nvPr/>
        </p:nvPicPr>
        <p:blipFill>
          <a:blip r:embed="rId2"/>
          <a:stretch>
            <a:fillRect/>
          </a:stretch>
        </p:blipFill>
        <p:spPr>
          <a:xfrm>
            <a:off x="2919504" y="1308001"/>
            <a:ext cx="4953226" cy="295715"/>
          </a:xfrm>
          <a:prstGeom prst="rect">
            <a:avLst/>
          </a:prstGeom>
        </p:spPr>
      </p:pic>
      <p:pic>
        <p:nvPicPr>
          <p:cNvPr id="7" name="Picture 6">
            <a:extLst>
              <a:ext uri="{FF2B5EF4-FFF2-40B4-BE49-F238E27FC236}">
                <a16:creationId xmlns:a16="http://schemas.microsoft.com/office/drawing/2014/main" id="{00BB4CED-509A-48F6-A5F5-188019A09CAF}"/>
              </a:ext>
            </a:extLst>
          </p:cNvPr>
          <p:cNvPicPr>
            <a:picLocks noChangeAspect="1"/>
          </p:cNvPicPr>
          <p:nvPr/>
        </p:nvPicPr>
        <p:blipFill>
          <a:blip r:embed="rId3"/>
          <a:stretch>
            <a:fillRect/>
          </a:stretch>
        </p:blipFill>
        <p:spPr>
          <a:xfrm>
            <a:off x="212078" y="3062769"/>
            <a:ext cx="11764668" cy="1161729"/>
          </a:xfrm>
          <a:prstGeom prst="rect">
            <a:avLst/>
          </a:prstGeom>
        </p:spPr>
      </p:pic>
    </p:spTree>
    <p:extLst>
      <p:ext uri="{BB962C8B-B14F-4D97-AF65-F5344CB8AC3E}">
        <p14:creationId xmlns:p14="http://schemas.microsoft.com/office/powerpoint/2010/main" val="12099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DC20-DDD1-4F38-86D1-A95CA330D446}"/>
              </a:ext>
            </a:extLst>
          </p:cNvPr>
          <p:cNvSpPr>
            <a:spLocks noGrp="1"/>
          </p:cNvSpPr>
          <p:nvPr>
            <p:ph type="title"/>
          </p:nvPr>
        </p:nvSpPr>
        <p:spPr>
          <a:xfrm>
            <a:off x="194193" y="264239"/>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EF607B42-848A-4F40-A3C6-688543ED0611}"/>
              </a:ext>
            </a:extLst>
          </p:cNvPr>
          <p:cNvSpPr>
            <a:spLocks noGrp="1"/>
          </p:cNvSpPr>
          <p:nvPr>
            <p:ph idx="1"/>
          </p:nvPr>
        </p:nvSpPr>
        <p:spPr>
          <a:xfrm>
            <a:off x="194193" y="862819"/>
            <a:ext cx="11463480" cy="4419600"/>
          </a:xfrm>
        </p:spPr>
        <p:txBody>
          <a:bodyPr/>
          <a:lstStyle/>
          <a:p>
            <a:pPr marL="0" indent="0">
              <a:buNone/>
            </a:pPr>
            <a:r>
              <a:rPr lang="en-IN" sz="2400" b="1" dirty="0"/>
              <a:t>Using </a:t>
            </a:r>
            <a:r>
              <a:rPr lang="en-IN" sz="2400" b="1" dirty="0" err="1"/>
              <a:t>NgModule</a:t>
            </a:r>
            <a:r>
              <a:rPr lang="en-IN" sz="2400" b="1" dirty="0"/>
              <a:t> to Provide Dependencies</a:t>
            </a:r>
          </a:p>
          <a:p>
            <a:pPr marL="0" indent="0" algn="just">
              <a:buNone/>
            </a:pPr>
            <a:r>
              <a:rPr lang="en-US" sz="2400" dirty="0"/>
              <a:t>In the above example, we registered the dependencies in the Providers array of the component class. The dependencies are only available to the component where it is registered and to its child components.</a:t>
            </a:r>
          </a:p>
          <a:p>
            <a:pPr marL="0" indent="0" algn="just">
              <a:buNone/>
            </a:pPr>
            <a:endParaRPr lang="en-US" sz="2400" dirty="0"/>
          </a:p>
          <a:p>
            <a:pPr marL="0" indent="0" algn="just">
              <a:buNone/>
            </a:pPr>
            <a:r>
              <a:rPr lang="en-US" sz="2400" dirty="0"/>
              <a:t>To Make the dependencies available to the entire application, we need to register it in the root module.</a:t>
            </a:r>
          </a:p>
          <a:p>
            <a:pPr marL="0" indent="0" algn="just">
              <a:buNone/>
            </a:pPr>
            <a:endParaRPr lang="en-US" sz="2400" dirty="0"/>
          </a:p>
          <a:p>
            <a:pPr marL="0" indent="0" algn="just">
              <a:buNone/>
            </a:pPr>
            <a:r>
              <a:rPr lang="en-US" sz="2400" dirty="0"/>
              <a:t>Remove the providers: [</a:t>
            </a:r>
            <a:r>
              <a:rPr lang="en-US" sz="2400" dirty="0" err="1"/>
              <a:t>ProductService,LoggerService</a:t>
            </a:r>
            <a:r>
              <a:rPr lang="en-US" sz="2400" dirty="0"/>
              <a:t>], from the </a:t>
            </a:r>
            <a:r>
              <a:rPr lang="en-US" sz="2400" dirty="0" err="1"/>
              <a:t>AppComponent</a:t>
            </a:r>
            <a:r>
              <a:rPr lang="en-US" sz="2400" dirty="0"/>
              <a:t> and move it to the  </a:t>
            </a:r>
            <a:r>
              <a:rPr lang="en-US" sz="2400" dirty="0" err="1"/>
              <a:t>AppModule</a:t>
            </a:r>
            <a:r>
              <a:rPr lang="en-US" sz="2400" dirty="0"/>
              <a:t> as shown below</a:t>
            </a:r>
          </a:p>
        </p:txBody>
      </p:sp>
      <p:sp>
        <p:nvSpPr>
          <p:cNvPr id="4" name="Slide Number Placeholder 3">
            <a:extLst>
              <a:ext uri="{FF2B5EF4-FFF2-40B4-BE49-F238E27FC236}">
                <a16:creationId xmlns:a16="http://schemas.microsoft.com/office/drawing/2014/main" id="{C7C4B8E9-7C5C-47B9-B5C8-694F052373BE}"/>
              </a:ext>
            </a:extLst>
          </p:cNvPr>
          <p:cNvSpPr>
            <a:spLocks noGrp="1"/>
          </p:cNvSpPr>
          <p:nvPr>
            <p:ph type="sldNum" sz="quarter" idx="12"/>
          </p:nvPr>
        </p:nvSpPr>
        <p:spPr/>
        <p:txBody>
          <a:bodyPr/>
          <a:lstStyle/>
          <a:p>
            <a:fld id="{C51EAA63-D034-42AE-91FA-B13B9518C7BE}" type="slidenum">
              <a:rPr lang="en-US" smtClean="0"/>
              <a:pPr/>
              <a:t>27</a:t>
            </a:fld>
            <a:endParaRPr lang="en-US" dirty="0"/>
          </a:p>
        </p:txBody>
      </p:sp>
    </p:spTree>
    <p:extLst>
      <p:ext uri="{BB962C8B-B14F-4D97-AF65-F5344CB8AC3E}">
        <p14:creationId xmlns:p14="http://schemas.microsoft.com/office/powerpoint/2010/main" val="263292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C3B1-EC76-44DE-81D7-3F9DFCE772E8}"/>
              </a:ext>
            </a:extLst>
          </p:cNvPr>
          <p:cNvSpPr>
            <a:spLocks noGrp="1"/>
          </p:cNvSpPr>
          <p:nvPr>
            <p:ph type="title"/>
          </p:nvPr>
        </p:nvSpPr>
        <p:spPr>
          <a:xfrm>
            <a:off x="278599" y="236104"/>
            <a:ext cx="11125199" cy="384047"/>
          </a:xfrm>
        </p:spPr>
        <p:txBody>
          <a:bodyPr/>
          <a:lstStyle/>
          <a:p>
            <a:r>
              <a:rPr lang="en-IN" dirty="0"/>
              <a:t>Angular – Dependency Injection </a:t>
            </a:r>
            <a:endParaRPr lang="en-US" dirty="0"/>
          </a:p>
        </p:txBody>
      </p:sp>
      <p:sp>
        <p:nvSpPr>
          <p:cNvPr id="3" name="Content Placeholder 2">
            <a:extLst>
              <a:ext uri="{FF2B5EF4-FFF2-40B4-BE49-F238E27FC236}">
                <a16:creationId xmlns:a16="http://schemas.microsoft.com/office/drawing/2014/main" id="{0726D00A-D095-4A7D-A41A-1019F5FAA67D}"/>
              </a:ext>
            </a:extLst>
          </p:cNvPr>
          <p:cNvSpPr>
            <a:spLocks noGrp="1"/>
          </p:cNvSpPr>
          <p:nvPr>
            <p:ph idx="1"/>
          </p:nvPr>
        </p:nvSpPr>
        <p:spPr>
          <a:xfrm>
            <a:off x="418614" y="834684"/>
            <a:ext cx="11552991" cy="4419600"/>
          </a:xfrm>
        </p:spPr>
        <p:txBody>
          <a:bodyPr/>
          <a:lstStyle/>
          <a:p>
            <a:endParaRPr lang="en-IN" dirty="0"/>
          </a:p>
          <a:p>
            <a:endParaRPr lang="en-US" dirty="0"/>
          </a:p>
          <a:p>
            <a:endParaRPr lang="en-US" dirty="0"/>
          </a:p>
          <a:p>
            <a:endParaRPr lang="en-US" dirty="0"/>
          </a:p>
          <a:p>
            <a:endParaRPr lang="en-US" dirty="0"/>
          </a:p>
          <a:p>
            <a:endParaRPr lang="en-US" dirty="0"/>
          </a:p>
          <a:p>
            <a:endParaRPr lang="en-US" dirty="0"/>
          </a:p>
          <a:p>
            <a:endParaRPr lang="en-US" dirty="0"/>
          </a:p>
          <a:p>
            <a:r>
              <a:rPr lang="en-US" dirty="0"/>
              <a:t>Providing the service in the root module will create a single, shared instance of service and injects into any class that asks for it.</a:t>
            </a:r>
          </a:p>
        </p:txBody>
      </p:sp>
      <p:sp>
        <p:nvSpPr>
          <p:cNvPr id="4" name="Slide Number Placeholder 3">
            <a:extLst>
              <a:ext uri="{FF2B5EF4-FFF2-40B4-BE49-F238E27FC236}">
                <a16:creationId xmlns:a16="http://schemas.microsoft.com/office/drawing/2014/main" id="{1E9551BB-3D17-4E18-AD4E-01563C623A7F}"/>
              </a:ext>
            </a:extLst>
          </p:cNvPr>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5" name="Picture 4">
            <a:extLst>
              <a:ext uri="{FF2B5EF4-FFF2-40B4-BE49-F238E27FC236}">
                <a16:creationId xmlns:a16="http://schemas.microsoft.com/office/drawing/2014/main" id="{6CE70B60-A04C-42B8-9D3E-89839FFE5745}"/>
              </a:ext>
            </a:extLst>
          </p:cNvPr>
          <p:cNvPicPr>
            <a:picLocks noChangeAspect="1"/>
          </p:cNvPicPr>
          <p:nvPr/>
        </p:nvPicPr>
        <p:blipFill>
          <a:blip r:embed="rId2"/>
          <a:stretch>
            <a:fillRect/>
          </a:stretch>
        </p:blipFill>
        <p:spPr>
          <a:xfrm>
            <a:off x="2926080" y="706276"/>
            <a:ext cx="5697415" cy="4368018"/>
          </a:xfrm>
          <a:prstGeom prst="rect">
            <a:avLst/>
          </a:prstGeom>
        </p:spPr>
      </p:pic>
    </p:spTree>
    <p:extLst>
      <p:ext uri="{BB962C8B-B14F-4D97-AF65-F5344CB8AC3E}">
        <p14:creationId xmlns:p14="http://schemas.microsoft.com/office/powerpoint/2010/main" val="19842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8F4B-BA27-4DD2-A1CB-A4CE42FC5C63}"/>
              </a:ext>
            </a:extLst>
          </p:cNvPr>
          <p:cNvSpPr>
            <a:spLocks noGrp="1"/>
          </p:cNvSpPr>
          <p:nvPr>
            <p:ph type="title"/>
          </p:nvPr>
        </p:nvSpPr>
        <p:spPr>
          <a:xfrm>
            <a:off x="278599" y="292375"/>
            <a:ext cx="11125199" cy="384047"/>
          </a:xfrm>
        </p:spPr>
        <p:txBody>
          <a:bodyPr/>
          <a:lstStyle/>
          <a:p>
            <a:r>
              <a:rPr lang="en-IN" dirty="0"/>
              <a:t>Angular – </a:t>
            </a:r>
            <a:r>
              <a:rPr lang="en-IN" dirty="0" err="1"/>
              <a:t>HttpClient</a:t>
            </a:r>
            <a:r>
              <a:rPr lang="en-IN" dirty="0"/>
              <a:t> </a:t>
            </a:r>
            <a:endParaRPr lang="en-US" dirty="0"/>
          </a:p>
        </p:txBody>
      </p:sp>
      <p:sp>
        <p:nvSpPr>
          <p:cNvPr id="3" name="Content Placeholder 2">
            <a:extLst>
              <a:ext uri="{FF2B5EF4-FFF2-40B4-BE49-F238E27FC236}">
                <a16:creationId xmlns:a16="http://schemas.microsoft.com/office/drawing/2014/main" id="{7173F4BC-903D-41E7-97D1-8B3F87798D94}"/>
              </a:ext>
            </a:extLst>
          </p:cNvPr>
          <p:cNvSpPr>
            <a:spLocks noGrp="1"/>
          </p:cNvSpPr>
          <p:nvPr>
            <p:ph idx="1"/>
          </p:nvPr>
        </p:nvSpPr>
        <p:spPr>
          <a:xfrm>
            <a:off x="390480" y="890955"/>
            <a:ext cx="11126522" cy="4419600"/>
          </a:xfrm>
        </p:spPr>
        <p:txBody>
          <a:bodyPr/>
          <a:lstStyle/>
          <a:p>
            <a:pPr algn="just"/>
            <a:r>
              <a:rPr lang="en-US" sz="2600" b="1" dirty="0" err="1"/>
              <a:t>HttpClient</a:t>
            </a:r>
            <a:r>
              <a:rPr lang="en-US" sz="2600" dirty="0"/>
              <a:t> enables the communication between client and server through many available methods like get(), post(), put(), delete() etc. We will also add Error handling techniques using </a:t>
            </a:r>
            <a:r>
              <a:rPr lang="en-US" sz="2600" dirty="0" err="1"/>
              <a:t>RxJS</a:t>
            </a:r>
            <a:r>
              <a:rPr lang="en-US" sz="2600" dirty="0"/>
              <a:t> operators at one place in our service.</a:t>
            </a:r>
          </a:p>
        </p:txBody>
      </p:sp>
      <p:sp>
        <p:nvSpPr>
          <p:cNvPr id="4" name="Slide Number Placeholder 3">
            <a:extLst>
              <a:ext uri="{FF2B5EF4-FFF2-40B4-BE49-F238E27FC236}">
                <a16:creationId xmlns:a16="http://schemas.microsoft.com/office/drawing/2014/main" id="{31F8D38C-E839-4C3D-A3F7-D69125CFF863}"/>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308597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B0958-6E7B-47DD-A23B-01577F79BFA8}"/>
              </a:ext>
            </a:extLst>
          </p:cNvPr>
          <p:cNvSpPr>
            <a:spLocks noGrp="1"/>
          </p:cNvSpPr>
          <p:nvPr>
            <p:ph type="sldNum" sz="quarter" idx="10"/>
          </p:nvPr>
        </p:nvSpPr>
        <p:spPr/>
        <p:txBody>
          <a:bodyPr/>
          <a:lstStyle/>
          <a:p>
            <a:fld id="{0F90962B-F0A2-4BDD-9C5D-0F301F17BAE6}" type="slidenum">
              <a:rPr lang="en-US" altLang="en-US"/>
              <a:pPr/>
              <a:t>3</a:t>
            </a:fld>
            <a:endParaRPr lang="en-US" altLang="en-US"/>
          </a:p>
        </p:txBody>
      </p:sp>
      <p:sp>
        <p:nvSpPr>
          <p:cNvPr id="267266" name="Rectangle 2">
            <a:extLst>
              <a:ext uri="{FF2B5EF4-FFF2-40B4-BE49-F238E27FC236}">
                <a16:creationId xmlns:a16="http://schemas.microsoft.com/office/drawing/2014/main" id="{21338B98-5E88-4694-8F09-8B27A6EBFBAD}"/>
              </a:ext>
            </a:extLst>
          </p:cNvPr>
          <p:cNvSpPr>
            <a:spLocks noGrp="1" noChangeArrowheads="1"/>
          </p:cNvSpPr>
          <p:nvPr>
            <p:ph type="title"/>
          </p:nvPr>
        </p:nvSpPr>
        <p:spPr>
          <a:xfrm>
            <a:off x="285634" y="313476"/>
            <a:ext cx="11125199" cy="384047"/>
          </a:xfrm>
        </p:spPr>
        <p:txBody>
          <a:bodyPr/>
          <a:lstStyle/>
          <a:p>
            <a:r>
              <a:rPr lang="en-US" altLang="en-US" dirty="0"/>
              <a:t>Angular – Service </a:t>
            </a:r>
          </a:p>
        </p:txBody>
      </p:sp>
      <p:sp>
        <p:nvSpPr>
          <p:cNvPr id="267267" name="Rectangle 3">
            <a:extLst>
              <a:ext uri="{FF2B5EF4-FFF2-40B4-BE49-F238E27FC236}">
                <a16:creationId xmlns:a16="http://schemas.microsoft.com/office/drawing/2014/main" id="{303067F1-D436-4FD4-B214-50BD442E426D}"/>
              </a:ext>
            </a:extLst>
          </p:cNvPr>
          <p:cNvSpPr>
            <a:spLocks noGrp="1" noChangeArrowheads="1"/>
          </p:cNvSpPr>
          <p:nvPr>
            <p:ph type="body" idx="1"/>
          </p:nvPr>
        </p:nvSpPr>
        <p:spPr>
          <a:xfrm>
            <a:off x="400529" y="919844"/>
            <a:ext cx="11126522" cy="4419600"/>
          </a:xfrm>
        </p:spPr>
        <p:txBody>
          <a:bodyPr/>
          <a:lstStyle/>
          <a:p>
            <a:pPr marL="0" indent="0">
              <a:buNone/>
            </a:pPr>
            <a:r>
              <a:rPr lang="en-US" dirty="0"/>
              <a:t>What is a Service</a:t>
            </a:r>
          </a:p>
          <a:p>
            <a:r>
              <a:rPr lang="en-US" dirty="0"/>
              <a:t>Service is a piece of reusable code with a focused purpose. A code that will be </a:t>
            </a:r>
            <a:r>
              <a:rPr lang="en-US"/>
              <a:t>useed </a:t>
            </a:r>
            <a:r>
              <a:rPr lang="en-US" dirty="0"/>
              <a:t>in many components across application.</a:t>
            </a:r>
          </a:p>
          <a:p>
            <a:endParaRPr lang="en-US" altLang="en-US" dirty="0"/>
          </a:p>
          <a:p>
            <a:pPr marL="0" indent="0">
              <a:buNone/>
            </a:pPr>
            <a:r>
              <a:rPr lang="en-US" altLang="en-US" dirty="0"/>
              <a:t>What services are used for.</a:t>
            </a:r>
          </a:p>
          <a:p>
            <a:r>
              <a:rPr lang="en-US" dirty="0"/>
              <a:t>Features that are independent of components such a logging services</a:t>
            </a:r>
          </a:p>
          <a:p>
            <a:r>
              <a:rPr lang="en-US" dirty="0"/>
              <a:t>Share logic or data across components</a:t>
            </a:r>
          </a:p>
          <a:p>
            <a:r>
              <a:rPr lang="en-US" dirty="0"/>
              <a:t>Encapsulate external interactions like data access</a:t>
            </a:r>
          </a:p>
          <a:p>
            <a:endParaRPr lang="en-US" altLang="en-US" dirty="0"/>
          </a:p>
        </p:txBody>
      </p:sp>
    </p:spTree>
    <p:extLst>
      <p:ext uri="{BB962C8B-B14F-4D97-AF65-F5344CB8AC3E}">
        <p14:creationId xmlns:p14="http://schemas.microsoft.com/office/powerpoint/2010/main" val="40673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D778-C6FD-465B-9AEB-BB9D41CDA9F6}"/>
              </a:ext>
            </a:extLst>
          </p:cNvPr>
          <p:cNvSpPr>
            <a:spLocks noGrp="1"/>
          </p:cNvSpPr>
          <p:nvPr>
            <p:ph type="title"/>
          </p:nvPr>
        </p:nvSpPr>
        <p:spPr>
          <a:xfrm>
            <a:off x="292667" y="250171"/>
            <a:ext cx="11125199" cy="384047"/>
          </a:xfrm>
        </p:spPr>
        <p:txBody>
          <a:bodyPr/>
          <a:lstStyle/>
          <a:p>
            <a:r>
              <a:rPr lang="en-IN" dirty="0"/>
              <a:t>Angular – </a:t>
            </a:r>
            <a:r>
              <a:rPr lang="en-IN" dirty="0" err="1"/>
              <a:t>HttpClient</a:t>
            </a:r>
            <a:r>
              <a:rPr lang="en-IN" dirty="0"/>
              <a:t> </a:t>
            </a:r>
            <a:endParaRPr lang="en-US" dirty="0"/>
          </a:p>
        </p:txBody>
      </p:sp>
      <p:sp>
        <p:nvSpPr>
          <p:cNvPr id="3" name="Content Placeholder 2">
            <a:extLst>
              <a:ext uri="{FF2B5EF4-FFF2-40B4-BE49-F238E27FC236}">
                <a16:creationId xmlns:a16="http://schemas.microsoft.com/office/drawing/2014/main" id="{27278A91-83A6-4F1D-ABE5-8515F3C9A76D}"/>
              </a:ext>
            </a:extLst>
          </p:cNvPr>
          <p:cNvSpPr>
            <a:spLocks noGrp="1"/>
          </p:cNvSpPr>
          <p:nvPr>
            <p:ph idx="1"/>
          </p:nvPr>
        </p:nvSpPr>
        <p:spPr>
          <a:xfrm>
            <a:off x="362339" y="764344"/>
            <a:ext cx="11581132" cy="4419600"/>
          </a:xfrm>
        </p:spPr>
        <p:txBody>
          <a:bodyPr/>
          <a:lstStyle/>
          <a:p>
            <a:pPr marL="514350" indent="-514350" algn="just">
              <a:buFont typeface="+mj-lt"/>
              <a:buAutoNum type="arabicPeriod"/>
            </a:pPr>
            <a:r>
              <a:rPr lang="en-US" sz="2600" b="1" dirty="0"/>
              <a:t>Import </a:t>
            </a:r>
            <a:r>
              <a:rPr lang="en-US" sz="2600" b="1" dirty="0" err="1"/>
              <a:t>HttpClientModule</a:t>
            </a:r>
            <a:r>
              <a:rPr lang="en-US" sz="2600" b="1" dirty="0"/>
              <a:t> in root module</a:t>
            </a:r>
          </a:p>
          <a:p>
            <a:pPr marL="0" indent="0" algn="just">
              <a:buNone/>
            </a:pPr>
            <a:r>
              <a:rPr lang="en-US" sz="2600" dirty="0"/>
              <a:t>Import </a:t>
            </a:r>
            <a:r>
              <a:rPr lang="en-US" sz="2600" dirty="0" err="1"/>
              <a:t>HttpClientModule</a:t>
            </a:r>
            <a:r>
              <a:rPr lang="en-US" sz="2600" dirty="0"/>
              <a:t> module from @angular/common/http package and add its entry in imports attribute of @</a:t>
            </a:r>
            <a:r>
              <a:rPr lang="en-US" sz="2600" dirty="0" err="1"/>
              <a:t>NgModule</a:t>
            </a:r>
            <a:r>
              <a:rPr lang="en-US" sz="2600" dirty="0"/>
              <a:t>.</a:t>
            </a:r>
          </a:p>
          <a:p>
            <a:pPr marL="0" indent="0" algn="just">
              <a:buNone/>
            </a:pPr>
            <a:endParaRPr lang="en-US" sz="2600" dirty="0"/>
          </a:p>
        </p:txBody>
      </p:sp>
      <p:sp>
        <p:nvSpPr>
          <p:cNvPr id="4" name="Slide Number Placeholder 3">
            <a:extLst>
              <a:ext uri="{FF2B5EF4-FFF2-40B4-BE49-F238E27FC236}">
                <a16:creationId xmlns:a16="http://schemas.microsoft.com/office/drawing/2014/main" id="{AA9E7736-0860-4AAA-9E9B-CE73F857DFB4}"/>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5" name="Picture 4">
            <a:extLst>
              <a:ext uri="{FF2B5EF4-FFF2-40B4-BE49-F238E27FC236}">
                <a16:creationId xmlns:a16="http://schemas.microsoft.com/office/drawing/2014/main" id="{7B224F5D-2F85-4375-B062-60977017C8C2}"/>
              </a:ext>
            </a:extLst>
          </p:cNvPr>
          <p:cNvPicPr>
            <a:picLocks noChangeAspect="1"/>
          </p:cNvPicPr>
          <p:nvPr/>
        </p:nvPicPr>
        <p:blipFill>
          <a:blip r:embed="rId2"/>
          <a:stretch>
            <a:fillRect/>
          </a:stretch>
        </p:blipFill>
        <p:spPr>
          <a:xfrm>
            <a:off x="2516748" y="2022525"/>
            <a:ext cx="6247424" cy="4295871"/>
          </a:xfrm>
          <a:prstGeom prst="rect">
            <a:avLst/>
          </a:prstGeom>
        </p:spPr>
      </p:pic>
    </p:spTree>
    <p:extLst>
      <p:ext uri="{BB962C8B-B14F-4D97-AF65-F5344CB8AC3E}">
        <p14:creationId xmlns:p14="http://schemas.microsoft.com/office/powerpoint/2010/main" val="323389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E4BC-A616-47AE-AD2D-53B0CC40A6D6}"/>
              </a:ext>
            </a:extLst>
          </p:cNvPr>
          <p:cNvSpPr>
            <a:spLocks noGrp="1"/>
          </p:cNvSpPr>
          <p:nvPr>
            <p:ph type="title"/>
          </p:nvPr>
        </p:nvSpPr>
        <p:spPr>
          <a:xfrm>
            <a:off x="264531" y="278307"/>
            <a:ext cx="11125199" cy="384047"/>
          </a:xfrm>
        </p:spPr>
        <p:txBody>
          <a:bodyPr/>
          <a:lstStyle/>
          <a:p>
            <a:r>
              <a:rPr lang="en-IN" dirty="0"/>
              <a:t>Angular – </a:t>
            </a:r>
            <a:r>
              <a:rPr lang="en-IN" dirty="0" err="1"/>
              <a:t>HttpClient</a:t>
            </a:r>
            <a:endParaRPr lang="en-US" dirty="0"/>
          </a:p>
        </p:txBody>
      </p:sp>
      <p:sp>
        <p:nvSpPr>
          <p:cNvPr id="3" name="Content Placeholder 2">
            <a:extLst>
              <a:ext uri="{FF2B5EF4-FFF2-40B4-BE49-F238E27FC236}">
                <a16:creationId xmlns:a16="http://schemas.microsoft.com/office/drawing/2014/main" id="{C07C70E7-D1CA-4CA4-ABBA-D2E570F3F987}"/>
              </a:ext>
            </a:extLst>
          </p:cNvPr>
          <p:cNvSpPr>
            <a:spLocks noGrp="1"/>
          </p:cNvSpPr>
          <p:nvPr>
            <p:ph idx="1"/>
          </p:nvPr>
        </p:nvSpPr>
        <p:spPr>
          <a:xfrm>
            <a:off x="390481" y="848752"/>
            <a:ext cx="11126522" cy="4419600"/>
          </a:xfrm>
        </p:spPr>
        <p:txBody>
          <a:bodyPr/>
          <a:lstStyle/>
          <a:p>
            <a:pPr marL="514350" indent="-514350">
              <a:buFont typeface="+mj-lt"/>
              <a:buAutoNum type="arabicPeriod" startAt="2"/>
            </a:pPr>
            <a:r>
              <a:rPr lang="en-US" sz="2600" b="1" dirty="0"/>
              <a:t>Inject </a:t>
            </a:r>
            <a:r>
              <a:rPr lang="en-US" sz="2600" b="1" dirty="0" err="1"/>
              <a:t>HttpClient</a:t>
            </a:r>
            <a:r>
              <a:rPr lang="en-US" sz="2600" b="1" dirty="0"/>
              <a:t> in service constructor</a:t>
            </a:r>
          </a:p>
          <a:p>
            <a:pPr marL="0" indent="0">
              <a:buNone/>
            </a:pPr>
            <a:r>
              <a:rPr lang="en-US" sz="2600" dirty="0"/>
              <a:t>Now inject actual </a:t>
            </a:r>
            <a:r>
              <a:rPr lang="en-US" sz="2600" dirty="0" err="1"/>
              <a:t>HttpClient</a:t>
            </a:r>
            <a:r>
              <a:rPr lang="en-US" sz="2600" dirty="0"/>
              <a:t> service in service code as start using it.</a:t>
            </a:r>
          </a:p>
        </p:txBody>
      </p:sp>
      <p:sp>
        <p:nvSpPr>
          <p:cNvPr id="4" name="Slide Number Placeholder 3">
            <a:extLst>
              <a:ext uri="{FF2B5EF4-FFF2-40B4-BE49-F238E27FC236}">
                <a16:creationId xmlns:a16="http://schemas.microsoft.com/office/drawing/2014/main" id="{24A09BC3-BB19-4E48-A372-93E1786C1190}"/>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a:extLst>
              <a:ext uri="{FF2B5EF4-FFF2-40B4-BE49-F238E27FC236}">
                <a16:creationId xmlns:a16="http://schemas.microsoft.com/office/drawing/2014/main" id="{5A0A82E9-892C-4555-A458-283C0E993EEB}"/>
              </a:ext>
            </a:extLst>
          </p:cNvPr>
          <p:cNvPicPr>
            <a:picLocks noChangeAspect="1"/>
          </p:cNvPicPr>
          <p:nvPr/>
        </p:nvPicPr>
        <p:blipFill>
          <a:blip r:embed="rId2"/>
          <a:stretch>
            <a:fillRect/>
          </a:stretch>
        </p:blipFill>
        <p:spPr>
          <a:xfrm>
            <a:off x="2450806" y="2183203"/>
            <a:ext cx="5567779" cy="2914094"/>
          </a:xfrm>
          <a:prstGeom prst="rect">
            <a:avLst/>
          </a:prstGeom>
        </p:spPr>
      </p:pic>
    </p:spTree>
    <p:extLst>
      <p:ext uri="{BB962C8B-B14F-4D97-AF65-F5344CB8AC3E}">
        <p14:creationId xmlns:p14="http://schemas.microsoft.com/office/powerpoint/2010/main" val="35561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DC0-D25E-4CA1-A882-5B1984114467}"/>
              </a:ext>
            </a:extLst>
          </p:cNvPr>
          <p:cNvSpPr>
            <a:spLocks noGrp="1"/>
          </p:cNvSpPr>
          <p:nvPr>
            <p:ph type="title"/>
          </p:nvPr>
        </p:nvSpPr>
        <p:spPr>
          <a:xfrm>
            <a:off x="250464" y="278307"/>
            <a:ext cx="11125199" cy="384047"/>
          </a:xfrm>
        </p:spPr>
        <p:txBody>
          <a:bodyPr/>
          <a:lstStyle/>
          <a:p>
            <a:r>
              <a:rPr lang="en-IN" dirty="0"/>
              <a:t>Angular – </a:t>
            </a:r>
            <a:r>
              <a:rPr lang="en-IN" dirty="0" err="1"/>
              <a:t>RxJS</a:t>
            </a:r>
            <a:endParaRPr lang="en-US" dirty="0"/>
          </a:p>
        </p:txBody>
      </p:sp>
      <p:sp>
        <p:nvSpPr>
          <p:cNvPr id="3" name="Content Placeholder 2">
            <a:extLst>
              <a:ext uri="{FF2B5EF4-FFF2-40B4-BE49-F238E27FC236}">
                <a16:creationId xmlns:a16="http://schemas.microsoft.com/office/drawing/2014/main" id="{6BEEAED9-0AF6-48D2-8D2E-D46CE645E84B}"/>
              </a:ext>
            </a:extLst>
          </p:cNvPr>
          <p:cNvSpPr>
            <a:spLocks noGrp="1"/>
          </p:cNvSpPr>
          <p:nvPr>
            <p:ph idx="1"/>
          </p:nvPr>
        </p:nvSpPr>
        <p:spPr>
          <a:xfrm>
            <a:off x="334208" y="848750"/>
            <a:ext cx="11623330" cy="4419600"/>
          </a:xfrm>
        </p:spPr>
        <p:txBody>
          <a:bodyPr/>
          <a:lstStyle/>
          <a:p>
            <a:pPr marL="0" indent="0" algn="just">
              <a:buNone/>
            </a:pPr>
            <a:r>
              <a:rPr lang="en-US" sz="2600" b="1" dirty="0"/>
              <a:t>What is </a:t>
            </a:r>
            <a:r>
              <a:rPr lang="en-US" sz="2600" b="1" dirty="0" err="1"/>
              <a:t>RxJS</a:t>
            </a:r>
            <a:endParaRPr lang="en-US" sz="2600" b="1" dirty="0"/>
          </a:p>
          <a:p>
            <a:pPr marL="0" indent="0" algn="just">
              <a:buNone/>
            </a:pPr>
            <a:r>
              <a:rPr lang="en-US" sz="2600" dirty="0"/>
              <a:t>The </a:t>
            </a:r>
            <a:r>
              <a:rPr lang="en-US" sz="2600" dirty="0" err="1"/>
              <a:t>RxJS</a:t>
            </a:r>
            <a:r>
              <a:rPr lang="en-US" sz="2600" dirty="0"/>
              <a:t> (Reactive Extensions Library for JavaScript) is a </a:t>
            </a:r>
            <a:r>
              <a:rPr lang="en-US" sz="2600" dirty="0" err="1"/>
              <a:t>javascript</a:t>
            </a:r>
            <a:r>
              <a:rPr lang="en-US" sz="2600" dirty="0"/>
              <a:t> library, that allows us to work with asynchronous data streams</a:t>
            </a:r>
          </a:p>
          <a:p>
            <a:pPr marL="0" indent="0" algn="just">
              <a:buNone/>
            </a:pPr>
            <a:r>
              <a:rPr lang="en-US" sz="2600" dirty="0"/>
              <a:t>The Angular uses the </a:t>
            </a:r>
            <a:r>
              <a:rPr lang="en-US" sz="2600" dirty="0" err="1"/>
              <a:t>RxJS</a:t>
            </a:r>
            <a:r>
              <a:rPr lang="en-US" sz="2600" dirty="0"/>
              <a:t> library heavily in its framework to implement Reactive Programming. Some of the examples where reactive programming used are</a:t>
            </a:r>
          </a:p>
          <a:p>
            <a:pPr algn="just"/>
            <a:r>
              <a:rPr lang="en-US" sz="2600" dirty="0"/>
              <a:t>Reacting to an HTTP request</a:t>
            </a:r>
          </a:p>
          <a:p>
            <a:pPr algn="just"/>
            <a:r>
              <a:rPr lang="en-US" sz="2600" dirty="0"/>
              <a:t>Value changes / Status Changes in Angular Forms</a:t>
            </a:r>
          </a:p>
          <a:p>
            <a:pPr algn="just"/>
            <a:r>
              <a:rPr lang="en-US" sz="2600" dirty="0"/>
              <a:t>The Router and Forms modules use observables to listen for and respond to user-input events.</a:t>
            </a:r>
          </a:p>
          <a:p>
            <a:pPr algn="just"/>
            <a:r>
              <a:rPr lang="en-US" sz="2600" dirty="0"/>
              <a:t>You can define custom events that send observable output data from a child to a parent component.</a:t>
            </a:r>
          </a:p>
          <a:p>
            <a:pPr algn="just"/>
            <a:r>
              <a:rPr lang="en-US" sz="2600" dirty="0"/>
              <a:t>The HTTP module uses observables to handle AJAX requests and responses.</a:t>
            </a:r>
          </a:p>
          <a:p>
            <a:pPr algn="just"/>
            <a:endParaRPr lang="en-US" sz="2600" dirty="0"/>
          </a:p>
        </p:txBody>
      </p:sp>
      <p:sp>
        <p:nvSpPr>
          <p:cNvPr id="4" name="Slide Number Placeholder 3">
            <a:extLst>
              <a:ext uri="{FF2B5EF4-FFF2-40B4-BE49-F238E27FC236}">
                <a16:creationId xmlns:a16="http://schemas.microsoft.com/office/drawing/2014/main" id="{6A8DBAA7-B616-4B2A-BC35-F0968D762301}"/>
              </a:ext>
            </a:extLst>
          </p:cNvPr>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419687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58AB-F7D7-45A9-A931-D65B9C464FD8}"/>
              </a:ext>
            </a:extLst>
          </p:cNvPr>
          <p:cNvSpPr>
            <a:spLocks noGrp="1"/>
          </p:cNvSpPr>
          <p:nvPr>
            <p:ph type="title"/>
          </p:nvPr>
        </p:nvSpPr>
        <p:spPr>
          <a:xfrm>
            <a:off x="222329" y="267285"/>
            <a:ext cx="11125199" cy="493543"/>
          </a:xfrm>
        </p:spPr>
        <p:txBody>
          <a:bodyPr/>
          <a:lstStyle/>
          <a:p>
            <a:r>
              <a:rPr lang="en-IN" dirty="0"/>
              <a:t>Angular – Observable</a:t>
            </a:r>
            <a:endParaRPr lang="en-US" dirty="0"/>
          </a:p>
        </p:txBody>
      </p:sp>
      <p:sp>
        <p:nvSpPr>
          <p:cNvPr id="3" name="Content Placeholder 2">
            <a:extLst>
              <a:ext uri="{FF2B5EF4-FFF2-40B4-BE49-F238E27FC236}">
                <a16:creationId xmlns:a16="http://schemas.microsoft.com/office/drawing/2014/main" id="{00EC6CEF-7FAA-4817-8B69-E72CF4891446}"/>
              </a:ext>
            </a:extLst>
          </p:cNvPr>
          <p:cNvSpPr>
            <a:spLocks noGrp="1"/>
          </p:cNvSpPr>
          <p:nvPr>
            <p:ph idx="1"/>
          </p:nvPr>
        </p:nvSpPr>
        <p:spPr>
          <a:xfrm>
            <a:off x="348277" y="1003496"/>
            <a:ext cx="11126522" cy="4419600"/>
          </a:xfrm>
        </p:spPr>
        <p:txBody>
          <a:bodyPr/>
          <a:lstStyle/>
          <a:p>
            <a:pPr marL="0" indent="0">
              <a:buNone/>
            </a:pPr>
            <a:r>
              <a:rPr lang="en-IN" sz="2600" b="1" dirty="0"/>
              <a:t>What is Observable</a:t>
            </a:r>
          </a:p>
          <a:p>
            <a:pPr marL="0" indent="0" algn="just">
              <a:buNone/>
            </a:pPr>
            <a:r>
              <a:rPr lang="en-US" sz="2600" dirty="0"/>
              <a:t>Observable converts the ordinary stream of data into an observable stream of data. It observes the stream of data and emits the value, complete or error signals to the consumers of the stream.</a:t>
            </a:r>
          </a:p>
          <a:p>
            <a:pPr marL="0" indent="0" algn="just">
              <a:buNone/>
            </a:pPr>
            <a:endParaRPr lang="en-US" sz="2600" dirty="0"/>
          </a:p>
          <a:p>
            <a:pPr marL="0" indent="0" algn="just">
              <a:buNone/>
            </a:pPr>
            <a:r>
              <a:rPr lang="en-US" sz="2600" dirty="0"/>
              <a:t>Observables are declarative. We define an observable function just like any other variable. The observable function executes only when someone subscribes to it.</a:t>
            </a:r>
          </a:p>
        </p:txBody>
      </p:sp>
      <p:sp>
        <p:nvSpPr>
          <p:cNvPr id="4" name="Slide Number Placeholder 3">
            <a:extLst>
              <a:ext uri="{FF2B5EF4-FFF2-40B4-BE49-F238E27FC236}">
                <a16:creationId xmlns:a16="http://schemas.microsoft.com/office/drawing/2014/main" id="{CE843CE8-1A02-4B31-A2BD-30D91E672D3B}"/>
              </a:ext>
            </a:extLst>
          </p:cNvPr>
          <p:cNvSpPr>
            <a:spLocks noGrp="1"/>
          </p:cNvSpPr>
          <p:nvPr>
            <p:ph type="sldNum" sz="quarter" idx="12"/>
          </p:nvPr>
        </p:nvSpPr>
        <p:spPr/>
        <p:txBody>
          <a:bodyPr/>
          <a:lstStyle/>
          <a:p>
            <a:fld id="{C51EAA63-D034-42AE-91FA-B13B9518C7BE}" type="slidenum">
              <a:rPr lang="en-US" smtClean="0"/>
              <a:pPr/>
              <a:t>33</a:t>
            </a:fld>
            <a:endParaRPr lang="en-US" dirty="0"/>
          </a:p>
        </p:txBody>
      </p:sp>
    </p:spTree>
    <p:extLst>
      <p:ext uri="{BB962C8B-B14F-4D97-AF65-F5344CB8AC3E}">
        <p14:creationId xmlns:p14="http://schemas.microsoft.com/office/powerpoint/2010/main" val="337496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E6D1-D9AC-4C08-9515-9D8B0E6A57D6}"/>
              </a:ext>
            </a:extLst>
          </p:cNvPr>
          <p:cNvSpPr>
            <a:spLocks noGrp="1"/>
          </p:cNvSpPr>
          <p:nvPr>
            <p:ph type="title"/>
          </p:nvPr>
        </p:nvSpPr>
        <p:spPr>
          <a:xfrm>
            <a:off x="250464" y="292374"/>
            <a:ext cx="11125199" cy="384047"/>
          </a:xfrm>
        </p:spPr>
        <p:txBody>
          <a:bodyPr/>
          <a:lstStyle/>
          <a:p>
            <a:r>
              <a:rPr lang="en-IN" dirty="0"/>
              <a:t>Angular – Subscribers </a:t>
            </a:r>
            <a:endParaRPr lang="en-US" dirty="0"/>
          </a:p>
        </p:txBody>
      </p:sp>
      <p:sp>
        <p:nvSpPr>
          <p:cNvPr id="3" name="Content Placeholder 2">
            <a:extLst>
              <a:ext uri="{FF2B5EF4-FFF2-40B4-BE49-F238E27FC236}">
                <a16:creationId xmlns:a16="http://schemas.microsoft.com/office/drawing/2014/main" id="{B4FC96F0-61C6-499A-9774-F3A3ACADED17}"/>
              </a:ext>
            </a:extLst>
          </p:cNvPr>
          <p:cNvSpPr>
            <a:spLocks noGrp="1"/>
          </p:cNvSpPr>
          <p:nvPr>
            <p:ph idx="1"/>
          </p:nvPr>
        </p:nvSpPr>
        <p:spPr>
          <a:xfrm>
            <a:off x="376412" y="876887"/>
            <a:ext cx="11126522" cy="4419600"/>
          </a:xfrm>
        </p:spPr>
        <p:txBody>
          <a:bodyPr/>
          <a:lstStyle/>
          <a:p>
            <a:pPr algn="just"/>
            <a:r>
              <a:rPr lang="en-US" sz="2200" dirty="0"/>
              <a:t>The observable communicates with the observers using callbacks</a:t>
            </a:r>
          </a:p>
          <a:p>
            <a:pPr algn="just"/>
            <a:r>
              <a:rPr lang="en-US" sz="2200" dirty="0"/>
              <a:t>The observer must subscribe with the observable to receive the value from the observer. While subscribing it optionally passes the three callbacks. next(), error() &amp; complete().</a:t>
            </a:r>
          </a:p>
          <a:p>
            <a:pPr algn="just"/>
            <a:endParaRPr lang="en-US" sz="2200" dirty="0"/>
          </a:p>
          <a:p>
            <a:pPr marL="0" indent="0" algn="just">
              <a:buNone/>
            </a:pPr>
            <a:r>
              <a:rPr lang="en-US" sz="2200" dirty="0"/>
              <a:t>The observable invokes the next() callback whenever the value arrives in the stream. It passes the value as the argument to the next callback. If the error occurs, then the error() callback is invoked. It invokes the complete() callback when the stream completes.</a:t>
            </a:r>
          </a:p>
          <a:p>
            <a:pPr algn="just"/>
            <a:r>
              <a:rPr lang="en-US" sz="2200" dirty="0"/>
              <a:t>Observers/subscribers subscribe to Observables</a:t>
            </a:r>
          </a:p>
          <a:p>
            <a:pPr algn="just"/>
            <a:r>
              <a:rPr lang="en-US" sz="2200" dirty="0"/>
              <a:t>Observer registers three callbacks with the observable at the time of subscribing. </a:t>
            </a:r>
            <a:r>
              <a:rPr lang="en-US" sz="2200" dirty="0" err="1"/>
              <a:t>i.e</a:t>
            </a:r>
            <a:r>
              <a:rPr lang="en-US" sz="2200" dirty="0"/>
              <a:t> next(), error() &amp; complete()</a:t>
            </a:r>
          </a:p>
          <a:p>
            <a:pPr algn="just"/>
            <a:r>
              <a:rPr lang="en-US" sz="2200" dirty="0"/>
              <a:t>All three callbacks are optional</a:t>
            </a:r>
          </a:p>
          <a:p>
            <a:pPr algn="just"/>
            <a:r>
              <a:rPr lang="en-US" sz="2200" dirty="0"/>
              <a:t>The observer receives the data from the observer via the next() callback</a:t>
            </a:r>
          </a:p>
          <a:p>
            <a:pPr algn="just"/>
            <a:r>
              <a:rPr lang="en-US" sz="2200" dirty="0"/>
              <a:t>They also receive the errors and completion events from the Observable via the error() &amp; complete() callbacks</a:t>
            </a:r>
          </a:p>
        </p:txBody>
      </p:sp>
      <p:sp>
        <p:nvSpPr>
          <p:cNvPr id="4" name="Slide Number Placeholder 3">
            <a:extLst>
              <a:ext uri="{FF2B5EF4-FFF2-40B4-BE49-F238E27FC236}">
                <a16:creationId xmlns:a16="http://schemas.microsoft.com/office/drawing/2014/main" id="{BDA2B5AD-7EC0-4116-91C8-225FC9685268}"/>
              </a:ext>
            </a:extLst>
          </p:cNvPr>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18922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3E1D-A645-4074-AF7E-917F51DFF214}"/>
              </a:ext>
            </a:extLst>
          </p:cNvPr>
          <p:cNvSpPr>
            <a:spLocks noGrp="1"/>
          </p:cNvSpPr>
          <p:nvPr>
            <p:ph type="title"/>
          </p:nvPr>
        </p:nvSpPr>
        <p:spPr>
          <a:xfrm>
            <a:off x="208261" y="225081"/>
            <a:ext cx="11125199" cy="493543"/>
          </a:xfrm>
        </p:spPr>
        <p:txBody>
          <a:bodyPr/>
          <a:lstStyle/>
          <a:p>
            <a:r>
              <a:rPr lang="en-IN" dirty="0"/>
              <a:t>Angular – </a:t>
            </a:r>
            <a:r>
              <a:rPr lang="en-IN" dirty="0" err="1"/>
              <a:t>HttpClient</a:t>
            </a:r>
            <a:r>
              <a:rPr lang="en-IN" dirty="0"/>
              <a:t>  </a:t>
            </a:r>
            <a:endParaRPr lang="en-US" dirty="0"/>
          </a:p>
        </p:txBody>
      </p:sp>
      <p:sp>
        <p:nvSpPr>
          <p:cNvPr id="3" name="Content Placeholder 2">
            <a:extLst>
              <a:ext uri="{FF2B5EF4-FFF2-40B4-BE49-F238E27FC236}">
                <a16:creationId xmlns:a16="http://schemas.microsoft.com/office/drawing/2014/main" id="{84FAF10B-ED72-43DB-B423-15606A87FDB4}"/>
              </a:ext>
            </a:extLst>
          </p:cNvPr>
          <p:cNvSpPr>
            <a:spLocks noGrp="1"/>
          </p:cNvSpPr>
          <p:nvPr>
            <p:ph idx="1"/>
          </p:nvPr>
        </p:nvSpPr>
        <p:spPr>
          <a:xfrm>
            <a:off x="348277" y="834684"/>
            <a:ext cx="11126522" cy="4419600"/>
          </a:xfrm>
        </p:spPr>
        <p:txBody>
          <a:bodyPr/>
          <a:lstStyle/>
          <a:p>
            <a:pPr marL="0" indent="0">
              <a:buNone/>
            </a:pPr>
            <a:r>
              <a:rPr lang="en-IN" sz="2600" b="1" dirty="0"/>
              <a:t>Create service which return Observable</a:t>
            </a:r>
          </a:p>
          <a:p>
            <a:pPr marL="0" indent="0" algn="just">
              <a:buNone/>
            </a:pPr>
            <a:r>
              <a:rPr lang="en-US" sz="2400" dirty="0"/>
              <a:t>We will consume the REST API created with REST mock server. Let’s edit the code of employee service class and return Observable from it.</a:t>
            </a:r>
          </a:p>
        </p:txBody>
      </p:sp>
      <p:sp>
        <p:nvSpPr>
          <p:cNvPr id="4" name="Slide Number Placeholder 3">
            <a:extLst>
              <a:ext uri="{FF2B5EF4-FFF2-40B4-BE49-F238E27FC236}">
                <a16:creationId xmlns:a16="http://schemas.microsoft.com/office/drawing/2014/main" id="{ADA5CCDD-8B47-4CBD-8E8C-8DEBFBF678C2}"/>
              </a:ext>
            </a:extLst>
          </p:cNvPr>
          <p:cNvSpPr>
            <a:spLocks noGrp="1"/>
          </p:cNvSpPr>
          <p:nvPr>
            <p:ph type="sldNum" sz="quarter" idx="12"/>
          </p:nvPr>
        </p:nvSpPr>
        <p:spPr/>
        <p:txBody>
          <a:bodyPr/>
          <a:lstStyle/>
          <a:p>
            <a:fld id="{C51EAA63-D034-42AE-91FA-B13B9518C7BE}" type="slidenum">
              <a:rPr lang="en-US" smtClean="0"/>
              <a:pPr/>
              <a:t>35</a:t>
            </a:fld>
            <a:endParaRPr lang="en-US" dirty="0"/>
          </a:p>
        </p:txBody>
      </p:sp>
      <p:pic>
        <p:nvPicPr>
          <p:cNvPr id="5" name="Picture 4">
            <a:extLst>
              <a:ext uri="{FF2B5EF4-FFF2-40B4-BE49-F238E27FC236}">
                <a16:creationId xmlns:a16="http://schemas.microsoft.com/office/drawing/2014/main" id="{88DE3F77-322E-4F7A-BCAA-206DA1EE6275}"/>
              </a:ext>
            </a:extLst>
          </p:cNvPr>
          <p:cNvPicPr>
            <a:picLocks noChangeAspect="1"/>
          </p:cNvPicPr>
          <p:nvPr/>
        </p:nvPicPr>
        <p:blipFill>
          <a:blip r:embed="rId2"/>
          <a:stretch>
            <a:fillRect/>
          </a:stretch>
        </p:blipFill>
        <p:spPr>
          <a:xfrm>
            <a:off x="2882002" y="1982381"/>
            <a:ext cx="5108448" cy="4327681"/>
          </a:xfrm>
          <a:prstGeom prst="rect">
            <a:avLst/>
          </a:prstGeom>
        </p:spPr>
      </p:pic>
    </p:spTree>
    <p:extLst>
      <p:ext uri="{BB962C8B-B14F-4D97-AF65-F5344CB8AC3E}">
        <p14:creationId xmlns:p14="http://schemas.microsoft.com/office/powerpoint/2010/main" val="329740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8A22-B71D-40BD-986E-D5954B697021}"/>
              </a:ext>
            </a:extLst>
          </p:cNvPr>
          <p:cNvSpPr>
            <a:spLocks noGrp="1"/>
          </p:cNvSpPr>
          <p:nvPr>
            <p:ph type="title"/>
          </p:nvPr>
        </p:nvSpPr>
        <p:spPr>
          <a:xfrm>
            <a:off x="194193" y="250171"/>
            <a:ext cx="11125199" cy="384047"/>
          </a:xfrm>
        </p:spPr>
        <p:txBody>
          <a:bodyPr/>
          <a:lstStyle/>
          <a:p>
            <a:r>
              <a:rPr lang="en-IN" dirty="0"/>
              <a:t>Angular – </a:t>
            </a:r>
            <a:r>
              <a:rPr lang="en-IN" dirty="0" err="1"/>
              <a:t>HttpClient</a:t>
            </a:r>
            <a:r>
              <a:rPr lang="en-IN" dirty="0"/>
              <a:t> </a:t>
            </a:r>
            <a:endParaRPr lang="en-US" dirty="0"/>
          </a:p>
        </p:txBody>
      </p:sp>
      <p:sp>
        <p:nvSpPr>
          <p:cNvPr id="3" name="Content Placeholder 2">
            <a:extLst>
              <a:ext uri="{FF2B5EF4-FFF2-40B4-BE49-F238E27FC236}">
                <a16:creationId xmlns:a16="http://schemas.microsoft.com/office/drawing/2014/main" id="{8F3E7F6F-8B8C-40EC-ADB5-24E4D8D696BA}"/>
              </a:ext>
            </a:extLst>
          </p:cNvPr>
          <p:cNvSpPr>
            <a:spLocks noGrp="1"/>
          </p:cNvSpPr>
          <p:nvPr>
            <p:ph idx="1"/>
          </p:nvPr>
        </p:nvSpPr>
        <p:spPr>
          <a:xfrm>
            <a:off x="320141" y="820616"/>
            <a:ext cx="11126522" cy="4419600"/>
          </a:xfrm>
        </p:spPr>
        <p:txBody>
          <a:bodyPr/>
          <a:lstStyle/>
          <a:p>
            <a:pPr algn="just"/>
            <a:r>
              <a:rPr lang="en-US" sz="2500" dirty="0"/>
              <a:t>Above code, hits the REST API "/employees" and fetch employee array. It then return the employee array as observable collection. Any method can subscribe to it to listen data events on this array.</a:t>
            </a:r>
          </a:p>
          <a:p>
            <a:pPr algn="just"/>
            <a:r>
              <a:rPr lang="en-US" sz="2500" dirty="0"/>
              <a:t>Employee is model class to store data.</a:t>
            </a:r>
          </a:p>
        </p:txBody>
      </p:sp>
      <p:sp>
        <p:nvSpPr>
          <p:cNvPr id="4" name="Slide Number Placeholder 3">
            <a:extLst>
              <a:ext uri="{FF2B5EF4-FFF2-40B4-BE49-F238E27FC236}">
                <a16:creationId xmlns:a16="http://schemas.microsoft.com/office/drawing/2014/main" id="{BF5685DC-6F7C-4BD2-A3E2-F819DBC2A28B}"/>
              </a:ext>
            </a:extLst>
          </p:cNvPr>
          <p:cNvSpPr>
            <a:spLocks noGrp="1"/>
          </p:cNvSpPr>
          <p:nvPr>
            <p:ph type="sldNum" sz="quarter" idx="12"/>
          </p:nvPr>
        </p:nvSpPr>
        <p:spPr/>
        <p:txBody>
          <a:bodyPr/>
          <a:lstStyle/>
          <a:p>
            <a:fld id="{C51EAA63-D034-42AE-91FA-B13B9518C7BE}" type="slidenum">
              <a:rPr lang="en-US" smtClean="0"/>
              <a:pPr/>
              <a:t>36</a:t>
            </a:fld>
            <a:endParaRPr lang="en-US" dirty="0"/>
          </a:p>
        </p:txBody>
      </p:sp>
      <p:pic>
        <p:nvPicPr>
          <p:cNvPr id="7" name="Picture 6">
            <a:extLst>
              <a:ext uri="{FF2B5EF4-FFF2-40B4-BE49-F238E27FC236}">
                <a16:creationId xmlns:a16="http://schemas.microsoft.com/office/drawing/2014/main" id="{61A8C1FF-A73C-4EE6-A560-0FBD4832E9DF}"/>
              </a:ext>
            </a:extLst>
          </p:cNvPr>
          <p:cNvPicPr>
            <a:picLocks noChangeAspect="1"/>
          </p:cNvPicPr>
          <p:nvPr/>
        </p:nvPicPr>
        <p:blipFill>
          <a:blip r:embed="rId2"/>
          <a:stretch>
            <a:fillRect/>
          </a:stretch>
        </p:blipFill>
        <p:spPr>
          <a:xfrm>
            <a:off x="2667829" y="2649416"/>
            <a:ext cx="6214914" cy="3415064"/>
          </a:xfrm>
          <a:prstGeom prst="rect">
            <a:avLst/>
          </a:prstGeom>
        </p:spPr>
      </p:pic>
    </p:spTree>
    <p:extLst>
      <p:ext uri="{BB962C8B-B14F-4D97-AF65-F5344CB8AC3E}">
        <p14:creationId xmlns:p14="http://schemas.microsoft.com/office/powerpoint/2010/main" val="211470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E326-E433-48B5-A5B6-3A5C7620F7CF}"/>
              </a:ext>
            </a:extLst>
          </p:cNvPr>
          <p:cNvSpPr>
            <a:spLocks noGrp="1"/>
          </p:cNvSpPr>
          <p:nvPr>
            <p:ph type="title"/>
          </p:nvPr>
        </p:nvSpPr>
        <p:spPr>
          <a:xfrm>
            <a:off x="208261" y="264239"/>
            <a:ext cx="11125199" cy="384047"/>
          </a:xfrm>
        </p:spPr>
        <p:txBody>
          <a:bodyPr/>
          <a:lstStyle/>
          <a:p>
            <a:r>
              <a:rPr lang="en-IN" dirty="0"/>
              <a:t>Angular – </a:t>
            </a:r>
            <a:r>
              <a:rPr lang="en-IN" dirty="0" err="1"/>
              <a:t>HttpClient</a:t>
            </a:r>
            <a:endParaRPr lang="en-US" dirty="0"/>
          </a:p>
        </p:txBody>
      </p:sp>
      <p:sp>
        <p:nvSpPr>
          <p:cNvPr id="3" name="Content Placeholder 2">
            <a:extLst>
              <a:ext uri="{FF2B5EF4-FFF2-40B4-BE49-F238E27FC236}">
                <a16:creationId xmlns:a16="http://schemas.microsoft.com/office/drawing/2014/main" id="{AADCF854-242A-4DFA-8D78-082EF533969D}"/>
              </a:ext>
            </a:extLst>
          </p:cNvPr>
          <p:cNvSpPr>
            <a:spLocks noGrp="1"/>
          </p:cNvSpPr>
          <p:nvPr>
            <p:ph idx="1"/>
          </p:nvPr>
        </p:nvSpPr>
        <p:spPr>
          <a:xfrm>
            <a:off x="334209" y="834684"/>
            <a:ext cx="6376080" cy="4419600"/>
          </a:xfrm>
        </p:spPr>
        <p:txBody>
          <a:bodyPr/>
          <a:lstStyle/>
          <a:p>
            <a:pPr marL="0" indent="0">
              <a:buNone/>
            </a:pPr>
            <a:r>
              <a:rPr lang="en-US" b="1" dirty="0"/>
              <a:t>Create observer which subscribe to Observable</a:t>
            </a:r>
          </a:p>
          <a:p>
            <a:pPr marL="0" indent="0" algn="just">
              <a:buNone/>
            </a:pPr>
            <a:r>
              <a:rPr lang="en-US" sz="2400" dirty="0"/>
              <a:t>We will create subscriber in component file. It will read the data from observable array and assign to model attribute. Model attribute can be used to map data from UI.</a:t>
            </a:r>
          </a:p>
        </p:txBody>
      </p:sp>
      <p:sp>
        <p:nvSpPr>
          <p:cNvPr id="4" name="Slide Number Placeholder 3">
            <a:extLst>
              <a:ext uri="{FF2B5EF4-FFF2-40B4-BE49-F238E27FC236}">
                <a16:creationId xmlns:a16="http://schemas.microsoft.com/office/drawing/2014/main" id="{5AA1F818-379C-40A1-A5F5-32FD1E840742}"/>
              </a:ext>
            </a:extLst>
          </p:cNvPr>
          <p:cNvSpPr>
            <a:spLocks noGrp="1"/>
          </p:cNvSpPr>
          <p:nvPr>
            <p:ph type="sldNum" sz="quarter" idx="12"/>
          </p:nvPr>
        </p:nvSpPr>
        <p:spPr/>
        <p:txBody>
          <a:bodyPr/>
          <a:lstStyle/>
          <a:p>
            <a:fld id="{C51EAA63-D034-42AE-91FA-B13B9518C7BE}" type="slidenum">
              <a:rPr lang="en-US" smtClean="0"/>
              <a:pPr/>
              <a:t>37</a:t>
            </a:fld>
            <a:endParaRPr lang="en-US" dirty="0"/>
          </a:p>
        </p:txBody>
      </p:sp>
      <p:pic>
        <p:nvPicPr>
          <p:cNvPr id="5" name="Picture 4">
            <a:extLst>
              <a:ext uri="{FF2B5EF4-FFF2-40B4-BE49-F238E27FC236}">
                <a16:creationId xmlns:a16="http://schemas.microsoft.com/office/drawing/2014/main" id="{4FB642FF-41BA-485F-B16F-77017ADFC6D3}"/>
              </a:ext>
            </a:extLst>
          </p:cNvPr>
          <p:cNvPicPr>
            <a:picLocks noChangeAspect="1"/>
          </p:cNvPicPr>
          <p:nvPr/>
        </p:nvPicPr>
        <p:blipFill>
          <a:blip r:embed="rId2"/>
          <a:stretch>
            <a:fillRect/>
          </a:stretch>
        </p:blipFill>
        <p:spPr>
          <a:xfrm>
            <a:off x="7094731" y="264240"/>
            <a:ext cx="4914314" cy="5995884"/>
          </a:xfrm>
          <a:prstGeom prst="rect">
            <a:avLst/>
          </a:prstGeom>
        </p:spPr>
      </p:pic>
    </p:spTree>
    <p:extLst>
      <p:ext uri="{BB962C8B-B14F-4D97-AF65-F5344CB8AC3E}">
        <p14:creationId xmlns:p14="http://schemas.microsoft.com/office/powerpoint/2010/main" val="220416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2BB5-9094-4326-98BE-CC6F0C361F4B}"/>
              </a:ext>
            </a:extLst>
          </p:cNvPr>
          <p:cNvSpPr>
            <a:spLocks noGrp="1"/>
          </p:cNvSpPr>
          <p:nvPr>
            <p:ph type="title"/>
          </p:nvPr>
        </p:nvSpPr>
        <p:spPr>
          <a:xfrm>
            <a:off x="278599" y="278307"/>
            <a:ext cx="11125199" cy="384047"/>
          </a:xfrm>
        </p:spPr>
        <p:txBody>
          <a:bodyPr/>
          <a:lstStyle/>
          <a:p>
            <a:r>
              <a:rPr lang="en-IN" dirty="0"/>
              <a:t>Angular – </a:t>
            </a:r>
            <a:r>
              <a:rPr lang="en-IN" dirty="0" err="1"/>
              <a:t>HttpClient</a:t>
            </a:r>
            <a:r>
              <a:rPr lang="en-IN" dirty="0"/>
              <a:t>  </a:t>
            </a:r>
            <a:endParaRPr lang="en-US" dirty="0"/>
          </a:p>
        </p:txBody>
      </p:sp>
      <p:sp>
        <p:nvSpPr>
          <p:cNvPr id="3" name="Content Placeholder 2">
            <a:extLst>
              <a:ext uri="{FF2B5EF4-FFF2-40B4-BE49-F238E27FC236}">
                <a16:creationId xmlns:a16="http://schemas.microsoft.com/office/drawing/2014/main" id="{D44B33BB-6699-4EBF-B188-A971E287F773}"/>
              </a:ext>
            </a:extLst>
          </p:cNvPr>
          <p:cNvSpPr>
            <a:spLocks noGrp="1"/>
          </p:cNvSpPr>
          <p:nvPr>
            <p:ph idx="1"/>
          </p:nvPr>
        </p:nvSpPr>
        <p:spPr>
          <a:xfrm>
            <a:off x="278598" y="876888"/>
            <a:ext cx="11777413" cy="4419600"/>
          </a:xfrm>
        </p:spPr>
        <p:txBody>
          <a:bodyPr/>
          <a:lstStyle/>
          <a:p>
            <a:pPr marL="0" indent="0">
              <a:buNone/>
            </a:pPr>
            <a:r>
              <a:rPr lang="en-US" b="1" dirty="0"/>
              <a:t>View HTML Template</a:t>
            </a:r>
          </a:p>
          <a:p>
            <a:pPr marL="0" indent="0">
              <a:buNone/>
            </a:pPr>
            <a:r>
              <a:rPr lang="en-US" sz="2600" dirty="0"/>
              <a:t>Time to update view HTML which will render employee array data as soon as it’s available.</a:t>
            </a:r>
          </a:p>
        </p:txBody>
      </p:sp>
      <p:sp>
        <p:nvSpPr>
          <p:cNvPr id="4" name="Slide Number Placeholder 3">
            <a:extLst>
              <a:ext uri="{FF2B5EF4-FFF2-40B4-BE49-F238E27FC236}">
                <a16:creationId xmlns:a16="http://schemas.microsoft.com/office/drawing/2014/main" id="{A09022BB-C9BB-4D5B-AB32-C48F054E66E6}"/>
              </a:ext>
            </a:extLst>
          </p:cNvPr>
          <p:cNvSpPr>
            <a:spLocks noGrp="1"/>
          </p:cNvSpPr>
          <p:nvPr>
            <p:ph type="sldNum" sz="quarter" idx="12"/>
          </p:nvPr>
        </p:nvSpPr>
        <p:spPr/>
        <p:txBody>
          <a:bodyPr/>
          <a:lstStyle/>
          <a:p>
            <a:fld id="{C51EAA63-D034-42AE-91FA-B13B9518C7BE}" type="slidenum">
              <a:rPr lang="en-US" smtClean="0"/>
              <a:pPr/>
              <a:t>38</a:t>
            </a:fld>
            <a:endParaRPr lang="en-US" dirty="0"/>
          </a:p>
        </p:txBody>
      </p:sp>
      <p:pic>
        <p:nvPicPr>
          <p:cNvPr id="5" name="Picture 4">
            <a:extLst>
              <a:ext uri="{FF2B5EF4-FFF2-40B4-BE49-F238E27FC236}">
                <a16:creationId xmlns:a16="http://schemas.microsoft.com/office/drawing/2014/main" id="{2B70B782-870D-4F90-BBB6-FBF7D18D3664}"/>
              </a:ext>
            </a:extLst>
          </p:cNvPr>
          <p:cNvPicPr>
            <a:picLocks noChangeAspect="1"/>
          </p:cNvPicPr>
          <p:nvPr/>
        </p:nvPicPr>
        <p:blipFill>
          <a:blip r:embed="rId2"/>
          <a:stretch>
            <a:fillRect/>
          </a:stretch>
        </p:blipFill>
        <p:spPr>
          <a:xfrm>
            <a:off x="3637991" y="1905659"/>
            <a:ext cx="4517165" cy="3756252"/>
          </a:xfrm>
          <a:prstGeom prst="rect">
            <a:avLst/>
          </a:prstGeom>
        </p:spPr>
      </p:pic>
    </p:spTree>
    <p:extLst>
      <p:ext uri="{BB962C8B-B14F-4D97-AF65-F5344CB8AC3E}">
        <p14:creationId xmlns:p14="http://schemas.microsoft.com/office/powerpoint/2010/main" val="213843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EB6D-2EA7-4A17-B314-3E43C497AA75}"/>
              </a:ext>
            </a:extLst>
          </p:cNvPr>
          <p:cNvSpPr>
            <a:spLocks noGrp="1"/>
          </p:cNvSpPr>
          <p:nvPr>
            <p:ph type="title"/>
          </p:nvPr>
        </p:nvSpPr>
        <p:spPr>
          <a:xfrm>
            <a:off x="531812" y="2699435"/>
            <a:ext cx="11125199" cy="889000"/>
          </a:xfrm>
        </p:spPr>
        <p:txBody>
          <a:bodyPr/>
          <a:lstStyle/>
          <a:p>
            <a:pPr algn="ctr"/>
            <a:r>
              <a:rPr lang="en-IN" dirty="0"/>
              <a:t>Thank You</a:t>
            </a:r>
            <a:endParaRPr lang="en-US" dirty="0"/>
          </a:p>
        </p:txBody>
      </p:sp>
      <p:sp>
        <p:nvSpPr>
          <p:cNvPr id="4" name="Slide Number Placeholder 3">
            <a:extLst>
              <a:ext uri="{FF2B5EF4-FFF2-40B4-BE49-F238E27FC236}">
                <a16:creationId xmlns:a16="http://schemas.microsoft.com/office/drawing/2014/main" id="{9E1E72DC-8D78-44AA-9B56-CA8D517391F1}"/>
              </a:ext>
            </a:extLst>
          </p:cNvPr>
          <p:cNvSpPr>
            <a:spLocks noGrp="1"/>
          </p:cNvSpPr>
          <p:nvPr>
            <p:ph type="sldNum" sz="quarter" idx="12"/>
          </p:nvPr>
        </p:nvSpPr>
        <p:spPr/>
        <p:txBody>
          <a:bodyPr/>
          <a:lstStyle/>
          <a:p>
            <a:fld id="{C51EAA63-D034-42AE-91FA-B13B9518C7BE}" type="slidenum">
              <a:rPr lang="en-US" smtClean="0"/>
              <a:pPr/>
              <a:t>39</a:t>
            </a:fld>
            <a:endParaRPr lang="en-US" dirty="0"/>
          </a:p>
        </p:txBody>
      </p:sp>
    </p:spTree>
    <p:extLst>
      <p:ext uri="{BB962C8B-B14F-4D97-AF65-F5344CB8AC3E}">
        <p14:creationId xmlns:p14="http://schemas.microsoft.com/office/powerpoint/2010/main" val="158628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7D40-0B96-4973-BC1D-51CF4CE0FD4C}"/>
              </a:ext>
            </a:extLst>
          </p:cNvPr>
          <p:cNvSpPr>
            <a:spLocks noGrp="1"/>
          </p:cNvSpPr>
          <p:nvPr>
            <p:ph type="title"/>
          </p:nvPr>
        </p:nvSpPr>
        <p:spPr>
          <a:xfrm>
            <a:off x="221575" y="323524"/>
            <a:ext cx="11125199" cy="384047"/>
          </a:xfrm>
        </p:spPr>
        <p:txBody>
          <a:bodyPr/>
          <a:lstStyle/>
          <a:p>
            <a:r>
              <a:rPr lang="en-US" dirty="0"/>
              <a:t>Angular – Service </a:t>
            </a:r>
          </a:p>
        </p:txBody>
      </p:sp>
      <p:sp>
        <p:nvSpPr>
          <p:cNvPr id="3" name="Content Placeholder 2">
            <a:extLst>
              <a:ext uri="{FF2B5EF4-FFF2-40B4-BE49-F238E27FC236}">
                <a16:creationId xmlns:a16="http://schemas.microsoft.com/office/drawing/2014/main" id="{E8EF18D5-90F6-4177-8CD6-33EE37A7CFC1}"/>
              </a:ext>
            </a:extLst>
          </p:cNvPr>
          <p:cNvSpPr>
            <a:spLocks noGrp="1"/>
          </p:cNvSpPr>
          <p:nvPr>
            <p:ph idx="1"/>
          </p:nvPr>
        </p:nvSpPr>
        <p:spPr>
          <a:xfrm>
            <a:off x="384199" y="903515"/>
            <a:ext cx="11126522" cy="4419600"/>
          </a:xfrm>
        </p:spPr>
        <p:txBody>
          <a:bodyPr/>
          <a:lstStyle/>
          <a:p>
            <a:pPr marL="0" indent="0">
              <a:buNone/>
            </a:pPr>
            <a:r>
              <a:rPr lang="en-US" dirty="0"/>
              <a:t>Advantages of Service</a:t>
            </a:r>
          </a:p>
          <a:p>
            <a:r>
              <a:rPr lang="en-US" dirty="0"/>
              <a:t>Services are easier to test.</a:t>
            </a:r>
          </a:p>
          <a:p>
            <a:r>
              <a:rPr lang="en-US" dirty="0"/>
              <a:t>Services are easier to Debug.</a:t>
            </a:r>
          </a:p>
          <a:p>
            <a:r>
              <a:rPr lang="en-US" dirty="0"/>
              <a:t>We can reuse the service.</a:t>
            </a:r>
          </a:p>
          <a:p>
            <a:endParaRPr lang="en-US" dirty="0"/>
          </a:p>
        </p:txBody>
      </p:sp>
      <p:sp>
        <p:nvSpPr>
          <p:cNvPr id="4" name="Slide Number Placeholder 3">
            <a:extLst>
              <a:ext uri="{FF2B5EF4-FFF2-40B4-BE49-F238E27FC236}">
                <a16:creationId xmlns:a16="http://schemas.microsoft.com/office/drawing/2014/main" id="{9C210768-2859-414A-954F-35345D94DE26}"/>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237378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A8A6-F688-445E-839A-0C7A817B06C5}"/>
              </a:ext>
            </a:extLst>
          </p:cNvPr>
          <p:cNvSpPr>
            <a:spLocks noGrp="1"/>
          </p:cNvSpPr>
          <p:nvPr>
            <p:ph type="title"/>
          </p:nvPr>
        </p:nvSpPr>
        <p:spPr>
          <a:xfrm>
            <a:off x="286889" y="290868"/>
            <a:ext cx="11125199" cy="384047"/>
          </a:xfrm>
        </p:spPr>
        <p:txBody>
          <a:bodyPr/>
          <a:lstStyle/>
          <a:p>
            <a:r>
              <a:rPr lang="en-US" dirty="0"/>
              <a:t>Angular – Service </a:t>
            </a:r>
          </a:p>
        </p:txBody>
      </p:sp>
      <p:sp>
        <p:nvSpPr>
          <p:cNvPr id="3" name="Content Placeholder 2">
            <a:extLst>
              <a:ext uri="{FF2B5EF4-FFF2-40B4-BE49-F238E27FC236}">
                <a16:creationId xmlns:a16="http://schemas.microsoft.com/office/drawing/2014/main" id="{8EDB2C81-5999-4A14-8DF8-86AB4ED0EAEB}"/>
              </a:ext>
            </a:extLst>
          </p:cNvPr>
          <p:cNvSpPr>
            <a:spLocks noGrp="1"/>
          </p:cNvSpPr>
          <p:nvPr>
            <p:ph idx="1"/>
          </p:nvPr>
        </p:nvSpPr>
        <p:spPr>
          <a:xfrm>
            <a:off x="286889" y="903515"/>
            <a:ext cx="11126522" cy="4419600"/>
          </a:xfrm>
        </p:spPr>
        <p:txBody>
          <a:bodyPr/>
          <a:lstStyle/>
          <a:p>
            <a:pPr marL="0" indent="0" algn="just">
              <a:buNone/>
            </a:pPr>
            <a:r>
              <a:rPr lang="en-US" sz="2600" b="1" dirty="0"/>
              <a:t>Example: Create a Service </a:t>
            </a:r>
          </a:p>
          <a:p>
            <a:pPr marL="0" indent="0" algn="just">
              <a:buNone/>
            </a:pPr>
            <a:r>
              <a:rPr lang="en-US" sz="2600" dirty="0"/>
              <a:t>An Angular service is simply a JavaScript function. All we need to do is to create a class and add methods &amp; properties. We can then create an instance of this class in our component and call its methods.</a:t>
            </a:r>
          </a:p>
          <a:p>
            <a:pPr marL="0" indent="0" algn="just">
              <a:spcBef>
                <a:spcPts val="0"/>
              </a:spcBef>
              <a:buNone/>
            </a:pPr>
            <a:endParaRPr lang="en-US" sz="2600" dirty="0"/>
          </a:p>
          <a:p>
            <a:pPr marL="0" indent="0" algn="just">
              <a:spcBef>
                <a:spcPts val="0"/>
              </a:spcBef>
              <a:buNone/>
            </a:pPr>
            <a:r>
              <a:rPr lang="en-US" sz="2600" dirty="0"/>
              <a:t>One of the best uses of services is to get the data from the data source.</a:t>
            </a:r>
          </a:p>
        </p:txBody>
      </p:sp>
      <p:sp>
        <p:nvSpPr>
          <p:cNvPr id="4" name="Slide Number Placeholder 3">
            <a:extLst>
              <a:ext uri="{FF2B5EF4-FFF2-40B4-BE49-F238E27FC236}">
                <a16:creationId xmlns:a16="http://schemas.microsoft.com/office/drawing/2014/main" id="{5FCE68EC-D8A8-47F8-9BCA-3BF6BDA17E2C}"/>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7308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FF97-9ACF-422F-8E9C-C2B47D0434A7}"/>
              </a:ext>
            </a:extLst>
          </p:cNvPr>
          <p:cNvSpPr>
            <a:spLocks noGrp="1"/>
          </p:cNvSpPr>
          <p:nvPr>
            <p:ph type="title"/>
          </p:nvPr>
        </p:nvSpPr>
        <p:spPr>
          <a:xfrm>
            <a:off x="237903" y="339853"/>
            <a:ext cx="11125199" cy="384047"/>
          </a:xfrm>
        </p:spPr>
        <p:txBody>
          <a:bodyPr/>
          <a:lstStyle/>
          <a:p>
            <a:r>
              <a:rPr lang="en-US" dirty="0"/>
              <a:t>Angular – Service </a:t>
            </a:r>
          </a:p>
        </p:txBody>
      </p:sp>
      <p:sp>
        <p:nvSpPr>
          <p:cNvPr id="3" name="Content Placeholder 2">
            <a:extLst>
              <a:ext uri="{FF2B5EF4-FFF2-40B4-BE49-F238E27FC236}">
                <a16:creationId xmlns:a16="http://schemas.microsoft.com/office/drawing/2014/main" id="{EAF04836-701D-45B0-BEC3-83881E13B0B8}"/>
              </a:ext>
            </a:extLst>
          </p:cNvPr>
          <p:cNvSpPr>
            <a:spLocks noGrp="1"/>
          </p:cNvSpPr>
          <p:nvPr>
            <p:ph idx="1"/>
          </p:nvPr>
        </p:nvSpPr>
        <p:spPr>
          <a:xfrm>
            <a:off x="400529" y="952501"/>
            <a:ext cx="11126522" cy="4419600"/>
          </a:xfrm>
        </p:spPr>
        <p:txBody>
          <a:bodyPr/>
          <a:lstStyle/>
          <a:p>
            <a:r>
              <a:rPr lang="en-US" sz="2600" dirty="0"/>
              <a:t>Create a new file under the folder </a:t>
            </a:r>
            <a:r>
              <a:rPr lang="en-US" sz="2600" dirty="0" err="1"/>
              <a:t>src</a:t>
            </a:r>
            <a:r>
              <a:rPr lang="en-US" sz="2600" dirty="0"/>
              <a:t>/app and call it </a:t>
            </a:r>
            <a:r>
              <a:rPr lang="en-US" sz="2600" dirty="0" err="1"/>
              <a:t>product.ts</a:t>
            </a: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The Product class above is our domain model.</a:t>
            </a:r>
          </a:p>
        </p:txBody>
      </p:sp>
      <p:sp>
        <p:nvSpPr>
          <p:cNvPr id="4" name="Slide Number Placeholder 3">
            <a:extLst>
              <a:ext uri="{FF2B5EF4-FFF2-40B4-BE49-F238E27FC236}">
                <a16:creationId xmlns:a16="http://schemas.microsoft.com/office/drawing/2014/main" id="{EF3421AF-F9DA-45FE-82CC-53D911AE7360}"/>
              </a:ext>
            </a:extLst>
          </p:cNvPr>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6" name="Picture 5">
            <a:extLst>
              <a:ext uri="{FF2B5EF4-FFF2-40B4-BE49-F238E27FC236}">
                <a16:creationId xmlns:a16="http://schemas.microsoft.com/office/drawing/2014/main" id="{730AE121-6C85-495E-B1A3-4573D7DFA842}"/>
              </a:ext>
            </a:extLst>
          </p:cNvPr>
          <p:cNvPicPr>
            <a:picLocks noChangeAspect="1"/>
          </p:cNvPicPr>
          <p:nvPr/>
        </p:nvPicPr>
        <p:blipFill>
          <a:blip r:embed="rId2"/>
          <a:stretch>
            <a:fillRect/>
          </a:stretch>
        </p:blipFill>
        <p:spPr>
          <a:xfrm>
            <a:off x="2142897" y="1306965"/>
            <a:ext cx="6788831" cy="3450989"/>
          </a:xfrm>
          <a:prstGeom prst="rect">
            <a:avLst/>
          </a:prstGeom>
        </p:spPr>
      </p:pic>
    </p:spTree>
    <p:extLst>
      <p:ext uri="{BB962C8B-B14F-4D97-AF65-F5344CB8AC3E}">
        <p14:creationId xmlns:p14="http://schemas.microsoft.com/office/powerpoint/2010/main" val="337365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954-74A1-4742-A9CE-CD3A94DF8F86}"/>
              </a:ext>
            </a:extLst>
          </p:cNvPr>
          <p:cNvSpPr>
            <a:spLocks noGrp="1"/>
          </p:cNvSpPr>
          <p:nvPr>
            <p:ph type="title"/>
          </p:nvPr>
        </p:nvSpPr>
        <p:spPr>
          <a:xfrm>
            <a:off x="172587" y="180808"/>
            <a:ext cx="11125199" cy="446644"/>
          </a:xfrm>
        </p:spPr>
        <p:txBody>
          <a:bodyPr/>
          <a:lstStyle/>
          <a:p>
            <a:r>
              <a:rPr lang="en-US" dirty="0"/>
              <a:t>Angular – Service </a:t>
            </a:r>
          </a:p>
        </p:txBody>
      </p:sp>
      <p:sp>
        <p:nvSpPr>
          <p:cNvPr id="3" name="Content Placeholder 2">
            <a:extLst>
              <a:ext uri="{FF2B5EF4-FFF2-40B4-BE49-F238E27FC236}">
                <a16:creationId xmlns:a16="http://schemas.microsoft.com/office/drawing/2014/main" id="{615C63F2-8F36-4C80-BD27-5B43F8A5E09A}"/>
              </a:ext>
            </a:extLst>
          </p:cNvPr>
          <p:cNvSpPr>
            <a:spLocks noGrp="1"/>
          </p:cNvSpPr>
          <p:nvPr>
            <p:ph idx="1"/>
          </p:nvPr>
        </p:nvSpPr>
        <p:spPr>
          <a:xfrm>
            <a:off x="286890" y="723896"/>
            <a:ext cx="11126522" cy="4419600"/>
          </a:xfrm>
        </p:spPr>
        <p:txBody>
          <a:bodyPr/>
          <a:lstStyle/>
          <a:p>
            <a:pPr marL="0" indent="0">
              <a:buNone/>
            </a:pPr>
            <a:r>
              <a:rPr lang="en-US" b="1" dirty="0"/>
              <a:t>Product</a:t>
            </a:r>
          </a:p>
          <a:p>
            <a:pPr marL="0" indent="0">
              <a:buNone/>
            </a:pPr>
            <a:r>
              <a:rPr lang="en-US" sz="2600" dirty="0"/>
              <a:t>Next, let us build an Angular Service, which returns the list of products.</a:t>
            </a:r>
          </a:p>
          <a:p>
            <a:pPr marL="0" indent="0">
              <a:buNone/>
            </a:pPr>
            <a:r>
              <a:rPr lang="en-US" sz="2600" dirty="0"/>
              <a:t>Create a new file under the folder </a:t>
            </a:r>
            <a:r>
              <a:rPr lang="en-US" sz="2600" dirty="0" err="1"/>
              <a:t>src</a:t>
            </a:r>
            <a:r>
              <a:rPr lang="en-US" sz="2600" dirty="0"/>
              <a:t>/app and call it </a:t>
            </a:r>
            <a:r>
              <a:rPr lang="en-US" sz="2600" dirty="0" err="1"/>
              <a:t>product.service.ts</a:t>
            </a:r>
            <a:endParaRPr lang="en-US" sz="2600" dirty="0"/>
          </a:p>
        </p:txBody>
      </p:sp>
      <p:sp>
        <p:nvSpPr>
          <p:cNvPr id="4" name="Slide Number Placeholder 3">
            <a:extLst>
              <a:ext uri="{FF2B5EF4-FFF2-40B4-BE49-F238E27FC236}">
                <a16:creationId xmlns:a16="http://schemas.microsoft.com/office/drawing/2014/main" id="{802D8109-4AA9-4D68-BD3A-B1B33878CC29}"/>
              </a:ext>
            </a:extLst>
          </p:cNvPr>
          <p:cNvSpPr>
            <a:spLocks noGrp="1"/>
          </p:cNvSpPr>
          <p:nvPr>
            <p:ph type="sldNum" sz="quarter" idx="12"/>
          </p:nvPr>
        </p:nvSpPr>
        <p:spPr/>
        <p:txBody>
          <a:bodyPr/>
          <a:lstStyle/>
          <a:p>
            <a:fld id="{C51EAA63-D034-42AE-91FA-B13B9518C7BE}" type="slidenum">
              <a:rPr lang="en-US" smtClean="0"/>
              <a:pPr/>
              <a:t>7</a:t>
            </a:fld>
            <a:endParaRPr lang="en-US" dirty="0"/>
          </a:p>
        </p:txBody>
      </p:sp>
      <p:pic>
        <p:nvPicPr>
          <p:cNvPr id="5" name="Picture 4">
            <a:extLst>
              <a:ext uri="{FF2B5EF4-FFF2-40B4-BE49-F238E27FC236}">
                <a16:creationId xmlns:a16="http://schemas.microsoft.com/office/drawing/2014/main" id="{F73C1B42-D7FE-479D-838C-D543CAB2B1D8}"/>
              </a:ext>
            </a:extLst>
          </p:cNvPr>
          <p:cNvPicPr>
            <a:picLocks noChangeAspect="1"/>
          </p:cNvPicPr>
          <p:nvPr/>
        </p:nvPicPr>
        <p:blipFill>
          <a:blip r:embed="rId2"/>
          <a:stretch>
            <a:fillRect/>
          </a:stretch>
        </p:blipFill>
        <p:spPr>
          <a:xfrm>
            <a:off x="3569607" y="2165056"/>
            <a:ext cx="4562022" cy="4157238"/>
          </a:xfrm>
          <a:prstGeom prst="rect">
            <a:avLst/>
          </a:prstGeom>
        </p:spPr>
      </p:pic>
    </p:spTree>
    <p:extLst>
      <p:ext uri="{BB962C8B-B14F-4D97-AF65-F5344CB8AC3E}">
        <p14:creationId xmlns:p14="http://schemas.microsoft.com/office/powerpoint/2010/main" val="51818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3A10-4330-4541-B071-8D1A24EF4463}"/>
              </a:ext>
            </a:extLst>
          </p:cNvPr>
          <p:cNvSpPr>
            <a:spLocks noGrp="1"/>
          </p:cNvSpPr>
          <p:nvPr>
            <p:ph type="title"/>
          </p:nvPr>
        </p:nvSpPr>
        <p:spPr>
          <a:xfrm>
            <a:off x="205246" y="274539"/>
            <a:ext cx="11125199" cy="384047"/>
          </a:xfrm>
        </p:spPr>
        <p:txBody>
          <a:bodyPr/>
          <a:lstStyle/>
          <a:p>
            <a:r>
              <a:rPr lang="en-US" dirty="0"/>
              <a:t>Angular - Service</a:t>
            </a:r>
          </a:p>
        </p:txBody>
      </p:sp>
      <p:sp>
        <p:nvSpPr>
          <p:cNvPr id="3" name="Content Placeholder 2">
            <a:extLst>
              <a:ext uri="{FF2B5EF4-FFF2-40B4-BE49-F238E27FC236}">
                <a16:creationId xmlns:a16="http://schemas.microsoft.com/office/drawing/2014/main" id="{A715F3E5-84D1-472C-BAAA-9B55F264130D}"/>
              </a:ext>
            </a:extLst>
          </p:cNvPr>
          <p:cNvSpPr>
            <a:spLocks noGrp="1"/>
          </p:cNvSpPr>
          <p:nvPr>
            <p:ph idx="1"/>
          </p:nvPr>
        </p:nvSpPr>
        <p:spPr>
          <a:xfrm>
            <a:off x="531151" y="870858"/>
            <a:ext cx="11126522" cy="4419600"/>
          </a:xfrm>
        </p:spPr>
        <p:txBody>
          <a:bodyPr/>
          <a:lstStyle/>
          <a:p>
            <a:pPr algn="just"/>
            <a:r>
              <a:rPr lang="en-US" sz="2200" dirty="0"/>
              <a:t>First, we have imported the Product</a:t>
            </a:r>
          </a:p>
          <a:p>
            <a:pPr algn="just"/>
            <a:r>
              <a:rPr lang="en-US" sz="2200" dirty="0"/>
              <a:t>We have created the </a:t>
            </a:r>
            <a:r>
              <a:rPr lang="en-US" sz="2200" dirty="0" err="1"/>
              <a:t>ProductService</a:t>
            </a:r>
            <a:r>
              <a:rPr lang="en-US" sz="2200" dirty="0"/>
              <a:t> class and exported it.</a:t>
            </a:r>
          </a:p>
          <a:p>
            <a:pPr algn="just"/>
            <a:r>
              <a:rPr lang="en-US" sz="2200" dirty="0"/>
              <a:t>We have created a </a:t>
            </a:r>
            <a:r>
              <a:rPr lang="en-US" sz="2200" dirty="0" err="1"/>
              <a:t>getProducts</a:t>
            </a:r>
            <a:r>
              <a:rPr lang="en-US" sz="2200" dirty="0"/>
              <a:t> method, which returns the collection of the products. In this example, we have hard coded the products. In real life, you would send an HTTP request to your back-end API to get the data</a:t>
            </a:r>
          </a:p>
        </p:txBody>
      </p:sp>
      <p:sp>
        <p:nvSpPr>
          <p:cNvPr id="4" name="Slide Number Placeholder 3">
            <a:extLst>
              <a:ext uri="{FF2B5EF4-FFF2-40B4-BE49-F238E27FC236}">
                <a16:creationId xmlns:a16="http://schemas.microsoft.com/office/drawing/2014/main" id="{21E2CBAB-D9B1-415B-BB80-4B1D0BEEEE56}"/>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372692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4D1A-E9C8-4266-88B4-7F17412AA3AD}"/>
              </a:ext>
            </a:extLst>
          </p:cNvPr>
          <p:cNvSpPr>
            <a:spLocks noGrp="1"/>
          </p:cNvSpPr>
          <p:nvPr>
            <p:ph type="title"/>
          </p:nvPr>
        </p:nvSpPr>
        <p:spPr>
          <a:xfrm>
            <a:off x="194193" y="250172"/>
            <a:ext cx="11125199" cy="384047"/>
          </a:xfrm>
        </p:spPr>
        <p:txBody>
          <a:bodyPr/>
          <a:lstStyle/>
          <a:p>
            <a:r>
              <a:rPr lang="en-US" dirty="0"/>
              <a:t>Angular - Service</a:t>
            </a:r>
          </a:p>
        </p:txBody>
      </p:sp>
      <p:sp>
        <p:nvSpPr>
          <p:cNvPr id="3" name="Content Placeholder 2">
            <a:extLst>
              <a:ext uri="{FF2B5EF4-FFF2-40B4-BE49-F238E27FC236}">
                <a16:creationId xmlns:a16="http://schemas.microsoft.com/office/drawing/2014/main" id="{ADB67F24-5CBF-479C-98B4-B62CEA606FD7}"/>
              </a:ext>
            </a:extLst>
          </p:cNvPr>
          <p:cNvSpPr>
            <a:spLocks noGrp="1"/>
          </p:cNvSpPr>
          <p:nvPr>
            <p:ph idx="1"/>
          </p:nvPr>
        </p:nvSpPr>
        <p:spPr>
          <a:xfrm>
            <a:off x="376413" y="834685"/>
            <a:ext cx="6150996" cy="4419600"/>
          </a:xfrm>
        </p:spPr>
        <p:txBody>
          <a:bodyPr/>
          <a:lstStyle/>
          <a:p>
            <a:pPr marL="0" indent="0">
              <a:buNone/>
            </a:pPr>
            <a:r>
              <a:rPr lang="en-US" sz="2400" b="1" dirty="0"/>
              <a:t>Invoking the </a:t>
            </a:r>
            <a:r>
              <a:rPr lang="en-US" sz="2400" b="1" dirty="0" err="1"/>
              <a:t>ProductService</a:t>
            </a:r>
            <a:endParaRPr lang="en-US" sz="2400" b="1" dirty="0"/>
          </a:p>
          <a:p>
            <a:pPr marL="0" indent="0" algn="just">
              <a:buNone/>
            </a:pPr>
            <a:r>
              <a:rPr lang="en-US" sz="2200" dirty="0"/>
              <a:t>The Next step is to invoke the </a:t>
            </a:r>
            <a:r>
              <a:rPr lang="en-US" sz="2200" dirty="0" err="1"/>
              <a:t>ProductService</a:t>
            </a:r>
            <a:r>
              <a:rPr lang="en-US" sz="2200" dirty="0"/>
              <a:t> from the component. Open the </a:t>
            </a:r>
            <a:r>
              <a:rPr lang="en-US" sz="2200" dirty="0" err="1"/>
              <a:t>app.componet.ts</a:t>
            </a:r>
            <a:r>
              <a:rPr lang="en-US" sz="2200" dirty="0"/>
              <a:t> and add the following code.</a:t>
            </a:r>
          </a:p>
          <a:p>
            <a:pPr marL="0" indent="0">
              <a:buNone/>
            </a:pPr>
            <a:endParaRPr lang="en-US" sz="2400" dirty="0"/>
          </a:p>
          <a:p>
            <a:pPr algn="just"/>
            <a:r>
              <a:rPr lang="en-US" sz="2200" dirty="0"/>
              <a:t>First, we have imported both Product &amp; </a:t>
            </a:r>
            <a:r>
              <a:rPr lang="en-US" sz="2200" dirty="0" err="1"/>
              <a:t>ProductService</a:t>
            </a:r>
            <a:endParaRPr lang="en-US" sz="2200" dirty="0"/>
          </a:p>
          <a:p>
            <a:pPr algn="just"/>
            <a:r>
              <a:rPr lang="en-US" sz="2200" dirty="0"/>
              <a:t>In the constructor of the </a:t>
            </a:r>
            <a:r>
              <a:rPr lang="en-US" sz="2200" dirty="0" err="1"/>
              <a:t>AppComponet</a:t>
            </a:r>
            <a:r>
              <a:rPr lang="en-US" sz="2200" dirty="0"/>
              <a:t>, we have created the instance of the </a:t>
            </a:r>
            <a:r>
              <a:rPr lang="en-US" sz="2200" dirty="0" err="1"/>
              <a:t>ProductSerivce</a:t>
            </a:r>
            <a:endParaRPr lang="en-US" sz="2200" dirty="0"/>
          </a:p>
          <a:p>
            <a:pPr algn="just"/>
            <a:r>
              <a:rPr lang="en-US" sz="2200" dirty="0"/>
              <a:t>The </a:t>
            </a:r>
            <a:r>
              <a:rPr lang="en-US" sz="2200" dirty="0" err="1"/>
              <a:t>getProducts</a:t>
            </a:r>
            <a:r>
              <a:rPr lang="en-US" sz="2200" dirty="0"/>
              <a:t> method calls the </a:t>
            </a:r>
            <a:r>
              <a:rPr lang="en-US" sz="2200" dirty="0" err="1"/>
              <a:t>getProducts</a:t>
            </a:r>
            <a:r>
              <a:rPr lang="en-US" sz="2200" dirty="0"/>
              <a:t> method of the </a:t>
            </a:r>
            <a:r>
              <a:rPr lang="en-US" sz="2200" dirty="0" err="1"/>
              <a:t>ProductService</a:t>
            </a:r>
            <a:r>
              <a:rPr lang="en-US" sz="2200" dirty="0"/>
              <a:t>. The returned list of Products are stored in the local variable products</a:t>
            </a:r>
          </a:p>
        </p:txBody>
      </p:sp>
      <p:sp>
        <p:nvSpPr>
          <p:cNvPr id="4" name="Slide Number Placeholder 3">
            <a:extLst>
              <a:ext uri="{FF2B5EF4-FFF2-40B4-BE49-F238E27FC236}">
                <a16:creationId xmlns:a16="http://schemas.microsoft.com/office/drawing/2014/main" id="{03A41324-CF5C-4CAB-8EA2-7B5E68050279}"/>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7" name="Picture 6">
            <a:extLst>
              <a:ext uri="{FF2B5EF4-FFF2-40B4-BE49-F238E27FC236}">
                <a16:creationId xmlns:a16="http://schemas.microsoft.com/office/drawing/2014/main" id="{0E3B9302-409B-4036-8336-BFE04B3CCB8B}"/>
              </a:ext>
            </a:extLst>
          </p:cNvPr>
          <p:cNvPicPr>
            <a:picLocks noChangeAspect="1"/>
          </p:cNvPicPr>
          <p:nvPr/>
        </p:nvPicPr>
        <p:blipFill>
          <a:blip r:embed="rId2"/>
          <a:stretch>
            <a:fillRect/>
          </a:stretch>
        </p:blipFill>
        <p:spPr>
          <a:xfrm>
            <a:off x="6747392" y="250172"/>
            <a:ext cx="5065020" cy="5866982"/>
          </a:xfrm>
          <a:prstGeom prst="rect">
            <a:avLst/>
          </a:prstGeom>
        </p:spPr>
      </p:pic>
    </p:spTree>
    <p:extLst>
      <p:ext uri="{BB962C8B-B14F-4D97-AF65-F5344CB8AC3E}">
        <p14:creationId xmlns:p14="http://schemas.microsoft.com/office/powerpoint/2010/main" val="5494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21213</TotalTime>
  <Words>2219</Words>
  <Application>Microsoft Office PowerPoint</Application>
  <PresentationFormat>Custom</PresentationFormat>
  <Paragraphs>257</Paragraphs>
  <Slides>39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Oracle_16x9_2014_521</vt:lpstr>
      <vt:lpstr>PowerPoint Presentation</vt:lpstr>
      <vt:lpstr>Angular  Dependency Injection &amp; Services</vt:lpstr>
      <vt:lpstr>Angular – Service </vt:lpstr>
      <vt:lpstr>Angular – Service </vt:lpstr>
      <vt:lpstr>Angular – Service </vt:lpstr>
      <vt:lpstr>Angular – Service </vt:lpstr>
      <vt:lpstr>Angular – Service </vt:lpstr>
      <vt:lpstr>Angular - Service</vt:lpstr>
      <vt:lpstr>Angular - Service</vt:lpstr>
      <vt:lpstr>Angular – Service </vt:lpstr>
      <vt:lpstr>Angular – Service </vt:lpstr>
      <vt:lpstr>Angular – Service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Dependency Injection </vt:lpstr>
      <vt:lpstr>Angular – HttpClient </vt:lpstr>
      <vt:lpstr>Angular – HttpClient </vt:lpstr>
      <vt:lpstr>Angular – HttpClient</vt:lpstr>
      <vt:lpstr>Angular – RxJS</vt:lpstr>
      <vt:lpstr>Angular – Observable</vt:lpstr>
      <vt:lpstr>Angular – Subscribers </vt:lpstr>
      <vt:lpstr>Angular – HttpClient  </vt:lpstr>
      <vt:lpstr>Angular – HttpClient </vt:lpstr>
      <vt:lpstr>Angular – HttpClient</vt:lpstr>
      <vt:lpstr>Angular – HttpClient  </vt:lpstr>
      <vt:lpstr>Thank You</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1324</cp:revision>
  <dcterms:created xsi:type="dcterms:W3CDTF">2014-05-22T00:02:59Z</dcterms:created>
  <dcterms:modified xsi:type="dcterms:W3CDTF">2021-03-09T12:34:52Z</dcterms:modified>
</cp:coreProperties>
</file>