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Economica" panose="020B0604020202020204" charset="0"/>
      <p:regular r:id="rId24"/>
      <p:bold r:id="rId25"/>
      <p:italic r:id="rId26"/>
      <p:boldItalic r:id="rId27"/>
    </p:embeddedFont>
    <p:embeddedFont>
      <p:font typeface="Open Sans" panose="020B0604020202020204" charset="0"/>
      <p:regular r:id="rId28"/>
      <p:bold r:id="rId29"/>
      <p:italic r:id="rId30"/>
      <p:boldItalic r:id="rId31"/>
    </p:embeddedFont>
    <p:embeddedFont>
      <p:font typeface="Roboto" panose="020B0604020202020204" charset="0"/>
      <p:regular r:id="rId32"/>
      <p:bold r:id="rId33"/>
      <p:italic r:id="rId34"/>
      <p:boldItalic r:id="rId35"/>
    </p:embeddedFont>
    <p:embeddedFont>
      <p:font typeface="Roboto Medium" panose="020B0604020202020204" charset="0"/>
      <p:regular r:id="rId36"/>
      <p:bold r:id="rId37"/>
      <p:italic r:id="rId38"/>
      <p:boldItalic r:id="rId39"/>
    </p:embeddedFont>
    <p:embeddedFont>
      <p:font typeface="Roboto Thin"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font" Target="fonts/font23.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font" Target="fonts/font2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theme" Target="theme/theme1.xml"/><Relationship Id="rId20" Type="http://schemas.openxmlformats.org/officeDocument/2006/relationships/font" Target="fonts/font1.fntdata"/><Relationship Id="rId41"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public.tableau.com/profile/jiajie.xu#!/vizhome/try1_15840629867050/Dashboard1?publish=y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f0b7e2fcd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f0b7e2fc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u="sng">
                <a:solidFill>
                  <a:schemeClr val="accent5"/>
                </a:solidFill>
                <a:hlinkClick r:id="rId3"/>
              </a:rPr>
              <a:t>https://public.tableau.com/profile/jiajie.xu#!/vizhome/try1_15840629867050/Dashboard1?publish=yes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7f0b7e2fcd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7f0b7e2f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816d3b07b0_5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816d3b07b0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816d3b07b0_0_4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816d3b07b0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7f0b7e2fcd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7f0b7e2fcd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7f0b7e2fcd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7f0b7e2fc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900">
              <a:solidFill>
                <a:schemeClr val="dk1"/>
              </a:solidFill>
            </a:endParaRPr>
          </a:p>
          <a:p>
            <a:pPr marL="0" lvl="0" indent="0" algn="l" rtl="0">
              <a:spcBef>
                <a:spcPts val="0"/>
              </a:spcBef>
              <a:spcAft>
                <a:spcPts val="0"/>
              </a:spcAft>
              <a:buNone/>
            </a:pPr>
            <a:endParaRPr sz="9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818abd2e29_3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818abd2e29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9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818abd2e29_4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818abd2e29_4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9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16d3b07b0_0_3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16d3b07b0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7f0b7e2fcd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7f0b7e2fc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f0b7e2fcd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f0b7e2fc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818abd2e29_3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818abd2e29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16d3b07b0_0_3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16d3b07b0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816d3b07b0_0_4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816d3b07b0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816d3b07b0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816d3b07b0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16d3b07b0_0_3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816d3b07b0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fact_SalesAmount_ABL_Aggregated fact table provides summary of sales amount by a particular agent from a particular branch on a particular listing.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subTitle" idx="1"/>
          </p:nvPr>
        </p:nvSpPr>
        <p:spPr>
          <a:xfrm>
            <a:off x="311700" y="2714125"/>
            <a:ext cx="8520600" cy="1821000"/>
          </a:xfrm>
          <a:prstGeom prst="rect">
            <a:avLst/>
          </a:prstGeom>
        </p:spPr>
        <p:txBody>
          <a:bodyPr spcFirstLastPara="1" wrap="square" lIns="91425" tIns="91425" rIns="91425" bIns="91425" anchor="t" anchorCtr="0">
            <a:noAutofit/>
          </a:bodyPr>
          <a:lstStyle/>
          <a:p>
            <a:pPr marL="3657600" lvl="0" indent="0" algn="l" rtl="0">
              <a:lnSpc>
                <a:spcPct val="115000"/>
              </a:lnSpc>
              <a:spcBef>
                <a:spcPts val="0"/>
              </a:spcBef>
              <a:spcAft>
                <a:spcPts val="0"/>
              </a:spcAft>
              <a:buNone/>
            </a:pPr>
            <a:r>
              <a:rPr lang="zh-TW" sz="1800" b="1" dirty="0"/>
              <a:t>    </a:t>
            </a:r>
            <a:endParaRPr sz="1800" dirty="0"/>
          </a:p>
        </p:txBody>
      </p:sp>
      <p:pic>
        <p:nvPicPr>
          <p:cNvPr id="63" name="Google Shape;63;p13"/>
          <p:cNvPicPr preferRelativeResize="0"/>
          <p:nvPr/>
        </p:nvPicPr>
        <p:blipFill>
          <a:blip r:embed="rId3">
            <a:alphaModFix/>
          </a:blip>
          <a:stretch>
            <a:fillRect/>
          </a:stretch>
        </p:blipFill>
        <p:spPr>
          <a:xfrm>
            <a:off x="2039625" y="1637025"/>
            <a:ext cx="5064750" cy="1869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2"/>
          <p:cNvSpPr txBox="1">
            <a:spLocks noGrp="1"/>
          </p:cNvSpPr>
          <p:nvPr>
            <p:ph type="title"/>
          </p:nvPr>
        </p:nvSpPr>
        <p:spPr>
          <a:xfrm>
            <a:off x="269100" y="35625"/>
            <a:ext cx="8520600" cy="831300"/>
          </a:xfrm>
          <a:prstGeom prst="rect">
            <a:avLst/>
          </a:prstGeom>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zh-TW" sz="3000" b="1">
                <a:solidFill>
                  <a:srgbClr val="E69138"/>
                </a:solidFill>
              </a:rPr>
              <a:t>TABLEAU Application &amp; Analysis</a:t>
            </a:r>
            <a:r>
              <a:rPr lang="zh-TW">
                <a:solidFill>
                  <a:srgbClr val="E69138"/>
                </a:solidFill>
              </a:rPr>
              <a:t> </a:t>
            </a:r>
            <a:endParaRPr/>
          </a:p>
        </p:txBody>
      </p:sp>
      <p:pic>
        <p:nvPicPr>
          <p:cNvPr id="186" name="Google Shape;186;p22"/>
          <p:cNvPicPr preferRelativeResize="0"/>
          <p:nvPr/>
        </p:nvPicPr>
        <p:blipFill>
          <a:blip r:embed="rId3">
            <a:alphaModFix/>
          </a:blip>
          <a:stretch>
            <a:fillRect/>
          </a:stretch>
        </p:blipFill>
        <p:spPr>
          <a:xfrm>
            <a:off x="7350283" y="164925"/>
            <a:ext cx="1551567" cy="572700"/>
          </a:xfrm>
          <a:prstGeom prst="rect">
            <a:avLst/>
          </a:prstGeom>
          <a:noFill/>
          <a:ln>
            <a:noFill/>
          </a:ln>
        </p:spPr>
      </p:pic>
      <p:pic>
        <p:nvPicPr>
          <p:cNvPr id="187" name="Google Shape;187;p22"/>
          <p:cNvPicPr preferRelativeResize="0"/>
          <p:nvPr/>
        </p:nvPicPr>
        <p:blipFill>
          <a:blip r:embed="rId4">
            <a:alphaModFix/>
          </a:blip>
          <a:stretch>
            <a:fillRect/>
          </a:stretch>
        </p:blipFill>
        <p:spPr>
          <a:xfrm>
            <a:off x="2866850" y="762443"/>
            <a:ext cx="6035000" cy="4123557"/>
          </a:xfrm>
          <a:prstGeom prst="rect">
            <a:avLst/>
          </a:prstGeom>
          <a:noFill/>
          <a:ln>
            <a:noFill/>
          </a:ln>
        </p:spPr>
      </p:pic>
      <p:sp>
        <p:nvSpPr>
          <p:cNvPr id="188" name="Google Shape;188;p22"/>
          <p:cNvSpPr txBox="1">
            <a:spLocks noGrp="1"/>
          </p:cNvSpPr>
          <p:nvPr>
            <p:ph type="body" idx="1"/>
          </p:nvPr>
        </p:nvSpPr>
        <p:spPr>
          <a:xfrm>
            <a:off x="124250" y="1303750"/>
            <a:ext cx="2742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Housing Price Trend and Property Facts</a:t>
            </a:r>
            <a:endParaRPr/>
          </a:p>
          <a:p>
            <a:pPr marL="457200" lvl="0" indent="-342900" algn="l" rtl="0">
              <a:spcBef>
                <a:spcPts val="1600"/>
              </a:spcBef>
              <a:spcAft>
                <a:spcPts val="0"/>
              </a:spcAft>
              <a:buSzPts val="1800"/>
              <a:buChar char="-"/>
            </a:pPr>
            <a:r>
              <a:rPr lang="zh-TW"/>
              <a:t>Manage Property</a:t>
            </a:r>
            <a:endParaRPr/>
          </a:p>
          <a:p>
            <a:pPr marL="457200" lvl="0" indent="-342900" algn="l" rtl="0">
              <a:spcBef>
                <a:spcPts val="0"/>
              </a:spcBef>
              <a:spcAft>
                <a:spcPts val="0"/>
              </a:spcAft>
              <a:buSzPts val="1800"/>
              <a:buChar char="-"/>
            </a:pPr>
            <a:r>
              <a:rPr lang="zh-TW"/>
              <a:t>Predict housing price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3"/>
          <p:cNvSpPr txBox="1">
            <a:spLocks noGrp="1"/>
          </p:cNvSpPr>
          <p:nvPr>
            <p:ph type="title"/>
          </p:nvPr>
        </p:nvSpPr>
        <p:spPr>
          <a:xfrm>
            <a:off x="428850" y="7376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3000" b="1">
              <a:solidFill>
                <a:srgbClr val="E69138"/>
              </a:solidFill>
            </a:endParaRPr>
          </a:p>
          <a:p>
            <a:pPr marL="0" lvl="0" indent="0" algn="l" rtl="0">
              <a:spcBef>
                <a:spcPts val="0"/>
              </a:spcBef>
              <a:spcAft>
                <a:spcPts val="0"/>
              </a:spcAft>
              <a:buNone/>
            </a:pPr>
            <a:endParaRPr sz="3000" b="1">
              <a:solidFill>
                <a:srgbClr val="E69138"/>
              </a:solidFill>
            </a:endParaRPr>
          </a:p>
          <a:p>
            <a:pPr marL="0" lvl="0" indent="0" algn="l" rtl="0">
              <a:spcBef>
                <a:spcPts val="0"/>
              </a:spcBef>
              <a:spcAft>
                <a:spcPts val="0"/>
              </a:spcAft>
              <a:buNone/>
            </a:pPr>
            <a:endParaRPr sz="3000" b="1">
              <a:solidFill>
                <a:srgbClr val="E69138"/>
              </a:solidFill>
            </a:endParaRPr>
          </a:p>
          <a:p>
            <a:pPr marL="0" lvl="0" indent="0" algn="l" rtl="0">
              <a:spcBef>
                <a:spcPts val="0"/>
              </a:spcBef>
              <a:spcAft>
                <a:spcPts val="0"/>
              </a:spcAft>
              <a:buNone/>
            </a:pPr>
            <a:endParaRPr sz="3000" b="1">
              <a:solidFill>
                <a:srgbClr val="E69138"/>
              </a:solidFill>
            </a:endParaRPr>
          </a:p>
          <a:p>
            <a:pPr marL="0" lvl="0" indent="0" algn="l" rtl="0">
              <a:spcBef>
                <a:spcPts val="0"/>
              </a:spcBef>
              <a:spcAft>
                <a:spcPts val="0"/>
              </a:spcAft>
              <a:buNone/>
            </a:pPr>
            <a:endParaRPr sz="3000" b="1">
              <a:solidFill>
                <a:srgbClr val="E69138"/>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zh-TW" sz="3600" b="1">
                <a:solidFill>
                  <a:srgbClr val="E69138"/>
                </a:solidFill>
              </a:rPr>
              <a:t>TABLEAU Application &amp; Analysis</a:t>
            </a:r>
            <a:r>
              <a:rPr lang="zh-TW" sz="3600">
                <a:solidFill>
                  <a:srgbClr val="E69138"/>
                </a:solidFill>
              </a:rPr>
              <a:t> </a:t>
            </a:r>
            <a:endParaRPr sz="3600"/>
          </a:p>
          <a:p>
            <a:pPr marL="0" lvl="0" indent="0" algn="l" rtl="0">
              <a:spcBef>
                <a:spcPts val="0"/>
              </a:spcBef>
              <a:spcAft>
                <a:spcPts val="0"/>
              </a:spcAft>
              <a:buNone/>
            </a:pPr>
            <a:endParaRPr>
              <a:solidFill>
                <a:srgbClr val="E69138"/>
              </a:solidFill>
            </a:endParaRPr>
          </a:p>
        </p:txBody>
      </p:sp>
      <p:sp>
        <p:nvSpPr>
          <p:cNvPr id="194" name="Google Shape;194;p23"/>
          <p:cNvSpPr txBox="1">
            <a:spLocks noGrp="1"/>
          </p:cNvSpPr>
          <p:nvPr>
            <p:ph type="body" idx="1"/>
          </p:nvPr>
        </p:nvSpPr>
        <p:spPr>
          <a:xfrm>
            <a:off x="244225" y="1202725"/>
            <a:ext cx="39093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Listed are campaigns and its average sales. </a:t>
            </a:r>
            <a:endParaRPr/>
          </a:p>
          <a:p>
            <a:pPr marL="457200" lvl="0" indent="-342900" algn="l" rtl="0">
              <a:spcBef>
                <a:spcPts val="1600"/>
              </a:spcBef>
              <a:spcAft>
                <a:spcPts val="0"/>
              </a:spcAft>
              <a:buSzPts val="1800"/>
              <a:buChar char="-"/>
            </a:pPr>
            <a:r>
              <a:rPr lang="zh-TW"/>
              <a:t>What went right</a:t>
            </a:r>
            <a:endParaRPr/>
          </a:p>
          <a:p>
            <a:pPr marL="457200" lvl="0" indent="-342900" algn="l" rtl="0">
              <a:spcBef>
                <a:spcPts val="0"/>
              </a:spcBef>
              <a:spcAft>
                <a:spcPts val="0"/>
              </a:spcAft>
              <a:buSzPts val="1800"/>
              <a:buChar char="-"/>
            </a:pPr>
            <a:r>
              <a:rPr lang="zh-TW"/>
              <a:t>What went wrong</a:t>
            </a:r>
            <a:endParaRPr/>
          </a:p>
          <a:p>
            <a:pPr marL="0" lvl="0" indent="0" algn="l" rtl="0">
              <a:spcBef>
                <a:spcPts val="1600"/>
              </a:spcBef>
              <a:spcAft>
                <a:spcPts val="1600"/>
              </a:spcAft>
              <a:buNone/>
            </a:pPr>
            <a:endParaRPr/>
          </a:p>
        </p:txBody>
      </p:sp>
      <p:pic>
        <p:nvPicPr>
          <p:cNvPr id="195" name="Google Shape;195;p23"/>
          <p:cNvPicPr preferRelativeResize="0"/>
          <p:nvPr/>
        </p:nvPicPr>
        <p:blipFill>
          <a:blip r:embed="rId3">
            <a:alphaModFix/>
          </a:blip>
          <a:stretch>
            <a:fillRect/>
          </a:stretch>
        </p:blipFill>
        <p:spPr>
          <a:xfrm>
            <a:off x="7350283" y="164925"/>
            <a:ext cx="1551567" cy="572700"/>
          </a:xfrm>
          <a:prstGeom prst="rect">
            <a:avLst/>
          </a:prstGeom>
          <a:noFill/>
          <a:ln>
            <a:noFill/>
          </a:ln>
        </p:spPr>
      </p:pic>
      <p:pic>
        <p:nvPicPr>
          <p:cNvPr id="196" name="Google Shape;196;p23"/>
          <p:cNvPicPr preferRelativeResize="0"/>
          <p:nvPr/>
        </p:nvPicPr>
        <p:blipFill>
          <a:blip r:embed="rId4">
            <a:alphaModFix/>
          </a:blip>
          <a:stretch>
            <a:fillRect/>
          </a:stretch>
        </p:blipFill>
        <p:spPr>
          <a:xfrm>
            <a:off x="4272646" y="1147225"/>
            <a:ext cx="4477875" cy="3577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a:spLocks noGrp="1"/>
          </p:cNvSpPr>
          <p:nvPr>
            <p:ph type="title"/>
          </p:nvPr>
        </p:nvSpPr>
        <p:spPr>
          <a:xfrm>
            <a:off x="237175" y="164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3000" b="1">
              <a:solidFill>
                <a:srgbClr val="E69138"/>
              </a:solidFill>
              <a:latin typeface="Arial"/>
              <a:ea typeface="Arial"/>
              <a:cs typeface="Arial"/>
              <a:sym typeface="Arial"/>
            </a:endParaRPr>
          </a:p>
          <a:p>
            <a:pPr marL="0" lvl="0" indent="0" algn="l" rtl="0">
              <a:spcBef>
                <a:spcPts val="0"/>
              </a:spcBef>
              <a:spcAft>
                <a:spcPts val="0"/>
              </a:spcAft>
              <a:buNone/>
            </a:pPr>
            <a:endParaRPr sz="3000" b="1">
              <a:solidFill>
                <a:srgbClr val="E69138"/>
              </a:solidFill>
              <a:latin typeface="Arial"/>
              <a:ea typeface="Arial"/>
              <a:cs typeface="Arial"/>
              <a:sym typeface="Arial"/>
            </a:endParaRPr>
          </a:p>
          <a:p>
            <a:pPr marL="0" lvl="0" indent="0" algn="l" rtl="0">
              <a:spcBef>
                <a:spcPts val="0"/>
              </a:spcBef>
              <a:spcAft>
                <a:spcPts val="0"/>
              </a:spcAft>
              <a:buNone/>
            </a:pPr>
            <a:endParaRPr sz="3000" b="1">
              <a:solidFill>
                <a:srgbClr val="E69138"/>
              </a:solidFill>
              <a:latin typeface="Arial"/>
              <a:ea typeface="Arial"/>
              <a:cs typeface="Arial"/>
              <a:sym typeface="Arial"/>
            </a:endParaRPr>
          </a:p>
          <a:p>
            <a:pPr marL="0" lvl="0" indent="0" algn="l" rtl="0">
              <a:spcBef>
                <a:spcPts val="0"/>
              </a:spcBef>
              <a:spcAft>
                <a:spcPts val="0"/>
              </a:spcAft>
              <a:buNone/>
            </a:pPr>
            <a:endParaRPr sz="1400">
              <a:solidFill>
                <a:srgbClr val="000000"/>
              </a:solidFill>
              <a:latin typeface="Arial"/>
              <a:ea typeface="Arial"/>
              <a:cs typeface="Arial"/>
              <a:sym typeface="Arial"/>
            </a:endParaRPr>
          </a:p>
          <a:p>
            <a:pPr marL="0" lvl="0" indent="0" algn="l" rtl="0">
              <a:spcBef>
                <a:spcPts val="0"/>
              </a:spcBef>
              <a:spcAft>
                <a:spcPts val="0"/>
              </a:spcAft>
              <a:buNone/>
            </a:pPr>
            <a:endParaRPr sz="1400">
              <a:solidFill>
                <a:srgbClr val="E69138"/>
              </a:solidFill>
              <a:latin typeface="Arial"/>
              <a:ea typeface="Arial"/>
              <a:cs typeface="Arial"/>
              <a:sym typeface="Arial"/>
            </a:endParaRPr>
          </a:p>
          <a:p>
            <a:pPr marL="0" lvl="0" indent="0" algn="l" rtl="0">
              <a:spcBef>
                <a:spcPts val="0"/>
              </a:spcBef>
              <a:spcAft>
                <a:spcPts val="0"/>
              </a:spcAft>
              <a:buNone/>
            </a:pPr>
            <a:r>
              <a:rPr lang="zh-TW" sz="3600" b="1">
                <a:solidFill>
                  <a:srgbClr val="E69138"/>
                </a:solidFill>
              </a:rPr>
              <a:t>Tableau Application &amp; Analysis</a:t>
            </a:r>
            <a:endParaRPr sz="3600" b="1">
              <a:solidFill>
                <a:srgbClr val="E69138"/>
              </a:solidFill>
            </a:endParaRPr>
          </a:p>
        </p:txBody>
      </p:sp>
      <p:sp>
        <p:nvSpPr>
          <p:cNvPr id="202" name="Google Shape;202;p24"/>
          <p:cNvSpPr txBox="1">
            <a:spLocks noGrp="1"/>
          </p:cNvSpPr>
          <p:nvPr>
            <p:ph type="body" idx="1"/>
          </p:nvPr>
        </p:nvSpPr>
        <p:spPr>
          <a:xfrm>
            <a:off x="124250" y="1147225"/>
            <a:ext cx="39093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r>
              <a:rPr lang="zh-TW"/>
              <a:t>From our 5 branches, Renton and Bellevue had agents who sold highest amount in 2018. </a:t>
            </a:r>
            <a:endParaRPr/>
          </a:p>
          <a:p>
            <a:pPr marL="457200" lvl="0" indent="-342900" algn="l" rtl="0">
              <a:spcBef>
                <a:spcPts val="1600"/>
              </a:spcBef>
              <a:spcAft>
                <a:spcPts val="0"/>
              </a:spcAft>
              <a:buSzPts val="1800"/>
              <a:buChar char="-"/>
            </a:pPr>
            <a:r>
              <a:rPr lang="zh-TW"/>
              <a:t>Allocate more resources</a:t>
            </a:r>
            <a:endParaRPr/>
          </a:p>
          <a:p>
            <a:pPr marL="457200" lvl="0" indent="-342900" algn="l" rtl="0">
              <a:spcBef>
                <a:spcPts val="0"/>
              </a:spcBef>
              <a:spcAft>
                <a:spcPts val="0"/>
              </a:spcAft>
              <a:buSzPts val="1800"/>
              <a:buChar char="-"/>
            </a:pPr>
            <a:r>
              <a:rPr lang="zh-TW"/>
              <a:t>Find out root causes of low sales</a:t>
            </a:r>
            <a:endParaRPr/>
          </a:p>
        </p:txBody>
      </p:sp>
      <p:pic>
        <p:nvPicPr>
          <p:cNvPr id="203" name="Google Shape;203;p24"/>
          <p:cNvPicPr preferRelativeResize="0"/>
          <p:nvPr/>
        </p:nvPicPr>
        <p:blipFill>
          <a:blip r:embed="rId3">
            <a:alphaModFix/>
          </a:blip>
          <a:stretch>
            <a:fillRect/>
          </a:stretch>
        </p:blipFill>
        <p:spPr>
          <a:xfrm>
            <a:off x="7350283" y="164925"/>
            <a:ext cx="1551567" cy="572700"/>
          </a:xfrm>
          <a:prstGeom prst="rect">
            <a:avLst/>
          </a:prstGeom>
          <a:noFill/>
          <a:ln>
            <a:noFill/>
          </a:ln>
        </p:spPr>
      </p:pic>
      <p:pic>
        <p:nvPicPr>
          <p:cNvPr id="204" name="Google Shape;204;p24"/>
          <p:cNvPicPr preferRelativeResize="0"/>
          <p:nvPr/>
        </p:nvPicPr>
        <p:blipFill>
          <a:blip r:embed="rId4">
            <a:alphaModFix/>
          </a:blip>
          <a:stretch>
            <a:fillRect/>
          </a:stretch>
        </p:blipFill>
        <p:spPr>
          <a:xfrm>
            <a:off x="4294600" y="1147225"/>
            <a:ext cx="4607262" cy="36914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sz="3600" b="1">
                <a:solidFill>
                  <a:srgbClr val="E69138"/>
                </a:solidFill>
              </a:rPr>
              <a:t>CONCLUSION</a:t>
            </a:r>
            <a:endParaRPr sz="3600" b="1">
              <a:solidFill>
                <a:srgbClr val="E69138"/>
              </a:solidFill>
            </a:endParaRPr>
          </a:p>
        </p:txBody>
      </p:sp>
      <p:sp>
        <p:nvSpPr>
          <p:cNvPr id="210" name="Google Shape;210;p25"/>
          <p:cNvSpPr txBox="1">
            <a:spLocks noGrp="1"/>
          </p:cNvSpPr>
          <p:nvPr>
            <p:ph type="body" idx="1"/>
          </p:nvPr>
        </p:nvSpPr>
        <p:spPr>
          <a:xfrm>
            <a:off x="77425" y="1147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2400">
                <a:solidFill>
                  <a:srgbClr val="000000"/>
                </a:solidFill>
              </a:rPr>
              <a:t>Benefits of New implementation:</a:t>
            </a:r>
            <a:endParaRPr sz="2400">
              <a:solidFill>
                <a:srgbClr val="000000"/>
              </a:solidFill>
            </a:endParaRPr>
          </a:p>
          <a:p>
            <a:pPr marL="457200" lvl="0" indent="-381000" algn="l" rtl="0">
              <a:spcBef>
                <a:spcPts val="1600"/>
              </a:spcBef>
              <a:spcAft>
                <a:spcPts val="0"/>
              </a:spcAft>
              <a:buClr>
                <a:srgbClr val="000000"/>
              </a:buClr>
              <a:buSzPts val="2400"/>
              <a:buChar char="-"/>
            </a:pPr>
            <a:r>
              <a:rPr lang="zh-TW" sz="2400">
                <a:solidFill>
                  <a:srgbClr val="000000"/>
                </a:solidFill>
              </a:rPr>
              <a:t>Faster/Accurate Processing</a:t>
            </a:r>
            <a:endParaRPr sz="2400">
              <a:solidFill>
                <a:srgbClr val="000000"/>
              </a:solidFill>
            </a:endParaRPr>
          </a:p>
          <a:p>
            <a:pPr marL="457200" lvl="0" indent="-381000" algn="l" rtl="0">
              <a:spcBef>
                <a:spcPts val="0"/>
              </a:spcBef>
              <a:spcAft>
                <a:spcPts val="0"/>
              </a:spcAft>
              <a:buClr>
                <a:srgbClr val="000000"/>
              </a:buClr>
              <a:buSzPts val="2400"/>
              <a:buChar char="-"/>
            </a:pPr>
            <a:r>
              <a:rPr lang="zh-TW" sz="2400">
                <a:solidFill>
                  <a:srgbClr val="000000"/>
                </a:solidFill>
              </a:rPr>
              <a:t>Deeper understanding of the Business</a:t>
            </a:r>
            <a:endParaRPr sz="2400">
              <a:solidFill>
                <a:srgbClr val="000000"/>
              </a:solidFill>
            </a:endParaRPr>
          </a:p>
          <a:p>
            <a:pPr marL="457200" lvl="0" indent="-381000" algn="l" rtl="0">
              <a:spcBef>
                <a:spcPts val="0"/>
              </a:spcBef>
              <a:spcAft>
                <a:spcPts val="0"/>
              </a:spcAft>
              <a:buClr>
                <a:srgbClr val="000000"/>
              </a:buClr>
              <a:buSzPts val="2400"/>
              <a:buChar char="-"/>
            </a:pPr>
            <a:r>
              <a:rPr lang="zh-TW" sz="2400">
                <a:solidFill>
                  <a:srgbClr val="000000"/>
                </a:solidFill>
              </a:rPr>
              <a:t>Privacy &amp; Security concerns covered</a:t>
            </a:r>
            <a:endParaRPr sz="2400">
              <a:solidFill>
                <a:srgbClr val="000000"/>
              </a:solidFill>
            </a:endParaRPr>
          </a:p>
          <a:p>
            <a:pPr marL="457200" lvl="0" indent="-381000" algn="l" rtl="0">
              <a:spcBef>
                <a:spcPts val="0"/>
              </a:spcBef>
              <a:spcAft>
                <a:spcPts val="0"/>
              </a:spcAft>
              <a:buClr>
                <a:srgbClr val="000000"/>
              </a:buClr>
              <a:buSzPts val="2400"/>
              <a:buChar char="-"/>
            </a:pPr>
            <a:r>
              <a:rPr lang="zh-TW" sz="2400">
                <a:solidFill>
                  <a:srgbClr val="000000"/>
                </a:solidFill>
              </a:rPr>
              <a:t>Redundancy removed </a:t>
            </a:r>
            <a:endParaRPr sz="2400">
              <a:solidFill>
                <a:srgbClr val="000000"/>
              </a:solidFill>
            </a:endParaRPr>
          </a:p>
          <a:p>
            <a:pPr marL="457200" lvl="0" indent="0" algn="l" rtl="0">
              <a:spcBef>
                <a:spcPts val="1600"/>
              </a:spcBef>
              <a:spcAft>
                <a:spcPts val="1600"/>
              </a:spcAft>
              <a:buNone/>
            </a:pPr>
            <a:r>
              <a:rPr lang="zh-TW" sz="2400">
                <a:solidFill>
                  <a:srgbClr val="000000"/>
                </a:solidFill>
              </a:rPr>
              <a:t>….Which all leads to…</a:t>
            </a:r>
            <a:r>
              <a:rPr lang="zh-TW" sz="2400">
                <a:solidFill>
                  <a:srgbClr val="E69138"/>
                </a:solidFill>
              </a:rPr>
              <a:t> </a:t>
            </a:r>
            <a:r>
              <a:rPr lang="zh-TW" sz="2400">
                <a:solidFill>
                  <a:srgbClr val="6AA84F"/>
                </a:solidFill>
              </a:rPr>
              <a:t>PROFIT</a:t>
            </a:r>
            <a:endParaRPr sz="2400">
              <a:solidFill>
                <a:srgbClr val="6AA84F"/>
              </a:solidFill>
            </a:endParaRPr>
          </a:p>
        </p:txBody>
      </p:sp>
      <p:pic>
        <p:nvPicPr>
          <p:cNvPr id="211" name="Google Shape;211;p25"/>
          <p:cNvPicPr preferRelativeResize="0"/>
          <p:nvPr/>
        </p:nvPicPr>
        <p:blipFill>
          <a:blip r:embed="rId3">
            <a:alphaModFix/>
          </a:blip>
          <a:stretch>
            <a:fillRect/>
          </a:stretch>
        </p:blipFill>
        <p:spPr>
          <a:xfrm>
            <a:off x="7350283" y="164925"/>
            <a:ext cx="1551567" cy="572700"/>
          </a:xfrm>
          <a:prstGeom prst="rect">
            <a:avLst/>
          </a:prstGeom>
          <a:noFill/>
          <a:ln>
            <a:noFill/>
          </a:ln>
        </p:spPr>
      </p:pic>
      <p:pic>
        <p:nvPicPr>
          <p:cNvPr id="212" name="Google Shape;212;p25"/>
          <p:cNvPicPr preferRelativeResize="0"/>
          <p:nvPr/>
        </p:nvPicPr>
        <p:blipFill>
          <a:blip r:embed="rId4">
            <a:alphaModFix/>
          </a:blip>
          <a:stretch>
            <a:fillRect/>
          </a:stretch>
        </p:blipFill>
        <p:spPr>
          <a:xfrm>
            <a:off x="6235351" y="969750"/>
            <a:ext cx="2790025" cy="1833150"/>
          </a:xfrm>
          <a:prstGeom prst="rect">
            <a:avLst/>
          </a:prstGeom>
          <a:noFill/>
          <a:ln>
            <a:noFill/>
          </a:ln>
        </p:spPr>
      </p:pic>
      <p:pic>
        <p:nvPicPr>
          <p:cNvPr id="213" name="Google Shape;213;p25"/>
          <p:cNvPicPr preferRelativeResize="0"/>
          <p:nvPr/>
        </p:nvPicPr>
        <p:blipFill>
          <a:blip r:embed="rId5">
            <a:alphaModFix/>
          </a:blip>
          <a:stretch>
            <a:fillRect/>
          </a:stretch>
        </p:blipFill>
        <p:spPr>
          <a:xfrm>
            <a:off x="6230188" y="3279488"/>
            <a:ext cx="2800350" cy="1628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p26"/>
          <p:cNvPicPr preferRelativeResize="0"/>
          <p:nvPr/>
        </p:nvPicPr>
        <p:blipFill>
          <a:blip r:embed="rId3">
            <a:alphaModFix/>
          </a:blip>
          <a:stretch>
            <a:fillRect/>
          </a:stretch>
        </p:blipFill>
        <p:spPr>
          <a:xfrm>
            <a:off x="3333326" y="2345325"/>
            <a:ext cx="3952648" cy="2635123"/>
          </a:xfrm>
          <a:prstGeom prst="rect">
            <a:avLst/>
          </a:prstGeom>
          <a:noFill/>
          <a:ln>
            <a:noFill/>
          </a:ln>
        </p:spPr>
      </p:pic>
      <p:sp>
        <p:nvSpPr>
          <p:cNvPr id="219" name="Google Shape;219;p26"/>
          <p:cNvSpPr txBox="1"/>
          <p:nvPr/>
        </p:nvSpPr>
        <p:spPr>
          <a:xfrm>
            <a:off x="0" y="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600" b="1">
              <a:solidFill>
                <a:srgbClr val="E69138"/>
              </a:solidFill>
              <a:latin typeface="Economica"/>
              <a:ea typeface="Economica"/>
              <a:cs typeface="Economica"/>
              <a:sym typeface="Economica"/>
            </a:endParaRPr>
          </a:p>
          <a:p>
            <a:pPr marL="0" lvl="0" indent="0" algn="l" rtl="0">
              <a:spcBef>
                <a:spcPts val="0"/>
              </a:spcBef>
              <a:spcAft>
                <a:spcPts val="0"/>
              </a:spcAft>
              <a:buNone/>
            </a:pPr>
            <a:r>
              <a:rPr lang="zh-TW" sz="3600" b="1">
                <a:solidFill>
                  <a:srgbClr val="E69138"/>
                </a:solidFill>
                <a:latin typeface="Economica"/>
                <a:ea typeface="Economica"/>
                <a:cs typeface="Economica"/>
                <a:sym typeface="Economica"/>
              </a:rPr>
              <a:t>Thank you!    </a:t>
            </a:r>
            <a:endParaRPr sz="3600" b="1">
              <a:solidFill>
                <a:srgbClr val="E69138"/>
              </a:solidFill>
              <a:latin typeface="Economica"/>
              <a:ea typeface="Economica"/>
              <a:cs typeface="Economica"/>
              <a:sym typeface="Economica"/>
            </a:endParaRPr>
          </a:p>
          <a:p>
            <a:pPr marL="0" lvl="0" indent="0" algn="l" rtl="0">
              <a:spcBef>
                <a:spcPts val="0"/>
              </a:spcBef>
              <a:spcAft>
                <a:spcPts val="0"/>
              </a:spcAft>
              <a:buNone/>
            </a:pPr>
            <a:endParaRPr sz="3600" b="1">
              <a:solidFill>
                <a:srgbClr val="E69138"/>
              </a:solidFill>
              <a:latin typeface="Economica"/>
              <a:ea typeface="Economica"/>
              <a:cs typeface="Economica"/>
              <a:sym typeface="Economica"/>
            </a:endParaRPr>
          </a:p>
          <a:p>
            <a:pPr marL="0" lvl="0" indent="0" algn="l" rtl="0">
              <a:spcBef>
                <a:spcPts val="0"/>
              </a:spcBef>
              <a:spcAft>
                <a:spcPts val="0"/>
              </a:spcAft>
              <a:buNone/>
            </a:pPr>
            <a:r>
              <a:rPr lang="zh-TW" sz="3600" b="1">
                <a:solidFill>
                  <a:srgbClr val="E69138"/>
                </a:solidFill>
                <a:latin typeface="Economica"/>
                <a:ea typeface="Economica"/>
                <a:cs typeface="Economica"/>
                <a:sym typeface="Economica"/>
              </a:rPr>
              <a:t>Any questions? </a:t>
            </a:r>
            <a:endParaRPr sz="3600" b="1">
              <a:solidFill>
                <a:srgbClr val="E69138"/>
              </a:solidFill>
              <a:latin typeface="Economica"/>
              <a:ea typeface="Economica"/>
              <a:cs typeface="Economica"/>
              <a:sym typeface="Economica"/>
            </a:endParaRPr>
          </a:p>
        </p:txBody>
      </p:sp>
      <p:pic>
        <p:nvPicPr>
          <p:cNvPr id="220" name="Google Shape;220;p26"/>
          <p:cNvPicPr preferRelativeResize="0"/>
          <p:nvPr/>
        </p:nvPicPr>
        <p:blipFill>
          <a:blip r:embed="rId4">
            <a:alphaModFix/>
          </a:blip>
          <a:stretch>
            <a:fillRect/>
          </a:stretch>
        </p:blipFill>
        <p:spPr>
          <a:xfrm>
            <a:off x="7350283" y="164925"/>
            <a:ext cx="1551567" cy="57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sz="3600" b="1">
                <a:solidFill>
                  <a:srgbClr val="E69138"/>
                </a:solidFill>
              </a:rPr>
              <a:t>APPENDIX -QUERIES</a:t>
            </a:r>
            <a:endParaRPr sz="3600" b="1"/>
          </a:p>
        </p:txBody>
      </p:sp>
      <p:sp>
        <p:nvSpPr>
          <p:cNvPr id="226" name="Google Shape;226;p2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914400" marR="0" lvl="0" indent="0" algn="l" rtl="0">
              <a:lnSpc>
                <a:spcPct val="100000"/>
              </a:lnSpc>
              <a:spcBef>
                <a:spcPts val="0"/>
              </a:spcBef>
              <a:spcAft>
                <a:spcPts val="0"/>
              </a:spcAft>
              <a:buNone/>
            </a:pPr>
            <a:r>
              <a:rPr lang="zh-TW" sz="2000">
                <a:latin typeface="Arial"/>
                <a:ea typeface="Arial"/>
                <a:cs typeface="Arial"/>
                <a:sym typeface="Arial"/>
              </a:rPr>
              <a:t>1. Property Management</a:t>
            </a:r>
            <a:endParaRPr sz="2000">
              <a:latin typeface="Arial"/>
              <a:ea typeface="Arial"/>
              <a:cs typeface="Arial"/>
              <a:sym typeface="Arial"/>
            </a:endParaRPr>
          </a:p>
          <a:p>
            <a:pPr marL="914400" marR="0" lvl="0" indent="0" algn="l" rtl="0">
              <a:lnSpc>
                <a:spcPct val="100000"/>
              </a:lnSpc>
              <a:spcBef>
                <a:spcPts val="0"/>
              </a:spcBef>
              <a:spcAft>
                <a:spcPts val="0"/>
              </a:spcAft>
              <a:buNone/>
            </a:pPr>
            <a:endParaRPr sz="1400">
              <a:latin typeface="Arial"/>
              <a:ea typeface="Arial"/>
              <a:cs typeface="Arial"/>
              <a:sym typeface="Arial"/>
            </a:endParaRPr>
          </a:p>
          <a:p>
            <a:pPr marL="914400" marR="0" lvl="0" indent="0" algn="l" rtl="0">
              <a:lnSpc>
                <a:spcPct val="100000"/>
              </a:lnSpc>
              <a:spcBef>
                <a:spcPts val="0"/>
              </a:spcBef>
              <a:spcAft>
                <a:spcPts val="0"/>
              </a:spcAft>
              <a:buNone/>
            </a:pPr>
            <a:r>
              <a:rPr lang="zh-TW" sz="1400">
                <a:latin typeface="Arial"/>
                <a:ea typeface="Arial"/>
                <a:cs typeface="Arial"/>
                <a:sym typeface="Arial"/>
              </a:rPr>
              <a:t>SELECT </a:t>
            </a:r>
            <a:endParaRPr sz="1400">
              <a:latin typeface="Arial"/>
              <a:ea typeface="Arial"/>
              <a:cs typeface="Arial"/>
              <a:sym typeface="Arial"/>
            </a:endParaRPr>
          </a:p>
          <a:p>
            <a:pPr marL="914400" marR="0" lvl="0" indent="0" algn="l" rtl="0">
              <a:lnSpc>
                <a:spcPct val="100000"/>
              </a:lnSpc>
              <a:spcBef>
                <a:spcPts val="0"/>
              </a:spcBef>
              <a:spcAft>
                <a:spcPts val="0"/>
              </a:spcAft>
              <a:buNone/>
            </a:pPr>
            <a:r>
              <a:rPr lang="zh-TW" sz="1400">
                <a:latin typeface="Arial"/>
                <a:ea typeface="Arial"/>
                <a:cs typeface="Arial"/>
                <a:sym typeface="Arial"/>
              </a:rPr>
              <a:t>    YEAR(t.TransactionDate) TransYear,</a:t>
            </a:r>
            <a:endParaRPr sz="1400">
              <a:latin typeface="Arial"/>
              <a:ea typeface="Arial"/>
              <a:cs typeface="Arial"/>
              <a:sym typeface="Arial"/>
            </a:endParaRPr>
          </a:p>
          <a:p>
            <a:pPr marL="914400" marR="0" lvl="0" indent="0" algn="l" rtl="0">
              <a:lnSpc>
                <a:spcPct val="100000"/>
              </a:lnSpc>
              <a:spcBef>
                <a:spcPts val="0"/>
              </a:spcBef>
              <a:spcAft>
                <a:spcPts val="0"/>
              </a:spcAft>
              <a:buNone/>
            </a:pPr>
            <a:r>
              <a:rPr lang="zh-TW" sz="1400">
                <a:latin typeface="Arial"/>
                <a:ea typeface="Arial"/>
                <a:cs typeface="Arial"/>
                <a:sym typeface="Arial"/>
              </a:rPr>
              <a:t>    p.PropertyType,</a:t>
            </a:r>
            <a:endParaRPr sz="1400">
              <a:latin typeface="Arial"/>
              <a:ea typeface="Arial"/>
              <a:cs typeface="Arial"/>
              <a:sym typeface="Arial"/>
            </a:endParaRPr>
          </a:p>
          <a:p>
            <a:pPr marL="914400" marR="0" lvl="0" indent="0" algn="l" rtl="0">
              <a:lnSpc>
                <a:spcPct val="100000"/>
              </a:lnSpc>
              <a:spcBef>
                <a:spcPts val="0"/>
              </a:spcBef>
              <a:spcAft>
                <a:spcPts val="0"/>
              </a:spcAft>
              <a:buNone/>
            </a:pPr>
            <a:r>
              <a:rPr lang="zh-TW" sz="1400">
                <a:latin typeface="Arial"/>
                <a:ea typeface="Arial"/>
                <a:cs typeface="Arial"/>
                <a:sym typeface="Arial"/>
              </a:rPr>
              <a:t>    ROUND(AVG(t.SalesPrice), 2) AvgPrice</a:t>
            </a:r>
            <a:endParaRPr sz="1400">
              <a:latin typeface="Arial"/>
              <a:ea typeface="Arial"/>
              <a:cs typeface="Arial"/>
              <a:sym typeface="Arial"/>
            </a:endParaRPr>
          </a:p>
          <a:p>
            <a:pPr marL="914400" marR="0" lvl="0" indent="0" algn="l" rtl="0">
              <a:lnSpc>
                <a:spcPct val="100000"/>
              </a:lnSpc>
              <a:spcBef>
                <a:spcPts val="0"/>
              </a:spcBef>
              <a:spcAft>
                <a:spcPts val="0"/>
              </a:spcAft>
              <a:buNone/>
            </a:pPr>
            <a:r>
              <a:rPr lang="zh-TW" sz="1400">
                <a:latin typeface="Arial"/>
                <a:ea typeface="Arial"/>
                <a:cs typeface="Arial"/>
                <a:sym typeface="Arial"/>
              </a:rPr>
              <a:t>FROM</a:t>
            </a:r>
            <a:endParaRPr sz="1400">
              <a:latin typeface="Arial"/>
              <a:ea typeface="Arial"/>
              <a:cs typeface="Arial"/>
              <a:sym typeface="Arial"/>
            </a:endParaRPr>
          </a:p>
          <a:p>
            <a:pPr marL="914400" marR="0" lvl="0" indent="0" algn="l" rtl="0">
              <a:lnSpc>
                <a:spcPct val="100000"/>
              </a:lnSpc>
              <a:spcBef>
                <a:spcPts val="0"/>
              </a:spcBef>
              <a:spcAft>
                <a:spcPts val="0"/>
              </a:spcAft>
              <a:buNone/>
            </a:pPr>
            <a:r>
              <a:rPr lang="zh-TW" sz="1400">
                <a:latin typeface="Arial"/>
                <a:ea typeface="Arial"/>
                <a:cs typeface="Arial"/>
                <a:sym typeface="Arial"/>
              </a:rPr>
              <a:t>    Property p,</a:t>
            </a:r>
            <a:endParaRPr sz="1400">
              <a:latin typeface="Arial"/>
              <a:ea typeface="Arial"/>
              <a:cs typeface="Arial"/>
              <a:sym typeface="Arial"/>
            </a:endParaRPr>
          </a:p>
          <a:p>
            <a:pPr marL="914400" marR="0" lvl="0" indent="0" algn="l" rtl="0">
              <a:lnSpc>
                <a:spcPct val="100000"/>
              </a:lnSpc>
              <a:spcBef>
                <a:spcPts val="0"/>
              </a:spcBef>
              <a:spcAft>
                <a:spcPts val="0"/>
              </a:spcAft>
              <a:buNone/>
            </a:pPr>
            <a:r>
              <a:rPr lang="zh-TW" sz="1400">
                <a:latin typeface="Arial"/>
                <a:ea typeface="Arial"/>
                <a:cs typeface="Arial"/>
                <a:sym typeface="Arial"/>
              </a:rPr>
              <a:t>    Transactions t</a:t>
            </a:r>
            <a:endParaRPr sz="1400">
              <a:latin typeface="Arial"/>
              <a:ea typeface="Arial"/>
              <a:cs typeface="Arial"/>
              <a:sym typeface="Arial"/>
            </a:endParaRPr>
          </a:p>
          <a:p>
            <a:pPr marL="914400" marR="0" lvl="0" indent="0" algn="l" rtl="0">
              <a:lnSpc>
                <a:spcPct val="100000"/>
              </a:lnSpc>
              <a:spcBef>
                <a:spcPts val="0"/>
              </a:spcBef>
              <a:spcAft>
                <a:spcPts val="0"/>
              </a:spcAft>
              <a:buNone/>
            </a:pPr>
            <a:r>
              <a:rPr lang="zh-TW" sz="1400">
                <a:latin typeface="Arial"/>
                <a:ea typeface="Arial"/>
                <a:cs typeface="Arial"/>
                <a:sym typeface="Arial"/>
              </a:rPr>
              <a:t>WHERE</a:t>
            </a:r>
            <a:endParaRPr sz="1400">
              <a:latin typeface="Arial"/>
              <a:ea typeface="Arial"/>
              <a:cs typeface="Arial"/>
              <a:sym typeface="Arial"/>
            </a:endParaRPr>
          </a:p>
          <a:p>
            <a:pPr marL="914400" marR="0" lvl="0" indent="0" algn="l" rtl="0">
              <a:lnSpc>
                <a:spcPct val="100000"/>
              </a:lnSpc>
              <a:spcBef>
                <a:spcPts val="0"/>
              </a:spcBef>
              <a:spcAft>
                <a:spcPts val="0"/>
              </a:spcAft>
              <a:buNone/>
            </a:pPr>
            <a:r>
              <a:rPr lang="zh-TW" sz="1400">
                <a:latin typeface="Arial"/>
                <a:ea typeface="Arial"/>
                <a:cs typeface="Arial"/>
                <a:sym typeface="Arial"/>
              </a:rPr>
              <a:t>    p.PropertyID = t.PropertyID</a:t>
            </a:r>
            <a:endParaRPr sz="1400">
              <a:latin typeface="Arial"/>
              <a:ea typeface="Arial"/>
              <a:cs typeface="Arial"/>
              <a:sym typeface="Arial"/>
            </a:endParaRPr>
          </a:p>
          <a:p>
            <a:pPr marL="914400" marR="0" lvl="0" indent="0" algn="l" rtl="0">
              <a:lnSpc>
                <a:spcPct val="100000"/>
              </a:lnSpc>
              <a:spcBef>
                <a:spcPts val="0"/>
              </a:spcBef>
              <a:spcAft>
                <a:spcPts val="0"/>
              </a:spcAft>
              <a:buNone/>
            </a:pPr>
            <a:r>
              <a:rPr lang="zh-TW" sz="1400">
                <a:latin typeface="Arial"/>
                <a:ea typeface="Arial"/>
                <a:cs typeface="Arial"/>
                <a:sym typeface="Arial"/>
              </a:rPr>
              <a:t>GROUP BY TransYear , p.PropertyType;</a:t>
            </a:r>
            <a:endParaRPr sz="1400"/>
          </a:p>
        </p:txBody>
      </p:sp>
      <p:pic>
        <p:nvPicPr>
          <p:cNvPr id="227" name="Google Shape;227;p27"/>
          <p:cNvPicPr preferRelativeResize="0"/>
          <p:nvPr/>
        </p:nvPicPr>
        <p:blipFill>
          <a:blip r:embed="rId3">
            <a:alphaModFix/>
          </a:blip>
          <a:stretch>
            <a:fillRect/>
          </a:stretch>
        </p:blipFill>
        <p:spPr>
          <a:xfrm>
            <a:off x="7350283" y="164925"/>
            <a:ext cx="1551567" cy="572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sz="3600" b="1">
                <a:solidFill>
                  <a:srgbClr val="E69138"/>
                </a:solidFill>
              </a:rPr>
              <a:t>APPENDIX -QUERIES</a:t>
            </a:r>
            <a:endParaRPr sz="3600" b="1"/>
          </a:p>
        </p:txBody>
      </p:sp>
      <p:sp>
        <p:nvSpPr>
          <p:cNvPr id="233" name="Google Shape;233;p2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914400" marR="0" lvl="0" indent="0" algn="l" rtl="0">
              <a:lnSpc>
                <a:spcPct val="100000"/>
              </a:lnSpc>
              <a:spcBef>
                <a:spcPts val="0"/>
              </a:spcBef>
              <a:spcAft>
                <a:spcPts val="0"/>
              </a:spcAft>
              <a:buNone/>
            </a:pPr>
            <a:r>
              <a:rPr lang="zh-TW" sz="2000">
                <a:latin typeface="Arial"/>
                <a:ea typeface="Arial"/>
                <a:cs typeface="Arial"/>
                <a:sym typeface="Arial"/>
              </a:rPr>
              <a:t>2. Top Performing Campaigns</a:t>
            </a:r>
            <a:endParaRPr sz="2000">
              <a:latin typeface="Arial"/>
              <a:ea typeface="Arial"/>
              <a:cs typeface="Arial"/>
              <a:sym typeface="Arial"/>
            </a:endParaRPr>
          </a:p>
          <a:p>
            <a:pPr marL="914400" marR="0" lvl="0" indent="0" algn="l" rtl="0">
              <a:lnSpc>
                <a:spcPct val="100000"/>
              </a:lnSpc>
              <a:spcBef>
                <a:spcPts val="0"/>
              </a:spcBef>
              <a:spcAft>
                <a:spcPts val="0"/>
              </a:spcAft>
              <a:buNone/>
            </a:pPr>
            <a:endParaRPr sz="1400">
              <a:latin typeface="Arial"/>
              <a:ea typeface="Arial"/>
              <a:cs typeface="Arial"/>
              <a:sym typeface="Arial"/>
            </a:endParaRPr>
          </a:p>
          <a:p>
            <a:pPr marL="914400" marR="0" lvl="0" indent="0" algn="l" rtl="0">
              <a:lnSpc>
                <a:spcPct val="100000"/>
              </a:lnSpc>
              <a:spcBef>
                <a:spcPts val="0"/>
              </a:spcBef>
              <a:spcAft>
                <a:spcPts val="0"/>
              </a:spcAft>
              <a:buNone/>
            </a:pPr>
            <a:r>
              <a:rPr lang="zh-TW" sz="1400">
                <a:latin typeface="Arial"/>
                <a:ea typeface="Arial"/>
                <a:cs typeface="Arial"/>
                <a:sym typeface="Arial"/>
              </a:rPr>
              <a:t>SELECT </a:t>
            </a:r>
            <a:endParaRPr sz="1400">
              <a:latin typeface="Arial"/>
              <a:ea typeface="Arial"/>
              <a:cs typeface="Arial"/>
              <a:sym typeface="Arial"/>
            </a:endParaRPr>
          </a:p>
          <a:p>
            <a:pPr marL="914400" marR="0" lvl="0" indent="0" algn="l" rtl="0">
              <a:lnSpc>
                <a:spcPct val="100000"/>
              </a:lnSpc>
              <a:spcBef>
                <a:spcPts val="0"/>
              </a:spcBef>
              <a:spcAft>
                <a:spcPts val="0"/>
              </a:spcAft>
              <a:buNone/>
            </a:pPr>
            <a:r>
              <a:rPr lang="zh-TW" sz="1400">
                <a:latin typeface="Arial"/>
                <a:ea typeface="Arial"/>
                <a:cs typeface="Arial"/>
                <a:sym typeface="Arial"/>
              </a:rPr>
              <a:t>    m.CampaignName,</a:t>
            </a:r>
            <a:endParaRPr sz="1400">
              <a:latin typeface="Arial"/>
              <a:ea typeface="Arial"/>
              <a:cs typeface="Arial"/>
              <a:sym typeface="Arial"/>
            </a:endParaRPr>
          </a:p>
          <a:p>
            <a:pPr marL="914400" marR="0" lvl="0" indent="0" algn="l" rtl="0">
              <a:lnSpc>
                <a:spcPct val="100000"/>
              </a:lnSpc>
              <a:spcBef>
                <a:spcPts val="0"/>
              </a:spcBef>
              <a:spcAft>
                <a:spcPts val="0"/>
              </a:spcAft>
              <a:buNone/>
            </a:pPr>
            <a:r>
              <a:rPr lang="zh-TW" sz="1400">
                <a:latin typeface="Arial"/>
                <a:ea typeface="Arial"/>
                <a:cs typeface="Arial"/>
                <a:sym typeface="Arial"/>
              </a:rPr>
              <a:t>    AVERAGE(l.SalesPrice) AS SalesPrice</a:t>
            </a:r>
            <a:endParaRPr sz="1400">
              <a:latin typeface="Arial"/>
              <a:ea typeface="Arial"/>
              <a:cs typeface="Arial"/>
              <a:sym typeface="Arial"/>
            </a:endParaRPr>
          </a:p>
          <a:p>
            <a:pPr marL="914400" marR="0" lvl="0" indent="0" algn="l" rtl="0">
              <a:lnSpc>
                <a:spcPct val="100000"/>
              </a:lnSpc>
              <a:spcBef>
                <a:spcPts val="0"/>
              </a:spcBef>
              <a:spcAft>
                <a:spcPts val="0"/>
              </a:spcAft>
              <a:buNone/>
            </a:pPr>
            <a:r>
              <a:rPr lang="zh-TW" sz="1400">
                <a:latin typeface="Arial"/>
                <a:ea typeface="Arial"/>
                <a:cs typeface="Arial"/>
                <a:sym typeface="Arial"/>
              </a:rPr>
              <a:t>FROM</a:t>
            </a:r>
            <a:endParaRPr sz="1400">
              <a:latin typeface="Arial"/>
              <a:ea typeface="Arial"/>
              <a:cs typeface="Arial"/>
              <a:sym typeface="Arial"/>
            </a:endParaRPr>
          </a:p>
          <a:p>
            <a:pPr marL="914400" marR="0" lvl="0" indent="0" algn="l" rtl="0">
              <a:lnSpc>
                <a:spcPct val="100000"/>
              </a:lnSpc>
              <a:spcBef>
                <a:spcPts val="0"/>
              </a:spcBef>
              <a:spcAft>
                <a:spcPts val="0"/>
              </a:spcAft>
              <a:buNone/>
            </a:pPr>
            <a:r>
              <a:rPr lang="zh-TW" sz="1400">
                <a:latin typeface="Arial"/>
                <a:ea typeface="Arial"/>
                <a:cs typeface="Arial"/>
                <a:sym typeface="Arial"/>
              </a:rPr>
              <a:t>    MarketingChannel m,</a:t>
            </a:r>
            <a:endParaRPr sz="1400">
              <a:latin typeface="Arial"/>
              <a:ea typeface="Arial"/>
              <a:cs typeface="Arial"/>
              <a:sym typeface="Arial"/>
            </a:endParaRPr>
          </a:p>
          <a:p>
            <a:pPr marL="914400" marR="0" lvl="0" indent="0" algn="l" rtl="0">
              <a:lnSpc>
                <a:spcPct val="100000"/>
              </a:lnSpc>
              <a:spcBef>
                <a:spcPts val="0"/>
              </a:spcBef>
              <a:spcAft>
                <a:spcPts val="0"/>
              </a:spcAft>
              <a:buNone/>
            </a:pPr>
            <a:r>
              <a:rPr lang="zh-TW" sz="1400">
                <a:latin typeface="Arial"/>
                <a:ea typeface="Arial"/>
                <a:cs typeface="Arial"/>
                <a:sym typeface="Arial"/>
              </a:rPr>
              <a:t>    Listings l</a:t>
            </a:r>
            <a:endParaRPr sz="1400">
              <a:latin typeface="Arial"/>
              <a:ea typeface="Arial"/>
              <a:cs typeface="Arial"/>
              <a:sym typeface="Arial"/>
            </a:endParaRPr>
          </a:p>
          <a:p>
            <a:pPr marL="914400" marR="0" lvl="0" indent="0" algn="l" rtl="0">
              <a:lnSpc>
                <a:spcPct val="100000"/>
              </a:lnSpc>
              <a:spcBef>
                <a:spcPts val="0"/>
              </a:spcBef>
              <a:spcAft>
                <a:spcPts val="0"/>
              </a:spcAft>
              <a:buNone/>
            </a:pPr>
            <a:r>
              <a:rPr lang="zh-TW" sz="1400">
                <a:latin typeface="Arial"/>
                <a:ea typeface="Arial"/>
                <a:cs typeface="Arial"/>
                <a:sym typeface="Arial"/>
              </a:rPr>
              <a:t>WHERE</a:t>
            </a:r>
            <a:endParaRPr sz="1400">
              <a:latin typeface="Arial"/>
              <a:ea typeface="Arial"/>
              <a:cs typeface="Arial"/>
              <a:sym typeface="Arial"/>
            </a:endParaRPr>
          </a:p>
          <a:p>
            <a:pPr marL="914400" marR="0" lvl="0" indent="0" algn="l" rtl="0">
              <a:lnSpc>
                <a:spcPct val="100000"/>
              </a:lnSpc>
              <a:spcBef>
                <a:spcPts val="0"/>
              </a:spcBef>
              <a:spcAft>
                <a:spcPts val="0"/>
              </a:spcAft>
              <a:buNone/>
            </a:pPr>
            <a:r>
              <a:rPr lang="zh-TW" sz="1400">
                <a:latin typeface="Arial"/>
                <a:ea typeface="Arial"/>
                <a:cs typeface="Arial"/>
                <a:sym typeface="Arial"/>
              </a:rPr>
              <a:t>    m.CampaignID = l.CampaignID</a:t>
            </a:r>
            <a:endParaRPr sz="1400">
              <a:latin typeface="Arial"/>
              <a:ea typeface="Arial"/>
              <a:cs typeface="Arial"/>
              <a:sym typeface="Arial"/>
            </a:endParaRPr>
          </a:p>
          <a:p>
            <a:pPr marL="914400" marR="0" lvl="0" indent="0" algn="l" rtl="0">
              <a:lnSpc>
                <a:spcPct val="100000"/>
              </a:lnSpc>
              <a:spcBef>
                <a:spcPts val="0"/>
              </a:spcBef>
              <a:spcAft>
                <a:spcPts val="0"/>
              </a:spcAft>
              <a:buNone/>
            </a:pPr>
            <a:r>
              <a:rPr lang="zh-TW" sz="1400">
                <a:latin typeface="Arial"/>
                <a:ea typeface="Arial"/>
                <a:cs typeface="Arial"/>
                <a:sym typeface="Arial"/>
              </a:rPr>
              <a:t>GROUP BY l.CampaignID</a:t>
            </a:r>
            <a:endParaRPr sz="1400">
              <a:latin typeface="Arial"/>
              <a:ea typeface="Arial"/>
              <a:cs typeface="Arial"/>
              <a:sym typeface="Arial"/>
            </a:endParaRPr>
          </a:p>
          <a:p>
            <a:pPr marL="914400" marR="0" lvl="0" indent="0" algn="l" rtl="0">
              <a:lnSpc>
                <a:spcPct val="100000"/>
              </a:lnSpc>
              <a:spcBef>
                <a:spcPts val="0"/>
              </a:spcBef>
              <a:spcAft>
                <a:spcPts val="0"/>
              </a:spcAft>
              <a:buNone/>
            </a:pPr>
            <a:endParaRPr sz="1400">
              <a:latin typeface="Arial"/>
              <a:ea typeface="Arial"/>
              <a:cs typeface="Arial"/>
              <a:sym typeface="Arial"/>
            </a:endParaRPr>
          </a:p>
        </p:txBody>
      </p:sp>
      <p:pic>
        <p:nvPicPr>
          <p:cNvPr id="234" name="Google Shape;234;p28"/>
          <p:cNvPicPr preferRelativeResize="0"/>
          <p:nvPr/>
        </p:nvPicPr>
        <p:blipFill>
          <a:blip r:embed="rId3">
            <a:alphaModFix/>
          </a:blip>
          <a:stretch>
            <a:fillRect/>
          </a:stretch>
        </p:blipFill>
        <p:spPr>
          <a:xfrm>
            <a:off x="7350283" y="164925"/>
            <a:ext cx="1551567" cy="572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sz="3600" b="1">
                <a:solidFill>
                  <a:srgbClr val="E69138"/>
                </a:solidFill>
              </a:rPr>
              <a:t>APPENDIX -QUERIES</a:t>
            </a:r>
            <a:endParaRPr sz="3600" b="1"/>
          </a:p>
        </p:txBody>
      </p:sp>
      <p:sp>
        <p:nvSpPr>
          <p:cNvPr id="240" name="Google Shape;240;p2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914400" marR="0" lvl="0" indent="0" algn="l" rtl="0">
              <a:lnSpc>
                <a:spcPct val="100000"/>
              </a:lnSpc>
              <a:spcBef>
                <a:spcPts val="0"/>
              </a:spcBef>
              <a:spcAft>
                <a:spcPts val="0"/>
              </a:spcAft>
              <a:buNone/>
            </a:pPr>
            <a:r>
              <a:rPr lang="zh-TW" sz="2000">
                <a:latin typeface="Arial"/>
                <a:ea typeface="Arial"/>
                <a:cs typeface="Arial"/>
                <a:sym typeface="Arial"/>
              </a:rPr>
              <a:t>3. Top Performing Branches</a:t>
            </a:r>
            <a:endParaRPr sz="2000">
              <a:latin typeface="Arial"/>
              <a:ea typeface="Arial"/>
              <a:cs typeface="Arial"/>
              <a:sym typeface="Arial"/>
            </a:endParaRPr>
          </a:p>
          <a:p>
            <a:pPr marL="914400" marR="0" lvl="0" indent="0" algn="l" rtl="0">
              <a:lnSpc>
                <a:spcPct val="100000"/>
              </a:lnSpc>
              <a:spcBef>
                <a:spcPts val="0"/>
              </a:spcBef>
              <a:spcAft>
                <a:spcPts val="0"/>
              </a:spcAft>
              <a:buNone/>
            </a:pPr>
            <a:endParaRPr sz="1400">
              <a:latin typeface="Arial"/>
              <a:ea typeface="Arial"/>
              <a:cs typeface="Arial"/>
              <a:sym typeface="Arial"/>
            </a:endParaRPr>
          </a:p>
          <a:p>
            <a:pPr marL="914400" marR="0" lvl="0" indent="0" algn="l" rtl="0">
              <a:lnSpc>
                <a:spcPct val="100000"/>
              </a:lnSpc>
              <a:spcBef>
                <a:spcPts val="0"/>
              </a:spcBef>
              <a:spcAft>
                <a:spcPts val="0"/>
              </a:spcAft>
              <a:buNone/>
            </a:pPr>
            <a:r>
              <a:rPr lang="zh-TW" sz="1400">
                <a:latin typeface="Arial"/>
                <a:ea typeface="Arial"/>
                <a:cs typeface="Arial"/>
                <a:sym typeface="Arial"/>
              </a:rPr>
              <a:t>SELECT </a:t>
            </a:r>
            <a:endParaRPr sz="1400">
              <a:latin typeface="Arial"/>
              <a:ea typeface="Arial"/>
              <a:cs typeface="Arial"/>
              <a:sym typeface="Arial"/>
            </a:endParaRPr>
          </a:p>
          <a:p>
            <a:pPr marL="914400" marR="0" lvl="0" indent="0" algn="l" rtl="0">
              <a:lnSpc>
                <a:spcPct val="100000"/>
              </a:lnSpc>
              <a:spcBef>
                <a:spcPts val="0"/>
              </a:spcBef>
              <a:spcAft>
                <a:spcPts val="0"/>
              </a:spcAft>
              <a:buNone/>
            </a:pPr>
            <a:r>
              <a:rPr lang="zh-TW" sz="1400">
                <a:latin typeface="Arial"/>
                <a:ea typeface="Arial"/>
                <a:cs typeface="Arial"/>
                <a:sym typeface="Arial"/>
              </a:rPr>
              <a:t>    b.BranchRegion, SUM(SalesPrice)</a:t>
            </a:r>
            <a:endParaRPr sz="1400">
              <a:latin typeface="Arial"/>
              <a:ea typeface="Arial"/>
              <a:cs typeface="Arial"/>
              <a:sym typeface="Arial"/>
            </a:endParaRPr>
          </a:p>
          <a:p>
            <a:pPr marL="914400" marR="0" lvl="0" indent="0" algn="l" rtl="0">
              <a:lnSpc>
                <a:spcPct val="100000"/>
              </a:lnSpc>
              <a:spcBef>
                <a:spcPts val="0"/>
              </a:spcBef>
              <a:spcAft>
                <a:spcPts val="0"/>
              </a:spcAft>
              <a:buNone/>
            </a:pPr>
            <a:r>
              <a:rPr lang="zh-TW" sz="1400">
                <a:latin typeface="Arial"/>
                <a:ea typeface="Arial"/>
                <a:cs typeface="Arial"/>
                <a:sym typeface="Arial"/>
              </a:rPr>
              <a:t>FROM</a:t>
            </a:r>
            <a:endParaRPr sz="1400">
              <a:latin typeface="Arial"/>
              <a:ea typeface="Arial"/>
              <a:cs typeface="Arial"/>
              <a:sym typeface="Arial"/>
            </a:endParaRPr>
          </a:p>
          <a:p>
            <a:pPr marL="914400" marR="0" lvl="0" indent="0" algn="l" rtl="0">
              <a:lnSpc>
                <a:spcPct val="100000"/>
              </a:lnSpc>
              <a:spcBef>
                <a:spcPts val="0"/>
              </a:spcBef>
              <a:spcAft>
                <a:spcPts val="0"/>
              </a:spcAft>
              <a:buNone/>
            </a:pPr>
            <a:r>
              <a:rPr lang="zh-TW" sz="1400">
                <a:latin typeface="Arial"/>
                <a:ea typeface="Arial"/>
                <a:cs typeface="Arial"/>
                <a:sym typeface="Arial"/>
              </a:rPr>
              <a:t>    Branch B,</a:t>
            </a:r>
            <a:endParaRPr sz="1400">
              <a:latin typeface="Arial"/>
              <a:ea typeface="Arial"/>
              <a:cs typeface="Arial"/>
              <a:sym typeface="Arial"/>
            </a:endParaRPr>
          </a:p>
          <a:p>
            <a:pPr marL="914400" marR="0" lvl="0" indent="0" algn="l" rtl="0">
              <a:lnSpc>
                <a:spcPct val="100000"/>
              </a:lnSpc>
              <a:spcBef>
                <a:spcPts val="0"/>
              </a:spcBef>
              <a:spcAft>
                <a:spcPts val="0"/>
              </a:spcAft>
              <a:buNone/>
            </a:pPr>
            <a:r>
              <a:rPr lang="zh-TW" sz="1400">
                <a:latin typeface="Arial"/>
                <a:ea typeface="Arial"/>
                <a:cs typeface="Arial"/>
                <a:sym typeface="Arial"/>
              </a:rPr>
              <a:t>    Listings l,</a:t>
            </a:r>
            <a:endParaRPr sz="1400">
              <a:latin typeface="Arial"/>
              <a:ea typeface="Arial"/>
              <a:cs typeface="Arial"/>
              <a:sym typeface="Arial"/>
            </a:endParaRPr>
          </a:p>
          <a:p>
            <a:pPr marL="914400" marR="0" lvl="0" indent="0" algn="l" rtl="0">
              <a:lnSpc>
                <a:spcPct val="100000"/>
              </a:lnSpc>
              <a:spcBef>
                <a:spcPts val="0"/>
              </a:spcBef>
              <a:spcAft>
                <a:spcPts val="0"/>
              </a:spcAft>
              <a:buNone/>
            </a:pPr>
            <a:r>
              <a:rPr lang="zh-TW" sz="1400">
                <a:latin typeface="Arial"/>
                <a:ea typeface="Arial"/>
                <a:cs typeface="Arial"/>
                <a:sym typeface="Arial"/>
              </a:rPr>
              <a:t>    Agent A</a:t>
            </a:r>
            <a:endParaRPr sz="1400">
              <a:latin typeface="Arial"/>
              <a:ea typeface="Arial"/>
              <a:cs typeface="Arial"/>
              <a:sym typeface="Arial"/>
            </a:endParaRPr>
          </a:p>
          <a:p>
            <a:pPr marL="914400" marR="0" lvl="0" indent="0" algn="l" rtl="0">
              <a:lnSpc>
                <a:spcPct val="100000"/>
              </a:lnSpc>
              <a:spcBef>
                <a:spcPts val="0"/>
              </a:spcBef>
              <a:spcAft>
                <a:spcPts val="0"/>
              </a:spcAft>
              <a:buNone/>
            </a:pPr>
            <a:r>
              <a:rPr lang="zh-TW" sz="1400">
                <a:latin typeface="Arial"/>
                <a:ea typeface="Arial"/>
                <a:cs typeface="Arial"/>
                <a:sym typeface="Arial"/>
              </a:rPr>
              <a:t>WHERE</a:t>
            </a:r>
            <a:endParaRPr sz="1400">
              <a:latin typeface="Arial"/>
              <a:ea typeface="Arial"/>
              <a:cs typeface="Arial"/>
              <a:sym typeface="Arial"/>
            </a:endParaRPr>
          </a:p>
          <a:p>
            <a:pPr marL="914400" marR="0" lvl="0" indent="0" algn="l" rtl="0">
              <a:lnSpc>
                <a:spcPct val="100000"/>
              </a:lnSpc>
              <a:spcBef>
                <a:spcPts val="0"/>
              </a:spcBef>
              <a:spcAft>
                <a:spcPts val="0"/>
              </a:spcAft>
              <a:buNone/>
            </a:pPr>
            <a:r>
              <a:rPr lang="zh-TW" sz="1400">
                <a:latin typeface="Arial"/>
                <a:ea typeface="Arial"/>
                <a:cs typeface="Arial"/>
                <a:sym typeface="Arial"/>
              </a:rPr>
              <a:t>    A.AgentID = b.AgentID</a:t>
            </a:r>
            <a:endParaRPr sz="1400">
              <a:latin typeface="Arial"/>
              <a:ea typeface="Arial"/>
              <a:cs typeface="Arial"/>
              <a:sym typeface="Arial"/>
            </a:endParaRPr>
          </a:p>
          <a:p>
            <a:pPr marL="914400" marR="0" lvl="0" indent="0" algn="l" rtl="0">
              <a:lnSpc>
                <a:spcPct val="100000"/>
              </a:lnSpc>
              <a:spcBef>
                <a:spcPts val="0"/>
              </a:spcBef>
              <a:spcAft>
                <a:spcPts val="0"/>
              </a:spcAft>
              <a:buNone/>
            </a:pPr>
            <a:r>
              <a:rPr lang="zh-TW" sz="1400">
                <a:latin typeface="Arial"/>
                <a:ea typeface="Arial"/>
                <a:cs typeface="Arial"/>
                <a:sym typeface="Arial"/>
              </a:rPr>
              <a:t>AND</a:t>
            </a:r>
            <a:endParaRPr sz="1400">
              <a:latin typeface="Arial"/>
              <a:ea typeface="Arial"/>
              <a:cs typeface="Arial"/>
              <a:sym typeface="Arial"/>
            </a:endParaRPr>
          </a:p>
          <a:p>
            <a:pPr marL="914400" marR="0" lvl="0" indent="0" algn="l" rtl="0">
              <a:lnSpc>
                <a:spcPct val="100000"/>
              </a:lnSpc>
              <a:spcBef>
                <a:spcPts val="0"/>
              </a:spcBef>
              <a:spcAft>
                <a:spcPts val="0"/>
              </a:spcAft>
              <a:buNone/>
            </a:pPr>
            <a:r>
              <a:rPr lang="zh-TW" sz="1400">
                <a:latin typeface="Arial"/>
                <a:ea typeface="Arial"/>
                <a:cs typeface="Arial"/>
                <a:sym typeface="Arial"/>
              </a:rPr>
              <a:t>A.AgentID = L.AgentID</a:t>
            </a:r>
            <a:endParaRPr sz="1400">
              <a:latin typeface="Arial"/>
              <a:ea typeface="Arial"/>
              <a:cs typeface="Arial"/>
              <a:sym typeface="Arial"/>
            </a:endParaRPr>
          </a:p>
          <a:p>
            <a:pPr marL="914400" marR="0" lvl="0" indent="0" algn="l" rtl="0">
              <a:lnSpc>
                <a:spcPct val="100000"/>
              </a:lnSpc>
              <a:spcBef>
                <a:spcPts val="0"/>
              </a:spcBef>
              <a:spcAft>
                <a:spcPts val="0"/>
              </a:spcAft>
              <a:buNone/>
            </a:pPr>
            <a:r>
              <a:rPr lang="zh-TW" sz="1400">
                <a:latin typeface="Arial"/>
                <a:ea typeface="Arial"/>
                <a:cs typeface="Arial"/>
                <a:sym typeface="Arial"/>
              </a:rPr>
              <a:t>GROUP BY b.BranchRegion</a:t>
            </a:r>
            <a:endParaRPr sz="1200">
              <a:latin typeface="Calibri"/>
              <a:ea typeface="Calibri"/>
              <a:cs typeface="Calibri"/>
              <a:sym typeface="Calibri"/>
            </a:endParaRPr>
          </a:p>
          <a:p>
            <a:pPr marL="457200" lvl="0" indent="0" algn="l" rtl="0">
              <a:lnSpc>
                <a:spcPct val="100000"/>
              </a:lnSpc>
              <a:spcBef>
                <a:spcPts val="0"/>
              </a:spcBef>
              <a:spcAft>
                <a:spcPts val="0"/>
              </a:spcAft>
              <a:buNone/>
            </a:pPr>
            <a:endParaRPr>
              <a:latin typeface="Arial"/>
              <a:ea typeface="Arial"/>
              <a:cs typeface="Arial"/>
              <a:sym typeface="Arial"/>
            </a:endParaRPr>
          </a:p>
        </p:txBody>
      </p:sp>
      <p:pic>
        <p:nvPicPr>
          <p:cNvPr id="241" name="Google Shape;241;p29"/>
          <p:cNvPicPr preferRelativeResize="0"/>
          <p:nvPr/>
        </p:nvPicPr>
        <p:blipFill>
          <a:blip r:embed="rId3">
            <a:alphaModFix/>
          </a:blip>
          <a:stretch>
            <a:fillRect/>
          </a:stretch>
        </p:blipFill>
        <p:spPr>
          <a:xfrm>
            <a:off x="7350283" y="164925"/>
            <a:ext cx="1551567" cy="57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sz="3600" b="1">
                <a:solidFill>
                  <a:srgbClr val="E69138"/>
                </a:solidFill>
              </a:rPr>
              <a:t>AGENDA</a:t>
            </a:r>
            <a:endParaRPr sz="3600" b="1">
              <a:solidFill>
                <a:srgbClr val="E69138"/>
              </a:solidFill>
            </a:endParaRPr>
          </a:p>
        </p:txBody>
      </p:sp>
      <p:sp>
        <p:nvSpPr>
          <p:cNvPr id="69" name="Google Shape;69;p1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81000" algn="l" rtl="0">
              <a:lnSpc>
                <a:spcPct val="150000"/>
              </a:lnSpc>
              <a:spcBef>
                <a:spcPts val="0"/>
              </a:spcBef>
              <a:spcAft>
                <a:spcPts val="0"/>
              </a:spcAft>
              <a:buSzPts val="2400"/>
              <a:buChar char="➢"/>
            </a:pPr>
            <a:r>
              <a:rPr lang="zh-TW" sz="2400"/>
              <a:t>Mission &amp; Problem Statement </a:t>
            </a:r>
            <a:endParaRPr sz="2400"/>
          </a:p>
          <a:p>
            <a:pPr marL="457200" lvl="0" indent="-381000" algn="l" rtl="0">
              <a:lnSpc>
                <a:spcPct val="150000"/>
              </a:lnSpc>
              <a:spcBef>
                <a:spcPts val="0"/>
              </a:spcBef>
              <a:spcAft>
                <a:spcPts val="0"/>
              </a:spcAft>
              <a:buSzPts val="2400"/>
              <a:buChar char="➢"/>
            </a:pPr>
            <a:r>
              <a:rPr lang="zh-TW" sz="2400"/>
              <a:t>ER Diagram </a:t>
            </a:r>
            <a:endParaRPr sz="2400"/>
          </a:p>
          <a:p>
            <a:pPr marL="457200" lvl="0" indent="-381000" algn="l" rtl="0">
              <a:lnSpc>
                <a:spcPct val="150000"/>
              </a:lnSpc>
              <a:spcBef>
                <a:spcPts val="0"/>
              </a:spcBef>
              <a:spcAft>
                <a:spcPts val="0"/>
              </a:spcAft>
              <a:buSzPts val="2400"/>
              <a:buChar char="➢"/>
            </a:pPr>
            <a:r>
              <a:rPr lang="zh-TW" sz="2400"/>
              <a:t>Tableau Applications</a:t>
            </a:r>
            <a:endParaRPr sz="2400"/>
          </a:p>
          <a:p>
            <a:pPr marL="457200" lvl="0" indent="0" algn="l" rtl="0">
              <a:lnSpc>
                <a:spcPct val="150000"/>
              </a:lnSpc>
              <a:spcBef>
                <a:spcPts val="1600"/>
              </a:spcBef>
              <a:spcAft>
                <a:spcPts val="1600"/>
              </a:spcAft>
              <a:buNone/>
            </a:pPr>
            <a:endParaRPr sz="2400"/>
          </a:p>
        </p:txBody>
      </p:sp>
      <p:pic>
        <p:nvPicPr>
          <p:cNvPr id="70" name="Google Shape;70;p14"/>
          <p:cNvPicPr preferRelativeResize="0"/>
          <p:nvPr/>
        </p:nvPicPr>
        <p:blipFill>
          <a:blip r:embed="rId3">
            <a:alphaModFix/>
          </a:blip>
          <a:stretch>
            <a:fillRect/>
          </a:stretch>
        </p:blipFill>
        <p:spPr>
          <a:xfrm>
            <a:off x="7350283" y="164925"/>
            <a:ext cx="1551567" cy="572700"/>
          </a:xfrm>
          <a:prstGeom prst="rect">
            <a:avLst/>
          </a:prstGeom>
          <a:noFill/>
          <a:ln>
            <a:noFill/>
          </a:ln>
        </p:spPr>
      </p:pic>
      <p:pic>
        <p:nvPicPr>
          <p:cNvPr id="71" name="Google Shape;71;p14"/>
          <p:cNvPicPr preferRelativeResize="0"/>
          <p:nvPr/>
        </p:nvPicPr>
        <p:blipFill>
          <a:blip r:embed="rId4">
            <a:alphaModFix/>
          </a:blip>
          <a:stretch>
            <a:fillRect/>
          </a:stretch>
        </p:blipFill>
        <p:spPr>
          <a:xfrm>
            <a:off x="5370677" y="2042077"/>
            <a:ext cx="2537150" cy="2537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sz="3600" b="1">
                <a:solidFill>
                  <a:srgbClr val="E69138"/>
                </a:solidFill>
              </a:rPr>
              <a:t>MISSION STATEMENT</a:t>
            </a:r>
            <a:endParaRPr sz="3600" b="1">
              <a:solidFill>
                <a:srgbClr val="E69138"/>
              </a:solidFill>
            </a:endParaRPr>
          </a:p>
        </p:txBody>
      </p:sp>
      <p:sp>
        <p:nvSpPr>
          <p:cNvPr id="77" name="Google Shape;77;p15"/>
          <p:cNvSpPr txBox="1">
            <a:spLocks noGrp="1"/>
          </p:cNvSpPr>
          <p:nvPr>
            <p:ph type="body" idx="1"/>
          </p:nvPr>
        </p:nvSpPr>
        <p:spPr>
          <a:xfrm>
            <a:off x="311700" y="1321175"/>
            <a:ext cx="4331400" cy="3258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zh-TW" sz="2000">
                <a:solidFill>
                  <a:schemeClr val="dk1"/>
                </a:solidFill>
              </a:rPr>
              <a:t>Providing an efficient way for real estate agencies to manage their existing properties in order to assist home buyers in finding the ideal house based on the property characteristics they want.</a:t>
            </a:r>
            <a:endParaRPr sz="2000"/>
          </a:p>
        </p:txBody>
      </p:sp>
      <p:pic>
        <p:nvPicPr>
          <p:cNvPr id="78" name="Google Shape;78;p15"/>
          <p:cNvPicPr preferRelativeResize="0"/>
          <p:nvPr/>
        </p:nvPicPr>
        <p:blipFill>
          <a:blip r:embed="rId3">
            <a:alphaModFix/>
          </a:blip>
          <a:stretch>
            <a:fillRect/>
          </a:stretch>
        </p:blipFill>
        <p:spPr>
          <a:xfrm>
            <a:off x="7350283" y="164925"/>
            <a:ext cx="1551567" cy="572700"/>
          </a:xfrm>
          <a:prstGeom prst="rect">
            <a:avLst/>
          </a:prstGeom>
          <a:noFill/>
          <a:ln>
            <a:noFill/>
          </a:ln>
        </p:spPr>
      </p:pic>
      <p:pic>
        <p:nvPicPr>
          <p:cNvPr id="79" name="Google Shape;79;p15"/>
          <p:cNvPicPr preferRelativeResize="0"/>
          <p:nvPr/>
        </p:nvPicPr>
        <p:blipFill>
          <a:blip r:embed="rId4">
            <a:alphaModFix/>
          </a:blip>
          <a:stretch>
            <a:fillRect/>
          </a:stretch>
        </p:blipFill>
        <p:spPr>
          <a:xfrm>
            <a:off x="4971550" y="1278575"/>
            <a:ext cx="3713125" cy="3090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sz="3600" b="1">
                <a:solidFill>
                  <a:srgbClr val="E69138"/>
                </a:solidFill>
              </a:rPr>
              <a:t>PROBLEM STATEMENT</a:t>
            </a:r>
            <a:endParaRPr sz="3600" b="1">
              <a:solidFill>
                <a:srgbClr val="E69138"/>
              </a:solidFill>
            </a:endParaRPr>
          </a:p>
        </p:txBody>
      </p:sp>
      <p:pic>
        <p:nvPicPr>
          <p:cNvPr id="85" name="Google Shape;85;p16"/>
          <p:cNvPicPr preferRelativeResize="0"/>
          <p:nvPr/>
        </p:nvPicPr>
        <p:blipFill>
          <a:blip r:embed="rId3">
            <a:alphaModFix/>
          </a:blip>
          <a:stretch>
            <a:fillRect/>
          </a:stretch>
        </p:blipFill>
        <p:spPr>
          <a:xfrm>
            <a:off x="7350283" y="164925"/>
            <a:ext cx="1551567" cy="572700"/>
          </a:xfrm>
          <a:prstGeom prst="rect">
            <a:avLst/>
          </a:prstGeom>
          <a:noFill/>
          <a:ln>
            <a:noFill/>
          </a:ln>
        </p:spPr>
      </p:pic>
      <p:grpSp>
        <p:nvGrpSpPr>
          <p:cNvPr id="86" name="Google Shape;86;p16"/>
          <p:cNvGrpSpPr/>
          <p:nvPr/>
        </p:nvGrpSpPr>
        <p:grpSpPr>
          <a:xfrm>
            <a:off x="5632317" y="1189775"/>
            <a:ext cx="3305700" cy="3483050"/>
            <a:chOff x="5632317" y="1189775"/>
            <a:chExt cx="3305700" cy="3483050"/>
          </a:xfrm>
        </p:grpSpPr>
        <p:sp>
          <p:nvSpPr>
            <p:cNvPr id="87" name="Google Shape;87;p16"/>
            <p:cNvSpPr/>
            <p:nvPr/>
          </p:nvSpPr>
          <p:spPr>
            <a:xfrm>
              <a:off x="5632317" y="1189775"/>
              <a:ext cx="3305700" cy="669000"/>
            </a:xfrm>
            <a:prstGeom prst="chevron">
              <a:avLst>
                <a:gd name="adj" fmla="val 50000"/>
              </a:avLst>
            </a:prstGeom>
            <a:solidFill>
              <a:srgbClr val="F6B26B"/>
            </a:solidFill>
            <a:ln>
              <a:noFill/>
            </a:ln>
          </p:spPr>
          <p:txBody>
            <a:bodyPr spcFirstLastPara="1" wrap="square" lIns="91425" tIns="91425" rIns="91425" bIns="91425" anchor="ctr" anchorCtr="0">
              <a:noAutofit/>
            </a:bodyPr>
            <a:lstStyle/>
            <a:p>
              <a:pPr marL="914400" lvl="0" indent="0" algn="l" rtl="0">
                <a:spcBef>
                  <a:spcPts val="0"/>
                </a:spcBef>
                <a:spcAft>
                  <a:spcPts val="0"/>
                </a:spcAft>
                <a:buNone/>
              </a:pPr>
              <a:r>
                <a:rPr lang="zh-TW">
                  <a:solidFill>
                    <a:srgbClr val="FFFFFF"/>
                  </a:solidFill>
                  <a:latin typeface="Roboto"/>
                  <a:ea typeface="Roboto"/>
                  <a:cs typeface="Roboto"/>
                  <a:sym typeface="Roboto"/>
                </a:rPr>
                <a:t>HOWEVER...</a:t>
              </a:r>
              <a:endParaRPr>
                <a:solidFill>
                  <a:srgbClr val="FFFFFF"/>
                </a:solidFill>
                <a:latin typeface="Roboto"/>
                <a:ea typeface="Roboto"/>
                <a:cs typeface="Roboto"/>
                <a:sym typeface="Roboto"/>
              </a:endParaRPr>
            </a:p>
          </p:txBody>
        </p:sp>
        <p:sp>
          <p:nvSpPr>
            <p:cNvPr id="88" name="Google Shape;88;p16"/>
            <p:cNvSpPr txBox="1"/>
            <p:nvPr/>
          </p:nvSpPr>
          <p:spPr>
            <a:xfrm>
              <a:off x="5993775" y="2057125"/>
              <a:ext cx="2606700" cy="26157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Open Sans"/>
                <a:buChar char="➢"/>
              </a:pPr>
              <a:r>
                <a:rPr lang="zh-TW">
                  <a:solidFill>
                    <a:schemeClr val="dk1"/>
                  </a:solidFill>
                  <a:latin typeface="Open Sans"/>
                  <a:ea typeface="Open Sans"/>
                  <a:cs typeface="Open Sans"/>
                  <a:sym typeface="Open Sans"/>
                </a:rPr>
                <a:t>In this data-driven age: too much unstructured data &amp; fragmentized information are </a:t>
              </a:r>
              <a:r>
                <a:rPr lang="zh-TW" i="1">
                  <a:solidFill>
                    <a:schemeClr val="dk1"/>
                  </a:solidFill>
                  <a:latin typeface="Open Sans"/>
                  <a:ea typeface="Open Sans"/>
                  <a:cs typeface="Open Sans"/>
                  <a:sym typeface="Open Sans"/>
                </a:rPr>
                <a:t>not being utilized</a:t>
              </a:r>
              <a:endParaRPr i="1">
                <a:solidFill>
                  <a:schemeClr val="dk1"/>
                </a:solidFill>
                <a:latin typeface="Open Sans"/>
                <a:ea typeface="Open Sans"/>
                <a:cs typeface="Open Sans"/>
                <a:sym typeface="Open Sans"/>
              </a:endParaRPr>
            </a:p>
            <a:p>
              <a:pPr marL="457200" lvl="0" indent="-317500" algn="l" rtl="0">
                <a:lnSpc>
                  <a:spcPct val="115000"/>
                </a:lnSpc>
                <a:spcBef>
                  <a:spcPts val="0"/>
                </a:spcBef>
                <a:spcAft>
                  <a:spcPts val="0"/>
                </a:spcAft>
                <a:buClr>
                  <a:schemeClr val="dk1"/>
                </a:buClr>
                <a:buSzPts val="1400"/>
                <a:buFont typeface="Open Sans"/>
                <a:buChar char="➢"/>
              </a:pPr>
              <a:r>
                <a:rPr lang="zh-TW">
                  <a:solidFill>
                    <a:schemeClr val="dk1"/>
                  </a:solidFill>
                  <a:latin typeface="Open Sans"/>
                  <a:ea typeface="Open Sans"/>
                  <a:cs typeface="Open Sans"/>
                  <a:sym typeface="Open Sans"/>
                </a:rPr>
                <a:t>Disconnected information &amp; data </a:t>
              </a:r>
              <a:r>
                <a:rPr lang="zh-TW" i="1">
                  <a:solidFill>
                    <a:schemeClr val="dk1"/>
                  </a:solidFill>
                  <a:latin typeface="Open Sans"/>
                  <a:ea typeface="Open Sans"/>
                  <a:cs typeface="Open Sans"/>
                  <a:sym typeface="Open Sans"/>
                </a:rPr>
                <a:t>failed </a:t>
              </a:r>
              <a:r>
                <a:rPr lang="zh-TW">
                  <a:solidFill>
                    <a:schemeClr val="dk1"/>
                  </a:solidFill>
                  <a:latin typeface="Open Sans"/>
                  <a:ea typeface="Open Sans"/>
                  <a:cs typeface="Open Sans"/>
                  <a:sym typeface="Open Sans"/>
                </a:rPr>
                <a:t>to provide the accurate overview of clients’ expection</a:t>
              </a:r>
              <a:endParaRPr>
                <a:latin typeface="Roboto"/>
                <a:ea typeface="Roboto"/>
                <a:cs typeface="Roboto"/>
                <a:sym typeface="Roboto"/>
              </a:endParaRPr>
            </a:p>
          </p:txBody>
        </p:sp>
      </p:grpSp>
      <p:grpSp>
        <p:nvGrpSpPr>
          <p:cNvPr id="89" name="Google Shape;89;p16"/>
          <p:cNvGrpSpPr/>
          <p:nvPr/>
        </p:nvGrpSpPr>
        <p:grpSpPr>
          <a:xfrm>
            <a:off x="0" y="1189989"/>
            <a:ext cx="3546900" cy="3482836"/>
            <a:chOff x="0" y="1189989"/>
            <a:chExt cx="3546900" cy="3482836"/>
          </a:xfrm>
        </p:grpSpPr>
        <p:sp>
          <p:nvSpPr>
            <p:cNvPr id="90" name="Google Shape;90;p16"/>
            <p:cNvSpPr/>
            <p:nvPr/>
          </p:nvSpPr>
          <p:spPr>
            <a:xfrm>
              <a:off x="0" y="1189989"/>
              <a:ext cx="3546900" cy="669000"/>
            </a:xfrm>
            <a:prstGeom prst="homePlate">
              <a:avLst>
                <a:gd name="adj" fmla="val 50000"/>
              </a:avLst>
            </a:pr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zh-TW">
                  <a:solidFill>
                    <a:srgbClr val="FFFFFF"/>
                  </a:solidFill>
                  <a:latin typeface="Roboto"/>
                  <a:ea typeface="Roboto"/>
                  <a:cs typeface="Roboto"/>
                  <a:sym typeface="Roboto"/>
                </a:rPr>
                <a:t>Continuous development of network technology</a:t>
              </a:r>
              <a:endParaRPr>
                <a:solidFill>
                  <a:srgbClr val="FFFFFF"/>
                </a:solidFill>
                <a:latin typeface="Roboto"/>
                <a:ea typeface="Roboto"/>
                <a:cs typeface="Roboto"/>
                <a:sym typeface="Roboto"/>
              </a:endParaRPr>
            </a:p>
          </p:txBody>
        </p:sp>
        <p:sp>
          <p:nvSpPr>
            <p:cNvPr id="91" name="Google Shape;91;p16"/>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Open Sans"/>
                <a:buChar char="➢"/>
              </a:pPr>
              <a:r>
                <a:rPr lang="zh-TW">
                  <a:solidFill>
                    <a:schemeClr val="dk1"/>
                  </a:solidFill>
                  <a:latin typeface="Open Sans"/>
                  <a:ea typeface="Open Sans"/>
                  <a:cs typeface="Open Sans"/>
                  <a:sym typeface="Open Sans"/>
                </a:rPr>
                <a:t>Real estate businesses will generate more and more data</a:t>
              </a:r>
              <a:endParaRPr>
                <a:solidFill>
                  <a:schemeClr val="dk1"/>
                </a:solidFill>
                <a:latin typeface="Open Sans"/>
                <a:ea typeface="Open Sans"/>
                <a:cs typeface="Open Sans"/>
                <a:sym typeface="Open Sans"/>
              </a:endParaRPr>
            </a:p>
            <a:p>
              <a:pPr marL="457200" lvl="0" indent="-317500" algn="l" rtl="0">
                <a:lnSpc>
                  <a:spcPct val="115000"/>
                </a:lnSpc>
                <a:spcBef>
                  <a:spcPts val="0"/>
                </a:spcBef>
                <a:spcAft>
                  <a:spcPts val="0"/>
                </a:spcAft>
                <a:buClr>
                  <a:schemeClr val="dk1"/>
                </a:buClr>
                <a:buSzPts val="1400"/>
                <a:buFont typeface="Open Sans"/>
                <a:buChar char="➢"/>
              </a:pPr>
              <a:r>
                <a:rPr lang="zh-TW">
                  <a:solidFill>
                    <a:schemeClr val="dk1"/>
                  </a:solidFill>
                  <a:latin typeface="Open Sans"/>
                  <a:ea typeface="Open Sans"/>
                  <a:cs typeface="Open Sans"/>
                  <a:sym typeface="Open Sans"/>
                </a:rPr>
                <a:t>More opportunities to gain practical knowledge from data </a:t>
              </a:r>
              <a:endParaRPr>
                <a:latin typeface="Roboto"/>
                <a:ea typeface="Roboto"/>
                <a:cs typeface="Roboto"/>
                <a:sym typeface="Roboto"/>
              </a:endParaRPr>
            </a:p>
          </p:txBody>
        </p:sp>
      </p:grpSp>
      <p:grpSp>
        <p:nvGrpSpPr>
          <p:cNvPr id="92" name="Google Shape;92;p16"/>
          <p:cNvGrpSpPr/>
          <p:nvPr/>
        </p:nvGrpSpPr>
        <p:grpSpPr>
          <a:xfrm>
            <a:off x="2944204" y="1189775"/>
            <a:ext cx="3305700" cy="3483050"/>
            <a:chOff x="2944204" y="1189775"/>
            <a:chExt cx="3305700" cy="3483050"/>
          </a:xfrm>
        </p:grpSpPr>
        <p:sp>
          <p:nvSpPr>
            <p:cNvPr id="93" name="Google Shape;93;p16"/>
            <p:cNvSpPr/>
            <p:nvPr/>
          </p:nvSpPr>
          <p:spPr>
            <a:xfrm>
              <a:off x="2944204" y="1189775"/>
              <a:ext cx="3305700" cy="669000"/>
            </a:xfrm>
            <a:prstGeom prst="chevron">
              <a:avLst>
                <a:gd name="adj" fmla="val 50000"/>
              </a:avLst>
            </a:prstGeom>
            <a:solidFill>
              <a:srgbClr val="E6913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a:solidFill>
                    <a:srgbClr val="FFFFFF"/>
                  </a:solidFill>
                  <a:latin typeface="Roboto"/>
                  <a:ea typeface="Roboto"/>
                  <a:cs typeface="Roboto"/>
                  <a:sym typeface="Roboto"/>
                </a:rPr>
                <a:t>Aggregate &amp; analyze all relevant data</a:t>
              </a:r>
              <a:endParaRPr>
                <a:solidFill>
                  <a:srgbClr val="FFFFFF"/>
                </a:solidFill>
                <a:latin typeface="Roboto"/>
                <a:ea typeface="Roboto"/>
                <a:cs typeface="Roboto"/>
                <a:sym typeface="Roboto"/>
              </a:endParaRPr>
            </a:p>
          </p:txBody>
        </p:sp>
        <p:sp>
          <p:nvSpPr>
            <p:cNvPr id="94" name="Google Shape;94;p16"/>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TW">
                  <a:solidFill>
                    <a:schemeClr val="dk1"/>
                  </a:solidFill>
                  <a:latin typeface="Open Sans"/>
                  <a:ea typeface="Open Sans"/>
                  <a:cs typeface="Open Sans"/>
                  <a:sym typeface="Open Sans"/>
                </a:rPr>
                <a:t>There will be new applications for real estates</a:t>
              </a:r>
              <a:endParaRPr>
                <a:solidFill>
                  <a:schemeClr val="dk1"/>
                </a:solidFill>
                <a:latin typeface="Open Sans"/>
                <a:ea typeface="Open Sans"/>
                <a:cs typeface="Open Sans"/>
                <a:sym typeface="Open Sans"/>
              </a:endParaRPr>
            </a:p>
            <a:p>
              <a:pPr marL="457200" lvl="0" indent="-317500" algn="l" rtl="0">
                <a:lnSpc>
                  <a:spcPct val="115000"/>
                </a:lnSpc>
                <a:spcBef>
                  <a:spcPts val="0"/>
                </a:spcBef>
                <a:spcAft>
                  <a:spcPts val="0"/>
                </a:spcAft>
                <a:buClr>
                  <a:schemeClr val="dk1"/>
                </a:buClr>
                <a:buSzPts val="1400"/>
                <a:buFont typeface="Open Sans"/>
                <a:buChar char="➢"/>
              </a:pPr>
              <a:r>
                <a:rPr lang="zh-TW">
                  <a:solidFill>
                    <a:schemeClr val="dk1"/>
                  </a:solidFill>
                  <a:latin typeface="Open Sans"/>
                  <a:ea typeface="Open Sans"/>
                  <a:cs typeface="Open Sans"/>
                  <a:sym typeface="Open Sans"/>
                </a:rPr>
                <a:t>Operating</a:t>
              </a:r>
              <a:endParaRPr>
                <a:solidFill>
                  <a:schemeClr val="dk1"/>
                </a:solidFill>
                <a:latin typeface="Open Sans"/>
                <a:ea typeface="Open Sans"/>
                <a:cs typeface="Open Sans"/>
                <a:sym typeface="Open Sans"/>
              </a:endParaRPr>
            </a:p>
            <a:p>
              <a:pPr marL="457200" lvl="0" indent="-317500" algn="l" rtl="0">
                <a:lnSpc>
                  <a:spcPct val="115000"/>
                </a:lnSpc>
                <a:spcBef>
                  <a:spcPts val="0"/>
                </a:spcBef>
                <a:spcAft>
                  <a:spcPts val="0"/>
                </a:spcAft>
                <a:buClr>
                  <a:schemeClr val="dk1"/>
                </a:buClr>
                <a:buSzPts val="1400"/>
                <a:buFont typeface="Open Sans"/>
                <a:buChar char="➢"/>
              </a:pPr>
              <a:r>
                <a:rPr lang="zh-TW">
                  <a:solidFill>
                    <a:schemeClr val="dk1"/>
                  </a:solidFill>
                  <a:latin typeface="Open Sans"/>
                  <a:ea typeface="Open Sans"/>
                  <a:cs typeface="Open Sans"/>
                  <a:sym typeface="Open Sans"/>
                </a:rPr>
                <a:t>Leasing</a:t>
              </a:r>
              <a:endParaRPr>
                <a:solidFill>
                  <a:schemeClr val="dk1"/>
                </a:solidFill>
                <a:latin typeface="Open Sans"/>
                <a:ea typeface="Open Sans"/>
                <a:cs typeface="Open Sans"/>
                <a:sym typeface="Open Sans"/>
              </a:endParaRPr>
            </a:p>
            <a:p>
              <a:pPr marL="457200" lvl="0" indent="-317500" algn="l" rtl="0">
                <a:lnSpc>
                  <a:spcPct val="115000"/>
                </a:lnSpc>
                <a:spcBef>
                  <a:spcPts val="0"/>
                </a:spcBef>
                <a:spcAft>
                  <a:spcPts val="0"/>
                </a:spcAft>
                <a:buClr>
                  <a:schemeClr val="dk1"/>
                </a:buClr>
                <a:buSzPts val="1400"/>
                <a:buFont typeface="Open Sans"/>
                <a:buChar char="➢"/>
              </a:pPr>
              <a:r>
                <a:rPr lang="zh-TW">
                  <a:solidFill>
                    <a:schemeClr val="dk1"/>
                  </a:solidFill>
                  <a:latin typeface="Open Sans"/>
                  <a:ea typeface="Open Sans"/>
                  <a:cs typeface="Open Sans"/>
                  <a:sym typeface="Open Sans"/>
                </a:rPr>
                <a:t>Financing</a:t>
              </a:r>
              <a:endParaRPr>
                <a:solidFill>
                  <a:schemeClr val="dk1"/>
                </a:solidFill>
                <a:latin typeface="Open Sans"/>
                <a:ea typeface="Open Sans"/>
                <a:cs typeface="Open Sans"/>
                <a:sym typeface="Open Sans"/>
              </a:endParaRPr>
            </a:p>
            <a:p>
              <a:pPr marL="457200" lvl="0" indent="-317500" algn="l" rtl="0">
                <a:lnSpc>
                  <a:spcPct val="115000"/>
                </a:lnSpc>
                <a:spcBef>
                  <a:spcPts val="0"/>
                </a:spcBef>
                <a:spcAft>
                  <a:spcPts val="0"/>
                </a:spcAft>
                <a:buClr>
                  <a:schemeClr val="dk1"/>
                </a:buClr>
                <a:buSzPts val="1400"/>
                <a:buFont typeface="Open Sans"/>
                <a:buChar char="➢"/>
              </a:pPr>
              <a:r>
                <a:rPr lang="zh-TW">
                  <a:solidFill>
                    <a:schemeClr val="dk1"/>
                  </a:solidFill>
                  <a:latin typeface="Open Sans"/>
                  <a:ea typeface="Open Sans"/>
                  <a:cs typeface="Open Sans"/>
                  <a:sym typeface="Open Sans"/>
                </a:rPr>
                <a:t>Buying </a:t>
              </a:r>
              <a:endParaRPr>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87550" y="0"/>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zh-TW" sz="3600" b="1">
                <a:solidFill>
                  <a:srgbClr val="E69138"/>
                </a:solidFill>
              </a:rPr>
              <a:t>ER Diagram_Conceptual Model</a:t>
            </a:r>
            <a:endParaRPr>
              <a:solidFill>
                <a:srgbClr val="E69138"/>
              </a:solidFill>
            </a:endParaRPr>
          </a:p>
        </p:txBody>
      </p:sp>
      <p:pic>
        <p:nvPicPr>
          <p:cNvPr id="100" name="Google Shape;100;p17"/>
          <p:cNvPicPr preferRelativeResize="0"/>
          <p:nvPr/>
        </p:nvPicPr>
        <p:blipFill rotWithShape="1">
          <a:blip r:embed="rId3">
            <a:alphaModFix/>
          </a:blip>
          <a:srcRect b="4843"/>
          <a:stretch/>
        </p:blipFill>
        <p:spPr>
          <a:xfrm>
            <a:off x="76200" y="771450"/>
            <a:ext cx="6505200" cy="4136700"/>
          </a:xfrm>
          <a:prstGeom prst="rect">
            <a:avLst/>
          </a:prstGeom>
          <a:noFill/>
          <a:ln>
            <a:noFill/>
          </a:ln>
        </p:spPr>
      </p:pic>
      <p:pic>
        <p:nvPicPr>
          <p:cNvPr id="101" name="Google Shape;101;p17"/>
          <p:cNvPicPr preferRelativeResize="0"/>
          <p:nvPr/>
        </p:nvPicPr>
        <p:blipFill>
          <a:blip r:embed="rId4">
            <a:alphaModFix/>
          </a:blip>
          <a:stretch>
            <a:fillRect/>
          </a:stretch>
        </p:blipFill>
        <p:spPr>
          <a:xfrm>
            <a:off x="7456758" y="69075"/>
            <a:ext cx="1551567" cy="572700"/>
          </a:xfrm>
          <a:prstGeom prst="rect">
            <a:avLst/>
          </a:prstGeom>
          <a:noFill/>
          <a:ln>
            <a:noFill/>
          </a:ln>
        </p:spPr>
      </p:pic>
      <p:pic>
        <p:nvPicPr>
          <p:cNvPr id="102" name="Google Shape;102;p17"/>
          <p:cNvPicPr preferRelativeResize="0"/>
          <p:nvPr/>
        </p:nvPicPr>
        <p:blipFill rotWithShape="1">
          <a:blip r:embed="rId5">
            <a:alphaModFix/>
          </a:blip>
          <a:srcRect t="-12880" b="12880"/>
          <a:stretch/>
        </p:blipFill>
        <p:spPr>
          <a:xfrm>
            <a:off x="6663825" y="2398099"/>
            <a:ext cx="2480174" cy="19176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18"/>
          <p:cNvPicPr preferRelativeResize="0"/>
          <p:nvPr/>
        </p:nvPicPr>
        <p:blipFill>
          <a:blip r:embed="rId3">
            <a:alphaModFix/>
          </a:blip>
          <a:stretch>
            <a:fillRect/>
          </a:stretch>
        </p:blipFill>
        <p:spPr>
          <a:xfrm>
            <a:off x="7350283" y="164925"/>
            <a:ext cx="1551567" cy="572700"/>
          </a:xfrm>
          <a:prstGeom prst="rect">
            <a:avLst/>
          </a:prstGeom>
          <a:noFill/>
          <a:ln>
            <a:noFill/>
          </a:ln>
        </p:spPr>
      </p:pic>
      <p:grpSp>
        <p:nvGrpSpPr>
          <p:cNvPr id="108" name="Google Shape;108;p18"/>
          <p:cNvGrpSpPr/>
          <p:nvPr/>
        </p:nvGrpSpPr>
        <p:grpSpPr>
          <a:xfrm>
            <a:off x="1096074" y="3490626"/>
            <a:ext cx="6951765" cy="1094593"/>
            <a:chOff x="1593000" y="2322568"/>
            <a:chExt cx="5957975" cy="643500"/>
          </a:xfrm>
        </p:grpSpPr>
        <p:sp>
          <p:nvSpPr>
            <p:cNvPr id="109" name="Google Shape;109;p18"/>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flipH="1">
              <a:off x="2283025" y="2322575"/>
              <a:ext cx="1844400" cy="642600"/>
            </a:xfrm>
            <a:prstGeom prst="rect">
              <a:avLst/>
            </a:pr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p:nvPr/>
          </p:nvSpPr>
          <p:spPr>
            <a:xfrm rot="-5400000">
              <a:off x="3501574" y="1934671"/>
              <a:ext cx="643356" cy="1419149"/>
            </a:xfrm>
            <a:prstGeom prst="flowChartOffpageConnector">
              <a:avLst/>
            </a:pr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zh-TW">
                  <a:solidFill>
                    <a:srgbClr val="FFFFFF"/>
                  </a:solidFill>
                  <a:latin typeface="Roboto Medium"/>
                  <a:ea typeface="Roboto Medium"/>
                  <a:cs typeface="Roboto Medium"/>
                  <a:sym typeface="Roboto Medium"/>
                </a:rPr>
                <a:t>Listing</a:t>
              </a:r>
              <a:endParaRPr>
                <a:solidFill>
                  <a:srgbClr val="FFFFFF"/>
                </a:solidFill>
                <a:latin typeface="Roboto"/>
                <a:ea typeface="Roboto"/>
                <a:cs typeface="Roboto"/>
                <a:sym typeface="Roboto"/>
              </a:endParaRPr>
            </a:p>
          </p:txBody>
        </p:sp>
        <p:sp>
          <p:nvSpPr>
            <p:cNvPr id="113" name="Google Shape;113;p18"/>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8"/>
            <p:cNvSpPr/>
            <p:nvPr/>
          </p:nvSpPr>
          <p:spPr>
            <a:xfrm>
              <a:off x="1593000" y="2322575"/>
              <a:ext cx="690000" cy="642600"/>
            </a:xfrm>
            <a:prstGeom prst="rect">
              <a:avLst/>
            </a:prstGeom>
            <a:solidFill>
              <a:srgbClr val="E6913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115" name="Google Shape;115;p18"/>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lvl="0" indent="-292100" algn="l" rtl="0">
                <a:lnSpc>
                  <a:spcPct val="115000"/>
                </a:lnSpc>
                <a:spcBef>
                  <a:spcPts val="0"/>
                </a:spcBef>
                <a:spcAft>
                  <a:spcPts val="0"/>
                </a:spcAft>
                <a:buClr>
                  <a:srgbClr val="E69138"/>
                </a:buClr>
                <a:buSzPts val="1000"/>
                <a:buFont typeface="Roboto"/>
                <a:buChar char="●"/>
              </a:pPr>
              <a:r>
                <a:rPr lang="zh-TW" sz="1200" b="1">
                  <a:solidFill>
                    <a:srgbClr val="E69138"/>
                  </a:solidFill>
                  <a:latin typeface="Roboto"/>
                  <a:ea typeface="Roboto"/>
                  <a:cs typeface="Roboto"/>
                  <a:sym typeface="Roboto"/>
                </a:rPr>
                <a:t>Listing </a:t>
              </a:r>
              <a:r>
                <a:rPr lang="zh-TW" sz="1200">
                  <a:solidFill>
                    <a:srgbClr val="E69138"/>
                  </a:solidFill>
                  <a:latin typeface="Roboto"/>
                  <a:ea typeface="Roboto"/>
                  <a:cs typeface="Roboto"/>
                  <a:sym typeface="Roboto"/>
                </a:rPr>
                <a:t>the price, ID, type of property</a:t>
              </a:r>
              <a:endParaRPr sz="1200">
                <a:solidFill>
                  <a:srgbClr val="E69138"/>
                </a:solidFill>
                <a:latin typeface="Roboto"/>
                <a:ea typeface="Roboto"/>
                <a:cs typeface="Roboto"/>
                <a:sym typeface="Roboto"/>
              </a:endParaRPr>
            </a:p>
            <a:p>
              <a:pPr marL="457200" lvl="0" indent="-292100" algn="l" rtl="0">
                <a:lnSpc>
                  <a:spcPct val="115000"/>
                </a:lnSpc>
                <a:spcBef>
                  <a:spcPts val="0"/>
                </a:spcBef>
                <a:spcAft>
                  <a:spcPts val="0"/>
                </a:spcAft>
                <a:buClr>
                  <a:srgbClr val="E69138"/>
                </a:buClr>
                <a:buSzPts val="1000"/>
                <a:buFont typeface="Roboto"/>
                <a:buChar char="●"/>
              </a:pPr>
              <a:r>
                <a:rPr lang="zh-TW" sz="1200">
                  <a:solidFill>
                    <a:srgbClr val="E69138"/>
                  </a:solidFill>
                  <a:latin typeface="Roboto"/>
                  <a:ea typeface="Roboto"/>
                  <a:cs typeface="Roboto"/>
                  <a:sym typeface="Roboto"/>
                </a:rPr>
                <a:t>Listing the related information of agents </a:t>
              </a:r>
              <a:endParaRPr sz="1000">
                <a:solidFill>
                  <a:srgbClr val="E69138"/>
                </a:solidFill>
                <a:latin typeface="Roboto"/>
                <a:ea typeface="Roboto"/>
                <a:cs typeface="Roboto"/>
                <a:sym typeface="Roboto"/>
              </a:endParaRPr>
            </a:p>
          </p:txBody>
        </p:sp>
      </p:grpSp>
      <p:sp>
        <p:nvSpPr>
          <p:cNvPr id="116" name="Google Shape;116;p18"/>
          <p:cNvSpPr txBox="1">
            <a:spLocks noGrp="1"/>
          </p:cNvSpPr>
          <p:nvPr>
            <p:ph type="title"/>
          </p:nvPr>
        </p:nvSpPr>
        <p:spPr>
          <a:xfrm>
            <a:off x="311700" y="1635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sz="3600" b="1">
                <a:solidFill>
                  <a:srgbClr val="E69138"/>
                </a:solidFill>
              </a:rPr>
              <a:t>Based on Conceptual Model...</a:t>
            </a:r>
            <a:endParaRPr sz="3600" b="1">
              <a:solidFill>
                <a:srgbClr val="E69138"/>
              </a:solidFill>
            </a:endParaRPr>
          </a:p>
        </p:txBody>
      </p:sp>
      <p:grpSp>
        <p:nvGrpSpPr>
          <p:cNvPr id="117" name="Google Shape;117;p18"/>
          <p:cNvGrpSpPr/>
          <p:nvPr/>
        </p:nvGrpSpPr>
        <p:grpSpPr>
          <a:xfrm>
            <a:off x="1096074" y="2344113"/>
            <a:ext cx="6951765" cy="1094593"/>
            <a:chOff x="1593000" y="2322568"/>
            <a:chExt cx="5957975" cy="643500"/>
          </a:xfrm>
        </p:grpSpPr>
        <p:sp>
          <p:nvSpPr>
            <p:cNvPr id="118" name="Google Shape;118;p18"/>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8"/>
            <p:cNvSpPr/>
            <p:nvPr/>
          </p:nvSpPr>
          <p:spPr>
            <a:xfrm flipH="1">
              <a:off x="2283025" y="2322575"/>
              <a:ext cx="1844400" cy="642600"/>
            </a:xfrm>
            <a:prstGeom prst="rect">
              <a:avLst/>
            </a:pr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rot="-5400000">
              <a:off x="3501574" y="1934671"/>
              <a:ext cx="643356" cy="1419149"/>
            </a:xfrm>
            <a:prstGeom prst="flowChartOffpageConnector">
              <a:avLst/>
            </a:pr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zh-TW">
                  <a:solidFill>
                    <a:srgbClr val="FFFFFF"/>
                  </a:solidFill>
                  <a:latin typeface="Roboto Medium"/>
                  <a:ea typeface="Roboto Medium"/>
                  <a:cs typeface="Roboto Medium"/>
                  <a:sym typeface="Roboto Medium"/>
                </a:rPr>
                <a:t>Agents</a:t>
              </a:r>
              <a:endParaRPr>
                <a:solidFill>
                  <a:srgbClr val="FFFFFF"/>
                </a:solidFill>
                <a:latin typeface="Roboto"/>
                <a:ea typeface="Roboto"/>
                <a:cs typeface="Roboto"/>
                <a:sym typeface="Roboto"/>
              </a:endParaRPr>
            </a:p>
          </p:txBody>
        </p:sp>
        <p:sp>
          <p:nvSpPr>
            <p:cNvPr id="122" name="Google Shape;122;p18"/>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8"/>
            <p:cNvSpPr/>
            <p:nvPr/>
          </p:nvSpPr>
          <p:spPr>
            <a:xfrm>
              <a:off x="1593000" y="2322575"/>
              <a:ext cx="690000" cy="642600"/>
            </a:xfrm>
            <a:prstGeom prst="rect">
              <a:avLst/>
            </a:prstGeom>
            <a:solidFill>
              <a:srgbClr val="E6913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124" name="Google Shape;124;p18"/>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lvl="0" indent="-298450" algn="l" rtl="0">
                <a:lnSpc>
                  <a:spcPct val="115000"/>
                </a:lnSpc>
                <a:spcBef>
                  <a:spcPts val="0"/>
                </a:spcBef>
                <a:spcAft>
                  <a:spcPts val="0"/>
                </a:spcAft>
                <a:buClr>
                  <a:srgbClr val="E69138"/>
                </a:buClr>
                <a:buSzPts val="1100"/>
                <a:buFont typeface="Roboto"/>
                <a:buChar char="●"/>
              </a:pPr>
              <a:r>
                <a:rPr lang="zh-TW" sz="1100" b="1">
                  <a:solidFill>
                    <a:srgbClr val="E69138"/>
                  </a:solidFill>
                  <a:latin typeface="Roboto"/>
                  <a:ea typeface="Roboto"/>
                  <a:cs typeface="Roboto"/>
                  <a:sym typeface="Roboto"/>
                </a:rPr>
                <a:t>Match </a:t>
              </a:r>
              <a:r>
                <a:rPr lang="zh-TW" sz="1100">
                  <a:solidFill>
                    <a:srgbClr val="E69138"/>
                  </a:solidFill>
                  <a:latin typeface="Roboto"/>
                  <a:ea typeface="Roboto"/>
                  <a:cs typeface="Roboto"/>
                  <a:sym typeface="Roboto"/>
                </a:rPr>
                <a:t>properties based on buyers’ requests</a:t>
              </a:r>
              <a:endParaRPr sz="1100">
                <a:solidFill>
                  <a:srgbClr val="E69138"/>
                </a:solidFill>
                <a:latin typeface="Roboto"/>
                <a:ea typeface="Roboto"/>
                <a:cs typeface="Roboto"/>
                <a:sym typeface="Roboto"/>
              </a:endParaRPr>
            </a:p>
            <a:p>
              <a:pPr marL="457200" lvl="0" indent="-298450" algn="l" rtl="0">
                <a:lnSpc>
                  <a:spcPct val="115000"/>
                </a:lnSpc>
                <a:spcBef>
                  <a:spcPts val="0"/>
                </a:spcBef>
                <a:spcAft>
                  <a:spcPts val="0"/>
                </a:spcAft>
                <a:buClr>
                  <a:srgbClr val="E69138"/>
                </a:buClr>
                <a:buSzPts val="1100"/>
                <a:buFont typeface="Roboto"/>
                <a:buChar char="●"/>
              </a:pPr>
              <a:r>
                <a:rPr lang="zh-TW" sz="1100" b="1">
                  <a:solidFill>
                    <a:srgbClr val="E69138"/>
                  </a:solidFill>
                  <a:latin typeface="Roboto"/>
                  <a:ea typeface="Roboto"/>
                  <a:cs typeface="Roboto"/>
                  <a:sym typeface="Roboto"/>
                </a:rPr>
                <a:t>Contact</a:t>
              </a:r>
              <a:r>
                <a:rPr lang="zh-TW" sz="1100">
                  <a:solidFill>
                    <a:srgbClr val="E69138"/>
                  </a:solidFill>
                  <a:latin typeface="Roboto"/>
                  <a:ea typeface="Roboto"/>
                  <a:cs typeface="Roboto"/>
                  <a:sym typeface="Roboto"/>
                </a:rPr>
                <a:t> potential buyers:</a:t>
              </a:r>
              <a:endParaRPr sz="1100">
                <a:solidFill>
                  <a:srgbClr val="E69138"/>
                </a:solidFill>
                <a:latin typeface="Roboto"/>
                <a:ea typeface="Roboto"/>
                <a:cs typeface="Roboto"/>
                <a:sym typeface="Roboto"/>
              </a:endParaRPr>
            </a:p>
            <a:p>
              <a:pPr marL="457200" lvl="0" indent="-298450" algn="l" rtl="0">
                <a:lnSpc>
                  <a:spcPct val="115000"/>
                </a:lnSpc>
                <a:spcBef>
                  <a:spcPts val="0"/>
                </a:spcBef>
                <a:spcAft>
                  <a:spcPts val="0"/>
                </a:spcAft>
                <a:buClr>
                  <a:srgbClr val="E69138"/>
                </a:buClr>
                <a:buSzPts val="1100"/>
                <a:buFont typeface="Roboto"/>
                <a:buChar char="●"/>
              </a:pPr>
              <a:r>
                <a:rPr lang="zh-TW" sz="1100" b="1">
                  <a:solidFill>
                    <a:srgbClr val="E69138"/>
                  </a:solidFill>
                  <a:latin typeface="Roboto"/>
                  <a:ea typeface="Roboto"/>
                  <a:cs typeface="Roboto"/>
                  <a:sym typeface="Roboto"/>
                </a:rPr>
                <a:t>Provide</a:t>
              </a:r>
              <a:r>
                <a:rPr lang="zh-TW" sz="1100">
                  <a:solidFill>
                    <a:srgbClr val="E69138"/>
                  </a:solidFill>
                  <a:latin typeface="Roboto"/>
                  <a:ea typeface="Roboto"/>
                  <a:cs typeface="Roboto"/>
                  <a:sym typeface="Roboto"/>
                </a:rPr>
                <a:t> information and contract agreement</a:t>
              </a:r>
              <a:endParaRPr sz="1100">
                <a:solidFill>
                  <a:srgbClr val="E69138"/>
                </a:solidFill>
                <a:latin typeface="Roboto"/>
                <a:ea typeface="Roboto"/>
                <a:cs typeface="Roboto"/>
                <a:sym typeface="Roboto"/>
              </a:endParaRPr>
            </a:p>
          </p:txBody>
        </p:sp>
      </p:grpSp>
      <p:grpSp>
        <p:nvGrpSpPr>
          <p:cNvPr id="125" name="Google Shape;125;p18"/>
          <p:cNvGrpSpPr/>
          <p:nvPr/>
        </p:nvGrpSpPr>
        <p:grpSpPr>
          <a:xfrm>
            <a:off x="1096074" y="1197613"/>
            <a:ext cx="6951861" cy="1094593"/>
            <a:chOff x="1593000" y="2322568"/>
            <a:chExt cx="5958057" cy="643500"/>
          </a:xfrm>
        </p:grpSpPr>
        <p:sp>
          <p:nvSpPr>
            <p:cNvPr id="126" name="Google Shape;126;p18"/>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flipH="1">
              <a:off x="2283025" y="2322575"/>
              <a:ext cx="1844400" cy="642600"/>
            </a:xfrm>
            <a:prstGeom prst="rect">
              <a:avLst/>
            </a:pr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p:nvPr/>
          </p:nvSpPr>
          <p:spPr>
            <a:xfrm rot="-5400000">
              <a:off x="3501574" y="1934671"/>
              <a:ext cx="643356" cy="1419149"/>
            </a:xfrm>
            <a:prstGeom prst="flowChartOffpageConnector">
              <a:avLst/>
            </a:pr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zh-TW">
                  <a:solidFill>
                    <a:srgbClr val="FFFFFF"/>
                  </a:solidFill>
                  <a:latin typeface="Roboto Medium"/>
                  <a:ea typeface="Roboto Medium"/>
                  <a:cs typeface="Roboto Medium"/>
                  <a:sym typeface="Roboto Medium"/>
                </a:rPr>
                <a:t>Branches</a:t>
              </a:r>
              <a:endParaRPr>
                <a:solidFill>
                  <a:srgbClr val="FFFFFF"/>
                </a:solidFill>
                <a:latin typeface="Roboto"/>
                <a:ea typeface="Roboto"/>
                <a:cs typeface="Roboto"/>
                <a:sym typeface="Roboto"/>
              </a:endParaRPr>
            </a:p>
          </p:txBody>
        </p:sp>
        <p:sp>
          <p:nvSpPr>
            <p:cNvPr id="130" name="Google Shape;130;p18"/>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8"/>
            <p:cNvSpPr/>
            <p:nvPr/>
          </p:nvSpPr>
          <p:spPr>
            <a:xfrm>
              <a:off x="1593000" y="2322575"/>
              <a:ext cx="690000" cy="642600"/>
            </a:xfrm>
            <a:prstGeom prst="rect">
              <a:avLst/>
            </a:prstGeom>
            <a:solidFill>
              <a:srgbClr val="E6913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132" name="Google Shape;132;p18"/>
            <p:cNvSpPr/>
            <p:nvPr/>
          </p:nvSpPr>
          <p:spPr>
            <a:xfrm>
              <a:off x="4387857" y="2323751"/>
              <a:ext cx="3163200" cy="642300"/>
            </a:xfrm>
            <a:prstGeom prst="rect">
              <a:avLst/>
            </a:prstGeom>
            <a:noFill/>
            <a:ln>
              <a:noFill/>
            </a:ln>
          </p:spPr>
          <p:txBody>
            <a:bodyPr spcFirstLastPara="1" wrap="square" lIns="91425" tIns="91425" rIns="91425" bIns="91425" anchor="ctr" anchorCtr="0">
              <a:noAutofit/>
            </a:bodyPr>
            <a:lstStyle/>
            <a:p>
              <a:pPr marL="457200" lvl="0" indent="-298450" algn="l" rtl="0">
                <a:lnSpc>
                  <a:spcPct val="115000"/>
                </a:lnSpc>
                <a:spcBef>
                  <a:spcPts val="0"/>
                </a:spcBef>
                <a:spcAft>
                  <a:spcPts val="0"/>
                </a:spcAft>
                <a:buClr>
                  <a:srgbClr val="E69138"/>
                </a:buClr>
                <a:buSzPts val="1100"/>
                <a:buFont typeface="Roboto"/>
                <a:buChar char="●"/>
              </a:pPr>
              <a:r>
                <a:rPr lang="zh-TW" sz="1100" b="1">
                  <a:solidFill>
                    <a:srgbClr val="E69138"/>
                  </a:solidFill>
                  <a:latin typeface="Roboto"/>
                  <a:ea typeface="Roboto"/>
                  <a:cs typeface="Roboto"/>
                  <a:sym typeface="Roboto"/>
                </a:rPr>
                <a:t>Manages </a:t>
              </a:r>
              <a:r>
                <a:rPr lang="zh-TW" sz="1100">
                  <a:solidFill>
                    <a:srgbClr val="E69138"/>
                  </a:solidFill>
                  <a:latin typeface="Roboto"/>
                  <a:ea typeface="Roboto"/>
                  <a:cs typeface="Roboto"/>
                  <a:sym typeface="Roboto"/>
                </a:rPr>
                <a:t>agents, collecting information,etc.</a:t>
              </a:r>
              <a:endParaRPr sz="1100">
                <a:solidFill>
                  <a:srgbClr val="E69138"/>
                </a:solidFill>
                <a:latin typeface="Roboto"/>
                <a:ea typeface="Roboto"/>
                <a:cs typeface="Roboto"/>
                <a:sym typeface="Roboto"/>
              </a:endParaRPr>
            </a:p>
            <a:p>
              <a:pPr marL="457200" lvl="0" indent="-298450" algn="l" rtl="0">
                <a:lnSpc>
                  <a:spcPct val="115000"/>
                </a:lnSpc>
                <a:spcBef>
                  <a:spcPts val="0"/>
                </a:spcBef>
                <a:spcAft>
                  <a:spcPts val="0"/>
                </a:spcAft>
                <a:buClr>
                  <a:srgbClr val="E69138"/>
                </a:buClr>
                <a:buSzPts val="1100"/>
                <a:buFont typeface="Roboto"/>
                <a:buChar char="●"/>
              </a:pPr>
              <a:r>
                <a:rPr lang="zh-TW" sz="1100" b="1">
                  <a:solidFill>
                    <a:srgbClr val="E69138"/>
                  </a:solidFill>
                  <a:latin typeface="Roboto"/>
                  <a:ea typeface="Roboto"/>
                  <a:cs typeface="Roboto"/>
                  <a:sym typeface="Roboto"/>
                </a:rPr>
                <a:t>Predicting </a:t>
              </a:r>
              <a:r>
                <a:rPr lang="zh-TW" sz="1100">
                  <a:solidFill>
                    <a:srgbClr val="E69138"/>
                  </a:solidFill>
                  <a:latin typeface="Roboto"/>
                  <a:ea typeface="Roboto"/>
                  <a:cs typeface="Roboto"/>
                  <a:sym typeface="Roboto"/>
                </a:rPr>
                <a:t>revenue and costs </a:t>
              </a:r>
              <a:endParaRPr sz="1100">
                <a:solidFill>
                  <a:srgbClr val="E69138"/>
                </a:solidFill>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19"/>
          <p:cNvPicPr preferRelativeResize="0"/>
          <p:nvPr/>
        </p:nvPicPr>
        <p:blipFill>
          <a:blip r:embed="rId3">
            <a:alphaModFix/>
          </a:blip>
          <a:stretch>
            <a:fillRect/>
          </a:stretch>
        </p:blipFill>
        <p:spPr>
          <a:xfrm>
            <a:off x="7350283" y="164925"/>
            <a:ext cx="1551567" cy="572700"/>
          </a:xfrm>
          <a:prstGeom prst="rect">
            <a:avLst/>
          </a:prstGeom>
          <a:noFill/>
          <a:ln>
            <a:noFill/>
          </a:ln>
        </p:spPr>
      </p:pic>
      <p:grpSp>
        <p:nvGrpSpPr>
          <p:cNvPr id="138" name="Google Shape;138;p19"/>
          <p:cNvGrpSpPr/>
          <p:nvPr/>
        </p:nvGrpSpPr>
        <p:grpSpPr>
          <a:xfrm>
            <a:off x="1096074" y="3490626"/>
            <a:ext cx="6951765" cy="1094593"/>
            <a:chOff x="1593000" y="2322568"/>
            <a:chExt cx="5957975" cy="643500"/>
          </a:xfrm>
        </p:grpSpPr>
        <p:sp>
          <p:nvSpPr>
            <p:cNvPr id="139" name="Google Shape;139;p19"/>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9"/>
            <p:cNvSpPr/>
            <p:nvPr/>
          </p:nvSpPr>
          <p:spPr>
            <a:xfrm flipH="1">
              <a:off x="2283025" y="2322575"/>
              <a:ext cx="1844400" cy="642600"/>
            </a:xfrm>
            <a:prstGeom prst="rect">
              <a:avLst/>
            </a:pr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9"/>
            <p:cNvSpPr/>
            <p:nvPr/>
          </p:nvSpPr>
          <p:spPr>
            <a:xfrm rot="-5400000">
              <a:off x="3501574" y="1934671"/>
              <a:ext cx="643356" cy="1419149"/>
            </a:xfrm>
            <a:prstGeom prst="flowChartOffpageConnector">
              <a:avLst/>
            </a:pr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9"/>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zh-TW">
                  <a:solidFill>
                    <a:srgbClr val="FFFFFF"/>
                  </a:solidFill>
                  <a:latin typeface="Roboto Medium"/>
                  <a:ea typeface="Roboto Medium"/>
                  <a:cs typeface="Roboto Medium"/>
                  <a:sym typeface="Roboto Medium"/>
                </a:rPr>
                <a:t>Properties</a:t>
              </a:r>
              <a:endParaRPr>
                <a:solidFill>
                  <a:srgbClr val="FFFFFF"/>
                </a:solidFill>
                <a:latin typeface="Roboto"/>
                <a:ea typeface="Roboto"/>
                <a:cs typeface="Roboto"/>
                <a:sym typeface="Roboto"/>
              </a:endParaRPr>
            </a:p>
          </p:txBody>
        </p:sp>
        <p:sp>
          <p:nvSpPr>
            <p:cNvPr id="143" name="Google Shape;143;p19"/>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9"/>
            <p:cNvSpPr/>
            <p:nvPr/>
          </p:nvSpPr>
          <p:spPr>
            <a:xfrm>
              <a:off x="1593000" y="2322575"/>
              <a:ext cx="690000" cy="642600"/>
            </a:xfrm>
            <a:prstGeom prst="rect">
              <a:avLst/>
            </a:prstGeom>
            <a:solidFill>
              <a:srgbClr val="E6913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2600">
                  <a:solidFill>
                    <a:srgbClr val="FFFFFF"/>
                  </a:solidFill>
                  <a:latin typeface="Roboto Thin"/>
                  <a:ea typeface="Roboto Thin"/>
                  <a:cs typeface="Roboto Thin"/>
                  <a:sym typeface="Roboto Thin"/>
                </a:rPr>
                <a:t>06</a:t>
              </a:r>
              <a:endParaRPr sz="2600">
                <a:solidFill>
                  <a:srgbClr val="FFFFFF"/>
                </a:solidFill>
                <a:latin typeface="Roboto Thin"/>
                <a:ea typeface="Roboto Thin"/>
                <a:cs typeface="Roboto Thin"/>
                <a:sym typeface="Roboto Thin"/>
              </a:endParaRPr>
            </a:p>
          </p:txBody>
        </p:sp>
        <p:sp>
          <p:nvSpPr>
            <p:cNvPr id="145" name="Google Shape;145;p19"/>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lvl="0" indent="-292100" algn="l" rtl="0">
                <a:lnSpc>
                  <a:spcPct val="115000"/>
                </a:lnSpc>
                <a:spcBef>
                  <a:spcPts val="0"/>
                </a:spcBef>
                <a:spcAft>
                  <a:spcPts val="0"/>
                </a:spcAft>
                <a:buClr>
                  <a:srgbClr val="E69138"/>
                </a:buClr>
                <a:buSzPts val="1000"/>
                <a:buFont typeface="Roboto"/>
                <a:buChar char="●"/>
              </a:pPr>
              <a:r>
                <a:rPr lang="zh-TW" sz="1200" b="1">
                  <a:solidFill>
                    <a:srgbClr val="E69138"/>
                  </a:solidFill>
                  <a:latin typeface="Roboto"/>
                  <a:ea typeface="Roboto"/>
                  <a:cs typeface="Roboto"/>
                  <a:sym typeface="Roboto"/>
                </a:rPr>
                <a:t>Property</a:t>
              </a:r>
              <a:r>
                <a:rPr lang="zh-TW" sz="1200">
                  <a:solidFill>
                    <a:srgbClr val="E69138"/>
                  </a:solidFill>
                  <a:latin typeface="Roboto"/>
                  <a:ea typeface="Roboto"/>
                  <a:cs typeface="Roboto"/>
                  <a:sym typeface="Roboto"/>
                </a:rPr>
                <a:t> Facts</a:t>
              </a:r>
              <a:endParaRPr sz="1200">
                <a:solidFill>
                  <a:srgbClr val="E69138"/>
                </a:solidFill>
                <a:latin typeface="Roboto"/>
                <a:ea typeface="Roboto"/>
                <a:cs typeface="Roboto"/>
                <a:sym typeface="Roboto"/>
              </a:endParaRPr>
            </a:p>
            <a:p>
              <a:pPr marL="457200" lvl="0" indent="-304800" algn="l" rtl="0">
                <a:lnSpc>
                  <a:spcPct val="115000"/>
                </a:lnSpc>
                <a:spcBef>
                  <a:spcPts val="0"/>
                </a:spcBef>
                <a:spcAft>
                  <a:spcPts val="0"/>
                </a:spcAft>
                <a:buClr>
                  <a:srgbClr val="E69138"/>
                </a:buClr>
                <a:buSzPts val="1200"/>
                <a:buFont typeface="Roboto"/>
                <a:buChar char="●"/>
              </a:pPr>
              <a:r>
                <a:rPr lang="zh-TW" sz="1200">
                  <a:solidFill>
                    <a:srgbClr val="E69138"/>
                  </a:solidFill>
                  <a:latin typeface="Roboto"/>
                  <a:ea typeface="Roboto"/>
                  <a:cs typeface="Roboto"/>
                  <a:sym typeface="Roboto"/>
                </a:rPr>
                <a:t>Year Built</a:t>
              </a:r>
              <a:endParaRPr sz="1200">
                <a:solidFill>
                  <a:srgbClr val="E69138"/>
                </a:solidFill>
                <a:latin typeface="Roboto"/>
                <a:ea typeface="Roboto"/>
                <a:cs typeface="Roboto"/>
                <a:sym typeface="Roboto"/>
              </a:endParaRPr>
            </a:p>
            <a:p>
              <a:pPr marL="457200" lvl="0" indent="-304800" algn="l" rtl="0">
                <a:lnSpc>
                  <a:spcPct val="115000"/>
                </a:lnSpc>
                <a:spcBef>
                  <a:spcPts val="0"/>
                </a:spcBef>
                <a:spcAft>
                  <a:spcPts val="0"/>
                </a:spcAft>
                <a:buClr>
                  <a:srgbClr val="E69138"/>
                </a:buClr>
                <a:buSzPts val="1200"/>
                <a:buFont typeface="Roboto"/>
                <a:buChar char="●"/>
              </a:pPr>
              <a:r>
                <a:rPr lang="zh-TW" sz="1200">
                  <a:solidFill>
                    <a:srgbClr val="E69138"/>
                  </a:solidFill>
                  <a:latin typeface="Roboto"/>
                  <a:ea typeface="Roboto"/>
                  <a:cs typeface="Roboto"/>
                  <a:sym typeface="Roboto"/>
                </a:rPr>
                <a:t>Year Renovated</a:t>
              </a:r>
              <a:endParaRPr sz="1200">
                <a:solidFill>
                  <a:srgbClr val="E69138"/>
                </a:solidFill>
                <a:latin typeface="Roboto"/>
                <a:ea typeface="Roboto"/>
                <a:cs typeface="Roboto"/>
                <a:sym typeface="Roboto"/>
              </a:endParaRPr>
            </a:p>
          </p:txBody>
        </p:sp>
      </p:grpSp>
      <p:sp>
        <p:nvSpPr>
          <p:cNvPr id="146" name="Google Shape;146;p19"/>
          <p:cNvSpPr txBox="1">
            <a:spLocks noGrp="1"/>
          </p:cNvSpPr>
          <p:nvPr>
            <p:ph type="title"/>
          </p:nvPr>
        </p:nvSpPr>
        <p:spPr>
          <a:xfrm>
            <a:off x="311700" y="1635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sz="3600" b="1">
                <a:solidFill>
                  <a:srgbClr val="E69138"/>
                </a:solidFill>
              </a:rPr>
              <a:t>Based on Conceptual Model...</a:t>
            </a:r>
            <a:endParaRPr sz="3600" b="1">
              <a:solidFill>
                <a:srgbClr val="E69138"/>
              </a:solidFill>
            </a:endParaRPr>
          </a:p>
        </p:txBody>
      </p:sp>
      <p:grpSp>
        <p:nvGrpSpPr>
          <p:cNvPr id="147" name="Google Shape;147;p19"/>
          <p:cNvGrpSpPr/>
          <p:nvPr/>
        </p:nvGrpSpPr>
        <p:grpSpPr>
          <a:xfrm>
            <a:off x="1096074" y="2344113"/>
            <a:ext cx="6951765" cy="1094593"/>
            <a:chOff x="1593000" y="2322568"/>
            <a:chExt cx="5957975" cy="643500"/>
          </a:xfrm>
        </p:grpSpPr>
        <p:sp>
          <p:nvSpPr>
            <p:cNvPr id="148" name="Google Shape;148;p19"/>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9"/>
            <p:cNvSpPr/>
            <p:nvPr/>
          </p:nvSpPr>
          <p:spPr>
            <a:xfrm flipH="1">
              <a:off x="2283025" y="2322575"/>
              <a:ext cx="1844400" cy="642600"/>
            </a:xfrm>
            <a:prstGeom prst="rect">
              <a:avLst/>
            </a:pr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p:nvPr/>
          </p:nvSpPr>
          <p:spPr>
            <a:xfrm rot="-5400000">
              <a:off x="3501574" y="1934671"/>
              <a:ext cx="643356" cy="1419149"/>
            </a:xfrm>
            <a:prstGeom prst="flowChartOffpageConnector">
              <a:avLst/>
            </a:pr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zh-TW">
                  <a:solidFill>
                    <a:srgbClr val="FFFFFF"/>
                  </a:solidFill>
                  <a:latin typeface="Roboto Medium"/>
                  <a:ea typeface="Roboto Medium"/>
                  <a:cs typeface="Roboto Medium"/>
                  <a:sym typeface="Roboto Medium"/>
                </a:rPr>
                <a:t>Buyers</a:t>
              </a:r>
              <a:endParaRPr>
                <a:solidFill>
                  <a:srgbClr val="FFFFFF"/>
                </a:solidFill>
                <a:latin typeface="Roboto"/>
                <a:ea typeface="Roboto"/>
                <a:cs typeface="Roboto"/>
                <a:sym typeface="Roboto"/>
              </a:endParaRPr>
            </a:p>
          </p:txBody>
        </p:sp>
        <p:sp>
          <p:nvSpPr>
            <p:cNvPr id="152" name="Google Shape;152;p19"/>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a:off x="1593000" y="2322575"/>
              <a:ext cx="690000" cy="642600"/>
            </a:xfrm>
            <a:prstGeom prst="rect">
              <a:avLst/>
            </a:prstGeom>
            <a:solidFill>
              <a:srgbClr val="E6913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2600">
                  <a:solidFill>
                    <a:srgbClr val="FFFFFF"/>
                  </a:solidFill>
                  <a:latin typeface="Roboto Thin"/>
                  <a:ea typeface="Roboto Thin"/>
                  <a:cs typeface="Roboto Thin"/>
                  <a:sym typeface="Roboto Thin"/>
                </a:rPr>
                <a:t>05</a:t>
              </a:r>
              <a:endParaRPr sz="2600">
                <a:solidFill>
                  <a:srgbClr val="FFFFFF"/>
                </a:solidFill>
                <a:latin typeface="Roboto Thin"/>
                <a:ea typeface="Roboto Thin"/>
                <a:cs typeface="Roboto Thin"/>
                <a:sym typeface="Roboto Thin"/>
              </a:endParaRPr>
            </a:p>
          </p:txBody>
        </p:sp>
        <p:sp>
          <p:nvSpPr>
            <p:cNvPr id="154" name="Google Shape;154;p19"/>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lvl="0" indent="-298450" algn="l" rtl="0">
                <a:lnSpc>
                  <a:spcPct val="115000"/>
                </a:lnSpc>
                <a:spcBef>
                  <a:spcPts val="0"/>
                </a:spcBef>
                <a:spcAft>
                  <a:spcPts val="0"/>
                </a:spcAft>
                <a:buClr>
                  <a:srgbClr val="E69138"/>
                </a:buClr>
                <a:buSzPts val="1100"/>
                <a:buFont typeface="Roboto"/>
                <a:buChar char="●"/>
              </a:pPr>
              <a:r>
                <a:rPr lang="zh-TW" sz="1100" b="1">
                  <a:solidFill>
                    <a:srgbClr val="E69138"/>
                  </a:solidFill>
                  <a:latin typeface="Roboto"/>
                  <a:ea typeface="Roboto"/>
                  <a:cs typeface="Roboto"/>
                  <a:sym typeface="Roboto"/>
                </a:rPr>
                <a:t>Provide</a:t>
              </a:r>
              <a:r>
                <a:rPr lang="zh-TW" sz="1100">
                  <a:solidFill>
                    <a:srgbClr val="E69138"/>
                  </a:solidFill>
                  <a:latin typeface="Roboto"/>
                  <a:ea typeface="Roboto"/>
                  <a:cs typeface="Roboto"/>
                  <a:sym typeface="Roboto"/>
                </a:rPr>
                <a:t> the information of ideal properties</a:t>
              </a:r>
              <a:endParaRPr sz="1100">
                <a:solidFill>
                  <a:srgbClr val="E69138"/>
                </a:solidFill>
                <a:latin typeface="Roboto"/>
                <a:ea typeface="Roboto"/>
                <a:cs typeface="Roboto"/>
                <a:sym typeface="Roboto"/>
              </a:endParaRPr>
            </a:p>
            <a:p>
              <a:pPr marL="457200" lvl="0" indent="-298450" algn="l" rtl="0">
                <a:lnSpc>
                  <a:spcPct val="115000"/>
                </a:lnSpc>
                <a:spcBef>
                  <a:spcPts val="0"/>
                </a:spcBef>
                <a:spcAft>
                  <a:spcPts val="0"/>
                </a:spcAft>
                <a:buClr>
                  <a:srgbClr val="E69138"/>
                </a:buClr>
                <a:buSzPts val="1100"/>
                <a:buFont typeface="Roboto"/>
                <a:buChar char="●"/>
              </a:pPr>
              <a:r>
                <a:rPr lang="zh-TW" sz="1100" b="1">
                  <a:solidFill>
                    <a:srgbClr val="E69138"/>
                  </a:solidFill>
                  <a:latin typeface="Roboto"/>
                  <a:ea typeface="Roboto"/>
                  <a:cs typeface="Roboto"/>
                  <a:sym typeface="Roboto"/>
                </a:rPr>
                <a:t>Discuss</a:t>
              </a:r>
              <a:r>
                <a:rPr lang="zh-TW" sz="1100">
                  <a:solidFill>
                    <a:srgbClr val="E69138"/>
                  </a:solidFill>
                  <a:latin typeface="Roboto"/>
                  <a:ea typeface="Roboto"/>
                  <a:cs typeface="Roboto"/>
                  <a:sym typeface="Roboto"/>
                </a:rPr>
                <a:t> the price of property</a:t>
              </a:r>
              <a:endParaRPr sz="1100">
                <a:solidFill>
                  <a:srgbClr val="E69138"/>
                </a:solidFill>
                <a:latin typeface="Roboto"/>
                <a:ea typeface="Roboto"/>
                <a:cs typeface="Roboto"/>
                <a:sym typeface="Roboto"/>
              </a:endParaRPr>
            </a:p>
            <a:p>
              <a:pPr marL="457200" lvl="0" indent="-298450" algn="l" rtl="0">
                <a:lnSpc>
                  <a:spcPct val="115000"/>
                </a:lnSpc>
                <a:spcBef>
                  <a:spcPts val="0"/>
                </a:spcBef>
                <a:spcAft>
                  <a:spcPts val="0"/>
                </a:spcAft>
                <a:buClr>
                  <a:srgbClr val="E69138"/>
                </a:buClr>
                <a:buSzPts val="1100"/>
                <a:buFont typeface="Roboto"/>
                <a:buChar char="●"/>
              </a:pPr>
              <a:r>
                <a:rPr lang="zh-TW" sz="1100" b="1">
                  <a:solidFill>
                    <a:srgbClr val="E69138"/>
                  </a:solidFill>
                  <a:latin typeface="Roboto"/>
                  <a:ea typeface="Roboto"/>
                  <a:cs typeface="Roboto"/>
                  <a:sym typeface="Roboto"/>
                </a:rPr>
                <a:t>Sign</a:t>
              </a:r>
              <a:r>
                <a:rPr lang="zh-TW" sz="1100">
                  <a:solidFill>
                    <a:srgbClr val="E69138"/>
                  </a:solidFill>
                  <a:latin typeface="Roboto"/>
                  <a:ea typeface="Roboto"/>
                  <a:cs typeface="Roboto"/>
                  <a:sym typeface="Roboto"/>
                </a:rPr>
                <a:t> the contract agreement with agents </a:t>
              </a:r>
              <a:endParaRPr sz="1100">
                <a:solidFill>
                  <a:srgbClr val="E69138"/>
                </a:solidFill>
                <a:latin typeface="Roboto"/>
                <a:ea typeface="Roboto"/>
                <a:cs typeface="Roboto"/>
                <a:sym typeface="Roboto"/>
              </a:endParaRPr>
            </a:p>
          </p:txBody>
        </p:sp>
      </p:grpSp>
      <p:grpSp>
        <p:nvGrpSpPr>
          <p:cNvPr id="155" name="Google Shape;155;p19"/>
          <p:cNvGrpSpPr/>
          <p:nvPr/>
        </p:nvGrpSpPr>
        <p:grpSpPr>
          <a:xfrm>
            <a:off x="1096074" y="1197613"/>
            <a:ext cx="6951861" cy="1094593"/>
            <a:chOff x="1593000" y="2322568"/>
            <a:chExt cx="5958057" cy="643500"/>
          </a:xfrm>
        </p:grpSpPr>
        <p:sp>
          <p:nvSpPr>
            <p:cNvPr id="156" name="Google Shape;156;p19"/>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flipH="1">
              <a:off x="2283025" y="2322575"/>
              <a:ext cx="1844400" cy="642600"/>
            </a:xfrm>
            <a:prstGeom prst="rect">
              <a:avLst/>
            </a:pr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rot="-5400000">
              <a:off x="3501574" y="1934671"/>
              <a:ext cx="643356" cy="1419149"/>
            </a:xfrm>
            <a:prstGeom prst="flowChartOffpageConnector">
              <a:avLst/>
            </a:pr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zh-TW">
                  <a:solidFill>
                    <a:srgbClr val="FFFFFF"/>
                  </a:solidFill>
                  <a:latin typeface="Roboto Medium"/>
                  <a:ea typeface="Roboto Medium"/>
                  <a:cs typeface="Roboto Medium"/>
                  <a:sym typeface="Roboto Medium"/>
                </a:rPr>
                <a:t>Sellers</a:t>
              </a:r>
              <a:endParaRPr>
                <a:solidFill>
                  <a:srgbClr val="FFFFFF"/>
                </a:solidFill>
                <a:latin typeface="Roboto"/>
                <a:ea typeface="Roboto"/>
                <a:cs typeface="Roboto"/>
                <a:sym typeface="Roboto"/>
              </a:endParaRPr>
            </a:p>
          </p:txBody>
        </p:sp>
        <p:sp>
          <p:nvSpPr>
            <p:cNvPr id="160" name="Google Shape;160;p19"/>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a:off x="1593000" y="2322575"/>
              <a:ext cx="690000" cy="642600"/>
            </a:xfrm>
            <a:prstGeom prst="rect">
              <a:avLst/>
            </a:prstGeom>
            <a:solidFill>
              <a:srgbClr val="E6913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2600">
                  <a:solidFill>
                    <a:srgbClr val="FFFFFF"/>
                  </a:solidFill>
                  <a:latin typeface="Roboto Thin"/>
                  <a:ea typeface="Roboto Thin"/>
                  <a:cs typeface="Roboto Thin"/>
                  <a:sym typeface="Roboto Thin"/>
                </a:rPr>
                <a:t>04</a:t>
              </a:r>
              <a:endParaRPr sz="2600">
                <a:solidFill>
                  <a:srgbClr val="FFFFFF"/>
                </a:solidFill>
                <a:latin typeface="Roboto Thin"/>
                <a:ea typeface="Roboto Thin"/>
                <a:cs typeface="Roboto Thin"/>
                <a:sym typeface="Roboto Thin"/>
              </a:endParaRPr>
            </a:p>
          </p:txBody>
        </p:sp>
        <p:sp>
          <p:nvSpPr>
            <p:cNvPr id="162" name="Google Shape;162;p19"/>
            <p:cNvSpPr/>
            <p:nvPr/>
          </p:nvSpPr>
          <p:spPr>
            <a:xfrm>
              <a:off x="4387857" y="2323751"/>
              <a:ext cx="3163200" cy="642300"/>
            </a:xfrm>
            <a:prstGeom prst="rect">
              <a:avLst/>
            </a:prstGeom>
            <a:noFill/>
            <a:ln>
              <a:noFill/>
            </a:ln>
          </p:spPr>
          <p:txBody>
            <a:bodyPr spcFirstLastPara="1" wrap="square" lIns="91425" tIns="91425" rIns="91425" bIns="91425" anchor="ctr" anchorCtr="0">
              <a:noAutofit/>
            </a:bodyPr>
            <a:lstStyle/>
            <a:p>
              <a:pPr marL="457200" lvl="0" indent="-298450" algn="l" rtl="0">
                <a:lnSpc>
                  <a:spcPct val="115000"/>
                </a:lnSpc>
                <a:spcBef>
                  <a:spcPts val="0"/>
                </a:spcBef>
                <a:spcAft>
                  <a:spcPts val="0"/>
                </a:spcAft>
                <a:buClr>
                  <a:srgbClr val="E69138"/>
                </a:buClr>
                <a:buSzPts val="1100"/>
                <a:buFont typeface="Roboto"/>
                <a:buChar char="●"/>
              </a:pPr>
              <a:r>
                <a:rPr lang="zh-TW" sz="1100" b="1">
                  <a:solidFill>
                    <a:srgbClr val="E69138"/>
                  </a:solidFill>
                  <a:latin typeface="Roboto"/>
                  <a:ea typeface="Roboto"/>
                  <a:cs typeface="Roboto"/>
                  <a:sym typeface="Roboto"/>
                </a:rPr>
                <a:t>Provide</a:t>
              </a:r>
              <a:r>
                <a:rPr lang="zh-TW" sz="1100">
                  <a:solidFill>
                    <a:srgbClr val="E69138"/>
                  </a:solidFill>
                  <a:latin typeface="Roboto"/>
                  <a:ea typeface="Roboto"/>
                  <a:cs typeface="Roboto"/>
                  <a:sym typeface="Roboto"/>
                </a:rPr>
                <a:t> detailed information of their properties</a:t>
              </a:r>
              <a:endParaRPr sz="1100">
                <a:solidFill>
                  <a:srgbClr val="E69138"/>
                </a:solidFill>
                <a:latin typeface="Roboto"/>
                <a:ea typeface="Roboto"/>
                <a:cs typeface="Roboto"/>
                <a:sym typeface="Roboto"/>
              </a:endParaRPr>
            </a:p>
            <a:p>
              <a:pPr marL="457200" lvl="0" indent="-298450" algn="l" rtl="0">
                <a:lnSpc>
                  <a:spcPct val="115000"/>
                </a:lnSpc>
                <a:spcBef>
                  <a:spcPts val="0"/>
                </a:spcBef>
                <a:spcAft>
                  <a:spcPts val="0"/>
                </a:spcAft>
                <a:buClr>
                  <a:srgbClr val="E69138"/>
                </a:buClr>
                <a:buSzPts val="1100"/>
                <a:buFont typeface="Roboto"/>
                <a:buChar char="●"/>
              </a:pPr>
              <a:r>
                <a:rPr lang="zh-TW" sz="1100">
                  <a:solidFill>
                    <a:srgbClr val="E69138"/>
                  </a:solidFill>
                  <a:latin typeface="Roboto"/>
                  <a:ea typeface="Roboto"/>
                  <a:cs typeface="Roboto"/>
                  <a:sym typeface="Roboto"/>
                </a:rPr>
                <a:t>How they want their properties to be advertised</a:t>
              </a:r>
              <a:endParaRPr sz="1100">
                <a:solidFill>
                  <a:srgbClr val="E69138"/>
                </a:solidFill>
                <a:latin typeface="Roboto"/>
                <a:ea typeface="Roboto"/>
                <a:cs typeface="Roboto"/>
                <a:sym typeface="Roboto"/>
              </a:endParaRPr>
            </a:p>
            <a:p>
              <a:pPr marL="457200" lvl="0" indent="-298450" algn="l" rtl="0">
                <a:lnSpc>
                  <a:spcPct val="115000"/>
                </a:lnSpc>
                <a:spcBef>
                  <a:spcPts val="0"/>
                </a:spcBef>
                <a:spcAft>
                  <a:spcPts val="0"/>
                </a:spcAft>
                <a:buClr>
                  <a:srgbClr val="E69138"/>
                </a:buClr>
                <a:buSzPts val="1100"/>
                <a:buFont typeface="Roboto"/>
                <a:buChar char="●"/>
              </a:pPr>
              <a:r>
                <a:rPr lang="zh-TW" sz="1100">
                  <a:solidFill>
                    <a:srgbClr val="E69138"/>
                  </a:solidFill>
                  <a:latin typeface="Roboto"/>
                  <a:ea typeface="Roboto"/>
                  <a:cs typeface="Roboto"/>
                  <a:sym typeface="Roboto"/>
                </a:rPr>
                <a:t>Their ideal selling prices</a:t>
              </a:r>
              <a:endParaRPr sz="1100">
                <a:solidFill>
                  <a:srgbClr val="E69138"/>
                </a:solidFill>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0"/>
          <p:cNvSpPr txBox="1">
            <a:spLocks noGrp="1"/>
          </p:cNvSpPr>
          <p:nvPr>
            <p:ph type="title"/>
          </p:nvPr>
        </p:nvSpPr>
        <p:spPr>
          <a:xfrm>
            <a:off x="-204775" y="283475"/>
            <a:ext cx="4650900" cy="302400"/>
          </a:xfrm>
          <a:prstGeom prst="rect">
            <a:avLst/>
          </a:prstGeom>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zh-TW" sz="3000" b="1">
                <a:solidFill>
                  <a:srgbClr val="E69138"/>
                </a:solidFill>
              </a:rPr>
              <a:t>ER Diagram _ with Fact Table</a:t>
            </a:r>
            <a:endParaRPr sz="3000" b="1">
              <a:solidFill>
                <a:srgbClr val="E69138"/>
              </a:solidFill>
            </a:endParaRPr>
          </a:p>
        </p:txBody>
      </p:sp>
      <p:pic>
        <p:nvPicPr>
          <p:cNvPr id="168" name="Google Shape;168;p20"/>
          <p:cNvPicPr preferRelativeResize="0"/>
          <p:nvPr/>
        </p:nvPicPr>
        <p:blipFill>
          <a:blip r:embed="rId3">
            <a:alphaModFix/>
          </a:blip>
          <a:stretch>
            <a:fillRect/>
          </a:stretch>
        </p:blipFill>
        <p:spPr>
          <a:xfrm>
            <a:off x="7456758" y="69075"/>
            <a:ext cx="1551567" cy="572700"/>
          </a:xfrm>
          <a:prstGeom prst="rect">
            <a:avLst/>
          </a:prstGeom>
          <a:noFill/>
          <a:ln>
            <a:noFill/>
          </a:ln>
        </p:spPr>
      </p:pic>
      <p:pic>
        <p:nvPicPr>
          <p:cNvPr id="169" name="Google Shape;169;p20"/>
          <p:cNvPicPr preferRelativeResize="0"/>
          <p:nvPr/>
        </p:nvPicPr>
        <p:blipFill>
          <a:blip r:embed="rId4">
            <a:alphaModFix/>
          </a:blip>
          <a:stretch>
            <a:fillRect/>
          </a:stretch>
        </p:blipFill>
        <p:spPr>
          <a:xfrm>
            <a:off x="1661400" y="449925"/>
            <a:ext cx="7017751" cy="4600675"/>
          </a:xfrm>
          <a:prstGeom prst="rect">
            <a:avLst/>
          </a:prstGeom>
          <a:noFill/>
          <a:ln>
            <a:noFill/>
          </a:ln>
        </p:spPr>
      </p:pic>
      <p:sp>
        <p:nvSpPr>
          <p:cNvPr id="170" name="Google Shape;170;p20"/>
          <p:cNvSpPr/>
          <p:nvPr/>
        </p:nvSpPr>
        <p:spPr>
          <a:xfrm>
            <a:off x="1471100" y="3174075"/>
            <a:ext cx="1075500" cy="234300"/>
          </a:xfrm>
          <a:prstGeom prst="leftArrow">
            <a:avLst>
              <a:gd name="adj1" fmla="val 50000"/>
              <a:gd name="adj2" fmla="val 50000"/>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a:off x="127850" y="1800375"/>
            <a:ext cx="1299300" cy="1373700"/>
          </a:xfrm>
          <a:prstGeom prst="wedgeRoundRectCallout">
            <a:avLst>
              <a:gd name="adj1" fmla="val -20833"/>
              <a:gd name="adj2" fmla="val 62500"/>
              <a:gd name="adj3" fmla="val 0"/>
            </a:avLst>
          </a:prstGeom>
          <a:noFill/>
          <a:ln w="9525"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txBox="1"/>
          <p:nvPr/>
        </p:nvSpPr>
        <p:spPr>
          <a:xfrm>
            <a:off x="175700" y="1800375"/>
            <a:ext cx="1203600" cy="101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a:solidFill>
                  <a:srgbClr val="E69138"/>
                </a:solidFill>
                <a:latin typeface="Open Sans"/>
                <a:ea typeface="Open Sans"/>
                <a:cs typeface="Open Sans"/>
                <a:sym typeface="Open Sans"/>
              </a:rPr>
              <a:t>Transaction table is actually the fact table here.</a:t>
            </a:r>
            <a:endParaRPr>
              <a:solidFill>
                <a:srgbClr val="E69138"/>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412450" y="300075"/>
            <a:ext cx="6482700" cy="302400"/>
          </a:xfrm>
          <a:prstGeom prst="rect">
            <a:avLst/>
          </a:prstGeom>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zh-TW" sz="3000" b="1">
                <a:solidFill>
                  <a:srgbClr val="E69138"/>
                </a:solidFill>
              </a:rPr>
              <a:t>ER Diagram_with Aggregated Fact table</a:t>
            </a:r>
            <a:endParaRPr sz="3000" b="1">
              <a:solidFill>
                <a:srgbClr val="E69138"/>
              </a:solidFill>
            </a:endParaRPr>
          </a:p>
        </p:txBody>
      </p:sp>
      <p:pic>
        <p:nvPicPr>
          <p:cNvPr id="178" name="Google Shape;178;p21"/>
          <p:cNvPicPr preferRelativeResize="0"/>
          <p:nvPr/>
        </p:nvPicPr>
        <p:blipFill>
          <a:blip r:embed="rId3">
            <a:alphaModFix/>
          </a:blip>
          <a:stretch>
            <a:fillRect/>
          </a:stretch>
        </p:blipFill>
        <p:spPr>
          <a:xfrm>
            <a:off x="7350283" y="164925"/>
            <a:ext cx="1551567" cy="572700"/>
          </a:xfrm>
          <a:prstGeom prst="rect">
            <a:avLst/>
          </a:prstGeom>
          <a:noFill/>
          <a:ln>
            <a:noFill/>
          </a:ln>
        </p:spPr>
      </p:pic>
      <p:pic>
        <p:nvPicPr>
          <p:cNvPr id="179" name="Google Shape;179;p21"/>
          <p:cNvPicPr preferRelativeResize="0"/>
          <p:nvPr/>
        </p:nvPicPr>
        <p:blipFill>
          <a:blip r:embed="rId4">
            <a:alphaModFix/>
          </a:blip>
          <a:stretch>
            <a:fillRect/>
          </a:stretch>
        </p:blipFill>
        <p:spPr>
          <a:xfrm>
            <a:off x="266475" y="557725"/>
            <a:ext cx="6281375" cy="4468400"/>
          </a:xfrm>
          <a:prstGeom prst="rect">
            <a:avLst/>
          </a:prstGeom>
          <a:noFill/>
          <a:ln>
            <a:noFill/>
          </a:ln>
        </p:spPr>
      </p:pic>
      <p:sp>
        <p:nvSpPr>
          <p:cNvPr id="180" name="Google Shape;180;p21"/>
          <p:cNvSpPr txBox="1"/>
          <p:nvPr/>
        </p:nvSpPr>
        <p:spPr>
          <a:xfrm>
            <a:off x="6932800" y="1523500"/>
            <a:ext cx="2161800" cy="315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b="1">
                <a:solidFill>
                  <a:srgbClr val="E69138"/>
                </a:solidFill>
                <a:latin typeface="Open Sans"/>
                <a:ea typeface="Open Sans"/>
                <a:cs typeface="Open Sans"/>
                <a:sym typeface="Open Sans"/>
              </a:rPr>
              <a:t>SalesAmount_ABL_Aggregated Fact Table</a:t>
            </a:r>
            <a:endParaRPr b="1">
              <a:solidFill>
                <a:srgbClr val="E69138"/>
              </a:solidFill>
              <a:latin typeface="Open Sans"/>
              <a:ea typeface="Open Sans"/>
              <a:cs typeface="Open Sans"/>
              <a:sym typeface="Open Sans"/>
            </a:endParaRPr>
          </a:p>
          <a:p>
            <a:pPr marL="0" lvl="0" indent="0" algn="l" rtl="0">
              <a:spcBef>
                <a:spcPts val="0"/>
              </a:spcBef>
              <a:spcAft>
                <a:spcPts val="0"/>
              </a:spcAft>
              <a:buNone/>
            </a:pPr>
            <a:endParaRPr b="1">
              <a:solidFill>
                <a:srgbClr val="E69138"/>
              </a:solidFill>
              <a:latin typeface="Open Sans"/>
              <a:ea typeface="Open Sans"/>
              <a:cs typeface="Open Sans"/>
              <a:sym typeface="Open Sans"/>
            </a:endParaRPr>
          </a:p>
          <a:p>
            <a:pPr marL="0" lvl="0" indent="0" algn="l" rtl="0">
              <a:spcBef>
                <a:spcPts val="0"/>
              </a:spcBef>
              <a:spcAft>
                <a:spcPts val="0"/>
              </a:spcAft>
              <a:buNone/>
            </a:pPr>
            <a:endParaRPr>
              <a:solidFill>
                <a:srgbClr val="E69138"/>
              </a:solidFill>
              <a:latin typeface="Open Sans"/>
              <a:ea typeface="Open Sans"/>
              <a:cs typeface="Open Sans"/>
              <a:sym typeface="Open Sans"/>
            </a:endParaRPr>
          </a:p>
          <a:p>
            <a:pPr marL="0" lvl="0" indent="0" algn="l" rtl="0">
              <a:spcBef>
                <a:spcPts val="0"/>
              </a:spcBef>
              <a:spcAft>
                <a:spcPts val="0"/>
              </a:spcAft>
              <a:buNone/>
            </a:pPr>
            <a:r>
              <a:rPr lang="zh-TW">
                <a:solidFill>
                  <a:srgbClr val="E69138"/>
                </a:solidFill>
                <a:latin typeface="Open Sans"/>
                <a:ea typeface="Open Sans"/>
                <a:cs typeface="Open Sans"/>
                <a:sym typeface="Open Sans"/>
              </a:rPr>
              <a:t>Providing summary of sales amount by a particular agent from a particular branch on a particular listing</a:t>
            </a:r>
            <a:endParaRPr>
              <a:solidFill>
                <a:srgbClr val="E69138"/>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2810</Words>
  <Application>Microsoft Office PowerPoint</Application>
  <PresentationFormat>On-screen Show (16:9)</PresentationFormat>
  <Paragraphs>135</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Economica</vt:lpstr>
      <vt:lpstr>Roboto Thin</vt:lpstr>
      <vt:lpstr>Arial</vt:lpstr>
      <vt:lpstr>Open Sans</vt:lpstr>
      <vt:lpstr>Calibri</vt:lpstr>
      <vt:lpstr>Roboto</vt:lpstr>
      <vt:lpstr>Roboto Medium</vt:lpstr>
      <vt:lpstr>Luxe</vt:lpstr>
      <vt:lpstr>PowerPoint Presentation</vt:lpstr>
      <vt:lpstr>AGENDA</vt:lpstr>
      <vt:lpstr>MISSION STATEMENT</vt:lpstr>
      <vt:lpstr>PROBLEM STATEMENT</vt:lpstr>
      <vt:lpstr>ER Diagram_Conceptual Model</vt:lpstr>
      <vt:lpstr>Based on Conceptual Model...</vt:lpstr>
      <vt:lpstr>Based on Conceptual Model...</vt:lpstr>
      <vt:lpstr>ER Diagram _ with Fact Table</vt:lpstr>
      <vt:lpstr>ER Diagram_with Aggregated Fact table</vt:lpstr>
      <vt:lpstr>TABLEAU Application &amp; Analysis </vt:lpstr>
      <vt:lpstr>      TABLEAU Application &amp; Analysis  </vt:lpstr>
      <vt:lpstr>     Tableau Application &amp; Analysis</vt:lpstr>
      <vt:lpstr>CONCLUSION</vt:lpstr>
      <vt:lpstr>PowerPoint Presentation</vt:lpstr>
      <vt:lpstr>APPENDIX -QUERIES</vt:lpstr>
      <vt:lpstr>APPENDIX -QUERIES</vt:lpstr>
      <vt:lpstr>APPENDIX -QUERIES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Xun CUI</dc:creator>
  <cp:lastModifiedBy>Xun CUI</cp:lastModifiedBy>
  <cp:revision>2</cp:revision>
  <dcterms:modified xsi:type="dcterms:W3CDTF">2020-04-13T04:08:00Z</dcterms:modified>
</cp:coreProperties>
</file>