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28" d="100"/>
          <a:sy n="128" d="100"/>
        </p:scale>
        <p:origin x="6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4985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pitch.com?utm_medium=product-presentation&amp;utm_source=powerpoint-export&amp;utm_campaign=bottom_bar_cta&amp;utm_content=1043291f-5ef4-4cf9-82e5-125117fc9a16"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pitch.com?utm_medium=product-presentation&amp;utm_source=powerpoint-export&amp;utm_campaign=bottom_bar_cta&amp;utm_content=1043291f-5ef4-4cf9-82e5-125117fc9a16"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pitch.com?utm_medium=product-presentation&amp;utm_source=powerpoint-export&amp;utm_campaign=bottom_bar_cta&amp;utm_content=1043291f-5ef4-4cf9-82e5-125117fc9a1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pitch.com?utm_medium=product-presentation&amp;utm_source=powerpoint-export&amp;utm_campaign=bottom_bar_cta&amp;utm_content=1043291f-5ef4-4cf9-82e5-125117fc9a16"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pitch.com?utm_medium=product-presentation&amp;utm_source=powerpoint-export&amp;utm_campaign=bottom_bar_cta&amp;utm_content=1043291f-5ef4-4cf9-82e5-125117fc9a16"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pitch.com?utm_medium=product-presentation&amp;utm_source=powerpoint-export&amp;utm_campaign=bottom_bar_cta&amp;utm_content=1043291f-5ef4-4cf9-82e5-125117fc9a16"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hyperlink" Target="https://pitch.com?utm_medium=product-presentation&amp;utm_source=powerpoint-export&amp;utm_campaign=bottom_bar_cta&amp;utm_content=1043291f-5ef4-4cf9-82e5-125117fc9a16"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pitch.com?utm_medium=product-presentation&amp;utm_source=powerpoint-export&amp;utm_campaign=bottom_bar_cta&amp;utm_content=1043291f-5ef4-4cf9-82e5-125117fc9a16"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pitch.com?utm_medium=product-presentation&amp;utm_source=powerpoint-export&amp;utm_campaign=bottom_bar_cta&amp;utm_content=1043291f-5ef4-4cf9-82e5-125117fc9a16"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pitch.com?utm_medium=product-presentation&amp;utm_source=powerpoint-export&amp;utm_campaign=bottom_bar_cta&amp;utm_content=1043291f-5ef4-4cf9-82e5-125117fc9a16"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1E222B"/>
        </a:solidFill>
        <a:effectLst/>
      </p:bgPr>
    </p:bg>
    <p:spTree>
      <p:nvGrpSpPr>
        <p:cNvPr id="1" name=""/>
        <p:cNvGrpSpPr/>
        <p:nvPr/>
      </p:nvGrpSpPr>
      <p:grpSpPr>
        <a:xfrm>
          <a:off x="0" y="0"/>
          <a:ext cx="0" cy="0"/>
          <a:chOff x="0" y="0"/>
          <a:chExt cx="0" cy="0"/>
        </a:xfrm>
      </p:grpSpPr>
      <p:sp>
        <p:nvSpPr>
          <p:cNvPr id="3" name="Shape 0"/>
          <p:cNvSpPr/>
          <p:nvPr/>
        </p:nvSpPr>
        <p:spPr>
          <a:xfrm>
            <a:off x="1990725" y="4190588"/>
            <a:ext cx="9525" cy="476250"/>
          </a:xfrm>
          <a:prstGeom prst="roundRect">
            <a:avLst>
              <a:gd name="adj" fmla="val -9600000"/>
            </a:avLst>
          </a:prstGeom>
          <a:solidFill>
            <a:srgbClr val="9B81BC">
              <a:alpha val="30000"/>
            </a:srgbClr>
          </a:solidFill>
          <a:ln/>
        </p:spPr>
      </p:sp>
      <p:sp>
        <p:nvSpPr>
          <p:cNvPr id="4" name="Text 1"/>
          <p:cNvSpPr/>
          <p:nvPr/>
        </p:nvSpPr>
        <p:spPr>
          <a:xfrm>
            <a:off x="2133600" y="4423717"/>
            <a:ext cx="1704677" cy="213345"/>
          </a:xfrm>
          <a:prstGeom prst="rect">
            <a:avLst/>
          </a:prstGeom>
          <a:noFill/>
          <a:ln/>
        </p:spPr>
        <p:txBody>
          <a:bodyPr wrap="square" lIns="0" tIns="0" rIns="0" bIns="0" rtlCol="0" anchor="b"/>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GROUP 5</a:t>
            </a:r>
            <a:endParaRPr lang="en-US" sz="1050" dirty="0"/>
          </a:p>
        </p:txBody>
      </p:sp>
      <p:sp>
        <p:nvSpPr>
          <p:cNvPr id="5" name="Text 2"/>
          <p:cNvSpPr/>
          <p:nvPr/>
        </p:nvSpPr>
        <p:spPr>
          <a:xfrm>
            <a:off x="2132189" y="4226659"/>
            <a:ext cx="1704677" cy="198090"/>
          </a:xfrm>
          <a:prstGeom prst="rect">
            <a:avLst/>
          </a:prstGeom>
          <a:noFill/>
          <a:ln/>
        </p:spPr>
        <p:txBody>
          <a:bodyPr wrap="square" lIns="0" tIns="0" rIns="0" bIns="0" rtlCol="0" anchor="t"/>
          <a:lstStyle/>
          <a:p>
            <a:pPr algn="l">
              <a:lnSpc>
                <a:spcPts val="1560"/>
              </a:lnSpc>
            </a:pPr>
            <a:r>
              <a:rPr lang="en-US" sz="1000" b="1" kern="0" spc="12" dirty="0">
                <a:solidFill>
                  <a:srgbClr val="FFFFFF"/>
                </a:solidFill>
                <a:latin typeface="Fira Sans" pitchFamily="34" charset="0"/>
                <a:ea typeface="Fira Sans" pitchFamily="34" charset="-122"/>
                <a:cs typeface="Fira Sans" pitchFamily="34" charset="-120"/>
              </a:rPr>
              <a:t>Author</a:t>
            </a:r>
            <a:endParaRPr lang="en-US" sz="975" dirty="0"/>
          </a:p>
        </p:txBody>
      </p:sp>
      <p:sp>
        <p:nvSpPr>
          <p:cNvPr id="6" name="Shape 3"/>
          <p:cNvSpPr/>
          <p:nvPr/>
        </p:nvSpPr>
        <p:spPr>
          <a:xfrm>
            <a:off x="5324475" y="4190905"/>
            <a:ext cx="9525" cy="476250"/>
          </a:xfrm>
          <a:prstGeom prst="roundRect">
            <a:avLst>
              <a:gd name="adj" fmla="val -9600000"/>
            </a:avLst>
          </a:prstGeom>
          <a:solidFill>
            <a:srgbClr val="9B81BC">
              <a:alpha val="30000"/>
            </a:srgbClr>
          </a:solidFill>
          <a:ln/>
        </p:spPr>
      </p:sp>
      <p:sp>
        <p:nvSpPr>
          <p:cNvPr id="7" name="Text 4"/>
          <p:cNvSpPr/>
          <p:nvPr/>
        </p:nvSpPr>
        <p:spPr>
          <a:xfrm>
            <a:off x="5467350" y="4426580"/>
            <a:ext cx="1704677" cy="213345"/>
          </a:xfrm>
          <a:prstGeom prst="rect">
            <a:avLst/>
          </a:prstGeom>
          <a:noFill/>
          <a:ln/>
        </p:spPr>
        <p:txBody>
          <a:bodyPr wrap="square" lIns="0" tIns="0" rIns="0" bIns="0" rtlCol="0" anchor="b"/>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MAY 18, 2023    </a:t>
            </a:r>
            <a:endParaRPr lang="en-US" sz="1050" dirty="0"/>
          </a:p>
        </p:txBody>
      </p:sp>
      <p:sp>
        <p:nvSpPr>
          <p:cNvPr id="8" name="Text 5"/>
          <p:cNvSpPr/>
          <p:nvPr/>
        </p:nvSpPr>
        <p:spPr>
          <a:xfrm>
            <a:off x="5467350" y="4226659"/>
            <a:ext cx="1704677" cy="198090"/>
          </a:xfrm>
          <a:prstGeom prst="rect">
            <a:avLst/>
          </a:prstGeom>
          <a:noFill/>
          <a:ln/>
        </p:spPr>
        <p:txBody>
          <a:bodyPr wrap="square" lIns="0" tIns="0" rIns="0" bIns="0" rtlCol="0" anchor="t"/>
          <a:lstStyle/>
          <a:p>
            <a:pPr algn="l">
              <a:lnSpc>
                <a:spcPts val="1560"/>
              </a:lnSpc>
            </a:pPr>
            <a:r>
              <a:rPr lang="en-US" sz="1000" b="1" kern="0" spc="12" dirty="0">
                <a:solidFill>
                  <a:srgbClr val="FFFFFF"/>
                </a:solidFill>
                <a:latin typeface="Fira Sans" pitchFamily="34" charset="0"/>
                <a:ea typeface="Fira Sans" pitchFamily="34" charset="-122"/>
                <a:cs typeface="Fira Sans" pitchFamily="34" charset="-120"/>
              </a:rPr>
              <a:t>Date</a:t>
            </a:r>
            <a:endParaRPr lang="en-US" sz="975" dirty="0"/>
          </a:p>
        </p:txBody>
      </p:sp>
      <p:sp>
        <p:nvSpPr>
          <p:cNvPr id="9" name="Text 6"/>
          <p:cNvSpPr/>
          <p:nvPr/>
        </p:nvSpPr>
        <p:spPr>
          <a:xfrm>
            <a:off x="476387" y="1667220"/>
            <a:ext cx="8191165" cy="685800"/>
          </a:xfrm>
          <a:prstGeom prst="rect">
            <a:avLst/>
          </a:prstGeom>
          <a:noFill/>
          <a:ln/>
        </p:spPr>
        <p:txBody>
          <a:bodyPr wrap="square" lIns="0" tIns="0" rIns="0" bIns="0" rtlCol="0" anchor="t"/>
          <a:lstStyle/>
          <a:p>
            <a:pPr algn="ctr"/>
            <a:r>
              <a:rPr lang="en-US" sz="4500" b="1" dirty="0">
                <a:solidFill>
                  <a:srgbClr val="FFFFFF"/>
                </a:solidFill>
                <a:latin typeface="Fira Sans" pitchFamily="34" charset="0"/>
                <a:ea typeface="Fira Sans" pitchFamily="34" charset="-122"/>
                <a:cs typeface="Fira Sans" pitchFamily="34" charset="-120"/>
              </a:rPr>
              <a:t>Investigating Happiness</a:t>
            </a:r>
            <a:endParaRPr lang="en-US" sz="4500" dirty="0"/>
          </a:p>
        </p:txBody>
      </p:sp>
      <p:sp>
        <p:nvSpPr>
          <p:cNvPr id="10" name="Text 7"/>
          <p:cNvSpPr/>
          <p:nvPr/>
        </p:nvSpPr>
        <p:spPr>
          <a:xfrm>
            <a:off x="476387" y="2429367"/>
            <a:ext cx="8191165" cy="274290"/>
          </a:xfrm>
          <a:prstGeom prst="rect">
            <a:avLst/>
          </a:prstGeom>
          <a:noFill/>
          <a:ln/>
        </p:spPr>
        <p:txBody>
          <a:bodyPr wrap="square" lIns="0" tIns="0" rIns="0" bIns="0" rtlCol="0" anchor="t"/>
          <a:lstStyle/>
          <a:p>
            <a:pPr algn="ctr">
              <a:lnSpc>
                <a:spcPts val="2160"/>
              </a:lnSpc>
            </a:pPr>
            <a:r>
              <a:rPr lang="en-US" sz="1200" b="0" kern="0" spc="12" dirty="0">
                <a:solidFill>
                  <a:srgbClr val="9297A8"/>
                </a:solidFill>
                <a:latin typeface="Fira Sans" pitchFamily="34" charset="0"/>
                <a:ea typeface="Fira Sans" pitchFamily="34" charset="-122"/>
                <a:cs typeface="Fira Sans" pitchFamily="34" charset="-120"/>
              </a:rPr>
              <a:t>“Happiness is when what you think, what you say, and what you do are in harmony.” —Mahatma Gandhi</a:t>
            </a:r>
            <a:endParaRPr lang="en-US" sz="1200" dirty="0"/>
          </a:p>
        </p:txBody>
      </p:sp>
      <p:pic>
        <p:nvPicPr>
          <p:cNvPr id="11"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E222B"/>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4550698f-75da-4cb7-8a1c-8ce379520789?pitch-bytes=193781&amp;pitch-content-type=image%2Fpng"/>
          <p:cNvPicPr>
            <a:picLocks noChangeAspect="1"/>
          </p:cNvPicPr>
          <p:nvPr/>
        </p:nvPicPr>
        <p:blipFill>
          <a:blip r:embed="rId3"/>
          <a:srcRect/>
          <a:stretch/>
        </p:blipFill>
        <p:spPr>
          <a:xfrm>
            <a:off x="345089" y="581350"/>
            <a:ext cx="4934760" cy="4260343"/>
          </a:xfrm>
          <a:prstGeom prst="rect">
            <a:avLst/>
          </a:prstGeom>
        </p:spPr>
      </p:pic>
      <p:sp>
        <p:nvSpPr>
          <p:cNvPr id="4" name="Text 0"/>
          <p:cNvSpPr/>
          <p:nvPr/>
        </p:nvSpPr>
        <p:spPr>
          <a:xfrm>
            <a:off x="5702533" y="811352"/>
            <a:ext cx="3130376" cy="1833563"/>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Which of the World Happiness Report variables have the strongest correlation with happiness?</a:t>
            </a:r>
            <a:endParaRPr lang="en-US" sz="2400" dirty="0"/>
          </a:p>
        </p:txBody>
      </p:sp>
      <p:sp>
        <p:nvSpPr>
          <p:cNvPr id="5" name="Text 1"/>
          <p:cNvSpPr/>
          <p:nvPr/>
        </p:nvSpPr>
        <p:spPr>
          <a:xfrm>
            <a:off x="5700582" y="477775"/>
            <a:ext cx="3810000" cy="213345"/>
          </a:xfrm>
          <a:prstGeom prst="rect">
            <a:avLst/>
          </a:prstGeom>
          <a:noFill/>
          <a:ln/>
        </p:spPr>
        <p:txBody>
          <a:bodyPr wrap="square" lIns="0" tIns="0" rIns="0" bIns="0" rtlCol="0" anchor="t"/>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SCATTER PLOT 2</a:t>
            </a:r>
            <a:endParaRPr lang="en-US" sz="1050" dirty="0"/>
          </a:p>
        </p:txBody>
      </p:sp>
      <p:pic>
        <p:nvPicPr>
          <p:cNvPr id="6"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1E222B"/>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bb5cd436-9f0d-405c-88c9-98bd9a6b0d37?pitch-bytes=237375&amp;pitch-content-type=image%2Fpng"/>
          <p:cNvPicPr>
            <a:picLocks noChangeAspect="1"/>
          </p:cNvPicPr>
          <p:nvPr/>
        </p:nvPicPr>
        <p:blipFill>
          <a:blip r:embed="rId3"/>
          <a:srcRect/>
          <a:stretch/>
        </p:blipFill>
        <p:spPr>
          <a:xfrm>
            <a:off x="3955315" y="476250"/>
            <a:ext cx="4874594" cy="4289972"/>
          </a:xfrm>
          <a:prstGeom prst="rect">
            <a:avLst/>
          </a:prstGeom>
        </p:spPr>
      </p:pic>
      <p:sp>
        <p:nvSpPr>
          <p:cNvPr id="4" name="Text 0"/>
          <p:cNvSpPr/>
          <p:nvPr/>
        </p:nvSpPr>
        <p:spPr>
          <a:xfrm>
            <a:off x="475035" y="735649"/>
            <a:ext cx="3152998" cy="1833562"/>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Which of the World Happiness Report variables have the strongest correlation with happiness?</a:t>
            </a:r>
            <a:endParaRPr lang="en-US" sz="2400" dirty="0"/>
          </a:p>
        </p:txBody>
      </p:sp>
      <p:sp>
        <p:nvSpPr>
          <p:cNvPr id="5" name="Text 1"/>
          <p:cNvSpPr/>
          <p:nvPr/>
        </p:nvSpPr>
        <p:spPr>
          <a:xfrm>
            <a:off x="477846" y="402422"/>
            <a:ext cx="3809963" cy="213345"/>
          </a:xfrm>
          <a:prstGeom prst="rect">
            <a:avLst/>
          </a:prstGeom>
          <a:noFill/>
          <a:ln/>
        </p:spPr>
        <p:txBody>
          <a:bodyPr wrap="square" lIns="0" tIns="0" rIns="0" bIns="0" rtlCol="0" anchor="t"/>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SCATTER PLOT 3</a:t>
            </a:r>
            <a:endParaRPr lang="en-US" sz="1050" dirty="0"/>
          </a:p>
        </p:txBody>
      </p:sp>
      <p:pic>
        <p:nvPicPr>
          <p:cNvPr id="6"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1E222B"/>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1d39ed8d-8bcd-4a51-8177-5cc7c6da2090?pitch-bytes=232907&amp;pitch-content-type=image%2Fpng"/>
          <p:cNvPicPr>
            <a:picLocks noChangeAspect="1"/>
          </p:cNvPicPr>
          <p:nvPr/>
        </p:nvPicPr>
        <p:blipFill>
          <a:blip r:embed="rId3"/>
          <a:srcRect/>
          <a:stretch/>
        </p:blipFill>
        <p:spPr>
          <a:xfrm>
            <a:off x="310121" y="672499"/>
            <a:ext cx="5049191" cy="3880083"/>
          </a:xfrm>
          <a:prstGeom prst="rect">
            <a:avLst/>
          </a:prstGeom>
        </p:spPr>
      </p:pic>
      <p:sp>
        <p:nvSpPr>
          <p:cNvPr id="4" name="Text 0"/>
          <p:cNvSpPr/>
          <p:nvPr/>
        </p:nvSpPr>
        <p:spPr>
          <a:xfrm>
            <a:off x="5666290" y="924623"/>
            <a:ext cx="3168104" cy="1833563"/>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Is there a relationship between the World Happiness Report and Fragile States Index data from 2022?</a:t>
            </a:r>
            <a:endParaRPr lang="en-US" sz="2400" dirty="0"/>
          </a:p>
        </p:txBody>
      </p:sp>
      <p:sp>
        <p:nvSpPr>
          <p:cNvPr id="5" name="Text 1"/>
          <p:cNvSpPr/>
          <p:nvPr/>
        </p:nvSpPr>
        <p:spPr>
          <a:xfrm>
            <a:off x="5664339" y="591046"/>
            <a:ext cx="3809926" cy="213345"/>
          </a:xfrm>
          <a:prstGeom prst="rect">
            <a:avLst/>
          </a:prstGeom>
          <a:noFill/>
          <a:ln/>
        </p:spPr>
        <p:txBody>
          <a:bodyPr wrap="square" lIns="0" tIns="0" rIns="0" bIns="0" rtlCol="0" anchor="t"/>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LINE GRAPH</a:t>
            </a:r>
            <a:endParaRPr lang="en-US" sz="1050" dirty="0"/>
          </a:p>
        </p:txBody>
      </p:sp>
      <p:pic>
        <p:nvPicPr>
          <p:cNvPr id="6"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1E222B"/>
        </a:solidFill>
        <a:effectLst/>
      </p:bgPr>
    </p:bg>
    <p:spTree>
      <p:nvGrpSpPr>
        <p:cNvPr id="1" name=""/>
        <p:cNvGrpSpPr/>
        <p:nvPr/>
      </p:nvGrpSpPr>
      <p:grpSpPr>
        <a:xfrm>
          <a:off x="0" y="0"/>
          <a:ext cx="0" cy="0"/>
          <a:chOff x="0" y="0"/>
          <a:chExt cx="0" cy="0"/>
        </a:xfrm>
      </p:grpSpPr>
      <p:sp>
        <p:nvSpPr>
          <p:cNvPr id="3" name="Text 0"/>
          <p:cNvSpPr/>
          <p:nvPr/>
        </p:nvSpPr>
        <p:spPr>
          <a:xfrm>
            <a:off x="1168827" y="1584238"/>
            <a:ext cx="6787306" cy="366712"/>
          </a:xfrm>
          <a:prstGeom prst="rect">
            <a:avLst/>
          </a:prstGeom>
          <a:noFill/>
          <a:ln/>
        </p:spPr>
        <p:txBody>
          <a:bodyPr wrap="square" lIns="0" tIns="0" rIns="0" bIns="0" rtlCol="0" anchor="ctr"/>
          <a:lstStyle/>
          <a:p>
            <a:pPr algn="ctr"/>
            <a:r>
              <a:rPr lang="en-US" sz="2400" b="1" dirty="0">
                <a:solidFill>
                  <a:srgbClr val="FFFFFF"/>
                </a:solidFill>
                <a:latin typeface="Fira Sans" pitchFamily="34" charset="0"/>
                <a:ea typeface="Fira Sans" pitchFamily="34" charset="-122"/>
                <a:cs typeface="Fira Sans" pitchFamily="34" charset="-120"/>
              </a:rPr>
              <a:t>Fragile States Index (FSI) Overview</a:t>
            </a:r>
            <a:endParaRPr lang="en-US" sz="2400" dirty="0"/>
          </a:p>
        </p:txBody>
      </p:sp>
      <p:sp>
        <p:nvSpPr>
          <p:cNvPr id="4" name="Text 1"/>
          <p:cNvSpPr/>
          <p:nvPr/>
        </p:nvSpPr>
        <p:spPr>
          <a:xfrm>
            <a:off x="1169199" y="2147022"/>
            <a:ext cx="6786562" cy="1920031"/>
          </a:xfrm>
          <a:prstGeom prst="rect">
            <a:avLst/>
          </a:prstGeom>
          <a:noFill/>
          <a:ln/>
        </p:spPr>
        <p:txBody>
          <a:bodyPr wrap="square" lIns="0" tIns="0" rIns="0" bIns="0" rtlCol="0" anchor="ctr"/>
          <a:lstStyle/>
          <a:p>
            <a:pPr algn="ctr">
              <a:lnSpc>
                <a:spcPts val="2160"/>
              </a:lnSpc>
            </a:pPr>
            <a:r>
              <a:rPr lang="en-US" sz="1200" b="0" kern="0" spc="12" dirty="0">
                <a:solidFill>
                  <a:srgbClr val="D8D9DD"/>
                </a:solidFill>
                <a:latin typeface="Fira Sans" pitchFamily="34" charset="0"/>
                <a:ea typeface="Fira Sans" pitchFamily="34" charset="-122"/>
                <a:cs typeface="Fira Sans" pitchFamily="34" charset="-120"/>
              </a:rPr>
              <a:t>The FSI was created in the wake of The Fund for Peace (FFP) Conflict Assessment System Tool (CAST), which was developed to better understand conflict drivers and dynamics. Ultimately the goal of FSI is to measure trends in pressures within each individual state. Indicators with assigned numeric values that contribute to each country’s Total FSI score, include:</a:t>
            </a:r>
            <a:endParaRPr lang="en-US" sz="1200" dirty="0"/>
          </a:p>
          <a:p>
            <a:pPr algn="ctr">
              <a:lnSpc>
                <a:spcPts val="2160"/>
              </a:lnSpc>
            </a:pPr>
            <a:r>
              <a:rPr lang="en-US" sz="1200" b="0" kern="0" spc="12" dirty="0">
                <a:solidFill>
                  <a:srgbClr val="D8D9DD"/>
                </a:solidFill>
                <a:latin typeface="Fira Sans" pitchFamily="34" charset="0"/>
                <a:ea typeface="Fira Sans" pitchFamily="34" charset="-122"/>
                <a:cs typeface="Fira Sans" pitchFamily="34" charset="-120"/>
              </a:rPr>
              <a:t>Security Apparatus, Fractionalized Elites, Group Grievance, Economic Decline, Uneven Development, Human Flight/Brain Drain, State Legitimacy, Public Services, Human Rights, Demographic Pressures, Refugee IDPs, External Intervention</a:t>
            </a:r>
            <a:endParaRPr lang="en-US" sz="1200" dirty="0"/>
          </a:p>
        </p:txBody>
      </p:sp>
      <p:pic>
        <p:nvPicPr>
          <p:cNvPr id="5"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1E222B"/>
        </a:solidFill>
        <a:effectLst/>
      </p:bgPr>
    </p:bg>
    <p:spTree>
      <p:nvGrpSpPr>
        <p:cNvPr id="1" name=""/>
        <p:cNvGrpSpPr/>
        <p:nvPr/>
      </p:nvGrpSpPr>
      <p:grpSpPr>
        <a:xfrm>
          <a:off x="0" y="0"/>
          <a:ext cx="0" cy="0"/>
          <a:chOff x="0" y="0"/>
          <a:chExt cx="0" cy="0"/>
        </a:xfrm>
      </p:grpSpPr>
      <p:sp>
        <p:nvSpPr>
          <p:cNvPr id="3" name="Text 0"/>
          <p:cNvSpPr/>
          <p:nvPr/>
        </p:nvSpPr>
        <p:spPr>
          <a:xfrm>
            <a:off x="1191481" y="1532827"/>
            <a:ext cx="6787306" cy="366712"/>
          </a:xfrm>
          <a:prstGeom prst="rect">
            <a:avLst/>
          </a:prstGeom>
          <a:noFill/>
          <a:ln/>
        </p:spPr>
        <p:txBody>
          <a:bodyPr wrap="square" lIns="0" tIns="0" rIns="0" bIns="0" rtlCol="0" anchor="ctr"/>
          <a:lstStyle/>
          <a:p>
            <a:pPr algn="ctr"/>
            <a:r>
              <a:rPr lang="en-US" sz="2400" b="1" dirty="0">
                <a:solidFill>
                  <a:srgbClr val="FFFFFF"/>
                </a:solidFill>
                <a:latin typeface="Fira Sans" pitchFamily="34" charset="0"/>
                <a:ea typeface="Fira Sans" pitchFamily="34" charset="-122"/>
                <a:cs typeface="Fira Sans" pitchFamily="34" charset="-120"/>
              </a:rPr>
              <a:t>FSI Data Analysis Overview</a:t>
            </a:r>
            <a:endParaRPr lang="en-US" sz="2400" dirty="0"/>
          </a:p>
        </p:txBody>
      </p:sp>
      <p:sp>
        <p:nvSpPr>
          <p:cNvPr id="4" name="Text 1"/>
          <p:cNvSpPr/>
          <p:nvPr/>
        </p:nvSpPr>
        <p:spPr>
          <a:xfrm>
            <a:off x="1191853" y="2118037"/>
            <a:ext cx="6786563" cy="1645742"/>
          </a:xfrm>
          <a:prstGeom prst="rect">
            <a:avLst/>
          </a:prstGeom>
          <a:noFill/>
          <a:ln/>
        </p:spPr>
        <p:txBody>
          <a:bodyPr wrap="square" lIns="0" tIns="0" rIns="0" bIns="0" rtlCol="0" anchor="ctr"/>
          <a:lstStyle/>
          <a:p>
            <a:pPr algn="ctr">
              <a:lnSpc>
                <a:spcPts val="2160"/>
              </a:lnSpc>
            </a:pPr>
            <a:r>
              <a:rPr lang="en-US" sz="1200" b="0" kern="0" spc="12" dirty="0">
                <a:solidFill>
                  <a:srgbClr val="D8D9DD"/>
                </a:solidFill>
                <a:latin typeface="Fira Sans" pitchFamily="34" charset="0"/>
                <a:ea typeface="Fira Sans" pitchFamily="34" charset="-122"/>
                <a:cs typeface="Fira Sans" pitchFamily="34" charset="-120"/>
              </a:rPr>
              <a:t>Realizing that these countries with a lot of variability in their happiness score also had a lot of instability in their country led us to investigate if there was a way to measure that. We found that info on the Fragile States Index. There is a strong relationship between countries based on listed recorded scores in WHR vs FSI. Highly ranked countries on the WHR scored lowly in the FSI, and vice versa. The correlation between both factors, the WHR Ladder score and the FSI Total score, is -0.82. This can be seen by related scatter plot and linear regression.</a:t>
            </a:r>
            <a:endParaRPr lang="en-US" sz="1200" dirty="0"/>
          </a:p>
        </p:txBody>
      </p:sp>
      <p:pic>
        <p:nvPicPr>
          <p:cNvPr id="5"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1E222B"/>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d8225d92-9e89-4bf9-90c7-7fb7bd181c57?pitch-bytes=26379&amp;pitch-content-type=image%2Fpng"/>
          <p:cNvPicPr>
            <a:picLocks noChangeAspect="1"/>
          </p:cNvPicPr>
          <p:nvPr/>
        </p:nvPicPr>
        <p:blipFill>
          <a:blip r:embed="rId3"/>
          <a:srcRect/>
          <a:stretch/>
        </p:blipFill>
        <p:spPr>
          <a:xfrm>
            <a:off x="3574256" y="851487"/>
            <a:ext cx="5319872" cy="3989904"/>
          </a:xfrm>
          <a:prstGeom prst="rect">
            <a:avLst/>
          </a:prstGeom>
        </p:spPr>
      </p:pic>
      <p:sp>
        <p:nvSpPr>
          <p:cNvPr id="4" name="Text 0"/>
          <p:cNvSpPr/>
          <p:nvPr/>
        </p:nvSpPr>
        <p:spPr>
          <a:xfrm>
            <a:off x="293802" y="811163"/>
            <a:ext cx="3152998" cy="1833562"/>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Is there a relationship between the World Happiness Report and Fragile States Index data from 2022?</a:t>
            </a:r>
            <a:endParaRPr lang="en-US" sz="2400" dirty="0"/>
          </a:p>
        </p:txBody>
      </p:sp>
      <p:sp>
        <p:nvSpPr>
          <p:cNvPr id="5" name="Text 1"/>
          <p:cNvSpPr/>
          <p:nvPr/>
        </p:nvSpPr>
        <p:spPr>
          <a:xfrm>
            <a:off x="296613" y="477936"/>
            <a:ext cx="3809963" cy="213345"/>
          </a:xfrm>
          <a:prstGeom prst="rect">
            <a:avLst/>
          </a:prstGeom>
          <a:noFill/>
          <a:ln/>
        </p:spPr>
        <p:txBody>
          <a:bodyPr wrap="square" lIns="0" tIns="0" rIns="0" bIns="0" rtlCol="0" anchor="t"/>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SCATTER PLOT</a:t>
            </a:r>
            <a:endParaRPr lang="en-US" sz="1050" dirty="0"/>
          </a:p>
        </p:txBody>
      </p:sp>
      <p:pic>
        <p:nvPicPr>
          <p:cNvPr id="6"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1E222B"/>
        </a:solidFill>
        <a:effectLst/>
      </p:bgPr>
    </p:bg>
    <p:spTree>
      <p:nvGrpSpPr>
        <p:cNvPr id="1" name=""/>
        <p:cNvGrpSpPr/>
        <p:nvPr/>
      </p:nvGrpSpPr>
      <p:grpSpPr>
        <a:xfrm>
          <a:off x="0" y="0"/>
          <a:ext cx="0" cy="0"/>
          <a:chOff x="0" y="0"/>
          <a:chExt cx="0" cy="0"/>
        </a:xfrm>
      </p:grpSpPr>
      <p:sp>
        <p:nvSpPr>
          <p:cNvPr id="3" name="Text 0"/>
          <p:cNvSpPr/>
          <p:nvPr/>
        </p:nvSpPr>
        <p:spPr>
          <a:xfrm>
            <a:off x="1191481" y="1807117"/>
            <a:ext cx="6787307" cy="366712"/>
          </a:xfrm>
          <a:prstGeom prst="rect">
            <a:avLst/>
          </a:prstGeom>
          <a:noFill/>
          <a:ln/>
        </p:spPr>
        <p:txBody>
          <a:bodyPr wrap="square" lIns="0" tIns="0" rIns="0" bIns="0" rtlCol="0" anchor="ctr"/>
          <a:lstStyle/>
          <a:p>
            <a:pPr algn="ctr"/>
            <a:r>
              <a:rPr lang="en-US" sz="2400" b="1" dirty="0">
                <a:solidFill>
                  <a:srgbClr val="FFFFFF"/>
                </a:solidFill>
                <a:latin typeface="Fira Sans" pitchFamily="34" charset="0"/>
                <a:ea typeface="Fira Sans" pitchFamily="34" charset="-122"/>
                <a:cs typeface="Fira Sans" pitchFamily="34" charset="-120"/>
              </a:rPr>
              <a:t>Geographic Data Analysis Overview</a:t>
            </a:r>
            <a:endParaRPr lang="en-US" sz="2400" dirty="0"/>
          </a:p>
        </p:txBody>
      </p:sp>
      <p:sp>
        <p:nvSpPr>
          <p:cNvPr id="4" name="Text 1"/>
          <p:cNvSpPr/>
          <p:nvPr/>
        </p:nvSpPr>
        <p:spPr>
          <a:xfrm>
            <a:off x="1191853" y="2392327"/>
            <a:ext cx="6786563" cy="1097161"/>
          </a:xfrm>
          <a:prstGeom prst="rect">
            <a:avLst/>
          </a:prstGeom>
          <a:noFill/>
          <a:ln/>
        </p:spPr>
        <p:txBody>
          <a:bodyPr wrap="square" lIns="0" tIns="0" rIns="0" bIns="0" rtlCol="0" anchor="ctr"/>
          <a:lstStyle/>
          <a:p>
            <a:pPr algn="ctr">
              <a:lnSpc>
                <a:spcPts val="2160"/>
              </a:lnSpc>
            </a:pPr>
            <a:r>
              <a:rPr lang="en-US" sz="1200" b="0" kern="0" spc="12" dirty="0">
                <a:solidFill>
                  <a:srgbClr val="D8D9DD"/>
                </a:solidFill>
                <a:latin typeface="Fira Sans" pitchFamily="34" charset="0"/>
                <a:ea typeface="Fira Sans" pitchFamily="34" charset="-122"/>
                <a:cs typeface="Fira Sans" pitchFamily="34" charset="-120"/>
              </a:rPr>
              <a:t>The following maps illustrate where people are the most happy and also the fragility of many of those countries. “Happiness” appears to be most prevalent in European nations, many of which also have a low Fragility score. Higher Fragility scores exist throughout African nations and many Middle Eastern countries.</a:t>
            </a:r>
            <a:endParaRPr lang="en-US" sz="1200" dirty="0"/>
          </a:p>
        </p:txBody>
      </p:sp>
      <p:pic>
        <p:nvPicPr>
          <p:cNvPr id="5"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1E222B"/>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0d808349-169e-4236-9836-f6f0289d74c2?pitch-bytes=210167&amp;pitch-content-type=image%2Fpng"/>
          <p:cNvPicPr>
            <a:picLocks noChangeAspect="1"/>
          </p:cNvPicPr>
          <p:nvPr/>
        </p:nvPicPr>
        <p:blipFill>
          <a:blip r:embed="rId3"/>
          <a:srcRect/>
          <a:stretch/>
        </p:blipFill>
        <p:spPr>
          <a:xfrm>
            <a:off x="1538624" y="1529425"/>
            <a:ext cx="6071777" cy="3035888"/>
          </a:xfrm>
          <a:prstGeom prst="rect">
            <a:avLst/>
          </a:prstGeom>
        </p:spPr>
      </p:pic>
      <p:sp>
        <p:nvSpPr>
          <p:cNvPr id="4" name="Text 0"/>
          <p:cNvSpPr/>
          <p:nvPr/>
        </p:nvSpPr>
        <p:spPr>
          <a:xfrm>
            <a:off x="709127" y="833817"/>
            <a:ext cx="7729128" cy="366713"/>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Where are people the most happy based on geography?</a:t>
            </a:r>
            <a:endParaRPr lang="en-US" sz="2400" dirty="0"/>
          </a:p>
        </p:txBody>
      </p:sp>
      <p:sp>
        <p:nvSpPr>
          <p:cNvPr id="5" name="Text 1"/>
          <p:cNvSpPr/>
          <p:nvPr/>
        </p:nvSpPr>
        <p:spPr>
          <a:xfrm>
            <a:off x="711939" y="477936"/>
            <a:ext cx="3809963" cy="213345"/>
          </a:xfrm>
          <a:prstGeom prst="rect">
            <a:avLst/>
          </a:prstGeom>
          <a:noFill/>
          <a:ln/>
        </p:spPr>
        <p:txBody>
          <a:bodyPr wrap="square" lIns="0" tIns="0" rIns="0" bIns="0" rtlCol="0" anchor="t"/>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HAPPINESS MAP</a:t>
            </a:r>
            <a:endParaRPr lang="en-US" sz="1050" dirty="0"/>
          </a:p>
        </p:txBody>
      </p:sp>
      <p:sp>
        <p:nvSpPr>
          <p:cNvPr id="6" name="Text 2"/>
          <p:cNvSpPr/>
          <p:nvPr/>
        </p:nvSpPr>
        <p:spPr>
          <a:xfrm>
            <a:off x="7831283" y="2908603"/>
            <a:ext cx="919311" cy="274290"/>
          </a:xfrm>
          <a:prstGeom prst="rect">
            <a:avLst/>
          </a:prstGeom>
          <a:noFill/>
          <a:ln/>
        </p:spPr>
        <p:txBody>
          <a:bodyPr wrap="none" lIns="0" tIns="0" rIns="0" bIns="0" rtlCol="0" anchor="t">
            <a:spAutoFit/>
          </a:bodyPr>
          <a:lstStyle/>
          <a:p>
            <a:pPr algn="l">
              <a:lnSpc>
                <a:spcPts val="2160"/>
              </a:lnSpc>
            </a:pPr>
            <a:r>
              <a:rPr lang="en-US" sz="1200" b="0" kern="0" spc="12" dirty="0">
                <a:solidFill>
                  <a:srgbClr val="FFFFFF"/>
                </a:solidFill>
                <a:latin typeface="Fira Sans" pitchFamily="34" charset="0"/>
                <a:ea typeface="Fira Sans" pitchFamily="34" charset="-122"/>
                <a:cs typeface="Fira Sans" pitchFamily="34" charset="-120"/>
              </a:rPr>
              <a:t>Ladder Score</a:t>
            </a:r>
            <a:endParaRPr lang="en-US" sz="1200" dirty="0"/>
          </a:p>
        </p:txBody>
      </p:sp>
      <p:pic>
        <p:nvPicPr>
          <p:cNvPr id="7"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1E222B"/>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ad520f48-f264-46e6-8e00-8150176a5a24?pitch-bytes=184765&amp;pitch-content-type=image%2Fpng"/>
          <p:cNvPicPr>
            <a:picLocks noChangeAspect="1"/>
          </p:cNvPicPr>
          <p:nvPr/>
        </p:nvPicPr>
        <p:blipFill>
          <a:blip r:embed="rId3"/>
          <a:srcRect/>
          <a:stretch/>
        </p:blipFill>
        <p:spPr>
          <a:xfrm>
            <a:off x="1654274" y="1406860"/>
            <a:ext cx="5826721" cy="3311423"/>
          </a:xfrm>
          <a:prstGeom prst="rect">
            <a:avLst/>
          </a:prstGeom>
        </p:spPr>
      </p:pic>
      <p:sp>
        <p:nvSpPr>
          <p:cNvPr id="4" name="Text 0"/>
          <p:cNvSpPr/>
          <p:nvPr/>
        </p:nvSpPr>
        <p:spPr>
          <a:xfrm>
            <a:off x="717132" y="849109"/>
            <a:ext cx="7703567" cy="366713"/>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Where are people the most happy based on geography?</a:t>
            </a:r>
            <a:endParaRPr lang="en-US" sz="2400" dirty="0"/>
          </a:p>
        </p:txBody>
      </p:sp>
      <p:sp>
        <p:nvSpPr>
          <p:cNvPr id="5" name="Text 1"/>
          <p:cNvSpPr/>
          <p:nvPr/>
        </p:nvSpPr>
        <p:spPr>
          <a:xfrm>
            <a:off x="719793" y="477775"/>
            <a:ext cx="3810000" cy="213345"/>
          </a:xfrm>
          <a:prstGeom prst="rect">
            <a:avLst/>
          </a:prstGeom>
          <a:noFill/>
          <a:ln/>
        </p:spPr>
        <p:txBody>
          <a:bodyPr wrap="square" lIns="0" tIns="0" rIns="0" bIns="0" rtlCol="0" anchor="t"/>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FRAGILITY MAP</a:t>
            </a:r>
            <a:endParaRPr lang="en-US" sz="1050" dirty="0"/>
          </a:p>
        </p:txBody>
      </p:sp>
      <p:sp>
        <p:nvSpPr>
          <p:cNvPr id="6" name="Text 2"/>
          <p:cNvSpPr/>
          <p:nvPr/>
        </p:nvSpPr>
        <p:spPr>
          <a:xfrm>
            <a:off x="7642499" y="2922894"/>
            <a:ext cx="1372679" cy="274290"/>
          </a:xfrm>
          <a:prstGeom prst="rect">
            <a:avLst/>
          </a:prstGeom>
          <a:noFill/>
          <a:ln/>
        </p:spPr>
        <p:txBody>
          <a:bodyPr wrap="none" lIns="0" tIns="0" rIns="0" bIns="0" rtlCol="0" anchor="t">
            <a:spAutoFit/>
          </a:bodyPr>
          <a:lstStyle/>
          <a:p>
            <a:pPr algn="l">
              <a:lnSpc>
                <a:spcPts val="2160"/>
              </a:lnSpc>
            </a:pPr>
            <a:r>
              <a:rPr lang="en-US" sz="1200" b="0" kern="0" spc="12" dirty="0">
                <a:solidFill>
                  <a:srgbClr val="FFFFFF"/>
                </a:solidFill>
                <a:latin typeface="Fira Sans" pitchFamily="34" charset="0"/>
                <a:ea typeface="Fira Sans" pitchFamily="34" charset="-122"/>
                <a:cs typeface="Fira Sans" pitchFamily="34" charset="-120"/>
              </a:rPr>
              <a:t>Fragile States Index</a:t>
            </a:r>
            <a:endParaRPr lang="en-US" sz="1200" dirty="0"/>
          </a:p>
        </p:txBody>
      </p:sp>
      <p:pic>
        <p:nvPicPr>
          <p:cNvPr id="7"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1E222B"/>
        </a:solidFill>
        <a:effectLst/>
      </p:bgPr>
    </p:bg>
    <p:spTree>
      <p:nvGrpSpPr>
        <p:cNvPr id="1" name=""/>
        <p:cNvGrpSpPr/>
        <p:nvPr/>
      </p:nvGrpSpPr>
      <p:grpSpPr>
        <a:xfrm>
          <a:off x="0" y="0"/>
          <a:ext cx="0" cy="0"/>
          <a:chOff x="0" y="0"/>
          <a:chExt cx="0" cy="0"/>
        </a:xfrm>
      </p:grpSpPr>
      <p:sp>
        <p:nvSpPr>
          <p:cNvPr id="3" name="Text 0"/>
          <p:cNvSpPr/>
          <p:nvPr/>
        </p:nvSpPr>
        <p:spPr>
          <a:xfrm>
            <a:off x="1191481" y="1121392"/>
            <a:ext cx="6787307" cy="366713"/>
          </a:xfrm>
          <a:prstGeom prst="rect">
            <a:avLst/>
          </a:prstGeom>
          <a:noFill/>
          <a:ln/>
        </p:spPr>
        <p:txBody>
          <a:bodyPr wrap="square" lIns="0" tIns="0" rIns="0" bIns="0" rtlCol="0" anchor="ctr"/>
          <a:lstStyle/>
          <a:p>
            <a:pPr algn="ctr"/>
            <a:r>
              <a:rPr lang="en-US" sz="2400" b="1" dirty="0">
                <a:solidFill>
                  <a:srgbClr val="FFFFFF"/>
                </a:solidFill>
                <a:latin typeface="Fira Sans" pitchFamily="34" charset="0"/>
                <a:ea typeface="Fira Sans" pitchFamily="34" charset="-122"/>
                <a:cs typeface="Fira Sans" pitchFamily="34" charset="-120"/>
              </a:rPr>
              <a:t>Top 20 Countries Data Analysis Overview</a:t>
            </a:r>
            <a:endParaRPr lang="en-US" sz="2400" dirty="0"/>
          </a:p>
        </p:txBody>
      </p:sp>
      <p:sp>
        <p:nvSpPr>
          <p:cNvPr id="4" name="Text 1"/>
          <p:cNvSpPr/>
          <p:nvPr/>
        </p:nvSpPr>
        <p:spPr>
          <a:xfrm>
            <a:off x="1191853" y="1706602"/>
            <a:ext cx="6786563" cy="2468612"/>
          </a:xfrm>
          <a:prstGeom prst="rect">
            <a:avLst/>
          </a:prstGeom>
          <a:noFill/>
          <a:ln/>
        </p:spPr>
        <p:txBody>
          <a:bodyPr wrap="square" lIns="0" tIns="0" rIns="0" bIns="0" rtlCol="0" anchor="ctr"/>
          <a:lstStyle/>
          <a:p>
            <a:pPr algn="ctr">
              <a:lnSpc>
                <a:spcPts val="2160"/>
              </a:lnSpc>
            </a:pPr>
            <a:r>
              <a:rPr lang="en-US" sz="1200" b="0" kern="0" spc="12" dirty="0">
                <a:solidFill>
                  <a:srgbClr val="D8D9DD"/>
                </a:solidFill>
                <a:latin typeface="Fira Sans" pitchFamily="34" charset="0"/>
                <a:ea typeface="Fira Sans" pitchFamily="34" charset="-122"/>
                <a:cs typeface="Fira Sans" pitchFamily="34" charset="-120"/>
              </a:rPr>
              <a:t>The following line graph and heatmap illustrate the top 20 countries over time. The line graph indicates that the Ladder scores have been consistently high for certain countries such as Finland, Denmark, and Switzerland, while others such as Greece and Italy have shown more variation. Overall, there seems to be a slight upward trend in Ladder scores for most countries in the top 20, with some countries showing more significant increases over time. The heatmap reveals that most of the top 20 countries have had an increase in their life ladder score over time, with a few exceptions. It also shows that the life ladder scores for most countries tend to be higher in the more recent years, similarly suggesting an overall improvement in subjective well-being over time.</a:t>
            </a:r>
            <a:endParaRPr lang="en-US" sz="1200" dirty="0"/>
          </a:p>
        </p:txBody>
      </p:sp>
      <p:pic>
        <p:nvPicPr>
          <p:cNvPr id="5"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E222B"/>
        </a:solidFill>
        <a:effectLst/>
      </p:bgPr>
    </p:bg>
    <p:spTree>
      <p:nvGrpSpPr>
        <p:cNvPr id="1" name=""/>
        <p:cNvGrpSpPr/>
        <p:nvPr/>
      </p:nvGrpSpPr>
      <p:grpSpPr>
        <a:xfrm>
          <a:off x="0" y="0"/>
          <a:ext cx="0" cy="0"/>
          <a:chOff x="0" y="0"/>
          <a:chExt cx="0" cy="0"/>
        </a:xfrm>
      </p:grpSpPr>
      <p:sp>
        <p:nvSpPr>
          <p:cNvPr id="3" name="Text 0"/>
          <p:cNvSpPr/>
          <p:nvPr/>
        </p:nvSpPr>
        <p:spPr>
          <a:xfrm>
            <a:off x="223963" y="3457826"/>
            <a:ext cx="1888852" cy="213345"/>
          </a:xfrm>
          <a:prstGeom prst="rect">
            <a:avLst/>
          </a:prstGeom>
          <a:noFill/>
          <a:ln/>
        </p:spPr>
        <p:txBody>
          <a:bodyPr wrap="square" lIns="0" tIns="0" rIns="0" bIns="0" rtlCol="0" anchor="t"/>
          <a:lstStyle/>
          <a:p>
            <a:pPr algn="ctr">
              <a:lnSpc>
                <a:spcPts val="1680"/>
              </a:lnSpc>
            </a:pPr>
            <a:r>
              <a:rPr lang="en-US" sz="1100" b="1" kern="0" spc="240" dirty="0">
                <a:solidFill>
                  <a:srgbClr val="BA85FB"/>
                </a:solidFill>
                <a:latin typeface="Fira Code" pitchFamily="34" charset="0"/>
                <a:ea typeface="Fira Code" pitchFamily="34" charset="-122"/>
                <a:cs typeface="Fira Code" pitchFamily="34" charset="-120"/>
              </a:rPr>
              <a:t>KIRSTEN RAIN</a:t>
            </a:r>
            <a:endParaRPr lang="en-US" sz="1050" dirty="0"/>
          </a:p>
        </p:txBody>
      </p:sp>
      <p:sp>
        <p:nvSpPr>
          <p:cNvPr id="4" name="Text 1"/>
          <p:cNvSpPr/>
          <p:nvPr/>
        </p:nvSpPr>
        <p:spPr>
          <a:xfrm>
            <a:off x="2409253" y="3457826"/>
            <a:ext cx="1888889" cy="213346"/>
          </a:xfrm>
          <a:prstGeom prst="rect">
            <a:avLst/>
          </a:prstGeom>
          <a:noFill/>
          <a:ln/>
        </p:spPr>
        <p:txBody>
          <a:bodyPr wrap="square" lIns="0" tIns="0" rIns="0" bIns="0" rtlCol="0" anchor="t"/>
          <a:lstStyle/>
          <a:p>
            <a:pPr algn="ctr">
              <a:lnSpc>
                <a:spcPts val="1680"/>
              </a:lnSpc>
            </a:pPr>
            <a:r>
              <a:rPr lang="en-US" sz="1100" b="1" kern="0" spc="240" dirty="0">
                <a:solidFill>
                  <a:srgbClr val="BA85FB"/>
                </a:solidFill>
                <a:latin typeface="Fira Code" pitchFamily="34" charset="0"/>
                <a:ea typeface="Fira Code" pitchFamily="34" charset="-122"/>
                <a:cs typeface="Fira Code" pitchFamily="34" charset="-120"/>
              </a:rPr>
              <a:t>MARK WAANANEN</a:t>
            </a:r>
            <a:endParaRPr lang="en-US" sz="1050" dirty="0"/>
          </a:p>
        </p:txBody>
      </p:sp>
      <p:sp>
        <p:nvSpPr>
          <p:cNvPr id="5" name="Text 2"/>
          <p:cNvSpPr/>
          <p:nvPr/>
        </p:nvSpPr>
        <p:spPr>
          <a:xfrm>
            <a:off x="4594562" y="3457826"/>
            <a:ext cx="1888889" cy="213345"/>
          </a:xfrm>
          <a:prstGeom prst="rect">
            <a:avLst/>
          </a:prstGeom>
          <a:noFill/>
          <a:ln/>
        </p:spPr>
        <p:txBody>
          <a:bodyPr wrap="square" lIns="0" tIns="0" rIns="0" bIns="0" rtlCol="0" anchor="t"/>
          <a:lstStyle/>
          <a:p>
            <a:pPr algn="ctr">
              <a:lnSpc>
                <a:spcPts val="1680"/>
              </a:lnSpc>
            </a:pPr>
            <a:r>
              <a:rPr lang="en-US" sz="1100" b="1" kern="0" spc="240" dirty="0">
                <a:solidFill>
                  <a:srgbClr val="BA85FB"/>
                </a:solidFill>
                <a:latin typeface="Fira Code" pitchFamily="34" charset="0"/>
                <a:ea typeface="Fira Code" pitchFamily="34" charset="-122"/>
                <a:cs typeface="Fira Code" pitchFamily="34" charset="-120"/>
              </a:rPr>
              <a:t>MIKE WELLNITZ</a:t>
            </a:r>
            <a:endParaRPr lang="en-US" sz="1050" dirty="0"/>
          </a:p>
        </p:txBody>
      </p:sp>
      <p:sp>
        <p:nvSpPr>
          <p:cNvPr id="6" name="Text 3"/>
          <p:cNvSpPr/>
          <p:nvPr/>
        </p:nvSpPr>
        <p:spPr>
          <a:xfrm>
            <a:off x="6779870" y="3457826"/>
            <a:ext cx="1997794" cy="213345"/>
          </a:xfrm>
          <a:prstGeom prst="rect">
            <a:avLst/>
          </a:prstGeom>
          <a:noFill/>
          <a:ln/>
        </p:spPr>
        <p:txBody>
          <a:bodyPr wrap="square" lIns="0" tIns="0" rIns="0" bIns="0" rtlCol="0" anchor="t"/>
          <a:lstStyle/>
          <a:p>
            <a:pPr algn="ctr">
              <a:lnSpc>
                <a:spcPts val="1680"/>
              </a:lnSpc>
            </a:pPr>
            <a:r>
              <a:rPr lang="en-US" sz="1100" b="1" kern="0" spc="240" dirty="0">
                <a:solidFill>
                  <a:srgbClr val="BA85FB"/>
                </a:solidFill>
                <a:latin typeface="Fira Code" pitchFamily="34" charset="0"/>
                <a:ea typeface="Fira Code" pitchFamily="34" charset="-122"/>
                <a:cs typeface="Fira Code" pitchFamily="34" charset="-120"/>
              </a:rPr>
              <a:t>CRYSTAL ROSENBROOK</a:t>
            </a:r>
            <a:endParaRPr lang="en-US" sz="1050" dirty="0"/>
          </a:p>
        </p:txBody>
      </p:sp>
      <p:sp>
        <p:nvSpPr>
          <p:cNvPr id="7" name="Text 4"/>
          <p:cNvSpPr/>
          <p:nvPr/>
        </p:nvSpPr>
        <p:spPr>
          <a:xfrm>
            <a:off x="475560" y="978073"/>
            <a:ext cx="8191388" cy="366712"/>
          </a:xfrm>
          <a:prstGeom prst="rect">
            <a:avLst/>
          </a:prstGeom>
          <a:noFill/>
          <a:ln/>
        </p:spPr>
        <p:txBody>
          <a:bodyPr wrap="square" lIns="0" tIns="0" rIns="0" bIns="0" rtlCol="0" anchor="ctr"/>
          <a:lstStyle/>
          <a:p>
            <a:pPr algn="ctr"/>
            <a:r>
              <a:rPr lang="en-US" sz="2400" b="1" dirty="0">
                <a:solidFill>
                  <a:srgbClr val="FFFFFF"/>
                </a:solidFill>
                <a:latin typeface="Fira Sans" pitchFamily="34" charset="0"/>
                <a:ea typeface="Fira Sans" pitchFamily="34" charset="-122"/>
                <a:cs typeface="Fira Sans" pitchFamily="34" charset="-120"/>
              </a:rPr>
              <a:t>Meet Group 5</a:t>
            </a:r>
            <a:endParaRPr lang="en-US" sz="2400" dirty="0"/>
          </a:p>
        </p:txBody>
      </p:sp>
      <p:pic>
        <p:nvPicPr>
          <p:cNvPr id="8" name="Image 0" descr="https://pitch-assets-ccb95893-de3f-4266-973c-20049231b248.s3.eu-west-1.amazonaws.com/f0126d23-7666-455c-a189-265e6ff954b5?pitch-bytes=248319&amp;pitch-content-type=image%2Fjpeg"/>
          <p:cNvPicPr>
            <a:picLocks noChangeAspect="1"/>
          </p:cNvPicPr>
          <p:nvPr/>
        </p:nvPicPr>
        <p:blipFill>
          <a:blip r:embed="rId3"/>
          <a:srcRect t="17443" b="17492"/>
          <a:stretch/>
        </p:blipFill>
        <p:spPr>
          <a:xfrm>
            <a:off x="2740733" y="2035244"/>
            <a:ext cx="1224385" cy="1215376"/>
          </a:xfrm>
          <a:prstGeom prst="ellipse">
            <a:avLst/>
          </a:prstGeom>
        </p:spPr>
      </p:pic>
      <p:pic>
        <p:nvPicPr>
          <p:cNvPr id="9" name="Image 1" descr="https://pitch-assets-ccb95893-de3f-4266-973c-20049231b248.s3.eu-west-1.amazonaws.com/b9a4a247-34b6-45d3-abaf-cfc567128759?pitch-bytes=16509&amp;pitch-content-type=image%2Fjpeg"/>
          <p:cNvPicPr>
            <a:picLocks noChangeAspect="1"/>
          </p:cNvPicPr>
          <p:nvPr/>
        </p:nvPicPr>
        <p:blipFill>
          <a:blip r:embed="rId4"/>
          <a:srcRect t="17450" b="8102"/>
          <a:stretch/>
        </p:blipFill>
        <p:spPr>
          <a:xfrm>
            <a:off x="4921556" y="2035244"/>
            <a:ext cx="1224385" cy="1215376"/>
          </a:xfrm>
          <a:prstGeom prst="ellipse">
            <a:avLst/>
          </a:prstGeom>
        </p:spPr>
      </p:pic>
      <p:pic>
        <p:nvPicPr>
          <p:cNvPr id="10" name="Image 2" descr="https://pitch-assets-ccb95893-de3f-4266-973c-20049231b248.s3.eu-west-1.amazonaws.com/d7dc8afa-43d8-4e1f-8fe7-003fa383f7a1?pitch-bytes=94584&amp;pitch-content-type=image%2Fjpeg"/>
          <p:cNvPicPr>
            <a:picLocks noChangeAspect="1"/>
          </p:cNvPicPr>
          <p:nvPr/>
        </p:nvPicPr>
        <p:blipFill>
          <a:blip r:embed="rId5"/>
          <a:srcRect b="8759"/>
          <a:stretch/>
        </p:blipFill>
        <p:spPr>
          <a:xfrm>
            <a:off x="7126431" y="2035244"/>
            <a:ext cx="1224385" cy="1215376"/>
          </a:xfrm>
          <a:prstGeom prst="ellipse">
            <a:avLst/>
          </a:prstGeom>
        </p:spPr>
      </p:pic>
      <p:pic>
        <p:nvPicPr>
          <p:cNvPr id="11" name="Image 3" descr="https://pitch-assets-ccb95893-de3f-4266-973c-20049231b248.s3.eu-west-1.amazonaws.com/114bb8d4-3357-40a9-9a9d-30d80caf4ea7?pitch-bytes=6162&amp;pitch-content-type=image%2Fjpeg"/>
          <p:cNvPicPr>
            <a:picLocks noChangeAspect="1"/>
          </p:cNvPicPr>
          <p:nvPr/>
        </p:nvPicPr>
        <p:blipFill>
          <a:blip r:embed="rId6"/>
          <a:srcRect b="736"/>
          <a:stretch/>
        </p:blipFill>
        <p:spPr>
          <a:xfrm>
            <a:off x="559911" y="2035244"/>
            <a:ext cx="1224385" cy="1215376"/>
          </a:xfrm>
          <a:prstGeom prst="ellipse">
            <a:avLst/>
          </a:prstGeom>
        </p:spPr>
      </p:pic>
      <p:pic>
        <p:nvPicPr>
          <p:cNvPr id="12" name="Image 4" descr="https://pitch-assets-ccb95893-de3f-4266-973c-20049231b248.s3.eu-west-1.amazonaws.com/try-pitch-pdf-export-logo.svg">
            <a:hlinkClick r:id="rId7"/>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36595" y="4803153"/>
            <a:ext cx="515221" cy="22730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1E222B"/>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b41ef858-0ffa-4467-a37c-3ef08119e7c2?pitch-bytes=940580&amp;pitch-content-type=image%2Fpng"/>
          <p:cNvPicPr>
            <a:picLocks noChangeAspect="1"/>
          </p:cNvPicPr>
          <p:nvPr/>
        </p:nvPicPr>
        <p:blipFill>
          <a:blip r:embed="rId3"/>
          <a:srcRect/>
          <a:stretch/>
        </p:blipFill>
        <p:spPr>
          <a:xfrm>
            <a:off x="3108531" y="663167"/>
            <a:ext cx="5724558" cy="3935282"/>
          </a:xfrm>
          <a:prstGeom prst="rect">
            <a:avLst/>
          </a:prstGeom>
        </p:spPr>
      </p:pic>
      <p:sp>
        <p:nvSpPr>
          <p:cNvPr id="4" name="Text 0"/>
          <p:cNvSpPr/>
          <p:nvPr/>
        </p:nvSpPr>
        <p:spPr>
          <a:xfrm>
            <a:off x="316456" y="875701"/>
            <a:ext cx="2515642" cy="1466850"/>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What are the Top 20 Countries based on Ladder scores over time?</a:t>
            </a:r>
            <a:endParaRPr lang="en-US" sz="2400" dirty="0"/>
          </a:p>
        </p:txBody>
      </p:sp>
      <p:sp>
        <p:nvSpPr>
          <p:cNvPr id="5" name="Text 1"/>
          <p:cNvSpPr/>
          <p:nvPr/>
        </p:nvSpPr>
        <p:spPr>
          <a:xfrm>
            <a:off x="319267" y="542474"/>
            <a:ext cx="3809963" cy="213345"/>
          </a:xfrm>
          <a:prstGeom prst="rect">
            <a:avLst/>
          </a:prstGeom>
          <a:noFill/>
          <a:ln/>
        </p:spPr>
        <p:txBody>
          <a:bodyPr wrap="square" lIns="0" tIns="0" rIns="0" bIns="0" rtlCol="0" anchor="t"/>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LINE GRAPH</a:t>
            </a:r>
            <a:endParaRPr lang="en-US" sz="1050" dirty="0"/>
          </a:p>
        </p:txBody>
      </p:sp>
      <p:pic>
        <p:nvPicPr>
          <p:cNvPr id="6"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1E222B"/>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1de78319-414b-41dc-a206-2ba4dc97e394?pitch-bytes=201394&amp;pitch-content-type=image%2Fpng"/>
          <p:cNvPicPr>
            <a:picLocks noChangeAspect="1"/>
          </p:cNvPicPr>
          <p:nvPr/>
        </p:nvPicPr>
        <p:blipFill>
          <a:blip r:embed="rId3"/>
          <a:srcRect t="3227" r="12192" b="2151"/>
          <a:stretch/>
        </p:blipFill>
        <p:spPr>
          <a:xfrm>
            <a:off x="324663" y="809963"/>
            <a:ext cx="5467726" cy="3927980"/>
          </a:xfrm>
          <a:prstGeom prst="rect">
            <a:avLst/>
          </a:prstGeom>
        </p:spPr>
      </p:pic>
      <p:sp>
        <p:nvSpPr>
          <p:cNvPr id="4" name="Text 0"/>
          <p:cNvSpPr/>
          <p:nvPr/>
        </p:nvSpPr>
        <p:spPr>
          <a:xfrm>
            <a:off x="6052141" y="725018"/>
            <a:ext cx="3122712" cy="1466850"/>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What are the Top 20 Countries based on Ladder scores over time?</a:t>
            </a:r>
            <a:endParaRPr lang="en-US" sz="2400" dirty="0"/>
          </a:p>
        </p:txBody>
      </p:sp>
      <p:sp>
        <p:nvSpPr>
          <p:cNvPr id="5" name="Text 1"/>
          <p:cNvSpPr/>
          <p:nvPr/>
        </p:nvSpPr>
        <p:spPr>
          <a:xfrm>
            <a:off x="6050189" y="411427"/>
            <a:ext cx="3810000" cy="213345"/>
          </a:xfrm>
          <a:prstGeom prst="rect">
            <a:avLst/>
          </a:prstGeom>
          <a:noFill/>
          <a:ln/>
        </p:spPr>
        <p:txBody>
          <a:bodyPr wrap="square" lIns="0" tIns="0" rIns="0" bIns="0" rtlCol="0" anchor="t"/>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HEATMAP</a:t>
            </a:r>
            <a:endParaRPr lang="en-US" sz="1050" dirty="0"/>
          </a:p>
        </p:txBody>
      </p:sp>
      <p:pic>
        <p:nvPicPr>
          <p:cNvPr id="6"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1E222B"/>
        </a:solidFill>
        <a:effectLst/>
      </p:bgPr>
    </p:bg>
    <p:spTree>
      <p:nvGrpSpPr>
        <p:cNvPr id="1" name=""/>
        <p:cNvGrpSpPr/>
        <p:nvPr/>
      </p:nvGrpSpPr>
      <p:grpSpPr>
        <a:xfrm>
          <a:off x="0" y="0"/>
          <a:ext cx="0" cy="0"/>
          <a:chOff x="0" y="0"/>
          <a:chExt cx="0" cy="0"/>
        </a:xfrm>
      </p:grpSpPr>
      <p:sp>
        <p:nvSpPr>
          <p:cNvPr id="3" name="Text 0"/>
          <p:cNvSpPr/>
          <p:nvPr/>
        </p:nvSpPr>
        <p:spPr>
          <a:xfrm>
            <a:off x="477329" y="2112169"/>
            <a:ext cx="8189342" cy="823912"/>
          </a:xfrm>
          <a:prstGeom prst="rect">
            <a:avLst/>
          </a:prstGeom>
          <a:noFill/>
          <a:ln/>
        </p:spPr>
        <p:txBody>
          <a:bodyPr wrap="square" lIns="0" tIns="0" rIns="0" bIns="0" rtlCol="0" anchor="ctr"/>
          <a:lstStyle/>
          <a:p>
            <a:pPr algn="ctr"/>
            <a:r>
              <a:rPr lang="en-US" sz="2700" b="1" dirty="0">
                <a:solidFill>
                  <a:srgbClr val="FFFFFF"/>
                </a:solidFill>
                <a:latin typeface="Fira Sans" pitchFamily="34" charset="0"/>
                <a:ea typeface="Fira Sans" pitchFamily="34" charset="-122"/>
                <a:cs typeface="Fira Sans" pitchFamily="34" charset="-120"/>
              </a:rPr>
              <a:t>“Now and then it's good to pause in our pursuit of happiness and just be happy.”</a:t>
            </a:r>
            <a:endParaRPr lang="en-US" sz="2700" dirty="0"/>
          </a:p>
        </p:txBody>
      </p:sp>
      <p:sp>
        <p:nvSpPr>
          <p:cNvPr id="4" name="Text 1"/>
          <p:cNvSpPr/>
          <p:nvPr/>
        </p:nvSpPr>
        <p:spPr>
          <a:xfrm>
            <a:off x="1192367" y="3110880"/>
            <a:ext cx="6786563" cy="274290"/>
          </a:xfrm>
          <a:prstGeom prst="rect">
            <a:avLst/>
          </a:prstGeom>
          <a:noFill/>
          <a:ln/>
        </p:spPr>
        <p:txBody>
          <a:bodyPr wrap="square" lIns="0" tIns="0" rIns="0" bIns="0" rtlCol="0" anchor="ctr"/>
          <a:lstStyle/>
          <a:p>
            <a:pPr algn="ctr">
              <a:lnSpc>
                <a:spcPts val="2160"/>
              </a:lnSpc>
            </a:pPr>
            <a:r>
              <a:rPr lang="en-US" sz="1200" b="0" kern="0" spc="12" dirty="0">
                <a:solidFill>
                  <a:srgbClr val="9297A8"/>
                </a:solidFill>
                <a:latin typeface="Fira Sans" pitchFamily="34" charset="0"/>
                <a:ea typeface="Fira Sans" pitchFamily="34" charset="-122"/>
                <a:cs typeface="Fira Sans" pitchFamily="34" charset="-120"/>
              </a:rPr>
              <a:t>―Guillaume Apollinaire</a:t>
            </a:r>
            <a:endParaRPr lang="en-US" sz="1200" dirty="0"/>
          </a:p>
        </p:txBody>
      </p:sp>
      <p:sp>
        <p:nvSpPr>
          <p:cNvPr id="5" name="Text 2"/>
          <p:cNvSpPr/>
          <p:nvPr/>
        </p:nvSpPr>
        <p:spPr>
          <a:xfrm>
            <a:off x="476269" y="392049"/>
            <a:ext cx="8192207" cy="426690"/>
          </a:xfrm>
          <a:prstGeom prst="rect">
            <a:avLst/>
          </a:prstGeom>
          <a:noFill/>
          <a:ln/>
        </p:spPr>
        <p:txBody>
          <a:bodyPr wrap="square" lIns="0" tIns="0" rIns="0" bIns="0" rtlCol="0" anchor="ctr"/>
          <a:lstStyle/>
          <a:p>
            <a:pPr algn="ctr">
              <a:lnSpc>
                <a:spcPts val="1680"/>
              </a:lnSpc>
            </a:pPr>
            <a:r>
              <a:rPr lang="en-US" sz="1100" b="1" kern="0" spc="240" dirty="0">
                <a:solidFill>
                  <a:srgbClr val="BA85FB"/>
                </a:solidFill>
                <a:latin typeface="Fira Code" pitchFamily="34" charset="0"/>
                <a:ea typeface="Fira Code" pitchFamily="34" charset="-122"/>
                <a:cs typeface="Fira Code" pitchFamily="34" charset="-120"/>
              </a:rPr>
              <a:t>THANK YOU FOR YOUR ATTENTION</a:t>
            </a:r>
            <a:endParaRPr lang="en-US" sz="1050" dirty="0"/>
          </a:p>
          <a:p>
            <a:pPr algn="ctr">
              <a:lnSpc>
                <a:spcPts val="1680"/>
              </a:lnSpc>
            </a:pPr>
            <a:r>
              <a:rPr lang="en-US" sz="1100" b="1" kern="0" spc="240" dirty="0">
                <a:solidFill>
                  <a:srgbClr val="BA85FB"/>
                </a:solidFill>
                <a:latin typeface="Fira Code" pitchFamily="34" charset="0"/>
                <a:ea typeface="Fira Code" pitchFamily="34" charset="-122"/>
                <a:cs typeface="Fira Code" pitchFamily="34" charset="-120"/>
              </a:rPr>
              <a:t>WE ARE HAPPY TO TAKE YOUR QUESTIONS :)​</a:t>
            </a:r>
            <a:endParaRPr lang="en-US" sz="1050" dirty="0"/>
          </a:p>
        </p:txBody>
      </p:sp>
      <p:pic>
        <p:nvPicPr>
          <p:cNvPr id="6"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E222B"/>
        </a:solidFill>
        <a:effectLst/>
      </p:bgPr>
    </p:bg>
    <p:spTree>
      <p:nvGrpSpPr>
        <p:cNvPr id="1" name=""/>
        <p:cNvGrpSpPr/>
        <p:nvPr/>
      </p:nvGrpSpPr>
      <p:grpSpPr>
        <a:xfrm>
          <a:off x="0" y="0"/>
          <a:ext cx="0" cy="0"/>
          <a:chOff x="0" y="0"/>
          <a:chExt cx="0" cy="0"/>
        </a:xfrm>
      </p:grpSpPr>
      <p:sp>
        <p:nvSpPr>
          <p:cNvPr id="3" name="Text 0"/>
          <p:cNvSpPr/>
          <p:nvPr/>
        </p:nvSpPr>
        <p:spPr>
          <a:xfrm>
            <a:off x="476567" y="1617665"/>
            <a:ext cx="429592" cy="366713"/>
          </a:xfrm>
          <a:prstGeom prst="rect">
            <a:avLst/>
          </a:prstGeom>
          <a:noFill/>
          <a:ln/>
        </p:spPr>
        <p:txBody>
          <a:bodyPr wrap="square" lIns="0" tIns="0" rIns="0" bIns="0" rtlCol="0" anchor="ctr"/>
          <a:lstStyle/>
          <a:p>
            <a:pPr algn="l"/>
            <a:r>
              <a:rPr lang="en-US" sz="2400" b="1" dirty="0">
                <a:solidFill>
                  <a:srgbClr val="FFFFFF"/>
                </a:solidFill>
                <a:latin typeface="Fira Sans" pitchFamily="34" charset="0"/>
                <a:ea typeface="Fira Sans" pitchFamily="34" charset="-122"/>
                <a:cs typeface="Fira Sans" pitchFamily="34" charset="-120"/>
              </a:rPr>
              <a:t>1</a:t>
            </a:r>
            <a:endParaRPr lang="en-US" sz="2400" dirty="0"/>
          </a:p>
        </p:txBody>
      </p:sp>
      <p:sp>
        <p:nvSpPr>
          <p:cNvPr id="4" name="Text 1"/>
          <p:cNvSpPr/>
          <p:nvPr/>
        </p:nvSpPr>
        <p:spPr>
          <a:xfrm>
            <a:off x="1180442" y="1658831"/>
            <a:ext cx="7488882" cy="274290"/>
          </a:xfrm>
          <a:prstGeom prst="rect">
            <a:avLst/>
          </a:prstGeom>
          <a:noFill/>
          <a:ln/>
        </p:spPr>
        <p:txBody>
          <a:bodyPr wrap="square" lIns="0" tIns="0" rIns="0" bIns="0" rtlCol="0" anchor="ctr"/>
          <a:lstStyle/>
          <a:p>
            <a:pPr algn="l">
              <a:lnSpc>
                <a:spcPts val="2160"/>
              </a:lnSpc>
            </a:pPr>
            <a:r>
              <a:rPr lang="en-US" sz="1200" b="0" kern="0" spc="12" dirty="0">
                <a:solidFill>
                  <a:srgbClr val="BA85FB"/>
                </a:solidFill>
                <a:latin typeface="Fira Sans" pitchFamily="34" charset="0"/>
                <a:ea typeface="Fira Sans" pitchFamily="34" charset="-122"/>
                <a:cs typeface="Fira Sans" pitchFamily="34" charset="-120"/>
              </a:rPr>
              <a:t>Which of the World Happiness Report variables have the strongest correlation with happiness?</a:t>
            </a:r>
            <a:endParaRPr lang="en-US" sz="1200" dirty="0"/>
          </a:p>
        </p:txBody>
      </p:sp>
      <p:sp>
        <p:nvSpPr>
          <p:cNvPr id="5" name="Text 2"/>
          <p:cNvSpPr/>
          <p:nvPr/>
        </p:nvSpPr>
        <p:spPr>
          <a:xfrm>
            <a:off x="476567" y="2485962"/>
            <a:ext cx="429592" cy="366713"/>
          </a:xfrm>
          <a:prstGeom prst="rect">
            <a:avLst/>
          </a:prstGeom>
          <a:noFill/>
          <a:ln/>
        </p:spPr>
        <p:txBody>
          <a:bodyPr wrap="square" lIns="0" tIns="0" rIns="0" bIns="0" rtlCol="0" anchor="ctr"/>
          <a:lstStyle/>
          <a:p>
            <a:pPr algn="l"/>
            <a:r>
              <a:rPr lang="en-US" sz="2400" b="1" dirty="0">
                <a:solidFill>
                  <a:srgbClr val="FFFFFF"/>
                </a:solidFill>
                <a:latin typeface="Fira Sans" pitchFamily="34" charset="0"/>
                <a:ea typeface="Fira Sans" pitchFamily="34" charset="-122"/>
                <a:cs typeface="Fira Sans" pitchFamily="34" charset="-120"/>
              </a:rPr>
              <a:t>2</a:t>
            </a:r>
            <a:endParaRPr lang="en-US" sz="2400" dirty="0"/>
          </a:p>
        </p:txBody>
      </p:sp>
      <p:sp>
        <p:nvSpPr>
          <p:cNvPr id="6" name="Text 3"/>
          <p:cNvSpPr/>
          <p:nvPr/>
        </p:nvSpPr>
        <p:spPr>
          <a:xfrm>
            <a:off x="1180442" y="2539406"/>
            <a:ext cx="7488844" cy="274290"/>
          </a:xfrm>
          <a:prstGeom prst="rect">
            <a:avLst/>
          </a:prstGeom>
          <a:noFill/>
          <a:ln/>
        </p:spPr>
        <p:txBody>
          <a:bodyPr wrap="square" lIns="0" tIns="0" rIns="0" bIns="0" rtlCol="0" anchor="ctr"/>
          <a:lstStyle/>
          <a:p>
            <a:pPr algn="l">
              <a:lnSpc>
                <a:spcPts val="2160"/>
              </a:lnSpc>
            </a:pPr>
            <a:r>
              <a:rPr lang="en-US" sz="1200" b="0" kern="0" spc="12" dirty="0">
                <a:solidFill>
                  <a:srgbClr val="BA85FB"/>
                </a:solidFill>
                <a:latin typeface="Fira Sans" pitchFamily="34" charset="0"/>
                <a:ea typeface="Fira Sans" pitchFamily="34" charset="-122"/>
                <a:cs typeface="Fira Sans" pitchFamily="34" charset="-120"/>
              </a:rPr>
              <a:t>Is there a relationship between the World Happiness Report and Fragile States Index data from 2022?</a:t>
            </a:r>
            <a:endParaRPr lang="en-US" sz="1200" dirty="0"/>
          </a:p>
        </p:txBody>
      </p:sp>
      <p:sp>
        <p:nvSpPr>
          <p:cNvPr id="7" name="Text 4"/>
          <p:cNvSpPr/>
          <p:nvPr/>
        </p:nvSpPr>
        <p:spPr>
          <a:xfrm>
            <a:off x="476567" y="3327839"/>
            <a:ext cx="429592" cy="366713"/>
          </a:xfrm>
          <a:prstGeom prst="rect">
            <a:avLst/>
          </a:prstGeom>
          <a:noFill/>
          <a:ln/>
        </p:spPr>
        <p:txBody>
          <a:bodyPr wrap="square" lIns="0" tIns="0" rIns="0" bIns="0" rtlCol="0" anchor="ctr"/>
          <a:lstStyle/>
          <a:p>
            <a:pPr algn="l"/>
            <a:r>
              <a:rPr lang="en-US" sz="2400" b="1" dirty="0">
                <a:solidFill>
                  <a:srgbClr val="FFFFFF"/>
                </a:solidFill>
                <a:latin typeface="Fira Sans" pitchFamily="34" charset="0"/>
                <a:ea typeface="Fira Sans" pitchFamily="34" charset="-122"/>
                <a:cs typeface="Fira Sans" pitchFamily="34" charset="-120"/>
              </a:rPr>
              <a:t>3</a:t>
            </a:r>
            <a:endParaRPr lang="en-US" sz="2400" dirty="0"/>
          </a:p>
        </p:txBody>
      </p:sp>
      <p:sp>
        <p:nvSpPr>
          <p:cNvPr id="8" name="Text 5"/>
          <p:cNvSpPr/>
          <p:nvPr/>
        </p:nvSpPr>
        <p:spPr>
          <a:xfrm>
            <a:off x="1180442" y="3373692"/>
            <a:ext cx="7488957" cy="274290"/>
          </a:xfrm>
          <a:prstGeom prst="rect">
            <a:avLst/>
          </a:prstGeom>
          <a:noFill/>
          <a:ln/>
        </p:spPr>
        <p:txBody>
          <a:bodyPr wrap="square" lIns="0" tIns="0" rIns="0" bIns="0" rtlCol="0" anchor="ctr"/>
          <a:lstStyle/>
          <a:p>
            <a:pPr algn="l">
              <a:lnSpc>
                <a:spcPts val="2160"/>
              </a:lnSpc>
            </a:pPr>
            <a:r>
              <a:rPr lang="en-US" sz="1200" b="0" kern="0" spc="12" dirty="0">
                <a:solidFill>
                  <a:srgbClr val="BA85FB"/>
                </a:solidFill>
                <a:latin typeface="Fira Sans" pitchFamily="34" charset="0"/>
                <a:ea typeface="Fira Sans" pitchFamily="34" charset="-122"/>
                <a:cs typeface="Fira Sans" pitchFamily="34" charset="-120"/>
              </a:rPr>
              <a:t>Where are people the most happy based on geography?</a:t>
            </a:r>
            <a:endParaRPr lang="en-US" sz="1200" dirty="0"/>
          </a:p>
        </p:txBody>
      </p:sp>
      <p:sp>
        <p:nvSpPr>
          <p:cNvPr id="9" name="Text 6"/>
          <p:cNvSpPr/>
          <p:nvPr/>
        </p:nvSpPr>
        <p:spPr>
          <a:xfrm>
            <a:off x="476567" y="4117317"/>
            <a:ext cx="429592" cy="366713"/>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4</a:t>
            </a:r>
            <a:endParaRPr lang="en-US" sz="2400" dirty="0"/>
          </a:p>
        </p:txBody>
      </p:sp>
      <p:sp>
        <p:nvSpPr>
          <p:cNvPr id="10" name="Text 7"/>
          <p:cNvSpPr/>
          <p:nvPr/>
        </p:nvSpPr>
        <p:spPr>
          <a:xfrm>
            <a:off x="1180442" y="4205699"/>
            <a:ext cx="7488844" cy="274290"/>
          </a:xfrm>
          <a:prstGeom prst="rect">
            <a:avLst/>
          </a:prstGeom>
          <a:noFill/>
          <a:ln/>
        </p:spPr>
        <p:txBody>
          <a:bodyPr wrap="square" lIns="0" tIns="0" rIns="0" bIns="0" rtlCol="0" anchor="ctr"/>
          <a:lstStyle/>
          <a:p>
            <a:pPr algn="l">
              <a:lnSpc>
                <a:spcPts val="2160"/>
              </a:lnSpc>
            </a:pPr>
            <a:r>
              <a:rPr lang="en-US" sz="1200" b="0" kern="0" spc="12" dirty="0">
                <a:solidFill>
                  <a:srgbClr val="BA85FB"/>
                </a:solidFill>
                <a:latin typeface="Fira Sans" pitchFamily="34" charset="0"/>
                <a:ea typeface="Fira Sans" pitchFamily="34" charset="-122"/>
                <a:cs typeface="Fira Sans" pitchFamily="34" charset="-120"/>
              </a:rPr>
              <a:t>What are the Top 20 Countries based on Ladder scores over time?</a:t>
            </a:r>
            <a:endParaRPr lang="en-US" sz="1200" dirty="0"/>
          </a:p>
        </p:txBody>
      </p:sp>
      <p:sp>
        <p:nvSpPr>
          <p:cNvPr id="11" name="Shape 8"/>
          <p:cNvSpPr/>
          <p:nvPr/>
        </p:nvSpPr>
        <p:spPr>
          <a:xfrm>
            <a:off x="476250" y="2265739"/>
            <a:ext cx="8193176" cy="0"/>
          </a:xfrm>
          <a:prstGeom prst="line">
            <a:avLst/>
          </a:prstGeom>
          <a:solidFill>
            <a:srgbClr val="9B81BC"/>
          </a:solidFill>
          <a:ln w="5292">
            <a:solidFill>
              <a:srgbClr val="9297A8"/>
            </a:solidFill>
            <a:prstDash val="solid"/>
            <a:headEnd type="none"/>
            <a:tailEnd type="none"/>
          </a:ln>
        </p:spPr>
      </p:sp>
      <p:sp>
        <p:nvSpPr>
          <p:cNvPr id="12" name="Shape 9"/>
          <p:cNvSpPr/>
          <p:nvPr/>
        </p:nvSpPr>
        <p:spPr>
          <a:xfrm>
            <a:off x="476250" y="3099780"/>
            <a:ext cx="8193176" cy="0"/>
          </a:xfrm>
          <a:prstGeom prst="line">
            <a:avLst/>
          </a:prstGeom>
          <a:solidFill>
            <a:srgbClr val="9B81BC"/>
          </a:solidFill>
          <a:ln w="5292">
            <a:solidFill>
              <a:srgbClr val="9297A8"/>
            </a:solidFill>
            <a:prstDash val="solid"/>
            <a:headEnd type="none"/>
            <a:tailEnd type="none"/>
          </a:ln>
        </p:spPr>
      </p:sp>
      <p:sp>
        <p:nvSpPr>
          <p:cNvPr id="13" name="Shape 10"/>
          <p:cNvSpPr/>
          <p:nvPr/>
        </p:nvSpPr>
        <p:spPr>
          <a:xfrm>
            <a:off x="476250" y="3957634"/>
            <a:ext cx="8193176" cy="0"/>
          </a:xfrm>
          <a:prstGeom prst="line">
            <a:avLst/>
          </a:prstGeom>
          <a:solidFill>
            <a:srgbClr val="9B81BC"/>
          </a:solidFill>
          <a:ln w="5292">
            <a:solidFill>
              <a:srgbClr val="9297A8"/>
            </a:solidFill>
            <a:prstDash val="solid"/>
            <a:headEnd type="none"/>
            <a:tailEnd type="none"/>
          </a:ln>
        </p:spPr>
      </p:sp>
      <p:sp>
        <p:nvSpPr>
          <p:cNvPr id="14" name="Text 11"/>
          <p:cNvSpPr/>
          <p:nvPr/>
        </p:nvSpPr>
        <p:spPr>
          <a:xfrm>
            <a:off x="476250" y="476250"/>
            <a:ext cx="8193100" cy="366713"/>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Research Questions</a:t>
            </a:r>
            <a:endParaRPr lang="en-US" sz="2400" dirty="0"/>
          </a:p>
        </p:txBody>
      </p:sp>
      <p:pic>
        <p:nvPicPr>
          <p:cNvPr id="15"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E222B"/>
        </a:solidFill>
        <a:effectLst/>
      </p:bgPr>
    </p:bg>
    <p:spTree>
      <p:nvGrpSpPr>
        <p:cNvPr id="1" name=""/>
        <p:cNvGrpSpPr/>
        <p:nvPr/>
      </p:nvGrpSpPr>
      <p:grpSpPr>
        <a:xfrm>
          <a:off x="0" y="0"/>
          <a:ext cx="0" cy="0"/>
          <a:chOff x="0" y="0"/>
          <a:chExt cx="0" cy="0"/>
        </a:xfrm>
      </p:grpSpPr>
      <p:sp>
        <p:nvSpPr>
          <p:cNvPr id="3" name="Text 0"/>
          <p:cNvSpPr/>
          <p:nvPr/>
        </p:nvSpPr>
        <p:spPr>
          <a:xfrm>
            <a:off x="1191481" y="709957"/>
            <a:ext cx="6787306" cy="366712"/>
          </a:xfrm>
          <a:prstGeom prst="rect">
            <a:avLst/>
          </a:prstGeom>
          <a:noFill/>
          <a:ln/>
        </p:spPr>
        <p:txBody>
          <a:bodyPr wrap="square" lIns="0" tIns="0" rIns="0" bIns="0" rtlCol="0" anchor="ctr"/>
          <a:lstStyle/>
          <a:p>
            <a:pPr algn="ctr"/>
            <a:r>
              <a:rPr lang="en-US" sz="2400" b="1" dirty="0">
                <a:solidFill>
                  <a:srgbClr val="FFFFFF"/>
                </a:solidFill>
                <a:latin typeface="Fira Sans" pitchFamily="34" charset="0"/>
                <a:ea typeface="Fira Sans" pitchFamily="34" charset="-122"/>
                <a:cs typeface="Fira Sans" pitchFamily="34" charset="-120"/>
              </a:rPr>
              <a:t>Overview</a:t>
            </a:r>
            <a:endParaRPr lang="en-US" sz="2400" dirty="0"/>
          </a:p>
        </p:txBody>
      </p:sp>
      <p:sp>
        <p:nvSpPr>
          <p:cNvPr id="4" name="Text 1"/>
          <p:cNvSpPr/>
          <p:nvPr/>
        </p:nvSpPr>
        <p:spPr>
          <a:xfrm>
            <a:off x="1191853" y="1295166"/>
            <a:ext cx="6786563" cy="3291482"/>
          </a:xfrm>
          <a:prstGeom prst="rect">
            <a:avLst/>
          </a:prstGeom>
          <a:noFill/>
          <a:ln/>
        </p:spPr>
        <p:txBody>
          <a:bodyPr wrap="square" lIns="0" tIns="0" rIns="0" bIns="0" rtlCol="0" anchor="ctr"/>
          <a:lstStyle/>
          <a:p>
            <a:pPr algn="ctr">
              <a:lnSpc>
                <a:spcPts val="2160"/>
              </a:lnSpc>
            </a:pPr>
            <a:r>
              <a:rPr lang="en-US" sz="1200" b="0" kern="0" spc="12" dirty="0">
                <a:solidFill>
                  <a:srgbClr val="D8D9DD"/>
                </a:solidFill>
                <a:latin typeface="Fira Sans" pitchFamily="34" charset="0"/>
                <a:ea typeface="Fira Sans" pitchFamily="34" charset="-122"/>
                <a:cs typeface="Fira Sans" pitchFamily="34" charset="-120"/>
              </a:rPr>
              <a:t>The </a:t>
            </a:r>
            <a:r>
              <a:rPr lang="en-US" sz="1200" b="0" kern="0" spc="12" dirty="0">
                <a:solidFill>
                  <a:srgbClr val="BA85FB"/>
                </a:solidFill>
                <a:latin typeface="Fira Sans" pitchFamily="34" charset="0"/>
                <a:ea typeface="Fira Sans" pitchFamily="34" charset="-122"/>
                <a:cs typeface="Fira Sans" pitchFamily="34" charset="-120"/>
              </a:rPr>
              <a:t>World Happiness Report (WHR)</a:t>
            </a:r>
            <a:r>
              <a:rPr lang="en-US" sz="1200" b="0" kern="0" spc="12" dirty="0">
                <a:solidFill>
                  <a:srgbClr val="D8D9DD"/>
                </a:solidFill>
                <a:latin typeface="Fira Sans" pitchFamily="34" charset="0"/>
                <a:ea typeface="Fira Sans" pitchFamily="34" charset="-122"/>
                <a:cs typeface="Fira Sans" pitchFamily="34" charset="-120"/>
              </a:rPr>
              <a:t> 2023 is a comprehensive study that aims to identify the factors that contribute to happiness and well-being around the world. The report is based on data collected from the </a:t>
            </a:r>
            <a:r>
              <a:rPr lang="en-US" sz="1200" b="0" kern="0" spc="12" dirty="0">
                <a:solidFill>
                  <a:srgbClr val="BA85FB"/>
                </a:solidFill>
                <a:latin typeface="Fira Sans" pitchFamily="34" charset="0"/>
                <a:ea typeface="Fira Sans" pitchFamily="34" charset="-122"/>
                <a:cs typeface="Fira Sans" pitchFamily="34" charset="-120"/>
              </a:rPr>
              <a:t>Gallup World Poll (GWP)</a:t>
            </a:r>
            <a:r>
              <a:rPr lang="en-US" sz="1200" b="0" kern="0" spc="12" dirty="0">
                <a:solidFill>
                  <a:srgbClr val="D8D9DD"/>
                </a:solidFill>
                <a:latin typeface="Fira Sans" pitchFamily="34" charset="0"/>
                <a:ea typeface="Fira Sans" pitchFamily="34" charset="-122"/>
                <a:cs typeface="Fira Sans" pitchFamily="34" charset="-120"/>
              </a:rPr>
              <a:t>, which surveys individuals in over </a:t>
            </a:r>
            <a:r>
              <a:rPr lang="en-US" sz="1200" b="0" kern="0" spc="12" dirty="0">
                <a:solidFill>
                  <a:srgbClr val="BA85FB"/>
                </a:solidFill>
                <a:latin typeface="Fira Sans" pitchFamily="34" charset="0"/>
                <a:ea typeface="Fira Sans" pitchFamily="34" charset="-122"/>
                <a:cs typeface="Fira Sans" pitchFamily="34" charset="-120"/>
              </a:rPr>
              <a:t>150 countries</a:t>
            </a:r>
            <a:r>
              <a:rPr lang="en-US" sz="1200" b="0" kern="0" spc="12" dirty="0">
                <a:solidFill>
                  <a:srgbClr val="D8D9DD"/>
                </a:solidFill>
                <a:latin typeface="Fira Sans" pitchFamily="34" charset="0"/>
                <a:ea typeface="Fira Sans" pitchFamily="34" charset="-122"/>
                <a:cs typeface="Fira Sans" pitchFamily="34" charset="-120"/>
              </a:rPr>
              <a:t> and asks them to rate their </a:t>
            </a:r>
            <a:r>
              <a:rPr lang="en-US" sz="1200" b="0" kern="0" spc="12" dirty="0">
                <a:solidFill>
                  <a:srgbClr val="BA85FB"/>
                </a:solidFill>
                <a:latin typeface="Fira Sans" pitchFamily="34" charset="0"/>
                <a:ea typeface="Fira Sans" pitchFamily="34" charset="-122"/>
                <a:cs typeface="Fira Sans" pitchFamily="34" charset="-120"/>
              </a:rPr>
              <a:t>subjective well-being</a:t>
            </a:r>
            <a:r>
              <a:rPr lang="en-US" sz="1200" b="0" kern="0" spc="12" dirty="0">
                <a:solidFill>
                  <a:srgbClr val="D8D9DD"/>
                </a:solidFill>
                <a:latin typeface="Fira Sans" pitchFamily="34" charset="0"/>
                <a:ea typeface="Fira Sans" pitchFamily="34" charset="-122"/>
                <a:cs typeface="Fira Sans" pitchFamily="34" charset="-120"/>
              </a:rPr>
              <a:t> on a </a:t>
            </a:r>
            <a:r>
              <a:rPr lang="en-US" sz="1200" b="0" kern="0" spc="12" dirty="0">
                <a:solidFill>
                  <a:srgbClr val="BA85FB"/>
                </a:solidFill>
                <a:latin typeface="Fira Sans" pitchFamily="34" charset="0"/>
                <a:ea typeface="Fira Sans" pitchFamily="34" charset="-122"/>
                <a:cs typeface="Fira Sans" pitchFamily="34" charset="-120"/>
              </a:rPr>
              <a:t>scale of 0 to 10</a:t>
            </a:r>
            <a:r>
              <a:rPr lang="en-US" sz="1200" b="0" kern="0" spc="12" dirty="0">
                <a:solidFill>
                  <a:srgbClr val="D8D9DD"/>
                </a:solidFill>
                <a:latin typeface="Fira Sans" pitchFamily="34" charset="0"/>
                <a:ea typeface="Fira Sans" pitchFamily="34" charset="-122"/>
                <a:cs typeface="Fira Sans" pitchFamily="34" charset="-120"/>
              </a:rPr>
              <a:t>. The report uses a </a:t>
            </a:r>
            <a:r>
              <a:rPr lang="en-US" sz="1200" b="0" kern="0" spc="12" dirty="0">
                <a:solidFill>
                  <a:srgbClr val="BA85FB"/>
                </a:solidFill>
                <a:latin typeface="Fira Sans" pitchFamily="34" charset="0"/>
                <a:ea typeface="Fira Sans" pitchFamily="34" charset="-122"/>
                <a:cs typeface="Fira Sans" pitchFamily="34" charset="-120"/>
              </a:rPr>
              <a:t>variety of statistical techniques</a:t>
            </a:r>
            <a:r>
              <a:rPr lang="en-US" sz="1200" b="0" kern="0" spc="12" dirty="0">
                <a:solidFill>
                  <a:srgbClr val="D8D9DD"/>
                </a:solidFill>
                <a:latin typeface="Fira Sans" pitchFamily="34" charset="0"/>
                <a:ea typeface="Fira Sans" pitchFamily="34" charset="-122"/>
                <a:cs typeface="Fira Sans" pitchFamily="34" charset="-120"/>
              </a:rPr>
              <a:t> to analyze the data, including </a:t>
            </a:r>
            <a:r>
              <a:rPr lang="en-US" sz="1200" b="0" kern="0" spc="12" dirty="0">
                <a:solidFill>
                  <a:srgbClr val="BA85FB"/>
                </a:solidFill>
                <a:latin typeface="Fira Sans" pitchFamily="34" charset="0"/>
                <a:ea typeface="Fira Sans" pitchFamily="34" charset="-122"/>
                <a:cs typeface="Fira Sans" pitchFamily="34" charset="-120"/>
              </a:rPr>
              <a:t>regression analysis and multilevel modeling</a:t>
            </a:r>
            <a:r>
              <a:rPr lang="en-US" sz="1200" b="0" kern="0" spc="12" dirty="0">
                <a:solidFill>
                  <a:srgbClr val="D8D9DD"/>
                </a:solidFill>
                <a:latin typeface="Fira Sans" pitchFamily="34" charset="0"/>
                <a:ea typeface="Fira Sans" pitchFamily="34" charset="-122"/>
                <a:cs typeface="Fira Sans" pitchFamily="34" charset="-120"/>
              </a:rPr>
              <a:t>, to identify the factors that are most strongly associated with happiness, such as income, social support, and freedom to make life choices.</a:t>
            </a:r>
            <a:endParaRPr lang="en-US" sz="1200" dirty="0"/>
          </a:p>
          <a:p>
            <a:pPr algn="ctr">
              <a:lnSpc>
                <a:spcPts val="2160"/>
              </a:lnSpc>
            </a:pPr>
            <a:endParaRPr lang="en-US" sz="1200" dirty="0"/>
          </a:p>
          <a:p>
            <a:pPr algn="ctr">
              <a:lnSpc>
                <a:spcPts val="2160"/>
              </a:lnSpc>
            </a:pPr>
            <a:r>
              <a:rPr lang="en-US" sz="1200" b="0" kern="0" spc="12" dirty="0">
                <a:solidFill>
                  <a:srgbClr val="D8D9DD"/>
                </a:solidFill>
                <a:latin typeface="Fira Sans" pitchFamily="34" charset="0"/>
                <a:ea typeface="Fira Sans" pitchFamily="34" charset="-122"/>
                <a:cs typeface="Fira Sans" pitchFamily="34" charset="-120"/>
              </a:rPr>
              <a:t>In addition to the GWP data, the report also includes data from other sources, such as the </a:t>
            </a:r>
            <a:r>
              <a:rPr lang="en-US" sz="1200" b="0" kern="0" spc="12" dirty="0">
                <a:solidFill>
                  <a:srgbClr val="BA85FB"/>
                </a:solidFill>
                <a:latin typeface="Fira Sans" pitchFamily="34" charset="0"/>
                <a:ea typeface="Fira Sans" pitchFamily="34" charset="-122"/>
                <a:cs typeface="Fira Sans" pitchFamily="34" charset="-120"/>
              </a:rPr>
              <a:t>World Bank, World Health Organization and the United Nations</a:t>
            </a:r>
            <a:r>
              <a:rPr lang="en-US" sz="1200" b="0" kern="0" spc="12" dirty="0">
                <a:solidFill>
                  <a:srgbClr val="D8D9DD"/>
                </a:solidFill>
                <a:latin typeface="Fira Sans" pitchFamily="34" charset="0"/>
                <a:ea typeface="Fira Sans" pitchFamily="34" charset="-122"/>
                <a:cs typeface="Fira Sans" pitchFamily="34" charset="-120"/>
              </a:rPr>
              <a:t>. These data are used to provide </a:t>
            </a:r>
            <a:r>
              <a:rPr lang="en-US" sz="1200" b="0" kern="0" spc="12" dirty="0">
                <a:solidFill>
                  <a:srgbClr val="BA85FB"/>
                </a:solidFill>
                <a:latin typeface="Fira Sans" pitchFamily="34" charset="0"/>
                <a:ea typeface="Fira Sans" pitchFamily="34" charset="-122"/>
                <a:cs typeface="Fira Sans" pitchFamily="34" charset="-120"/>
              </a:rPr>
              <a:t>context</a:t>
            </a:r>
            <a:r>
              <a:rPr lang="en-US" sz="1200" b="0" kern="0" spc="12" dirty="0">
                <a:solidFill>
                  <a:srgbClr val="D8D9DD"/>
                </a:solidFill>
                <a:latin typeface="Fira Sans" pitchFamily="34" charset="0"/>
                <a:ea typeface="Fira Sans" pitchFamily="34" charset="-122"/>
                <a:cs typeface="Fira Sans" pitchFamily="34" charset="-120"/>
              </a:rPr>
              <a:t> for the happiness scores, and to </a:t>
            </a:r>
            <a:r>
              <a:rPr lang="en-US" sz="1200" b="0" kern="0" spc="12" dirty="0">
                <a:solidFill>
                  <a:srgbClr val="BA85FB"/>
                </a:solidFill>
                <a:latin typeface="Fira Sans" pitchFamily="34" charset="0"/>
                <a:ea typeface="Fira Sans" pitchFamily="34" charset="-122"/>
                <a:cs typeface="Fira Sans" pitchFamily="34" charset="-120"/>
              </a:rPr>
              <a:t>examine the relationship</a:t>
            </a:r>
            <a:r>
              <a:rPr lang="en-US" sz="1200" b="0" kern="0" spc="12" dirty="0">
                <a:solidFill>
                  <a:srgbClr val="D8D9DD"/>
                </a:solidFill>
                <a:latin typeface="Fira Sans" pitchFamily="34" charset="0"/>
                <a:ea typeface="Fira Sans" pitchFamily="34" charset="-122"/>
                <a:cs typeface="Fira Sans" pitchFamily="34" charset="-120"/>
              </a:rPr>
              <a:t> between happiness and other indicators of well-being, such as health, education, and economic development.</a:t>
            </a:r>
            <a:endParaRPr lang="en-US" sz="1200" dirty="0"/>
          </a:p>
        </p:txBody>
      </p:sp>
      <p:pic>
        <p:nvPicPr>
          <p:cNvPr id="5"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E222B"/>
        </a:solidFill>
        <a:effectLst/>
      </p:bgPr>
    </p:bg>
    <p:spTree>
      <p:nvGrpSpPr>
        <p:cNvPr id="1" name=""/>
        <p:cNvGrpSpPr/>
        <p:nvPr/>
      </p:nvGrpSpPr>
      <p:grpSpPr>
        <a:xfrm>
          <a:off x="0" y="0"/>
          <a:ext cx="0" cy="0"/>
          <a:chOff x="0" y="0"/>
          <a:chExt cx="0" cy="0"/>
        </a:xfrm>
      </p:grpSpPr>
      <p:sp>
        <p:nvSpPr>
          <p:cNvPr id="3" name="Text 0"/>
          <p:cNvSpPr/>
          <p:nvPr/>
        </p:nvSpPr>
        <p:spPr>
          <a:xfrm>
            <a:off x="6525560" y="-1046"/>
            <a:ext cx="2620584" cy="5145700"/>
          </a:xfrm>
          <a:prstGeom prst="roundRect">
            <a:avLst>
              <a:gd name="adj" fmla="val -34893"/>
            </a:avLst>
          </a:prstGeom>
          <a:solidFill>
            <a:srgbClr val="9B81BC">
              <a:alpha val="10000"/>
            </a:srgbClr>
          </a:solidFill>
          <a:ln/>
        </p:spPr>
        <p:txBody>
          <a:bodyPr wrap="square" lIns="145588" tIns="607478" rIns="145588" bIns="607478" rtlCol="0" anchor="ctr"/>
          <a:lstStyle/>
          <a:p>
            <a:pPr algn="ctr">
              <a:lnSpc>
                <a:spcPts val="2160"/>
              </a:lnSpc>
            </a:pPr>
            <a:endParaRPr lang="en-US" sz="1200" dirty="0"/>
          </a:p>
        </p:txBody>
      </p:sp>
      <p:sp>
        <p:nvSpPr>
          <p:cNvPr id="4" name="Text 1"/>
          <p:cNvSpPr/>
          <p:nvPr/>
        </p:nvSpPr>
        <p:spPr>
          <a:xfrm>
            <a:off x="476250" y="1367761"/>
            <a:ext cx="5481228" cy="3300412"/>
          </a:xfrm>
          <a:prstGeom prst="rect">
            <a:avLst/>
          </a:prstGeom>
          <a:noFill/>
          <a:ln/>
        </p:spPr>
        <p:txBody>
          <a:bodyPr wrap="square" lIns="0" tIns="0" rIns="0" bIns="0" rtlCol="0" anchor="ctr"/>
          <a:lstStyle/>
          <a:p>
            <a:pPr algn="l"/>
            <a:r>
              <a:rPr lang="en-US" sz="1200" b="0" dirty="0">
                <a:solidFill>
                  <a:srgbClr val="FFFFFF"/>
                </a:solidFill>
                <a:latin typeface="Fira Sans" pitchFamily="34" charset="0"/>
                <a:ea typeface="Fira Sans" pitchFamily="34" charset="-122"/>
                <a:cs typeface="Fira Sans" pitchFamily="34" charset="-120"/>
              </a:rPr>
              <a:t>In the </a:t>
            </a:r>
            <a:r>
              <a:rPr lang="en-US" sz="1200" b="0" dirty="0">
                <a:solidFill>
                  <a:srgbClr val="BA85FB"/>
                </a:solidFill>
                <a:latin typeface="Fira Sans" pitchFamily="34" charset="0"/>
                <a:ea typeface="Fira Sans" pitchFamily="34" charset="-122"/>
                <a:cs typeface="Fira Sans" pitchFamily="34" charset="-120"/>
              </a:rPr>
              <a:t>WHR</a:t>
            </a:r>
            <a:r>
              <a:rPr lang="en-US" sz="1200" b="0" dirty="0">
                <a:solidFill>
                  <a:srgbClr val="FFFFFF"/>
                </a:solidFill>
                <a:latin typeface="Fira Sans" pitchFamily="34" charset="0"/>
                <a:ea typeface="Fira Sans" pitchFamily="34" charset="-122"/>
                <a:cs typeface="Fira Sans" pitchFamily="34" charset="-120"/>
              </a:rPr>
              <a:t>, the main data source is the </a:t>
            </a:r>
            <a:r>
              <a:rPr lang="en-US" sz="1200" b="0" dirty="0">
                <a:solidFill>
                  <a:srgbClr val="BA85FB"/>
                </a:solidFill>
                <a:latin typeface="Fira Sans" pitchFamily="34" charset="0"/>
                <a:ea typeface="Fira Sans" pitchFamily="34" charset="-122"/>
                <a:cs typeface="Fira Sans" pitchFamily="34" charset="-120"/>
              </a:rPr>
              <a:t>GWP</a:t>
            </a:r>
            <a:r>
              <a:rPr lang="en-US" sz="1200" b="0" dirty="0">
                <a:solidFill>
                  <a:srgbClr val="FFFFFF"/>
                </a:solidFill>
                <a:latin typeface="Fira Sans" pitchFamily="34" charset="0"/>
                <a:ea typeface="Fira Sans" pitchFamily="34" charset="-122"/>
                <a:cs typeface="Fira Sans" pitchFamily="34" charset="-120"/>
              </a:rPr>
              <a:t>. The GWP asks people to rate their </a:t>
            </a:r>
            <a:r>
              <a:rPr lang="en-US" sz="1200" b="0" dirty="0">
                <a:solidFill>
                  <a:srgbClr val="BA85FB"/>
                </a:solidFill>
                <a:latin typeface="Fira Sans" pitchFamily="34" charset="0"/>
                <a:ea typeface="Fira Sans" pitchFamily="34" charset="-122"/>
                <a:cs typeface="Fira Sans" pitchFamily="34" charset="-120"/>
              </a:rPr>
              <a:t>life satisfaction</a:t>
            </a:r>
            <a:r>
              <a:rPr lang="en-US" sz="1200" b="0" dirty="0">
                <a:solidFill>
                  <a:srgbClr val="FFFFFF"/>
                </a:solidFill>
                <a:latin typeface="Fira Sans" pitchFamily="34" charset="0"/>
                <a:ea typeface="Fira Sans" pitchFamily="34" charset="-122"/>
                <a:cs typeface="Fira Sans" pitchFamily="34" charset="-120"/>
              </a:rPr>
              <a:t> on a scale of 0 to 10 using a ladder image, where </a:t>
            </a:r>
            <a:r>
              <a:rPr lang="en-US" sz="1200" b="0" dirty="0">
                <a:solidFill>
                  <a:srgbClr val="BA85FB"/>
                </a:solidFill>
                <a:latin typeface="Fira Sans" pitchFamily="34" charset="0"/>
                <a:ea typeface="Fira Sans" pitchFamily="34" charset="-122"/>
                <a:cs typeface="Fira Sans" pitchFamily="34" charset="-120"/>
              </a:rPr>
              <a:t>10 is the best possible life and 0</a:t>
            </a:r>
            <a:r>
              <a:rPr lang="en-US" sz="1200" b="0" dirty="0">
                <a:solidFill>
                  <a:srgbClr val="FFFFFF"/>
                </a:solidFill>
                <a:latin typeface="Fira Sans" pitchFamily="34" charset="0"/>
                <a:ea typeface="Fira Sans" pitchFamily="34" charset="-122"/>
                <a:cs typeface="Fira Sans" pitchFamily="34" charset="-120"/>
              </a:rPr>
              <a:t> is the worst. This rating system is called the </a:t>
            </a:r>
            <a:r>
              <a:rPr lang="en-US" sz="1200" b="0" dirty="0">
                <a:solidFill>
                  <a:srgbClr val="BA85FB"/>
                </a:solidFill>
                <a:latin typeface="Fira Sans" pitchFamily="34" charset="0"/>
                <a:ea typeface="Fira Sans" pitchFamily="34" charset="-122"/>
                <a:cs typeface="Fira Sans" pitchFamily="34" charset="-120"/>
              </a:rPr>
              <a:t>Cantril ladder</a:t>
            </a:r>
            <a:r>
              <a:rPr lang="en-US" sz="1200" b="0" dirty="0">
                <a:solidFill>
                  <a:srgbClr val="FFFFFF"/>
                </a:solidFill>
                <a:latin typeface="Fira Sans" pitchFamily="34" charset="0"/>
                <a:ea typeface="Fira Sans" pitchFamily="34" charset="-122"/>
                <a:cs typeface="Fira Sans" pitchFamily="34" charset="-120"/>
              </a:rPr>
              <a:t>. About </a:t>
            </a:r>
            <a:r>
              <a:rPr lang="en-US" sz="1200" b="0" dirty="0">
                <a:solidFill>
                  <a:srgbClr val="BA85FB"/>
                </a:solidFill>
                <a:latin typeface="Fira Sans" pitchFamily="34" charset="0"/>
                <a:ea typeface="Fira Sans" pitchFamily="34" charset="-122"/>
                <a:cs typeface="Fira Sans" pitchFamily="34" charset="-120"/>
              </a:rPr>
              <a:t>1,000 people</a:t>
            </a:r>
            <a:r>
              <a:rPr lang="en-US" sz="1200" b="0" dirty="0">
                <a:solidFill>
                  <a:srgbClr val="FFFFFF"/>
                </a:solidFill>
                <a:latin typeface="Fira Sans" pitchFamily="34" charset="0"/>
                <a:ea typeface="Fira Sans" pitchFamily="34" charset="-122"/>
                <a:cs typeface="Fira Sans" pitchFamily="34" charset="-120"/>
              </a:rPr>
              <a:t> in each country respond to the GWP each year. However, the respondents may not be representative of the entire population. Therefore, </a:t>
            </a:r>
            <a:r>
              <a:rPr lang="en-US" sz="1200" b="0" dirty="0">
                <a:solidFill>
                  <a:srgbClr val="BA85FB"/>
                </a:solidFill>
                <a:latin typeface="Fira Sans" pitchFamily="34" charset="0"/>
                <a:ea typeface="Fira Sans" pitchFamily="34" charset="-122"/>
                <a:cs typeface="Fira Sans" pitchFamily="34" charset="-120"/>
              </a:rPr>
              <a:t>weights</a:t>
            </a:r>
            <a:r>
              <a:rPr lang="en-US" sz="1200" b="0" dirty="0">
                <a:solidFill>
                  <a:srgbClr val="FFFFFF"/>
                </a:solidFill>
                <a:latin typeface="Fira Sans" pitchFamily="34" charset="0"/>
                <a:ea typeface="Fira Sans" pitchFamily="34" charset="-122"/>
                <a:cs typeface="Fira Sans" pitchFamily="34" charset="-120"/>
              </a:rPr>
              <a:t> are used to adjust the data and make it </a:t>
            </a:r>
            <a:r>
              <a:rPr lang="en-US" sz="1200" b="0" dirty="0">
                <a:solidFill>
                  <a:srgbClr val="BA85FB"/>
                </a:solidFill>
                <a:latin typeface="Fira Sans" pitchFamily="34" charset="0"/>
                <a:ea typeface="Fira Sans" pitchFamily="34" charset="-122"/>
                <a:cs typeface="Fira Sans" pitchFamily="34" charset="-120"/>
              </a:rPr>
              <a:t>more representative of the population</a:t>
            </a:r>
            <a:r>
              <a:rPr lang="en-US" sz="1200" b="0" dirty="0">
                <a:solidFill>
                  <a:srgbClr val="FFFFFF"/>
                </a:solidFill>
                <a:latin typeface="Fira Sans" pitchFamily="34" charset="0"/>
                <a:ea typeface="Fira Sans" pitchFamily="34" charset="-122"/>
                <a:cs typeface="Fira Sans" pitchFamily="34" charset="-120"/>
              </a:rPr>
              <a:t> as a whole. To get accurate results, the WHR uses a </a:t>
            </a:r>
            <a:r>
              <a:rPr lang="en-US" sz="1200" b="0" dirty="0">
                <a:solidFill>
                  <a:srgbClr val="BA85FB"/>
                </a:solidFill>
                <a:latin typeface="Fira Sans" pitchFamily="34" charset="0"/>
                <a:ea typeface="Fira Sans" pitchFamily="34" charset="-122"/>
                <a:cs typeface="Fira Sans" pitchFamily="34" charset="-120"/>
              </a:rPr>
              <a:t>three-year average</a:t>
            </a:r>
            <a:r>
              <a:rPr lang="en-US" sz="1200" b="0" dirty="0">
                <a:solidFill>
                  <a:srgbClr val="FFFFFF"/>
                </a:solidFill>
                <a:latin typeface="Fira Sans" pitchFamily="34" charset="0"/>
                <a:ea typeface="Fira Sans" pitchFamily="34" charset="-122"/>
                <a:cs typeface="Fira Sans" pitchFamily="34" charset="-120"/>
              </a:rPr>
              <a:t> of these ratings to rank happiness, since more people respond to the GWP over a longer period of time.</a:t>
            </a:r>
            <a:endParaRPr lang="en-US" sz="2400" dirty="0"/>
          </a:p>
        </p:txBody>
      </p:sp>
      <p:sp>
        <p:nvSpPr>
          <p:cNvPr id="5" name="Text 2"/>
          <p:cNvSpPr/>
          <p:nvPr/>
        </p:nvSpPr>
        <p:spPr>
          <a:xfrm>
            <a:off x="7000875" y="1977946"/>
            <a:ext cx="1734517" cy="274290"/>
          </a:xfrm>
          <a:prstGeom prst="rect">
            <a:avLst/>
          </a:prstGeom>
          <a:noFill/>
          <a:ln/>
        </p:spPr>
        <p:txBody>
          <a:bodyPr wrap="square" lIns="0" tIns="0" rIns="0" bIns="0" rtlCol="0" anchor="t"/>
          <a:lstStyle/>
          <a:p>
            <a:pPr algn="l">
              <a:lnSpc>
                <a:spcPts val="2160"/>
              </a:lnSpc>
            </a:pPr>
            <a:r>
              <a:rPr lang="en-US" sz="1200" b="1" kern="0" spc="12" dirty="0">
                <a:solidFill>
                  <a:srgbClr val="FFFFFF"/>
                </a:solidFill>
                <a:latin typeface="Fira Sans" pitchFamily="34" charset="0"/>
                <a:ea typeface="Fira Sans" pitchFamily="34" charset="-122"/>
                <a:cs typeface="Fira Sans" pitchFamily="34" charset="-120"/>
              </a:rPr>
              <a:t>Total GWP Respondents</a:t>
            </a:r>
            <a:endParaRPr lang="en-US" sz="1200" dirty="0"/>
          </a:p>
        </p:txBody>
      </p:sp>
      <p:sp>
        <p:nvSpPr>
          <p:cNvPr id="6" name="Text 3"/>
          <p:cNvSpPr/>
          <p:nvPr/>
        </p:nvSpPr>
        <p:spPr>
          <a:xfrm>
            <a:off x="7000875" y="2221949"/>
            <a:ext cx="1666578" cy="274290"/>
          </a:xfrm>
          <a:prstGeom prst="rect">
            <a:avLst/>
          </a:prstGeom>
          <a:noFill/>
          <a:ln/>
        </p:spPr>
        <p:txBody>
          <a:bodyPr wrap="square" lIns="0" tIns="0" rIns="0" bIns="0" rtlCol="0" anchor="t"/>
          <a:lstStyle/>
          <a:p>
            <a:pPr algn="l">
              <a:lnSpc>
                <a:spcPts val="2160"/>
              </a:lnSpc>
            </a:pPr>
            <a:r>
              <a:rPr lang="en-US" sz="1200" b="0" kern="0" spc="12" dirty="0">
                <a:solidFill>
                  <a:srgbClr val="BA85FB"/>
                </a:solidFill>
                <a:latin typeface="Fira Sans" pitchFamily="34" charset="0"/>
                <a:ea typeface="Fira Sans" pitchFamily="34" charset="-122"/>
                <a:cs typeface="Fira Sans" pitchFamily="34" charset="-120"/>
              </a:rPr>
              <a:t>~1000 per country/year</a:t>
            </a:r>
            <a:endParaRPr lang="en-US" sz="1200" dirty="0"/>
          </a:p>
        </p:txBody>
      </p:sp>
      <p:sp>
        <p:nvSpPr>
          <p:cNvPr id="7" name="Text 4"/>
          <p:cNvSpPr/>
          <p:nvPr/>
        </p:nvSpPr>
        <p:spPr>
          <a:xfrm>
            <a:off x="7000875" y="3003114"/>
            <a:ext cx="1666578" cy="274290"/>
          </a:xfrm>
          <a:prstGeom prst="rect">
            <a:avLst/>
          </a:prstGeom>
          <a:noFill/>
          <a:ln/>
        </p:spPr>
        <p:txBody>
          <a:bodyPr wrap="square" lIns="0" tIns="0" rIns="0" bIns="0" rtlCol="0" anchor="t"/>
          <a:lstStyle/>
          <a:p>
            <a:pPr algn="l">
              <a:lnSpc>
                <a:spcPts val="2160"/>
              </a:lnSpc>
            </a:pPr>
            <a:r>
              <a:rPr lang="en-US" sz="1200" b="0" kern="0" spc="12" dirty="0">
                <a:solidFill>
                  <a:srgbClr val="BA85FB"/>
                </a:solidFill>
                <a:latin typeface="Fira Sans" pitchFamily="34" charset="0"/>
                <a:ea typeface="Fira Sans" pitchFamily="34" charset="-122"/>
                <a:cs typeface="Fira Sans" pitchFamily="34" charset="-120"/>
              </a:rPr>
              <a:t>Finland</a:t>
            </a:r>
            <a:endParaRPr lang="en-US" sz="1200" dirty="0"/>
          </a:p>
        </p:txBody>
      </p:sp>
      <p:sp>
        <p:nvSpPr>
          <p:cNvPr id="8" name="Text 5"/>
          <p:cNvSpPr/>
          <p:nvPr/>
        </p:nvSpPr>
        <p:spPr>
          <a:xfrm>
            <a:off x="7000875" y="2760617"/>
            <a:ext cx="1666578" cy="274290"/>
          </a:xfrm>
          <a:prstGeom prst="rect">
            <a:avLst/>
          </a:prstGeom>
          <a:noFill/>
          <a:ln/>
        </p:spPr>
        <p:txBody>
          <a:bodyPr wrap="square" lIns="0" tIns="0" rIns="0" bIns="0" rtlCol="0" anchor="t"/>
          <a:lstStyle/>
          <a:p>
            <a:pPr algn="l">
              <a:lnSpc>
                <a:spcPts val="2160"/>
              </a:lnSpc>
            </a:pPr>
            <a:r>
              <a:rPr lang="en-US" sz="1200" b="1" kern="0" spc="12" dirty="0">
                <a:solidFill>
                  <a:srgbClr val="FFFFFF"/>
                </a:solidFill>
                <a:latin typeface="Fira Sans" pitchFamily="34" charset="0"/>
                <a:ea typeface="Fira Sans" pitchFamily="34" charset="-122"/>
                <a:cs typeface="Fira Sans" pitchFamily="34" charset="-120"/>
              </a:rPr>
              <a:t>Top Country (Average)</a:t>
            </a:r>
            <a:endParaRPr lang="en-US" sz="1200" dirty="0"/>
          </a:p>
        </p:txBody>
      </p:sp>
      <p:sp>
        <p:nvSpPr>
          <p:cNvPr id="9" name="Text 6"/>
          <p:cNvSpPr/>
          <p:nvPr/>
        </p:nvSpPr>
        <p:spPr>
          <a:xfrm>
            <a:off x="7000875" y="3780227"/>
            <a:ext cx="1666578" cy="274290"/>
          </a:xfrm>
          <a:prstGeom prst="rect">
            <a:avLst/>
          </a:prstGeom>
          <a:noFill/>
          <a:ln/>
        </p:spPr>
        <p:txBody>
          <a:bodyPr wrap="square" lIns="0" tIns="0" rIns="0" bIns="0" rtlCol="0" anchor="t"/>
          <a:lstStyle/>
          <a:p>
            <a:pPr algn="l">
              <a:lnSpc>
                <a:spcPts val="2160"/>
              </a:lnSpc>
            </a:pPr>
            <a:r>
              <a:rPr lang="en-US" sz="1200" b="0" kern="0" spc="12" dirty="0">
                <a:solidFill>
                  <a:srgbClr val="BA85FB"/>
                </a:solidFill>
                <a:latin typeface="Fira Sans" pitchFamily="34" charset="0"/>
                <a:ea typeface="Fira Sans" pitchFamily="34" charset="-122"/>
                <a:cs typeface="Fira Sans" pitchFamily="34" charset="-120"/>
              </a:rPr>
              <a:t>South Sudan</a:t>
            </a:r>
            <a:endParaRPr lang="en-US" sz="1200" dirty="0"/>
          </a:p>
        </p:txBody>
      </p:sp>
      <p:sp>
        <p:nvSpPr>
          <p:cNvPr id="10" name="Text 7"/>
          <p:cNvSpPr/>
          <p:nvPr/>
        </p:nvSpPr>
        <p:spPr>
          <a:xfrm>
            <a:off x="7000875" y="3533784"/>
            <a:ext cx="1840223" cy="274290"/>
          </a:xfrm>
          <a:prstGeom prst="rect">
            <a:avLst/>
          </a:prstGeom>
          <a:noFill/>
          <a:ln/>
        </p:spPr>
        <p:txBody>
          <a:bodyPr wrap="square" lIns="0" tIns="0" rIns="0" bIns="0" rtlCol="0" anchor="t"/>
          <a:lstStyle/>
          <a:p>
            <a:pPr algn="l">
              <a:lnSpc>
                <a:spcPts val="2160"/>
              </a:lnSpc>
            </a:pPr>
            <a:r>
              <a:rPr lang="en-US" sz="1200" b="1" kern="0" spc="12" dirty="0">
                <a:solidFill>
                  <a:srgbClr val="FFFFFF"/>
                </a:solidFill>
                <a:latin typeface="Fira Sans" pitchFamily="34" charset="0"/>
                <a:ea typeface="Fira Sans" pitchFamily="34" charset="-122"/>
                <a:cs typeface="Fira Sans" pitchFamily="34" charset="-120"/>
              </a:rPr>
              <a:t>Bottom Country (Average)</a:t>
            </a:r>
            <a:endParaRPr lang="en-US" sz="1200" dirty="0"/>
          </a:p>
        </p:txBody>
      </p:sp>
      <p:sp>
        <p:nvSpPr>
          <p:cNvPr id="11" name="Text 8"/>
          <p:cNvSpPr/>
          <p:nvPr/>
        </p:nvSpPr>
        <p:spPr>
          <a:xfrm>
            <a:off x="474805" y="478227"/>
            <a:ext cx="8193435" cy="733425"/>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Happiness Score or Subjective Well-Being </a:t>
            </a:r>
            <a:endParaRPr lang="en-US" sz="2400" dirty="0"/>
          </a:p>
          <a:p>
            <a:pPr algn="l"/>
            <a:r>
              <a:rPr lang="en-US" sz="1400" b="0" dirty="0">
                <a:solidFill>
                  <a:srgbClr val="FFFFFF"/>
                </a:solidFill>
                <a:latin typeface="Fira Sans" pitchFamily="34" charset="0"/>
                <a:ea typeface="Fira Sans" pitchFamily="34" charset="-122"/>
                <a:cs typeface="Fira Sans" pitchFamily="34" charset="-120"/>
              </a:rPr>
              <a:t>(variable name</a:t>
            </a:r>
            <a:r>
              <a:rPr lang="en-US" sz="1400" b="1" dirty="0">
                <a:solidFill>
                  <a:srgbClr val="BA85FB"/>
                </a:solidFill>
                <a:latin typeface="Fira Sans" pitchFamily="34" charset="0"/>
                <a:ea typeface="Fira Sans" pitchFamily="34" charset="-122"/>
                <a:cs typeface="Fira Sans" pitchFamily="34" charset="-120"/>
              </a:rPr>
              <a:t> LADDER</a:t>
            </a:r>
            <a:r>
              <a:rPr lang="en-US" sz="1400" b="0" dirty="0">
                <a:solidFill>
                  <a:srgbClr val="FFFFFF"/>
                </a:solidFill>
                <a:latin typeface="Fira Sans" pitchFamily="34" charset="0"/>
                <a:ea typeface="Fira Sans" pitchFamily="34" charset="-122"/>
                <a:cs typeface="Fira Sans" pitchFamily="34" charset="-120"/>
              </a:rPr>
              <a:t>)</a:t>
            </a:r>
            <a:endParaRPr lang="en-US" sz="2400" dirty="0"/>
          </a:p>
        </p:txBody>
      </p:sp>
      <p:sp>
        <p:nvSpPr>
          <p:cNvPr id="12" name="Text 9"/>
          <p:cNvSpPr/>
          <p:nvPr/>
        </p:nvSpPr>
        <p:spPr>
          <a:xfrm>
            <a:off x="7000875" y="1210723"/>
            <a:ext cx="1666503" cy="274290"/>
          </a:xfrm>
          <a:prstGeom prst="rect">
            <a:avLst/>
          </a:prstGeom>
          <a:noFill/>
          <a:ln/>
        </p:spPr>
        <p:txBody>
          <a:bodyPr wrap="square" lIns="0" tIns="0" rIns="0" bIns="0" rtlCol="0" anchor="t"/>
          <a:lstStyle/>
          <a:p>
            <a:pPr algn="l">
              <a:lnSpc>
                <a:spcPts val="2160"/>
              </a:lnSpc>
            </a:pPr>
            <a:r>
              <a:rPr lang="en-US" sz="1200" b="1" kern="0" spc="12" dirty="0">
                <a:solidFill>
                  <a:srgbClr val="FFFFFF"/>
                </a:solidFill>
                <a:latin typeface="Fira Sans" pitchFamily="34" charset="0"/>
                <a:ea typeface="Fira Sans" pitchFamily="34" charset="-122"/>
                <a:cs typeface="Fira Sans" pitchFamily="34" charset="-120"/>
              </a:rPr>
              <a:t>Total WHR Years</a:t>
            </a:r>
            <a:endParaRPr lang="en-US" sz="1200" dirty="0"/>
          </a:p>
        </p:txBody>
      </p:sp>
      <p:sp>
        <p:nvSpPr>
          <p:cNvPr id="13" name="Text 10"/>
          <p:cNvSpPr/>
          <p:nvPr/>
        </p:nvSpPr>
        <p:spPr>
          <a:xfrm>
            <a:off x="7000875" y="1454726"/>
            <a:ext cx="1666503" cy="274290"/>
          </a:xfrm>
          <a:prstGeom prst="rect">
            <a:avLst/>
          </a:prstGeom>
          <a:noFill/>
          <a:ln/>
        </p:spPr>
        <p:txBody>
          <a:bodyPr wrap="square" lIns="0" tIns="0" rIns="0" bIns="0" rtlCol="0" anchor="t"/>
          <a:lstStyle/>
          <a:p>
            <a:pPr algn="l">
              <a:lnSpc>
                <a:spcPts val="2160"/>
              </a:lnSpc>
            </a:pPr>
            <a:r>
              <a:rPr lang="en-US" sz="1200" b="0" kern="0" spc="12" dirty="0">
                <a:solidFill>
                  <a:srgbClr val="BA85FB"/>
                </a:solidFill>
                <a:latin typeface="Fira Sans" pitchFamily="34" charset="0"/>
                <a:ea typeface="Fira Sans" pitchFamily="34" charset="-122"/>
                <a:cs typeface="Fira Sans" pitchFamily="34" charset="-120"/>
              </a:rPr>
              <a:t>11 years</a:t>
            </a:r>
            <a:endParaRPr lang="en-US" sz="1200" dirty="0"/>
          </a:p>
        </p:txBody>
      </p:sp>
      <p:pic>
        <p:nvPicPr>
          <p:cNvPr id="14"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E222B"/>
        </a:solidFill>
        <a:effectLst/>
      </p:bgPr>
    </p:bg>
    <p:spTree>
      <p:nvGrpSpPr>
        <p:cNvPr id="1" name=""/>
        <p:cNvGrpSpPr/>
        <p:nvPr/>
      </p:nvGrpSpPr>
      <p:grpSpPr>
        <a:xfrm>
          <a:off x="0" y="0"/>
          <a:ext cx="0" cy="0"/>
          <a:chOff x="0" y="0"/>
          <a:chExt cx="0" cy="0"/>
        </a:xfrm>
      </p:grpSpPr>
      <p:sp>
        <p:nvSpPr>
          <p:cNvPr id="3" name="Text 0"/>
          <p:cNvSpPr/>
          <p:nvPr/>
        </p:nvSpPr>
        <p:spPr>
          <a:xfrm>
            <a:off x="475488" y="1569552"/>
            <a:ext cx="2547937" cy="1371451"/>
          </a:xfrm>
          <a:prstGeom prst="rect">
            <a:avLst/>
          </a:prstGeom>
          <a:noFill/>
          <a:ln/>
        </p:spPr>
        <p:txBody>
          <a:bodyPr wrap="square" lIns="0" tIns="0" rIns="0" bIns="0" rtlCol="0" anchor="t"/>
          <a:lstStyle/>
          <a:p>
            <a:pPr algn="l">
              <a:lnSpc>
                <a:spcPts val="2160"/>
              </a:lnSpc>
            </a:pPr>
            <a:r>
              <a:rPr lang="en-US" sz="1200" b="0" kern="0" spc="12" dirty="0">
                <a:solidFill>
                  <a:srgbClr val="D8D9DD"/>
                </a:solidFill>
                <a:latin typeface="Fira Sans" pitchFamily="34" charset="0"/>
                <a:ea typeface="Fira Sans" pitchFamily="34" charset="-122"/>
                <a:cs typeface="Fira Sans" pitchFamily="34" charset="-120"/>
              </a:rPr>
              <a:t>GDP data from World Development</a:t>
            </a:r>
            <a:endParaRPr lang="en-US" sz="1200" dirty="0"/>
          </a:p>
          <a:p>
            <a:pPr algn="l">
              <a:lnSpc>
                <a:spcPts val="2160"/>
              </a:lnSpc>
            </a:pPr>
            <a:r>
              <a:rPr lang="en-US" sz="1200" b="0" kern="0" spc="12" dirty="0">
                <a:solidFill>
                  <a:srgbClr val="D8D9DD"/>
                </a:solidFill>
                <a:latin typeface="Fira Sans" pitchFamily="34" charset="0"/>
                <a:ea typeface="Fira Sans" pitchFamily="34" charset="-122"/>
                <a:cs typeface="Fira Sans" pitchFamily="34" charset="-120"/>
              </a:rPr>
              <a:t>Indicators except figures for Taiwan, Syria, Palestine, Venezuela, Djibouti and Yemen which are from</a:t>
            </a:r>
            <a:endParaRPr lang="en-US" sz="1200" dirty="0"/>
          </a:p>
          <a:p>
            <a:pPr algn="l">
              <a:lnSpc>
                <a:spcPts val="2160"/>
              </a:lnSpc>
            </a:pPr>
            <a:r>
              <a:rPr lang="en-US" sz="1200" b="0" kern="0" spc="12" dirty="0">
                <a:solidFill>
                  <a:srgbClr val="D8D9DD"/>
                </a:solidFill>
                <a:latin typeface="Fira Sans" pitchFamily="34" charset="0"/>
                <a:ea typeface="Fira Sans" pitchFamily="34" charset="-122"/>
                <a:cs typeface="Fira Sans" pitchFamily="34" charset="-120"/>
              </a:rPr>
              <a:t>the Penn World Table 10.01</a:t>
            </a:r>
            <a:endParaRPr lang="en-US" sz="1200" dirty="0"/>
          </a:p>
        </p:txBody>
      </p:sp>
      <p:sp>
        <p:nvSpPr>
          <p:cNvPr id="4" name="Text 1"/>
          <p:cNvSpPr/>
          <p:nvPr/>
        </p:nvSpPr>
        <p:spPr>
          <a:xfrm>
            <a:off x="475488" y="1236227"/>
            <a:ext cx="2547938" cy="213345"/>
          </a:xfrm>
          <a:prstGeom prst="rect">
            <a:avLst/>
          </a:prstGeom>
          <a:noFill/>
          <a:ln/>
        </p:spPr>
        <p:txBody>
          <a:bodyPr wrap="square" lIns="0" tIns="0" rIns="0" bIns="0" rtlCol="0" anchor="t"/>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GDP PER CAPITA</a:t>
            </a:r>
            <a:endParaRPr lang="en-US" sz="1050" dirty="0"/>
          </a:p>
        </p:txBody>
      </p:sp>
      <p:sp>
        <p:nvSpPr>
          <p:cNvPr id="5" name="Text 2"/>
          <p:cNvSpPr/>
          <p:nvPr/>
        </p:nvSpPr>
        <p:spPr>
          <a:xfrm>
            <a:off x="6121908" y="1569600"/>
            <a:ext cx="2547863" cy="1645741"/>
          </a:xfrm>
          <a:prstGeom prst="rect">
            <a:avLst/>
          </a:prstGeom>
          <a:noFill/>
          <a:ln/>
        </p:spPr>
        <p:txBody>
          <a:bodyPr wrap="square" lIns="0" tIns="0" rIns="0" bIns="0" rtlCol="0" anchor="t"/>
          <a:lstStyle/>
          <a:p>
            <a:pPr algn="l">
              <a:lnSpc>
                <a:spcPts val="2160"/>
              </a:lnSpc>
            </a:pPr>
            <a:r>
              <a:rPr lang="en-US" sz="1200" b="0" kern="0" spc="12" dirty="0">
                <a:solidFill>
                  <a:srgbClr val="D8D9DD"/>
                </a:solidFill>
                <a:latin typeface="Fira Sans" pitchFamily="34" charset="0"/>
                <a:ea typeface="Fira Sans" pitchFamily="34" charset="-122"/>
                <a:cs typeface="Fira Sans" pitchFamily="34" charset="-120"/>
              </a:rPr>
              <a:t>National average of binary responses to the GWP question </a:t>
            </a:r>
            <a:endParaRPr lang="en-US" sz="1200" dirty="0"/>
          </a:p>
          <a:p>
            <a:pPr algn="l">
              <a:lnSpc>
                <a:spcPts val="2160"/>
              </a:lnSpc>
            </a:pPr>
            <a:r>
              <a:rPr lang="en-US" sz="1200" b="0" kern="0" spc="12" dirty="0">
                <a:solidFill>
                  <a:srgbClr val="D8D9DD"/>
                </a:solidFill>
                <a:latin typeface="Fira Sans" pitchFamily="34" charset="0"/>
                <a:ea typeface="Fira Sans" pitchFamily="34" charset="-122"/>
                <a:cs typeface="Fira Sans" pitchFamily="34" charset="-120"/>
              </a:rPr>
              <a:t>"If you were in trouble, do you have relatives or friends you can count on [or not]?"</a:t>
            </a:r>
            <a:endParaRPr lang="en-US" sz="1200" dirty="0"/>
          </a:p>
          <a:p>
            <a:pPr algn="l">
              <a:lnSpc>
                <a:spcPts val="2160"/>
              </a:lnSpc>
            </a:pPr>
            <a:endParaRPr lang="en-US" sz="1200" dirty="0"/>
          </a:p>
        </p:txBody>
      </p:sp>
      <p:sp>
        <p:nvSpPr>
          <p:cNvPr id="6" name="Text 3"/>
          <p:cNvSpPr/>
          <p:nvPr/>
        </p:nvSpPr>
        <p:spPr>
          <a:xfrm>
            <a:off x="6121908" y="1236460"/>
            <a:ext cx="2547751" cy="213345"/>
          </a:xfrm>
          <a:prstGeom prst="rect">
            <a:avLst/>
          </a:prstGeom>
          <a:noFill/>
          <a:ln/>
        </p:spPr>
        <p:txBody>
          <a:bodyPr wrap="square" lIns="0" tIns="0" rIns="0" bIns="0" rtlCol="0" anchor="t"/>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SOCIAL SUPPORT</a:t>
            </a:r>
            <a:endParaRPr lang="en-US" sz="1050" dirty="0"/>
          </a:p>
        </p:txBody>
      </p:sp>
      <p:sp>
        <p:nvSpPr>
          <p:cNvPr id="7" name="Text 4"/>
          <p:cNvSpPr/>
          <p:nvPr/>
        </p:nvSpPr>
        <p:spPr>
          <a:xfrm>
            <a:off x="474805" y="478227"/>
            <a:ext cx="8193472" cy="366712"/>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Six Key Variables</a:t>
            </a:r>
            <a:endParaRPr lang="en-US" sz="2400" dirty="0"/>
          </a:p>
        </p:txBody>
      </p:sp>
      <p:sp>
        <p:nvSpPr>
          <p:cNvPr id="8" name="Text 5"/>
          <p:cNvSpPr/>
          <p:nvPr/>
        </p:nvSpPr>
        <p:spPr>
          <a:xfrm>
            <a:off x="3286327" y="1569445"/>
            <a:ext cx="2547863" cy="1371451"/>
          </a:xfrm>
          <a:prstGeom prst="rect">
            <a:avLst/>
          </a:prstGeom>
          <a:noFill/>
          <a:ln/>
        </p:spPr>
        <p:txBody>
          <a:bodyPr wrap="square" lIns="0" tIns="0" rIns="0" bIns="0" rtlCol="0" anchor="t"/>
          <a:lstStyle/>
          <a:p>
            <a:pPr algn="l">
              <a:lnSpc>
                <a:spcPts val="2160"/>
              </a:lnSpc>
            </a:pPr>
            <a:r>
              <a:rPr lang="en-US" sz="1200" b="0" kern="0" spc="12" dirty="0">
                <a:solidFill>
                  <a:srgbClr val="D8D9DD"/>
                </a:solidFill>
                <a:latin typeface="Fira Sans" pitchFamily="34" charset="0"/>
                <a:ea typeface="Fira Sans" pitchFamily="34" charset="-122"/>
                <a:cs typeface="Fira Sans" pitchFamily="34" charset="-120"/>
              </a:rPr>
              <a:t>Healthy life expectancies at birth are based on data extracted from the World Health Organization’s Global Health Observatory data repository</a:t>
            </a:r>
            <a:endParaRPr lang="en-US" sz="1200" dirty="0"/>
          </a:p>
        </p:txBody>
      </p:sp>
      <p:sp>
        <p:nvSpPr>
          <p:cNvPr id="9" name="Text 6"/>
          <p:cNvSpPr/>
          <p:nvPr/>
        </p:nvSpPr>
        <p:spPr>
          <a:xfrm>
            <a:off x="3284868" y="1236460"/>
            <a:ext cx="2550802" cy="213345"/>
          </a:xfrm>
          <a:prstGeom prst="rect">
            <a:avLst/>
          </a:prstGeom>
          <a:noFill/>
          <a:ln/>
        </p:spPr>
        <p:txBody>
          <a:bodyPr wrap="square" lIns="0" tIns="0" rIns="0" bIns="0" rtlCol="0" anchor="t"/>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HEALTHY LIFE EXPECTANCY</a:t>
            </a:r>
            <a:endParaRPr lang="en-US" sz="1050" dirty="0"/>
          </a:p>
        </p:txBody>
      </p:sp>
      <p:sp>
        <p:nvSpPr>
          <p:cNvPr id="10" name="Shape 7"/>
          <p:cNvSpPr/>
          <p:nvPr/>
        </p:nvSpPr>
        <p:spPr>
          <a:xfrm>
            <a:off x="476372" y="1119132"/>
            <a:ext cx="2547938" cy="0"/>
          </a:xfrm>
          <a:prstGeom prst="line">
            <a:avLst/>
          </a:prstGeom>
          <a:solidFill>
            <a:srgbClr val="9B81BC"/>
          </a:solidFill>
          <a:ln w="5292">
            <a:solidFill>
              <a:srgbClr val="9297A8"/>
            </a:solidFill>
            <a:prstDash val="solid"/>
            <a:headEnd type="none"/>
            <a:tailEnd type="none"/>
          </a:ln>
        </p:spPr>
      </p:sp>
      <p:sp>
        <p:nvSpPr>
          <p:cNvPr id="11" name="Shape 8"/>
          <p:cNvSpPr/>
          <p:nvPr/>
        </p:nvSpPr>
        <p:spPr>
          <a:xfrm>
            <a:off x="3287371" y="1119132"/>
            <a:ext cx="2547938" cy="0"/>
          </a:xfrm>
          <a:prstGeom prst="line">
            <a:avLst/>
          </a:prstGeom>
          <a:solidFill>
            <a:srgbClr val="9B81BC"/>
          </a:solidFill>
          <a:ln w="5292">
            <a:solidFill>
              <a:srgbClr val="9297A8"/>
            </a:solidFill>
            <a:prstDash val="solid"/>
            <a:headEnd type="none"/>
            <a:tailEnd type="none"/>
          </a:ln>
        </p:spPr>
      </p:sp>
      <p:sp>
        <p:nvSpPr>
          <p:cNvPr id="12" name="Shape 9"/>
          <p:cNvSpPr/>
          <p:nvPr/>
        </p:nvSpPr>
        <p:spPr>
          <a:xfrm>
            <a:off x="6124416" y="1119132"/>
            <a:ext cx="2547938" cy="0"/>
          </a:xfrm>
          <a:prstGeom prst="line">
            <a:avLst/>
          </a:prstGeom>
          <a:solidFill>
            <a:srgbClr val="9B81BC"/>
          </a:solidFill>
          <a:ln w="5292">
            <a:solidFill>
              <a:srgbClr val="9297A8"/>
            </a:solidFill>
            <a:prstDash val="solid"/>
            <a:headEnd type="none"/>
            <a:tailEnd type="none"/>
          </a:ln>
        </p:spPr>
      </p:sp>
      <p:sp>
        <p:nvSpPr>
          <p:cNvPr id="13" name="Text 10"/>
          <p:cNvSpPr/>
          <p:nvPr/>
        </p:nvSpPr>
        <p:spPr>
          <a:xfrm>
            <a:off x="475488" y="3495613"/>
            <a:ext cx="2547937" cy="1371451"/>
          </a:xfrm>
          <a:prstGeom prst="rect">
            <a:avLst/>
          </a:prstGeom>
          <a:noFill/>
          <a:ln/>
        </p:spPr>
        <p:txBody>
          <a:bodyPr wrap="square" lIns="0" tIns="0" rIns="0" bIns="0" rtlCol="0" anchor="t"/>
          <a:lstStyle/>
          <a:p>
            <a:pPr algn="l">
              <a:lnSpc>
                <a:spcPts val="2160"/>
              </a:lnSpc>
            </a:pPr>
            <a:r>
              <a:rPr lang="en-US" sz="1200" b="0" kern="0" spc="12" dirty="0">
                <a:solidFill>
                  <a:srgbClr val="D8D9DD"/>
                </a:solidFill>
                <a:latin typeface="Fira Sans" pitchFamily="34" charset="0"/>
                <a:ea typeface="Fira Sans" pitchFamily="34" charset="-122"/>
                <a:cs typeface="Fira Sans" pitchFamily="34" charset="-120"/>
              </a:rPr>
              <a:t>National average of responses to the GWP question "Are you satisfied or dissatisfied with your freedom to choose what you do with your life?"</a:t>
            </a:r>
            <a:endParaRPr lang="en-US" sz="1200" dirty="0"/>
          </a:p>
        </p:txBody>
      </p:sp>
      <p:sp>
        <p:nvSpPr>
          <p:cNvPr id="14" name="Text 11"/>
          <p:cNvSpPr/>
          <p:nvPr/>
        </p:nvSpPr>
        <p:spPr>
          <a:xfrm>
            <a:off x="475488" y="3159619"/>
            <a:ext cx="2547938" cy="213345"/>
          </a:xfrm>
          <a:prstGeom prst="rect">
            <a:avLst/>
          </a:prstGeom>
          <a:noFill/>
          <a:ln/>
        </p:spPr>
        <p:txBody>
          <a:bodyPr wrap="square" lIns="0" tIns="0" rIns="0" bIns="0" rtlCol="0" anchor="t"/>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FREEDOM</a:t>
            </a:r>
            <a:endParaRPr lang="en-US" sz="1050" dirty="0"/>
          </a:p>
        </p:txBody>
      </p:sp>
      <p:sp>
        <p:nvSpPr>
          <p:cNvPr id="15" name="Text 12"/>
          <p:cNvSpPr/>
          <p:nvPr/>
        </p:nvSpPr>
        <p:spPr>
          <a:xfrm>
            <a:off x="6121908" y="3498102"/>
            <a:ext cx="2547863" cy="1645741"/>
          </a:xfrm>
          <a:prstGeom prst="rect">
            <a:avLst/>
          </a:prstGeom>
          <a:noFill/>
          <a:ln/>
        </p:spPr>
        <p:txBody>
          <a:bodyPr wrap="square" lIns="0" tIns="0" rIns="0" bIns="0" rtlCol="0" anchor="t"/>
          <a:lstStyle/>
          <a:p>
            <a:pPr algn="l">
              <a:lnSpc>
                <a:spcPts val="2160"/>
              </a:lnSpc>
            </a:pPr>
            <a:r>
              <a:rPr lang="en-US" sz="1200" b="0" kern="0" spc="12" dirty="0">
                <a:solidFill>
                  <a:srgbClr val="D8D9DD"/>
                </a:solidFill>
                <a:latin typeface="Fira Sans" pitchFamily="34" charset="0"/>
                <a:ea typeface="Fira Sans" pitchFamily="34" charset="-122"/>
                <a:cs typeface="Fira Sans" pitchFamily="34" charset="-120"/>
              </a:rPr>
              <a:t>Corruption perception at</a:t>
            </a:r>
            <a:endParaRPr lang="en-US" sz="1200" dirty="0"/>
          </a:p>
          <a:p>
            <a:pPr algn="l">
              <a:lnSpc>
                <a:spcPts val="2160"/>
              </a:lnSpc>
            </a:pPr>
            <a:r>
              <a:rPr lang="en-US" sz="1200" b="0" kern="0" spc="12" dirty="0">
                <a:solidFill>
                  <a:srgbClr val="D8D9DD"/>
                </a:solidFill>
                <a:latin typeface="Fira Sans" pitchFamily="34" charset="0"/>
                <a:ea typeface="Fira Sans" pitchFamily="34" charset="-122"/>
                <a:cs typeface="Fira Sans" pitchFamily="34" charset="-120"/>
              </a:rPr>
              <a:t>the national level is the average response of the overall perception at the individual level captured by two binary GWP questions</a:t>
            </a:r>
            <a:endParaRPr lang="en-US" sz="1200" dirty="0"/>
          </a:p>
          <a:p>
            <a:pPr algn="l">
              <a:lnSpc>
                <a:spcPts val="2160"/>
              </a:lnSpc>
            </a:pPr>
            <a:endParaRPr lang="en-US" sz="1200" dirty="0"/>
          </a:p>
        </p:txBody>
      </p:sp>
      <p:sp>
        <p:nvSpPr>
          <p:cNvPr id="16" name="Text 13"/>
          <p:cNvSpPr/>
          <p:nvPr/>
        </p:nvSpPr>
        <p:spPr>
          <a:xfrm>
            <a:off x="6121908" y="3162293"/>
            <a:ext cx="2547751" cy="213345"/>
          </a:xfrm>
          <a:prstGeom prst="rect">
            <a:avLst/>
          </a:prstGeom>
          <a:noFill/>
          <a:ln/>
        </p:spPr>
        <p:txBody>
          <a:bodyPr wrap="square" lIns="0" tIns="0" rIns="0" bIns="0" rtlCol="0" anchor="t"/>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CORRUPTION</a:t>
            </a:r>
            <a:endParaRPr lang="en-US" sz="1050" dirty="0"/>
          </a:p>
        </p:txBody>
      </p:sp>
      <p:sp>
        <p:nvSpPr>
          <p:cNvPr id="17" name="Text 14"/>
          <p:cNvSpPr/>
          <p:nvPr/>
        </p:nvSpPr>
        <p:spPr>
          <a:xfrm>
            <a:off x="3286327" y="3497947"/>
            <a:ext cx="2547863" cy="1645741"/>
          </a:xfrm>
          <a:prstGeom prst="rect">
            <a:avLst/>
          </a:prstGeom>
          <a:noFill/>
          <a:ln/>
        </p:spPr>
        <p:txBody>
          <a:bodyPr wrap="square" lIns="0" tIns="0" rIns="0" bIns="0" rtlCol="0" anchor="t"/>
          <a:lstStyle/>
          <a:p>
            <a:pPr algn="l">
              <a:lnSpc>
                <a:spcPts val="2160"/>
              </a:lnSpc>
            </a:pPr>
            <a:r>
              <a:rPr lang="en-US" sz="1200" b="0" kern="0" spc="12" dirty="0">
                <a:solidFill>
                  <a:srgbClr val="D8D9DD"/>
                </a:solidFill>
                <a:latin typeface="Fira Sans" pitchFamily="34" charset="0"/>
                <a:ea typeface="Fira Sans" pitchFamily="34" charset="-122"/>
                <a:cs typeface="Fira Sans" pitchFamily="34" charset="-120"/>
              </a:rPr>
              <a:t>Residual of regressing national average of response to the GWP</a:t>
            </a:r>
            <a:endParaRPr lang="en-US" sz="1200" dirty="0"/>
          </a:p>
          <a:p>
            <a:pPr algn="l">
              <a:lnSpc>
                <a:spcPts val="2160"/>
              </a:lnSpc>
            </a:pPr>
            <a:r>
              <a:rPr lang="en-US" sz="1200" b="0" kern="0" spc="12" dirty="0">
                <a:solidFill>
                  <a:srgbClr val="D8D9DD"/>
                </a:solidFill>
                <a:latin typeface="Fira Sans" pitchFamily="34" charset="0"/>
                <a:ea typeface="Fira Sans" pitchFamily="34" charset="-122"/>
                <a:cs typeface="Fira Sans" pitchFamily="34" charset="-120"/>
              </a:rPr>
              <a:t>question "Have you donated money to a charity in the past month?" on GDP per capita</a:t>
            </a:r>
            <a:endParaRPr lang="en-US" sz="1200" dirty="0"/>
          </a:p>
          <a:p>
            <a:pPr algn="l">
              <a:lnSpc>
                <a:spcPts val="2160"/>
              </a:lnSpc>
            </a:pPr>
            <a:endParaRPr lang="en-US" sz="1200" dirty="0"/>
          </a:p>
        </p:txBody>
      </p:sp>
      <p:sp>
        <p:nvSpPr>
          <p:cNvPr id="18" name="Text 15"/>
          <p:cNvSpPr/>
          <p:nvPr/>
        </p:nvSpPr>
        <p:spPr>
          <a:xfrm>
            <a:off x="3284868" y="3159852"/>
            <a:ext cx="2547937" cy="213345"/>
          </a:xfrm>
          <a:prstGeom prst="rect">
            <a:avLst/>
          </a:prstGeom>
          <a:noFill/>
          <a:ln/>
        </p:spPr>
        <p:txBody>
          <a:bodyPr wrap="square" lIns="0" tIns="0" rIns="0" bIns="0" rtlCol="0" anchor="t"/>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GENEROSITY</a:t>
            </a:r>
            <a:endParaRPr lang="en-US" sz="1050" dirty="0"/>
          </a:p>
        </p:txBody>
      </p:sp>
      <p:sp>
        <p:nvSpPr>
          <p:cNvPr id="19" name="Shape 16"/>
          <p:cNvSpPr/>
          <p:nvPr/>
        </p:nvSpPr>
        <p:spPr>
          <a:xfrm>
            <a:off x="476372" y="3044965"/>
            <a:ext cx="2547938" cy="0"/>
          </a:xfrm>
          <a:prstGeom prst="line">
            <a:avLst/>
          </a:prstGeom>
          <a:solidFill>
            <a:srgbClr val="9B81BC"/>
          </a:solidFill>
          <a:ln w="5292">
            <a:solidFill>
              <a:srgbClr val="9297A8"/>
            </a:solidFill>
            <a:prstDash val="solid"/>
            <a:headEnd type="none"/>
            <a:tailEnd type="none"/>
          </a:ln>
        </p:spPr>
      </p:sp>
      <p:sp>
        <p:nvSpPr>
          <p:cNvPr id="20" name="Shape 17"/>
          <p:cNvSpPr/>
          <p:nvPr/>
        </p:nvSpPr>
        <p:spPr>
          <a:xfrm>
            <a:off x="3287371" y="3044965"/>
            <a:ext cx="2547938" cy="0"/>
          </a:xfrm>
          <a:prstGeom prst="line">
            <a:avLst/>
          </a:prstGeom>
          <a:solidFill>
            <a:srgbClr val="9B81BC"/>
          </a:solidFill>
          <a:ln w="5292">
            <a:solidFill>
              <a:srgbClr val="9297A8"/>
            </a:solidFill>
            <a:prstDash val="solid"/>
            <a:headEnd type="none"/>
            <a:tailEnd type="none"/>
          </a:ln>
        </p:spPr>
      </p:sp>
      <p:sp>
        <p:nvSpPr>
          <p:cNvPr id="21" name="Shape 18"/>
          <p:cNvSpPr/>
          <p:nvPr/>
        </p:nvSpPr>
        <p:spPr>
          <a:xfrm>
            <a:off x="6124416" y="3044965"/>
            <a:ext cx="2547938" cy="0"/>
          </a:xfrm>
          <a:prstGeom prst="line">
            <a:avLst/>
          </a:prstGeom>
          <a:solidFill>
            <a:srgbClr val="9B81BC"/>
          </a:solidFill>
          <a:ln w="5292">
            <a:solidFill>
              <a:srgbClr val="9297A8"/>
            </a:solidFill>
            <a:prstDash val="solid"/>
            <a:headEnd type="none"/>
            <a:tailEnd type="none"/>
          </a:ln>
        </p:spPr>
      </p:sp>
      <p:pic>
        <p:nvPicPr>
          <p:cNvPr id="22"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E222B"/>
        </a:solidFill>
        <a:effectLst/>
      </p:bgPr>
    </p:bg>
    <p:spTree>
      <p:nvGrpSpPr>
        <p:cNvPr id="1" name=""/>
        <p:cNvGrpSpPr/>
        <p:nvPr/>
      </p:nvGrpSpPr>
      <p:grpSpPr>
        <a:xfrm>
          <a:off x="0" y="0"/>
          <a:ext cx="0" cy="0"/>
          <a:chOff x="0" y="0"/>
          <a:chExt cx="0" cy="0"/>
        </a:xfrm>
      </p:grpSpPr>
      <p:sp>
        <p:nvSpPr>
          <p:cNvPr id="3" name="Text 0"/>
          <p:cNvSpPr/>
          <p:nvPr/>
        </p:nvSpPr>
        <p:spPr>
          <a:xfrm>
            <a:off x="1191481" y="984247"/>
            <a:ext cx="6787307" cy="366712"/>
          </a:xfrm>
          <a:prstGeom prst="rect">
            <a:avLst/>
          </a:prstGeom>
          <a:noFill/>
          <a:ln/>
        </p:spPr>
        <p:txBody>
          <a:bodyPr wrap="square" lIns="0" tIns="0" rIns="0" bIns="0" rtlCol="0" anchor="ctr"/>
          <a:lstStyle/>
          <a:p>
            <a:pPr algn="ctr"/>
            <a:r>
              <a:rPr lang="en-US" sz="2400" b="1" dirty="0">
                <a:solidFill>
                  <a:srgbClr val="FFFFFF"/>
                </a:solidFill>
                <a:latin typeface="Fira Sans" pitchFamily="34" charset="0"/>
                <a:ea typeface="Fira Sans" pitchFamily="34" charset="-122"/>
                <a:cs typeface="Fira Sans" pitchFamily="34" charset="-120"/>
              </a:rPr>
              <a:t>Limitations</a:t>
            </a:r>
            <a:endParaRPr lang="en-US" sz="2400" dirty="0"/>
          </a:p>
        </p:txBody>
      </p:sp>
      <p:sp>
        <p:nvSpPr>
          <p:cNvPr id="4" name="Text 1"/>
          <p:cNvSpPr/>
          <p:nvPr/>
        </p:nvSpPr>
        <p:spPr>
          <a:xfrm>
            <a:off x="1191853" y="1569457"/>
            <a:ext cx="6786563" cy="2742902"/>
          </a:xfrm>
          <a:prstGeom prst="rect">
            <a:avLst/>
          </a:prstGeom>
          <a:noFill/>
          <a:ln/>
        </p:spPr>
        <p:txBody>
          <a:bodyPr wrap="square" lIns="0" tIns="0" rIns="0" bIns="0" rtlCol="0" anchor="ctr"/>
          <a:lstStyle/>
          <a:p>
            <a:pPr algn="ctr">
              <a:lnSpc>
                <a:spcPts val="2160"/>
              </a:lnSpc>
            </a:pPr>
            <a:r>
              <a:rPr lang="en-US" sz="1200" b="0" kern="0" spc="12" dirty="0">
                <a:solidFill>
                  <a:srgbClr val="D8D9DD"/>
                </a:solidFill>
                <a:latin typeface="Fira Sans" pitchFamily="34" charset="0"/>
                <a:ea typeface="Fira Sans" pitchFamily="34" charset="-122"/>
                <a:cs typeface="Fira Sans" pitchFamily="34" charset="-120"/>
              </a:rPr>
              <a:t>The data collection and analysis methods used in the WHR are not without limitations. For example, the GWP relies on </a:t>
            </a:r>
            <a:r>
              <a:rPr lang="en-US" sz="1200" b="0" kern="0" spc="12" dirty="0">
                <a:solidFill>
                  <a:srgbClr val="BA85FB"/>
                </a:solidFill>
                <a:latin typeface="Fira Sans" pitchFamily="34" charset="0"/>
                <a:ea typeface="Fira Sans" pitchFamily="34" charset="-122"/>
                <a:cs typeface="Fira Sans" pitchFamily="34" charset="-120"/>
              </a:rPr>
              <a:t>self-reported data</a:t>
            </a:r>
            <a:r>
              <a:rPr lang="en-US" sz="1200" b="0" kern="0" spc="12" dirty="0">
                <a:solidFill>
                  <a:srgbClr val="D8D9DD"/>
                </a:solidFill>
                <a:latin typeface="Fira Sans" pitchFamily="34" charset="0"/>
                <a:ea typeface="Fira Sans" pitchFamily="34" charset="-122"/>
                <a:cs typeface="Fira Sans" pitchFamily="34" charset="-120"/>
              </a:rPr>
              <a:t>, which may be subject to </a:t>
            </a:r>
            <a:r>
              <a:rPr lang="en-US" sz="1200" b="0" kern="0" spc="12" dirty="0">
                <a:solidFill>
                  <a:srgbClr val="BA85FB"/>
                </a:solidFill>
                <a:latin typeface="Fira Sans" pitchFamily="34" charset="0"/>
                <a:ea typeface="Fira Sans" pitchFamily="34" charset="-122"/>
                <a:cs typeface="Fira Sans" pitchFamily="34" charset="-120"/>
              </a:rPr>
              <a:t>biases or inaccuracies</a:t>
            </a:r>
            <a:r>
              <a:rPr lang="en-US" sz="1200" b="0" kern="0" spc="12" dirty="0">
                <a:solidFill>
                  <a:srgbClr val="D8D9DD"/>
                </a:solidFill>
                <a:latin typeface="Fira Sans" pitchFamily="34" charset="0"/>
                <a:ea typeface="Fira Sans" pitchFamily="34" charset="-122"/>
                <a:cs typeface="Fira Sans" pitchFamily="34" charset="-120"/>
              </a:rPr>
              <a:t>. Additionally, the survey may not capture the experiences of </a:t>
            </a:r>
            <a:r>
              <a:rPr lang="en-US" sz="1200" b="0" kern="0" spc="12" dirty="0">
                <a:solidFill>
                  <a:srgbClr val="BA85FB"/>
                </a:solidFill>
                <a:latin typeface="Fira Sans" pitchFamily="34" charset="0"/>
                <a:ea typeface="Fira Sans" pitchFamily="34" charset="-122"/>
                <a:cs typeface="Fira Sans" pitchFamily="34" charset="-120"/>
              </a:rPr>
              <a:t>marginalized or underrepresented</a:t>
            </a:r>
            <a:r>
              <a:rPr lang="en-US" sz="1200" b="0" kern="0" spc="12" dirty="0">
                <a:solidFill>
                  <a:srgbClr val="D8D9DD"/>
                </a:solidFill>
                <a:latin typeface="Fira Sans" pitchFamily="34" charset="0"/>
                <a:ea typeface="Fira Sans" pitchFamily="34" charset="-122"/>
                <a:cs typeface="Fira Sans" pitchFamily="34" charset="-120"/>
              </a:rPr>
              <a:t> </a:t>
            </a:r>
            <a:r>
              <a:rPr lang="en-US" sz="1200" b="0" kern="0" spc="12" dirty="0">
                <a:solidFill>
                  <a:srgbClr val="BA85FB"/>
                </a:solidFill>
                <a:latin typeface="Fira Sans" pitchFamily="34" charset="0"/>
                <a:ea typeface="Fira Sans" pitchFamily="34" charset="-122"/>
                <a:cs typeface="Fira Sans" pitchFamily="34" charset="-120"/>
              </a:rPr>
              <a:t>populations</a:t>
            </a:r>
            <a:r>
              <a:rPr lang="en-US" sz="1200" b="0" kern="0" spc="12" dirty="0">
                <a:solidFill>
                  <a:srgbClr val="D8D9DD"/>
                </a:solidFill>
                <a:latin typeface="Fira Sans" pitchFamily="34" charset="0"/>
                <a:ea typeface="Fira Sans" pitchFamily="34" charset="-122"/>
                <a:cs typeface="Fira Sans" pitchFamily="34" charset="-120"/>
              </a:rPr>
              <a:t>, such as those living in poverty or experiencing discrimination.</a:t>
            </a:r>
            <a:endParaRPr lang="en-US" sz="1200" dirty="0"/>
          </a:p>
          <a:p>
            <a:pPr algn="ctr">
              <a:lnSpc>
                <a:spcPts val="2160"/>
              </a:lnSpc>
            </a:pPr>
            <a:endParaRPr lang="en-US" sz="1200" dirty="0"/>
          </a:p>
          <a:p>
            <a:pPr algn="ctr">
              <a:lnSpc>
                <a:spcPts val="2160"/>
              </a:lnSpc>
            </a:pPr>
            <a:r>
              <a:rPr lang="en-US" sz="1200" b="0" kern="0" spc="12" dirty="0">
                <a:solidFill>
                  <a:srgbClr val="D8D9DD"/>
                </a:solidFill>
                <a:latin typeface="Fira Sans" pitchFamily="34" charset="0"/>
                <a:ea typeface="Fira Sans" pitchFamily="34" charset="-122"/>
                <a:cs typeface="Fira Sans" pitchFamily="34" charset="-120"/>
              </a:rPr>
              <a:t>Furthermore, the report's focus on individual-level factors </a:t>
            </a:r>
            <a:r>
              <a:rPr lang="en-US" sz="1200" b="0" kern="0" spc="12" dirty="0">
                <a:solidFill>
                  <a:srgbClr val="BA85FB"/>
                </a:solidFill>
                <a:latin typeface="Fira Sans" pitchFamily="34" charset="0"/>
                <a:ea typeface="Fira Sans" pitchFamily="34" charset="-122"/>
                <a:cs typeface="Fira Sans" pitchFamily="34" charset="-120"/>
              </a:rPr>
              <a:t>may overlook</a:t>
            </a:r>
            <a:r>
              <a:rPr lang="en-US" sz="1200" b="0" kern="0" spc="12" dirty="0">
                <a:solidFill>
                  <a:srgbClr val="D8D9DD"/>
                </a:solidFill>
                <a:latin typeface="Fira Sans" pitchFamily="34" charset="0"/>
                <a:ea typeface="Fira Sans" pitchFamily="34" charset="-122"/>
                <a:cs typeface="Fira Sans" pitchFamily="34" charset="-120"/>
              </a:rPr>
              <a:t> </a:t>
            </a:r>
            <a:r>
              <a:rPr lang="en-US" sz="1200" b="0" kern="0" spc="12" dirty="0">
                <a:solidFill>
                  <a:srgbClr val="BA85FB"/>
                </a:solidFill>
                <a:latin typeface="Fira Sans" pitchFamily="34" charset="0"/>
                <a:ea typeface="Fira Sans" pitchFamily="34" charset="-122"/>
                <a:cs typeface="Fira Sans" pitchFamily="34" charset="-120"/>
              </a:rPr>
              <a:t>broader structural and systemic factors</a:t>
            </a:r>
            <a:r>
              <a:rPr lang="en-US" sz="1200" b="0" kern="0" spc="12" dirty="0">
                <a:solidFill>
                  <a:srgbClr val="D8D9DD"/>
                </a:solidFill>
                <a:latin typeface="Fira Sans" pitchFamily="34" charset="0"/>
                <a:ea typeface="Fira Sans" pitchFamily="34" charset="-122"/>
                <a:cs typeface="Fira Sans" pitchFamily="34" charset="-120"/>
              </a:rPr>
              <a:t> that contribute to happiness, such as access to healthcare, education, and employment opportunities. Finally, the report's rankings and findings should be interpreted with caution, as they are based on a </a:t>
            </a:r>
            <a:r>
              <a:rPr lang="en-US" sz="1200" b="0" kern="0" spc="12" dirty="0">
                <a:solidFill>
                  <a:srgbClr val="BA85FB"/>
                </a:solidFill>
                <a:latin typeface="Fira Sans" pitchFamily="34" charset="0"/>
                <a:ea typeface="Fira Sans" pitchFamily="34" charset="-122"/>
                <a:cs typeface="Fira Sans" pitchFamily="34" charset="-120"/>
              </a:rPr>
              <a:t>subjective measure of happiness</a:t>
            </a:r>
            <a:r>
              <a:rPr lang="en-US" sz="1200" b="0" kern="0" spc="12" dirty="0">
                <a:solidFill>
                  <a:srgbClr val="D8D9DD"/>
                </a:solidFill>
                <a:latin typeface="Fira Sans" pitchFamily="34" charset="0"/>
                <a:ea typeface="Fira Sans" pitchFamily="34" charset="-122"/>
                <a:cs typeface="Fira Sans" pitchFamily="34" charset="-120"/>
              </a:rPr>
              <a:t> that may not fully capture the complexities of human well-being.</a:t>
            </a:r>
            <a:endParaRPr lang="en-US" sz="1200" dirty="0"/>
          </a:p>
        </p:txBody>
      </p:sp>
      <p:pic>
        <p:nvPicPr>
          <p:cNvPr id="5"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E222B"/>
        </a:solidFill>
        <a:effectLst/>
      </p:bgPr>
    </p:bg>
    <p:spTree>
      <p:nvGrpSpPr>
        <p:cNvPr id="1" name=""/>
        <p:cNvGrpSpPr/>
        <p:nvPr/>
      </p:nvGrpSpPr>
      <p:grpSpPr>
        <a:xfrm>
          <a:off x="0" y="0"/>
          <a:ext cx="0" cy="0"/>
          <a:chOff x="0" y="0"/>
          <a:chExt cx="0" cy="0"/>
        </a:xfrm>
      </p:grpSpPr>
      <p:sp>
        <p:nvSpPr>
          <p:cNvPr id="3" name="Text 0"/>
          <p:cNvSpPr/>
          <p:nvPr/>
        </p:nvSpPr>
        <p:spPr>
          <a:xfrm>
            <a:off x="1191481" y="1258537"/>
            <a:ext cx="6787307" cy="366713"/>
          </a:xfrm>
          <a:prstGeom prst="rect">
            <a:avLst/>
          </a:prstGeom>
          <a:noFill/>
          <a:ln/>
        </p:spPr>
        <p:txBody>
          <a:bodyPr wrap="square" lIns="0" tIns="0" rIns="0" bIns="0" rtlCol="0" anchor="ctr"/>
          <a:lstStyle/>
          <a:p>
            <a:pPr algn="ctr"/>
            <a:r>
              <a:rPr lang="en-US" sz="2400" b="1" dirty="0">
                <a:solidFill>
                  <a:srgbClr val="FFFFFF"/>
                </a:solidFill>
                <a:latin typeface="Fira Sans" pitchFamily="34" charset="0"/>
                <a:ea typeface="Fira Sans" pitchFamily="34" charset="-122"/>
                <a:cs typeface="Fira Sans" pitchFamily="34" charset="-120"/>
              </a:rPr>
              <a:t>WHR Data Analysis Overview</a:t>
            </a:r>
            <a:endParaRPr lang="en-US" sz="2400" dirty="0"/>
          </a:p>
        </p:txBody>
      </p:sp>
      <p:sp>
        <p:nvSpPr>
          <p:cNvPr id="4" name="Text 1"/>
          <p:cNvSpPr/>
          <p:nvPr/>
        </p:nvSpPr>
        <p:spPr>
          <a:xfrm>
            <a:off x="1191853" y="1843747"/>
            <a:ext cx="6786563" cy="2194322"/>
          </a:xfrm>
          <a:prstGeom prst="rect">
            <a:avLst/>
          </a:prstGeom>
          <a:noFill/>
          <a:ln/>
        </p:spPr>
        <p:txBody>
          <a:bodyPr wrap="square" lIns="0" tIns="0" rIns="0" bIns="0" rtlCol="0" anchor="ctr"/>
          <a:lstStyle/>
          <a:p>
            <a:pPr algn="ctr">
              <a:lnSpc>
                <a:spcPts val="2160"/>
              </a:lnSpc>
            </a:pPr>
            <a:r>
              <a:rPr lang="en-US" sz="1200" b="0" kern="0" spc="12" dirty="0">
                <a:solidFill>
                  <a:srgbClr val="D8D9DD"/>
                </a:solidFill>
                <a:latin typeface="Fira Sans" pitchFamily="34" charset="0"/>
                <a:ea typeface="Fira Sans" pitchFamily="34" charset="-122"/>
                <a:cs typeface="Fira Sans" pitchFamily="34" charset="-120"/>
              </a:rPr>
              <a:t>There are 6 variables that we investigated for correlation with the Life Ladder (Happiness) Score: Log GDP per Capita, Social Support, Healthy Life Expectancy at birth, Freedom to Make Life Choices, Generosity, and Perceptions of Corruption.</a:t>
            </a:r>
            <a:endParaRPr lang="en-US" sz="1200" dirty="0"/>
          </a:p>
          <a:p>
            <a:pPr algn="ctr">
              <a:lnSpc>
                <a:spcPts val="2160"/>
              </a:lnSpc>
            </a:pPr>
            <a:r>
              <a:rPr lang="en-US" sz="1200" b="0" kern="0" spc="12" dirty="0">
                <a:solidFill>
                  <a:srgbClr val="D8D9DD"/>
                </a:solidFill>
                <a:latin typeface="Fira Sans" pitchFamily="34" charset="0"/>
                <a:ea typeface="Fira Sans" pitchFamily="34" charset="-122"/>
                <a:cs typeface="Fira Sans" pitchFamily="34" charset="-120"/>
              </a:rPr>
              <a:t>We were surprised to find there was little correlation between Happiness and Generosity or Perception of Corruption (.17 and -.45 respectively). I did not do a line of best fit for these, because it does not make sense to fit data with no or low correlation to a model/equation. There was a stronger correlation among the remaining factors. The strongest of these was GDP, Life Expectancy and Social Support. ​</a:t>
            </a:r>
            <a:endParaRPr lang="en-US" sz="1200" dirty="0"/>
          </a:p>
        </p:txBody>
      </p:sp>
      <p:pic>
        <p:nvPicPr>
          <p:cNvPr id="5"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E222B"/>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fb710959-8b58-4834-b5e7-316a3682187f?pitch-bytes=259326&amp;pitch-content-type=image%2Fpng"/>
          <p:cNvPicPr>
            <a:picLocks noChangeAspect="1"/>
          </p:cNvPicPr>
          <p:nvPr/>
        </p:nvPicPr>
        <p:blipFill>
          <a:blip r:embed="rId3"/>
          <a:srcRect/>
          <a:stretch/>
        </p:blipFill>
        <p:spPr>
          <a:xfrm>
            <a:off x="3648175" y="553449"/>
            <a:ext cx="5215738" cy="4285865"/>
          </a:xfrm>
          <a:prstGeom prst="rect">
            <a:avLst/>
          </a:prstGeom>
        </p:spPr>
      </p:pic>
      <p:sp>
        <p:nvSpPr>
          <p:cNvPr id="4" name="Text 0"/>
          <p:cNvSpPr/>
          <p:nvPr/>
        </p:nvSpPr>
        <p:spPr>
          <a:xfrm>
            <a:off x="384418" y="811163"/>
            <a:ext cx="3137892" cy="1833562"/>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Which of the World Happiness Report variables have the strongest correlation with happiness?</a:t>
            </a:r>
            <a:endParaRPr lang="en-US" sz="2400" dirty="0"/>
          </a:p>
        </p:txBody>
      </p:sp>
      <p:sp>
        <p:nvSpPr>
          <p:cNvPr id="5" name="Text 1"/>
          <p:cNvSpPr/>
          <p:nvPr/>
        </p:nvSpPr>
        <p:spPr>
          <a:xfrm>
            <a:off x="387230" y="477936"/>
            <a:ext cx="3809963" cy="213345"/>
          </a:xfrm>
          <a:prstGeom prst="rect">
            <a:avLst/>
          </a:prstGeom>
          <a:noFill/>
          <a:ln/>
        </p:spPr>
        <p:txBody>
          <a:bodyPr wrap="square" lIns="0" tIns="0" rIns="0" bIns="0" rtlCol="0" anchor="t"/>
          <a:lstStyle/>
          <a:p>
            <a:pPr algn="l">
              <a:lnSpc>
                <a:spcPts val="1680"/>
              </a:lnSpc>
            </a:pPr>
            <a:r>
              <a:rPr lang="en-US" sz="1100" b="1" kern="0" spc="240" dirty="0">
                <a:solidFill>
                  <a:srgbClr val="BA85FB"/>
                </a:solidFill>
                <a:latin typeface="Fira Code" pitchFamily="34" charset="0"/>
                <a:ea typeface="Fira Code" pitchFamily="34" charset="-122"/>
                <a:cs typeface="Fira Code" pitchFamily="34" charset="-120"/>
              </a:rPr>
              <a:t>SCATTER PLOT 1</a:t>
            </a:r>
            <a:endParaRPr lang="en-US" sz="1050" dirty="0"/>
          </a:p>
        </p:txBody>
      </p:sp>
      <p:pic>
        <p:nvPicPr>
          <p:cNvPr id="6"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1511</Words>
  <Application>Microsoft Office PowerPoint</Application>
  <PresentationFormat>On-screen Show (16:9)</PresentationFormat>
  <Paragraphs>115</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Fira Sans</vt:lpstr>
      <vt:lpstr>Fira Code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Happiness</dc:title>
  <dc:subject>PptxGenJS Presentation</dc:subject>
  <dc:creator>Pitch Software GmbH</dc:creator>
  <cp:lastModifiedBy>Crystal Rosenbrook</cp:lastModifiedBy>
  <cp:revision>1</cp:revision>
  <dcterms:created xsi:type="dcterms:W3CDTF">2023-05-19T02:14:43Z</dcterms:created>
  <dcterms:modified xsi:type="dcterms:W3CDTF">2023-05-19T02:29:28Z</dcterms:modified>
</cp:coreProperties>
</file>