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fntdata" ContentType="application/x-fontdata"/>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9144000" cy="5143500"/>
  <p:notesSz cx="5143500" cy="9144000"/>
  <p:embeddedFontLst>
    <p:embeddedFont>
      <p:font typeface="Fira Sans"/>
      <p:boldItalic r:id="rId29"/>
      <p:regular r:id="rId30"/>
      <p:italic r:id="rId31"/>
      <p:bold r:id="rId32"/>
    </p:embeddedFont>
    <p:embeddedFont>
      <p:font typeface="Fira Code"/>
      <p:regular r:id="rId33"/>
      <p:bold r:id="rId34"/>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29" Type="http://schemas.openxmlformats.org/officeDocument/2006/relationships/font" Target="fonts/FiraSans-boldItalic.fntdata"/><Relationship Id="rId30" Type="http://schemas.openxmlformats.org/officeDocument/2006/relationships/font" Target="fonts/FiraSans-regular.fntdata"/><Relationship Id="rId31" Type="http://schemas.openxmlformats.org/officeDocument/2006/relationships/font" Target="fonts/FiraSans-italic.fntdata"/><Relationship Id="rId32" Type="http://schemas.openxmlformats.org/officeDocument/2006/relationships/font" Target="fonts/FiraSans-bold.fntdata"/><Relationship Id="rId33" Type="http://schemas.openxmlformats.org/officeDocument/2006/relationships/font" Target="fonts/FiraCode-regular.fntdata"/><Relationship Id="rId34" Type="http://schemas.openxmlformats.org/officeDocument/2006/relationships/font" Target="fonts/FiraCode-bold.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1.png"/><Relationship Id="rId2" Type="http://schemas.openxmlformats.org/officeDocument/2006/relationships/image" Target="../media/image-1-2.sv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sv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sv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svg"/><Relationship Id="rId5" Type="http://schemas.openxmlformats.org/officeDocument/2006/relationships/slideLayout" Target="../slideLayouts/slideLayout1.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3-1.png"/><Relationship Id="rId2" Type="http://schemas.openxmlformats.org/officeDocument/2006/relationships/image" Target="../media/image-13-2.sv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4-1.png"/><Relationship Id="rId2" Type="http://schemas.openxmlformats.org/officeDocument/2006/relationships/image" Target="../media/image-14-2.sv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sv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6-1.png"/><Relationship Id="rId2" Type="http://schemas.openxmlformats.org/officeDocument/2006/relationships/image" Target="../media/image-16-2.svg"/><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svg"/><Relationship Id="rId5" Type="http://schemas.openxmlformats.org/officeDocument/2006/relationships/slideLayout" Target="../slideLayouts/slideLayout1.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sv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19-1.png"/><Relationship Id="rId2" Type="http://schemas.openxmlformats.org/officeDocument/2006/relationships/image" Target="../media/image-19-2.sv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7"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svg"/><Relationship Id="rId8" Type="http://schemas.openxmlformats.org/officeDocument/2006/relationships/slideLayout" Target="../slideLayouts/slideLayout1.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sv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sv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22-1.png"/><Relationship Id="rId2" Type="http://schemas.openxmlformats.org/officeDocument/2006/relationships/image" Target="../media/image-22-2.svg"/><Relationship Id="rId4" Type="http://schemas.openxmlformats.org/officeDocument/2006/relationships/slideLayout" Target="../slideLayouts/slideLayout1.xml"/><Relationship Id="rId5"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3-1.png"/><Relationship Id="rId2" Type="http://schemas.openxmlformats.org/officeDocument/2006/relationships/image" Target="../media/image-3-2.sv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4-1.png"/><Relationship Id="rId2" Type="http://schemas.openxmlformats.org/officeDocument/2006/relationships/image" Target="../media/image-4-2.sv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5-1.png"/><Relationship Id="rId2" Type="http://schemas.openxmlformats.org/officeDocument/2006/relationships/image" Target="../media/image-5-2.sv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6-1.png"/><Relationship Id="rId2" Type="http://schemas.openxmlformats.org/officeDocument/2006/relationships/image" Target="../media/image-6-2.sv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7-1.png"/><Relationship Id="rId2" Type="http://schemas.openxmlformats.org/officeDocument/2006/relationships/image" Target="../media/image-7-2.sv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8-1.png"/><Relationship Id="rId2" Type="http://schemas.openxmlformats.org/officeDocument/2006/relationships/image" Target="../media/image-8-2.sv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1043291f-5ef4-4cf9-82e5-125117fc9a16"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sv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E222B"/>
        </a:solidFill>
      </p:bgPr>
    </p:bg>
    <p:spTree>
      <p:nvGrpSpPr>
        <p:cNvPr id="1" name=""/>
        <p:cNvGrpSpPr/>
        <p:nvPr/>
      </p:nvGrpSpPr>
      <p:grpSpPr>
        <a:xfrm>
          <a:off x="0" y="0"/>
          <a:ext cx="0" cy="0"/>
          <a:chOff x="0" y="0"/>
          <a:chExt cx="0" cy="0"/>
        </a:xfrm>
      </p:grpSpPr>
      <p:sp>
        <p:nvSpPr>
          <p:cNvPr id="3" name="Shape 0"/>
          <p:cNvSpPr/>
          <p:nvPr/>
        </p:nvSpPr>
        <p:spPr>
          <a:xfrm>
            <a:off x="1990725" y="4190588"/>
            <a:ext cx="9525" cy="476250"/>
          </a:xfrm>
          <a:prstGeom prst="roundRect">
            <a:avLst>
              <a:gd name="adj" fmla="val -9600000"/>
            </a:avLst>
          </a:prstGeom>
          <a:solidFill>
            <a:srgbClr val="9B81BC">
              <a:alpha val="30000"/>
            </a:srgbClr>
          </a:solidFill>
          <a:ln/>
        </p:spPr>
      </p:sp>
      <p:sp>
        <p:nvSpPr>
          <p:cNvPr id="4" name="Text 1"/>
          <p:cNvSpPr/>
          <p:nvPr/>
        </p:nvSpPr>
        <p:spPr>
          <a:xfrm>
            <a:off x="2133600" y="4423717"/>
            <a:ext cx="1704677" cy="213345"/>
          </a:xfrm>
          <a:prstGeom prst="rect">
            <a:avLst/>
          </a:prstGeom>
          <a:noFill/>
          <a:ln/>
        </p:spPr>
        <p:txBody>
          <a:bodyPr wrap="square" lIns="0" tIns="0" rIns="0" bIns="0" rtlCol="0" anchor="b"/>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GROUP 5</a:t>
            </a:r>
            <a:endParaRPr lang="en-US" sz="1050" dirty="0"/>
          </a:p>
        </p:txBody>
      </p:sp>
      <p:sp>
        <p:nvSpPr>
          <p:cNvPr id="5" name="Text 2"/>
          <p:cNvSpPr/>
          <p:nvPr/>
        </p:nvSpPr>
        <p:spPr>
          <a:xfrm>
            <a:off x="2132189" y="4226659"/>
            <a:ext cx="1704677" cy="198090"/>
          </a:xfrm>
          <a:prstGeom prst="rect">
            <a:avLst/>
          </a:prstGeom>
          <a:noFill/>
          <a:ln/>
        </p:spPr>
        <p:txBody>
          <a:bodyPr wrap="square" lIns="0" tIns="0" rIns="0" bIns="0" rtlCol="0" anchor="t"/>
          <a:lstStyle/>
          <a:p>
            <a:pPr algn="l">
              <a:lnSpc>
                <a:spcPts val="1560"/>
              </a:lnSpc>
            </a:pPr>
            <a:r>
              <a:rPr lang="en-US" sz="1000" b="1" spc="12" kern="0" dirty="0">
                <a:solidFill>
                  <a:srgbClr val="FFFFFF"/>
                </a:solidFill>
                <a:latin typeface="Fira Sans" pitchFamily="34" charset="0"/>
                <a:ea typeface="Fira Sans" pitchFamily="34" charset="-122"/>
                <a:cs typeface="Fira Sans" pitchFamily="34" charset="-120"/>
              </a:rPr>
              <a:t>Author</a:t>
            </a:r>
            <a:endParaRPr lang="en-US" sz="975" dirty="0"/>
          </a:p>
        </p:txBody>
      </p:sp>
      <p:sp>
        <p:nvSpPr>
          <p:cNvPr id="6" name="Shape 3"/>
          <p:cNvSpPr/>
          <p:nvPr/>
        </p:nvSpPr>
        <p:spPr>
          <a:xfrm>
            <a:off x="5324475" y="4190905"/>
            <a:ext cx="9525" cy="476250"/>
          </a:xfrm>
          <a:prstGeom prst="roundRect">
            <a:avLst>
              <a:gd name="adj" fmla="val -9600000"/>
            </a:avLst>
          </a:prstGeom>
          <a:solidFill>
            <a:srgbClr val="9B81BC">
              <a:alpha val="30000"/>
            </a:srgbClr>
          </a:solidFill>
          <a:ln/>
        </p:spPr>
      </p:sp>
      <p:sp>
        <p:nvSpPr>
          <p:cNvPr id="7" name="Text 4"/>
          <p:cNvSpPr/>
          <p:nvPr/>
        </p:nvSpPr>
        <p:spPr>
          <a:xfrm>
            <a:off x="5467350" y="4426580"/>
            <a:ext cx="1704677" cy="213345"/>
          </a:xfrm>
          <a:prstGeom prst="rect">
            <a:avLst/>
          </a:prstGeom>
          <a:noFill/>
          <a:ln/>
        </p:spPr>
        <p:txBody>
          <a:bodyPr wrap="square" lIns="0" tIns="0" rIns="0" bIns="0" rtlCol="0" anchor="b"/>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MAY 18, 2023    </a:t>
            </a:r>
            <a:endParaRPr lang="en-US" sz="1050" dirty="0"/>
          </a:p>
        </p:txBody>
      </p:sp>
      <p:sp>
        <p:nvSpPr>
          <p:cNvPr id="8" name="Text 5"/>
          <p:cNvSpPr/>
          <p:nvPr/>
        </p:nvSpPr>
        <p:spPr>
          <a:xfrm>
            <a:off x="5467350" y="4226659"/>
            <a:ext cx="1704677" cy="198090"/>
          </a:xfrm>
          <a:prstGeom prst="rect">
            <a:avLst/>
          </a:prstGeom>
          <a:noFill/>
          <a:ln/>
        </p:spPr>
        <p:txBody>
          <a:bodyPr wrap="square" lIns="0" tIns="0" rIns="0" bIns="0" rtlCol="0" anchor="t"/>
          <a:lstStyle/>
          <a:p>
            <a:pPr algn="l">
              <a:lnSpc>
                <a:spcPts val="1560"/>
              </a:lnSpc>
            </a:pPr>
            <a:r>
              <a:rPr lang="en-US" sz="1000" b="1" spc="12" kern="0" dirty="0">
                <a:solidFill>
                  <a:srgbClr val="FFFFFF"/>
                </a:solidFill>
                <a:latin typeface="Fira Sans" pitchFamily="34" charset="0"/>
                <a:ea typeface="Fira Sans" pitchFamily="34" charset="-122"/>
                <a:cs typeface="Fira Sans" pitchFamily="34" charset="-120"/>
              </a:rPr>
              <a:t>Date</a:t>
            </a:r>
            <a:endParaRPr lang="en-US" sz="975" dirty="0"/>
          </a:p>
        </p:txBody>
      </p:sp>
      <p:sp>
        <p:nvSpPr>
          <p:cNvPr id="9" name="Text 6"/>
          <p:cNvSpPr/>
          <p:nvPr/>
        </p:nvSpPr>
        <p:spPr>
          <a:xfrm>
            <a:off x="476387" y="1667220"/>
            <a:ext cx="8191165" cy="685800"/>
          </a:xfrm>
          <a:prstGeom prst="rect">
            <a:avLst/>
          </a:prstGeom>
          <a:noFill/>
          <a:ln/>
        </p:spPr>
        <p:txBody>
          <a:bodyPr wrap="square" lIns="0" tIns="0" rIns="0" bIns="0" rtlCol="0" anchor="t"/>
          <a:lstStyle/>
          <a:p>
            <a:pPr algn="ctr"/>
            <a:r>
              <a:rPr lang="en-US" sz="4500" b="1" dirty="0">
                <a:solidFill>
                  <a:srgbClr val="FFFFFF"/>
                </a:solidFill>
                <a:latin typeface="Fira Sans" pitchFamily="34" charset="0"/>
                <a:ea typeface="Fira Sans" pitchFamily="34" charset="-122"/>
                <a:cs typeface="Fira Sans" pitchFamily="34" charset="-120"/>
              </a:rPr>
              <a:t>Investigating Happiness</a:t>
            </a:r>
            <a:endParaRPr lang="en-US" sz="4500" dirty="0"/>
          </a:p>
        </p:txBody>
      </p:sp>
      <p:sp>
        <p:nvSpPr>
          <p:cNvPr id="10" name="Text 7"/>
          <p:cNvSpPr/>
          <p:nvPr/>
        </p:nvSpPr>
        <p:spPr>
          <a:xfrm>
            <a:off x="476387" y="2429367"/>
            <a:ext cx="8191165" cy="274290"/>
          </a:xfrm>
          <a:prstGeom prst="rect">
            <a:avLst/>
          </a:prstGeom>
          <a:noFill/>
          <a:ln/>
        </p:spPr>
        <p:txBody>
          <a:bodyPr wrap="square" lIns="0" tIns="0" rIns="0" bIns="0" rtlCol="0" anchor="t"/>
          <a:lstStyle/>
          <a:p>
            <a:pPr algn="ctr">
              <a:lnSpc>
                <a:spcPts val="2160"/>
              </a:lnSpc>
            </a:pPr>
            <a:r>
              <a:rPr lang="en-US" sz="1200" b="0" spc="12" kern="0" dirty="0">
                <a:solidFill>
                  <a:srgbClr val="9297A8"/>
                </a:solidFill>
                <a:latin typeface="Fira Sans" pitchFamily="34" charset="0"/>
                <a:ea typeface="Fira Sans" pitchFamily="34" charset="-122"/>
                <a:cs typeface="Fira Sans" pitchFamily="34" charset="-120"/>
              </a:rPr>
              <a:t>“Happiness is when what you think, what you say, and what you do are in harmony.” —Mahatma Gandhi</a:t>
            </a:r>
            <a:endParaRPr lang="en-US" sz="1200" dirty="0"/>
          </a:p>
        </p:txBody>
      </p:sp>
      <p:pic>
        <p:nvPicPr>
          <p:cNvPr id="11"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4550698f-75da-4cb7-8a1c-8ce379520789?pitch-bytes=193781&amp;pitch-content-type=image%2Fpng">    </p:cNvPr>
          <p:cNvPicPr>
            <a:picLocks noChangeAspect="1"/>
          </p:cNvPicPr>
          <p:nvPr/>
        </p:nvPicPr>
        <p:blipFill>
          <a:blip r:embed="rId1"/>
          <a:srcRect l="0" r="0" t="0" b="0"/>
          <a:stretch/>
        </p:blipFill>
        <p:spPr>
          <a:xfrm>
            <a:off x="345089" y="581350"/>
            <a:ext cx="4934760" cy="4260343"/>
          </a:xfrm>
          <a:prstGeom prst="rect">
            <a:avLst/>
          </a:prstGeom>
        </p:spPr>
      </p:pic>
      <p:sp>
        <p:nvSpPr>
          <p:cNvPr id="4" name="Text 0"/>
          <p:cNvSpPr/>
          <p:nvPr/>
        </p:nvSpPr>
        <p:spPr>
          <a:xfrm>
            <a:off x="5702533" y="811352"/>
            <a:ext cx="3130376" cy="183356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Which of the World Happiness Report variables have the strongest correlation with happiness?</a:t>
            </a:r>
            <a:endParaRPr lang="en-US" sz="2400" dirty="0"/>
          </a:p>
        </p:txBody>
      </p:sp>
      <p:sp>
        <p:nvSpPr>
          <p:cNvPr id="5" name="Text 1"/>
          <p:cNvSpPr/>
          <p:nvPr/>
        </p:nvSpPr>
        <p:spPr>
          <a:xfrm>
            <a:off x="5700582" y="477775"/>
            <a:ext cx="3810000"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SCATTER PLOT 2</a:t>
            </a:r>
            <a:endParaRPr lang="en-US" sz="105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bb5cd436-9f0d-405c-88c9-98bd9a6b0d37?pitch-bytes=237375&amp;pitch-content-type=image%2Fpng">    </p:cNvPr>
          <p:cNvPicPr>
            <a:picLocks noChangeAspect="1"/>
          </p:cNvPicPr>
          <p:nvPr/>
        </p:nvPicPr>
        <p:blipFill>
          <a:blip r:embed="rId1"/>
          <a:srcRect l="0" r="0" t="0" b="0"/>
          <a:stretch/>
        </p:blipFill>
        <p:spPr>
          <a:xfrm>
            <a:off x="3955315" y="476250"/>
            <a:ext cx="4874594" cy="4289972"/>
          </a:xfrm>
          <a:prstGeom prst="rect">
            <a:avLst/>
          </a:prstGeom>
        </p:spPr>
      </p:pic>
      <p:sp>
        <p:nvSpPr>
          <p:cNvPr id="4" name="Text 0"/>
          <p:cNvSpPr/>
          <p:nvPr/>
        </p:nvSpPr>
        <p:spPr>
          <a:xfrm>
            <a:off x="475035" y="735649"/>
            <a:ext cx="3152998" cy="1833562"/>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Which of the World Happiness Report variables have the strongest correlation with happiness?</a:t>
            </a:r>
            <a:endParaRPr lang="en-US" sz="2400" dirty="0"/>
          </a:p>
        </p:txBody>
      </p:sp>
      <p:sp>
        <p:nvSpPr>
          <p:cNvPr id="5" name="Text 1"/>
          <p:cNvSpPr/>
          <p:nvPr/>
        </p:nvSpPr>
        <p:spPr>
          <a:xfrm>
            <a:off x="477846" y="402422"/>
            <a:ext cx="3809963"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SCATTER PLOT 3</a:t>
            </a:r>
            <a:endParaRPr lang="en-US" sz="105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1d39ed8d-8bcd-4a51-8177-5cc7c6da2090?pitch-bytes=232907&amp;pitch-content-type=image%2Fpng">    </p:cNvPr>
          <p:cNvPicPr>
            <a:picLocks noChangeAspect="1"/>
          </p:cNvPicPr>
          <p:nvPr/>
        </p:nvPicPr>
        <p:blipFill>
          <a:blip r:embed="rId1"/>
          <a:srcRect l="0" r="0" t="0" b="0"/>
          <a:stretch/>
        </p:blipFill>
        <p:spPr>
          <a:xfrm>
            <a:off x="310121" y="672499"/>
            <a:ext cx="5049191" cy="3880083"/>
          </a:xfrm>
          <a:prstGeom prst="rect">
            <a:avLst/>
          </a:prstGeom>
        </p:spPr>
      </p:pic>
      <p:sp>
        <p:nvSpPr>
          <p:cNvPr id="4" name="Text 0"/>
          <p:cNvSpPr/>
          <p:nvPr/>
        </p:nvSpPr>
        <p:spPr>
          <a:xfrm>
            <a:off x="5666290" y="924623"/>
            <a:ext cx="3168104" cy="183356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Is there a relationship between the World Happiness Report and Fragile States Index data from 2022?</a:t>
            </a:r>
            <a:endParaRPr lang="en-US" sz="2400" dirty="0"/>
          </a:p>
        </p:txBody>
      </p:sp>
      <p:sp>
        <p:nvSpPr>
          <p:cNvPr id="5" name="Text 1"/>
          <p:cNvSpPr/>
          <p:nvPr/>
        </p:nvSpPr>
        <p:spPr>
          <a:xfrm>
            <a:off x="5664339" y="591046"/>
            <a:ext cx="3809926"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LINE GRAPH</a:t>
            </a:r>
            <a:endParaRPr lang="en-US" sz="105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1191481" y="2218553"/>
            <a:ext cx="6787306"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Fragile States Index (FSI) Overview</a:t>
            </a:r>
            <a:endParaRPr lang="en-US" sz="2400" dirty="0"/>
          </a:p>
        </p:txBody>
      </p:sp>
      <p:sp>
        <p:nvSpPr>
          <p:cNvPr id="4" name="Text 1"/>
          <p:cNvSpPr/>
          <p:nvPr/>
        </p:nvSpPr>
        <p:spPr>
          <a:xfrm>
            <a:off x="1191853" y="2803762"/>
            <a:ext cx="6786563" cy="274290"/>
          </a:xfrm>
          <a:prstGeom prst="rect">
            <a:avLst/>
          </a:prstGeom>
          <a:noFill/>
          <a:ln/>
        </p:spPr>
        <p:txBody>
          <a:bodyPr wrap="square" lIns="0" tIns="0" rIns="0" bIns="0" rtlCol="0" anchor="ctr"/>
          <a:lstStyle/>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From Mark</a:t>
            </a:r>
            <a:endParaRPr lang="en-US" sz="1200" dirty="0"/>
          </a:p>
        </p:txBody>
      </p:sp>
      <p:pic>
        <p:nvPicPr>
          <p:cNvPr id="5"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1191481" y="1532827"/>
            <a:ext cx="6787306"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FSI Data Analysis Overview</a:t>
            </a:r>
            <a:endParaRPr lang="en-US" sz="2400" dirty="0"/>
          </a:p>
        </p:txBody>
      </p:sp>
      <p:sp>
        <p:nvSpPr>
          <p:cNvPr id="4" name="Text 1"/>
          <p:cNvSpPr/>
          <p:nvPr/>
        </p:nvSpPr>
        <p:spPr>
          <a:xfrm>
            <a:off x="1191853" y="2118037"/>
            <a:ext cx="6786563" cy="1645742"/>
          </a:xfrm>
          <a:prstGeom prst="rect">
            <a:avLst/>
          </a:prstGeom>
          <a:noFill/>
          <a:ln/>
        </p:spPr>
        <p:txBody>
          <a:bodyPr wrap="square" lIns="0" tIns="0" rIns="0" bIns="0" rtlCol="0" anchor="ctr"/>
          <a:lstStyle/>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Realizing that these countries with a lot of variability in their happiness score also had a lot of instability in their country led us to investigate if there was a way to measure that. We found that info on the Fragile States Index. There is a strong relationship between countries based on listed recorded scores in WHR vs FSI. Highly ranked countries on the WHR scored lowly in the FSI, and vice versa. The correlation between both factors, the WHR Ladder score and the FSI Total score, is -0.82. This can be seen by related scatter plot and linear regression.</a:t>
            </a:r>
            <a:endParaRPr lang="en-US" sz="1200" dirty="0"/>
          </a:p>
        </p:txBody>
      </p:sp>
      <p:pic>
        <p:nvPicPr>
          <p:cNvPr id="5"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d8225d92-9e89-4bf9-90c7-7fb7bd181c57?pitch-bytes=26379&amp;pitch-content-type=image%2Fpng">    </p:cNvPr>
          <p:cNvPicPr>
            <a:picLocks noChangeAspect="1"/>
          </p:cNvPicPr>
          <p:nvPr/>
        </p:nvPicPr>
        <p:blipFill>
          <a:blip r:embed="rId1"/>
          <a:srcRect l="0" r="0" t="0" b="0"/>
          <a:stretch/>
        </p:blipFill>
        <p:spPr>
          <a:xfrm>
            <a:off x="3574256" y="851487"/>
            <a:ext cx="5319872" cy="3989904"/>
          </a:xfrm>
          <a:prstGeom prst="rect">
            <a:avLst/>
          </a:prstGeom>
        </p:spPr>
      </p:pic>
      <p:sp>
        <p:nvSpPr>
          <p:cNvPr id="4" name="Text 0"/>
          <p:cNvSpPr/>
          <p:nvPr/>
        </p:nvSpPr>
        <p:spPr>
          <a:xfrm>
            <a:off x="293802" y="811163"/>
            <a:ext cx="3152998" cy="1833562"/>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Is there a relationship between the World Happiness Report and Fragile States Index data from 2022?</a:t>
            </a:r>
            <a:endParaRPr lang="en-US" sz="2400" dirty="0"/>
          </a:p>
        </p:txBody>
      </p:sp>
      <p:sp>
        <p:nvSpPr>
          <p:cNvPr id="5" name="Text 1"/>
          <p:cNvSpPr/>
          <p:nvPr/>
        </p:nvSpPr>
        <p:spPr>
          <a:xfrm>
            <a:off x="296613" y="477936"/>
            <a:ext cx="3809963"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SCATTER PLOT</a:t>
            </a:r>
            <a:endParaRPr lang="en-US" sz="105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1191481" y="1807117"/>
            <a:ext cx="6787307"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Geographic Data Analysis Overview</a:t>
            </a:r>
            <a:endParaRPr lang="en-US" sz="2400" dirty="0"/>
          </a:p>
        </p:txBody>
      </p:sp>
      <p:sp>
        <p:nvSpPr>
          <p:cNvPr id="4" name="Text 1"/>
          <p:cNvSpPr/>
          <p:nvPr/>
        </p:nvSpPr>
        <p:spPr>
          <a:xfrm>
            <a:off x="1191853" y="2392327"/>
            <a:ext cx="6786563" cy="1097161"/>
          </a:xfrm>
          <a:prstGeom prst="rect">
            <a:avLst/>
          </a:prstGeom>
          <a:noFill/>
          <a:ln/>
        </p:spPr>
        <p:txBody>
          <a:bodyPr wrap="square" lIns="0" tIns="0" rIns="0" bIns="0" rtlCol="0" anchor="ctr"/>
          <a:lstStyle/>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The following maps illustrate where people are the most happy and also the fragility of many of those countries. “Happiness” appears to be most prevalent in European nations, many of which also have a low Fragility score. Higher Fragility scores exist throughout African nations and many Middle Eastern countries.</a:t>
            </a:r>
            <a:endParaRPr lang="en-US" sz="1200" dirty="0"/>
          </a:p>
        </p:txBody>
      </p:sp>
      <p:pic>
        <p:nvPicPr>
          <p:cNvPr id="5"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0d808349-169e-4236-9836-f6f0289d74c2?pitch-bytes=210167&amp;pitch-content-type=image%2Fpng">    </p:cNvPr>
          <p:cNvPicPr>
            <a:picLocks noChangeAspect="1"/>
          </p:cNvPicPr>
          <p:nvPr/>
        </p:nvPicPr>
        <p:blipFill>
          <a:blip r:embed="rId1"/>
          <a:srcRect l="0" r="0" t="0" b="0"/>
          <a:stretch/>
        </p:blipFill>
        <p:spPr>
          <a:xfrm>
            <a:off x="1538624" y="1529425"/>
            <a:ext cx="6071777" cy="3035888"/>
          </a:xfrm>
          <a:prstGeom prst="rect">
            <a:avLst/>
          </a:prstGeom>
        </p:spPr>
      </p:pic>
      <p:sp>
        <p:nvSpPr>
          <p:cNvPr id="4" name="Text 0"/>
          <p:cNvSpPr/>
          <p:nvPr/>
        </p:nvSpPr>
        <p:spPr>
          <a:xfrm>
            <a:off x="709127" y="833817"/>
            <a:ext cx="7729128" cy="36671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Where are people the most happy based on geography?</a:t>
            </a:r>
            <a:endParaRPr lang="en-US" sz="2400" dirty="0"/>
          </a:p>
        </p:txBody>
      </p:sp>
      <p:sp>
        <p:nvSpPr>
          <p:cNvPr id="5" name="Text 1"/>
          <p:cNvSpPr/>
          <p:nvPr/>
        </p:nvSpPr>
        <p:spPr>
          <a:xfrm>
            <a:off x="711939" y="477936"/>
            <a:ext cx="3809963"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HAPPINESS MAP</a:t>
            </a:r>
            <a:endParaRPr lang="en-US" sz="1050" dirty="0"/>
          </a:p>
        </p:txBody>
      </p:sp>
      <p:sp>
        <p:nvSpPr>
          <p:cNvPr id="6" name="Text 2"/>
          <p:cNvSpPr/>
          <p:nvPr/>
        </p:nvSpPr>
        <p:spPr>
          <a:xfrm>
            <a:off x="7831283" y="2908603"/>
            <a:ext cx="919311" cy="274290"/>
          </a:xfrm>
          <a:prstGeom prst="rect">
            <a:avLst/>
          </a:prstGeom>
          <a:noFill/>
          <a:ln/>
        </p:spPr>
        <p:txBody>
          <a:bodyPr wrap="none" lIns="0" tIns="0" rIns="0" bIns="0" rtlCol="0" anchor="t">
            <a:spAutoFit/>
          </a:bodyPr>
          <a:lstStyle/>
          <a:p>
            <a:pPr algn="l">
              <a:lnSpc>
                <a:spcPts val="2160"/>
              </a:lnSpc>
            </a:pPr>
            <a:r>
              <a:rPr lang="en-US" sz="1200" b="0" spc="12" kern="0" dirty="0">
                <a:solidFill>
                  <a:srgbClr val="FFFFFF"/>
                </a:solidFill>
                <a:latin typeface="Fira Sans" pitchFamily="34" charset="0"/>
                <a:ea typeface="Fira Sans" pitchFamily="34" charset="-122"/>
                <a:cs typeface="Fira Sans" pitchFamily="34" charset="-120"/>
              </a:rPr>
              <a:t>Ladder Score</a:t>
            </a:r>
            <a:endParaRPr lang="en-US" sz="1200" dirty="0"/>
          </a:p>
        </p:txBody>
      </p:sp>
      <p:pic>
        <p:nvPicPr>
          <p:cNvPr id="7"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ad520f48-f264-46e6-8e00-8150176a5a24?pitch-bytes=184765&amp;pitch-content-type=image%2Fpng">    </p:cNvPr>
          <p:cNvPicPr>
            <a:picLocks noChangeAspect="1"/>
          </p:cNvPicPr>
          <p:nvPr/>
        </p:nvPicPr>
        <p:blipFill>
          <a:blip r:embed="rId1"/>
          <a:srcRect l="0" r="0" t="0" b="0"/>
          <a:stretch/>
        </p:blipFill>
        <p:spPr>
          <a:xfrm>
            <a:off x="1654274" y="1406860"/>
            <a:ext cx="5826721" cy="3311423"/>
          </a:xfrm>
          <a:prstGeom prst="rect">
            <a:avLst/>
          </a:prstGeom>
        </p:spPr>
      </p:pic>
      <p:sp>
        <p:nvSpPr>
          <p:cNvPr id="4" name="Text 0"/>
          <p:cNvSpPr/>
          <p:nvPr/>
        </p:nvSpPr>
        <p:spPr>
          <a:xfrm>
            <a:off x="717132" y="849109"/>
            <a:ext cx="7703567" cy="36671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Where are people the most happy based on geography?</a:t>
            </a:r>
            <a:endParaRPr lang="en-US" sz="2400" dirty="0"/>
          </a:p>
        </p:txBody>
      </p:sp>
      <p:sp>
        <p:nvSpPr>
          <p:cNvPr id="5" name="Text 1"/>
          <p:cNvSpPr/>
          <p:nvPr/>
        </p:nvSpPr>
        <p:spPr>
          <a:xfrm>
            <a:off x="719793" y="477775"/>
            <a:ext cx="3810000"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FRAGILITY MAP</a:t>
            </a:r>
            <a:endParaRPr lang="en-US" sz="1050" dirty="0"/>
          </a:p>
        </p:txBody>
      </p:sp>
      <p:sp>
        <p:nvSpPr>
          <p:cNvPr id="6" name="Text 2"/>
          <p:cNvSpPr/>
          <p:nvPr/>
        </p:nvSpPr>
        <p:spPr>
          <a:xfrm>
            <a:off x="7642499" y="2922894"/>
            <a:ext cx="1372679" cy="274290"/>
          </a:xfrm>
          <a:prstGeom prst="rect">
            <a:avLst/>
          </a:prstGeom>
          <a:noFill/>
          <a:ln/>
        </p:spPr>
        <p:txBody>
          <a:bodyPr wrap="none" lIns="0" tIns="0" rIns="0" bIns="0" rtlCol="0" anchor="t">
            <a:spAutoFit/>
          </a:bodyPr>
          <a:lstStyle/>
          <a:p>
            <a:pPr algn="l">
              <a:lnSpc>
                <a:spcPts val="2160"/>
              </a:lnSpc>
            </a:pPr>
            <a:r>
              <a:rPr lang="en-US" sz="1200" b="0" spc="12" kern="0" dirty="0">
                <a:solidFill>
                  <a:srgbClr val="FFFFFF"/>
                </a:solidFill>
                <a:latin typeface="Fira Sans" pitchFamily="34" charset="0"/>
                <a:ea typeface="Fira Sans" pitchFamily="34" charset="-122"/>
                <a:cs typeface="Fira Sans" pitchFamily="34" charset="-120"/>
              </a:rPr>
              <a:t>Fragile States Index</a:t>
            </a:r>
            <a:endParaRPr lang="en-US" sz="1200" dirty="0"/>
          </a:p>
        </p:txBody>
      </p:sp>
      <p:pic>
        <p:nvPicPr>
          <p:cNvPr id="7"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1191481" y="1121392"/>
            <a:ext cx="6787307" cy="366713"/>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Top 20 Countries Data Analysis Overview</a:t>
            </a:r>
            <a:endParaRPr lang="en-US" sz="2400" dirty="0"/>
          </a:p>
        </p:txBody>
      </p:sp>
      <p:sp>
        <p:nvSpPr>
          <p:cNvPr id="4" name="Text 1"/>
          <p:cNvSpPr/>
          <p:nvPr/>
        </p:nvSpPr>
        <p:spPr>
          <a:xfrm>
            <a:off x="1191853" y="1706602"/>
            <a:ext cx="6786563" cy="2468612"/>
          </a:xfrm>
          <a:prstGeom prst="rect">
            <a:avLst/>
          </a:prstGeom>
          <a:noFill/>
          <a:ln/>
        </p:spPr>
        <p:txBody>
          <a:bodyPr wrap="square" lIns="0" tIns="0" rIns="0" bIns="0" rtlCol="0" anchor="ctr"/>
          <a:lstStyle/>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The following line graph and heatmap illustrate the top 20 countries over time. The line graph indicates that the Ladder scores have been consistently high for certain countries such as Finland, Denmark, and Switzerland, while others such as Greece and Italy have shown more variation. Overall, there seems to be a slight upward trend in Ladder scores for most countries in the top 20, with some countries showing more significant increases over time. The heatmap reveals that most of the top 20 countries have had an increase in their life ladder score over time, with a few exceptions. It also shows that the life ladder scores for most countries tend to be higher in the more recent years, similarly suggesting an overall improvement in subjective well-being over time.</a:t>
            </a:r>
            <a:endParaRPr lang="en-US" sz="1200" dirty="0"/>
          </a:p>
        </p:txBody>
      </p:sp>
      <p:pic>
        <p:nvPicPr>
          <p:cNvPr id="5"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223963" y="3457826"/>
            <a:ext cx="1888852" cy="213345"/>
          </a:xfrm>
          <a:prstGeom prst="rect">
            <a:avLst/>
          </a:prstGeom>
          <a:noFill/>
          <a:ln/>
        </p:spPr>
        <p:txBody>
          <a:bodyPr wrap="square" lIns="0" tIns="0" rIns="0" bIns="0" rtlCol="0" anchor="t"/>
          <a:lstStyle/>
          <a:p>
            <a:pPr algn="ctr">
              <a:lnSpc>
                <a:spcPts val="1680"/>
              </a:lnSpc>
            </a:pPr>
            <a:r>
              <a:rPr lang="en-US" sz="1100" b="1" spc="240" kern="0" dirty="0">
                <a:solidFill>
                  <a:srgbClr val="BA85FB"/>
                </a:solidFill>
                <a:latin typeface="Fira Code" pitchFamily="34" charset="0"/>
                <a:ea typeface="Fira Code" pitchFamily="34" charset="-122"/>
                <a:cs typeface="Fira Code" pitchFamily="34" charset="-120"/>
              </a:rPr>
              <a:t>KIRSTEN RAIN</a:t>
            </a:r>
            <a:endParaRPr lang="en-US" sz="1050" dirty="0"/>
          </a:p>
        </p:txBody>
      </p:sp>
      <p:sp>
        <p:nvSpPr>
          <p:cNvPr id="4" name="Text 1"/>
          <p:cNvSpPr/>
          <p:nvPr/>
        </p:nvSpPr>
        <p:spPr>
          <a:xfrm>
            <a:off x="2409253" y="3457826"/>
            <a:ext cx="1888889" cy="213346"/>
          </a:xfrm>
          <a:prstGeom prst="rect">
            <a:avLst/>
          </a:prstGeom>
          <a:noFill/>
          <a:ln/>
        </p:spPr>
        <p:txBody>
          <a:bodyPr wrap="square" lIns="0" tIns="0" rIns="0" bIns="0" rtlCol="0" anchor="t"/>
          <a:lstStyle/>
          <a:p>
            <a:pPr algn="ctr">
              <a:lnSpc>
                <a:spcPts val="1680"/>
              </a:lnSpc>
            </a:pPr>
            <a:r>
              <a:rPr lang="en-US" sz="1100" b="1" spc="240" kern="0" dirty="0">
                <a:solidFill>
                  <a:srgbClr val="BA85FB"/>
                </a:solidFill>
                <a:latin typeface="Fira Code" pitchFamily="34" charset="0"/>
                <a:ea typeface="Fira Code" pitchFamily="34" charset="-122"/>
                <a:cs typeface="Fira Code" pitchFamily="34" charset="-120"/>
              </a:rPr>
              <a:t>MARK WAANANEN</a:t>
            </a:r>
            <a:endParaRPr lang="en-US" sz="1050" dirty="0"/>
          </a:p>
        </p:txBody>
      </p:sp>
      <p:sp>
        <p:nvSpPr>
          <p:cNvPr id="5" name="Text 2"/>
          <p:cNvSpPr/>
          <p:nvPr/>
        </p:nvSpPr>
        <p:spPr>
          <a:xfrm>
            <a:off x="4594562" y="3457826"/>
            <a:ext cx="1888889" cy="213345"/>
          </a:xfrm>
          <a:prstGeom prst="rect">
            <a:avLst/>
          </a:prstGeom>
          <a:noFill/>
          <a:ln/>
        </p:spPr>
        <p:txBody>
          <a:bodyPr wrap="square" lIns="0" tIns="0" rIns="0" bIns="0" rtlCol="0" anchor="t"/>
          <a:lstStyle/>
          <a:p>
            <a:pPr algn="ctr">
              <a:lnSpc>
                <a:spcPts val="1680"/>
              </a:lnSpc>
            </a:pPr>
            <a:r>
              <a:rPr lang="en-US" sz="1100" b="1" spc="240" kern="0" dirty="0">
                <a:solidFill>
                  <a:srgbClr val="BA85FB"/>
                </a:solidFill>
                <a:latin typeface="Fira Code" pitchFamily="34" charset="0"/>
                <a:ea typeface="Fira Code" pitchFamily="34" charset="-122"/>
                <a:cs typeface="Fira Code" pitchFamily="34" charset="-120"/>
              </a:rPr>
              <a:t>MIKE WELLNITZ</a:t>
            </a:r>
            <a:endParaRPr lang="en-US" sz="1050" dirty="0"/>
          </a:p>
        </p:txBody>
      </p:sp>
      <p:sp>
        <p:nvSpPr>
          <p:cNvPr id="6" name="Text 3"/>
          <p:cNvSpPr/>
          <p:nvPr/>
        </p:nvSpPr>
        <p:spPr>
          <a:xfrm>
            <a:off x="6779870" y="3457826"/>
            <a:ext cx="1997794" cy="213345"/>
          </a:xfrm>
          <a:prstGeom prst="rect">
            <a:avLst/>
          </a:prstGeom>
          <a:noFill/>
          <a:ln/>
        </p:spPr>
        <p:txBody>
          <a:bodyPr wrap="square" lIns="0" tIns="0" rIns="0" bIns="0" rtlCol="0" anchor="t"/>
          <a:lstStyle/>
          <a:p>
            <a:pPr algn="ctr">
              <a:lnSpc>
                <a:spcPts val="1680"/>
              </a:lnSpc>
            </a:pPr>
            <a:r>
              <a:rPr lang="en-US" sz="1100" b="1" spc="240" kern="0" dirty="0">
                <a:solidFill>
                  <a:srgbClr val="BA85FB"/>
                </a:solidFill>
                <a:latin typeface="Fira Code" pitchFamily="34" charset="0"/>
                <a:ea typeface="Fira Code" pitchFamily="34" charset="-122"/>
                <a:cs typeface="Fira Code" pitchFamily="34" charset="-120"/>
              </a:rPr>
              <a:t>CRYSTAL ROSENBROOK</a:t>
            </a:r>
            <a:endParaRPr lang="en-US" sz="1050" dirty="0"/>
          </a:p>
        </p:txBody>
      </p:sp>
      <p:sp>
        <p:nvSpPr>
          <p:cNvPr id="7" name="Text 4"/>
          <p:cNvSpPr/>
          <p:nvPr/>
        </p:nvSpPr>
        <p:spPr>
          <a:xfrm>
            <a:off x="475560" y="978073"/>
            <a:ext cx="8191388"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Meet Group 5</a:t>
            </a:r>
            <a:endParaRPr lang="en-US" sz="2400" dirty="0"/>
          </a:p>
        </p:txBody>
      </p:sp>
      <p:pic>
        <p:nvPicPr>
          <p:cNvPr id="8" name="Image 0" descr="https://pitch-assets-ccb95893-de3f-4266-973c-20049231b248.s3.eu-west-1.amazonaws.com/f0126d23-7666-455c-a189-265e6ff954b5?pitch-bytes=248319&amp;pitch-content-type=image%2Fjpeg">    </p:cNvPr>
          <p:cNvPicPr>
            <a:picLocks noChangeAspect="1"/>
          </p:cNvPicPr>
          <p:nvPr/>
        </p:nvPicPr>
        <p:blipFill>
          <a:blip r:embed="rId1"/>
          <a:srcRect l="0" r="0" t="17443" b="17492"/>
          <a:stretch/>
        </p:blipFill>
        <p:spPr>
          <a:xfrm>
            <a:off x="2740733" y="2035244"/>
            <a:ext cx="1224385" cy="1215376"/>
          </a:xfrm>
          <a:prstGeom prst="ellipse">
            <a:avLst/>
          </a:prstGeom>
        </p:spPr>
      </p:pic>
      <p:pic>
        <p:nvPicPr>
          <p:cNvPr id="9" name="Image 1" descr="https://pitch-assets-ccb95893-de3f-4266-973c-20049231b248.s3.eu-west-1.amazonaws.com/b9a4a247-34b6-45d3-abaf-cfc567128759?pitch-bytes=16509&amp;pitch-content-type=image%2Fjpeg">    </p:cNvPr>
          <p:cNvPicPr>
            <a:picLocks noChangeAspect="1"/>
          </p:cNvPicPr>
          <p:nvPr/>
        </p:nvPicPr>
        <p:blipFill>
          <a:blip r:embed="rId2"/>
          <a:srcRect l="0" r="0" t="17450" b="8102"/>
          <a:stretch/>
        </p:blipFill>
        <p:spPr>
          <a:xfrm>
            <a:off x="4921556" y="2035244"/>
            <a:ext cx="1224385" cy="1215376"/>
          </a:xfrm>
          <a:prstGeom prst="ellipse">
            <a:avLst/>
          </a:prstGeom>
        </p:spPr>
      </p:pic>
      <p:pic>
        <p:nvPicPr>
          <p:cNvPr id="10" name="Image 2" descr="https://pitch-assets-ccb95893-de3f-4266-973c-20049231b248.s3.eu-west-1.amazonaws.com/d7dc8afa-43d8-4e1f-8fe7-003fa383f7a1?pitch-bytes=94584&amp;pitch-content-type=image%2Fjpeg">    </p:cNvPr>
          <p:cNvPicPr>
            <a:picLocks noChangeAspect="1"/>
          </p:cNvPicPr>
          <p:nvPr/>
        </p:nvPicPr>
        <p:blipFill>
          <a:blip r:embed="rId3"/>
          <a:srcRect l="0" r="0" t="0" b="8759"/>
          <a:stretch/>
        </p:blipFill>
        <p:spPr>
          <a:xfrm>
            <a:off x="7126431" y="2035244"/>
            <a:ext cx="1224385" cy="1215376"/>
          </a:xfrm>
          <a:prstGeom prst="ellipse">
            <a:avLst/>
          </a:prstGeom>
        </p:spPr>
      </p:pic>
      <p:pic>
        <p:nvPicPr>
          <p:cNvPr id="11" name="Image 3" descr="https://pitch-assets-ccb95893-de3f-4266-973c-20049231b248.s3.eu-west-1.amazonaws.com/114bb8d4-3357-40a9-9a9d-30d80caf4ea7?pitch-bytes=6162&amp;pitch-content-type=image%2Fjpeg">    </p:cNvPr>
          <p:cNvPicPr>
            <a:picLocks noChangeAspect="1"/>
          </p:cNvPicPr>
          <p:nvPr/>
        </p:nvPicPr>
        <p:blipFill>
          <a:blip r:embed="rId4"/>
          <a:srcRect l="0" r="0" t="0" b="736"/>
          <a:stretch/>
        </p:blipFill>
        <p:spPr>
          <a:xfrm>
            <a:off x="559911" y="2035244"/>
            <a:ext cx="1224385" cy="1215376"/>
          </a:xfrm>
          <a:prstGeom prst="ellipse">
            <a:avLst/>
          </a:prstGeom>
        </p:spPr>
      </p:pic>
      <p:pic>
        <p:nvPicPr>
          <p:cNvPr id="12" name="Image 4" descr="https://pitch-assets-ccb95893-de3f-4266-973c-20049231b248.s3.eu-west-1.amazonaws.com/try-pitch-pdf-export-logo.svg">
            <a:hlinkClick r:id="rId7" tooltip=""/>
          </p:cNvPr>
          <p:cNvPicPr>
            <a:picLocks noChangeAspect="1"/>
          </p:cNvPicPr>
          <p:nvPr/>
        </p:nvPicPr>
        <p:blipFill>
          <a:blip r:embed="rId5">
            <a:extLst>
              <a:ext uri="{96DAC541-7B7A-43D3-8B79-37D633B846F1}">
                <asvg:svgBlip xmlns:asvg="http://schemas.microsoft.com/office/drawing/2016/SVG/main" r:embed="rId6"/>
              </a:ext>
            </a:extLst>
          </a:blip>
          <a:srcRect l="0" r="0" t="0" b="0"/>
          <a:stretch/>
        </p:blipFill>
        <p:spPr>
          <a:xfrm>
            <a:off x="136595" y="4803153"/>
            <a:ext cx="515221" cy="2273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b41ef858-0ffa-4467-a37c-3ef08119e7c2?pitch-bytes=940580&amp;pitch-content-type=image%2Fpng">    </p:cNvPr>
          <p:cNvPicPr>
            <a:picLocks noChangeAspect="1"/>
          </p:cNvPicPr>
          <p:nvPr/>
        </p:nvPicPr>
        <p:blipFill>
          <a:blip r:embed="rId1"/>
          <a:srcRect l="0" r="0" t="0" b="0"/>
          <a:stretch/>
        </p:blipFill>
        <p:spPr>
          <a:xfrm>
            <a:off x="3108531" y="663167"/>
            <a:ext cx="5724558" cy="3935282"/>
          </a:xfrm>
          <a:prstGeom prst="rect">
            <a:avLst/>
          </a:prstGeom>
        </p:spPr>
      </p:pic>
      <p:sp>
        <p:nvSpPr>
          <p:cNvPr id="4" name="Text 0"/>
          <p:cNvSpPr/>
          <p:nvPr/>
        </p:nvSpPr>
        <p:spPr>
          <a:xfrm>
            <a:off x="316456" y="875701"/>
            <a:ext cx="2515642" cy="1466850"/>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What are the Top 20 Countries based on Ladder scores over time?</a:t>
            </a:r>
            <a:endParaRPr lang="en-US" sz="2400" dirty="0"/>
          </a:p>
        </p:txBody>
      </p:sp>
      <p:sp>
        <p:nvSpPr>
          <p:cNvPr id="5" name="Text 1"/>
          <p:cNvSpPr/>
          <p:nvPr/>
        </p:nvSpPr>
        <p:spPr>
          <a:xfrm>
            <a:off x="319267" y="542474"/>
            <a:ext cx="3809963"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LINE GRAPH</a:t>
            </a:r>
            <a:endParaRPr lang="en-US" sz="105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1de78319-414b-41dc-a206-2ba4dc97e394?pitch-bytes=201394&amp;pitch-content-type=image%2Fpng">    </p:cNvPr>
          <p:cNvPicPr>
            <a:picLocks noChangeAspect="1"/>
          </p:cNvPicPr>
          <p:nvPr/>
        </p:nvPicPr>
        <p:blipFill>
          <a:blip r:embed="rId1"/>
          <a:srcRect l="0" r="12192" t="3227" b="2151"/>
          <a:stretch/>
        </p:blipFill>
        <p:spPr>
          <a:xfrm>
            <a:off x="324663" y="809963"/>
            <a:ext cx="5467726" cy="3927980"/>
          </a:xfrm>
          <a:prstGeom prst="rect">
            <a:avLst/>
          </a:prstGeom>
        </p:spPr>
      </p:pic>
      <p:sp>
        <p:nvSpPr>
          <p:cNvPr id="4" name="Text 0"/>
          <p:cNvSpPr/>
          <p:nvPr/>
        </p:nvSpPr>
        <p:spPr>
          <a:xfrm>
            <a:off x="6052141" y="725018"/>
            <a:ext cx="3122712" cy="1466850"/>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What are the Top 20 Countries based on Ladder scores over time?</a:t>
            </a:r>
            <a:endParaRPr lang="en-US" sz="2400" dirty="0"/>
          </a:p>
        </p:txBody>
      </p:sp>
      <p:sp>
        <p:nvSpPr>
          <p:cNvPr id="5" name="Text 1"/>
          <p:cNvSpPr/>
          <p:nvPr/>
        </p:nvSpPr>
        <p:spPr>
          <a:xfrm>
            <a:off x="6050189" y="411427"/>
            <a:ext cx="3810000"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HEATMAP</a:t>
            </a:r>
            <a:endParaRPr lang="en-US" sz="105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477329" y="2112169"/>
            <a:ext cx="8189342" cy="823912"/>
          </a:xfrm>
          <a:prstGeom prst="rect">
            <a:avLst/>
          </a:prstGeom>
          <a:noFill/>
          <a:ln/>
        </p:spPr>
        <p:txBody>
          <a:bodyPr wrap="square" lIns="0" tIns="0" rIns="0" bIns="0" rtlCol="0" anchor="ctr"/>
          <a:lstStyle/>
          <a:p>
            <a:pPr algn="ctr"/>
            <a:r>
              <a:rPr lang="en-US" sz="2700" b="1" dirty="0">
                <a:solidFill>
                  <a:srgbClr val="FFFFFF"/>
                </a:solidFill>
                <a:latin typeface="Fira Sans" pitchFamily="34" charset="0"/>
                <a:ea typeface="Fira Sans" pitchFamily="34" charset="-122"/>
                <a:cs typeface="Fira Sans" pitchFamily="34" charset="-120"/>
              </a:rPr>
              <a:t>“Now and then it's good to pause in our pursuit of happiness and just be happy.”</a:t>
            </a:r>
            <a:endParaRPr lang="en-US" sz="2700" dirty="0"/>
          </a:p>
        </p:txBody>
      </p:sp>
      <p:sp>
        <p:nvSpPr>
          <p:cNvPr id="4" name="Text 1"/>
          <p:cNvSpPr/>
          <p:nvPr/>
        </p:nvSpPr>
        <p:spPr>
          <a:xfrm>
            <a:off x="1192367" y="3110880"/>
            <a:ext cx="6786563" cy="274290"/>
          </a:xfrm>
          <a:prstGeom prst="rect">
            <a:avLst/>
          </a:prstGeom>
          <a:noFill/>
          <a:ln/>
        </p:spPr>
        <p:txBody>
          <a:bodyPr wrap="square" lIns="0" tIns="0" rIns="0" bIns="0" rtlCol="0" anchor="ctr"/>
          <a:lstStyle/>
          <a:p>
            <a:pPr algn="ctr">
              <a:lnSpc>
                <a:spcPts val="2160"/>
              </a:lnSpc>
            </a:pPr>
            <a:r>
              <a:rPr lang="en-US" sz="1200" b="0" spc="12" kern="0" dirty="0">
                <a:solidFill>
                  <a:srgbClr val="9297A8"/>
                </a:solidFill>
                <a:latin typeface="Fira Sans" pitchFamily="34" charset="0"/>
                <a:ea typeface="Fira Sans" pitchFamily="34" charset="-122"/>
                <a:cs typeface="Fira Sans" pitchFamily="34" charset="-120"/>
              </a:rPr>
              <a:t>―Guillaume Apollinaire</a:t>
            </a:r>
            <a:endParaRPr lang="en-US" sz="1200" dirty="0"/>
          </a:p>
        </p:txBody>
      </p:sp>
      <p:sp>
        <p:nvSpPr>
          <p:cNvPr id="5" name="Text 2"/>
          <p:cNvSpPr/>
          <p:nvPr/>
        </p:nvSpPr>
        <p:spPr>
          <a:xfrm>
            <a:off x="476269" y="392049"/>
            <a:ext cx="8192207" cy="426690"/>
          </a:xfrm>
          <a:prstGeom prst="rect">
            <a:avLst/>
          </a:prstGeom>
          <a:noFill/>
          <a:ln/>
        </p:spPr>
        <p:txBody>
          <a:bodyPr wrap="square" lIns="0" tIns="0" rIns="0" bIns="0" rtlCol="0" anchor="ctr"/>
          <a:lstStyle/>
          <a:p>
            <a:pPr algn="ctr">
              <a:lnSpc>
                <a:spcPts val="1680"/>
              </a:lnSpc>
            </a:pPr>
            <a:r>
              <a:rPr lang="en-US" sz="1100" b="1" spc="240" kern="0" dirty="0">
                <a:solidFill>
                  <a:srgbClr val="BA85FB"/>
                </a:solidFill>
                <a:latin typeface="Fira Code" pitchFamily="34" charset="0"/>
                <a:ea typeface="Fira Code" pitchFamily="34" charset="-122"/>
                <a:cs typeface="Fira Code" pitchFamily="34" charset="-120"/>
              </a:rPr>
              <a:t>THANK YOU FOR YOUR ATTENTION</a:t>
            </a:r>
            <a:endParaRPr lang="en-US" sz="1050" dirty="0"/>
          </a:p>
          <a:p>
            <a:pPr algn="ctr">
              <a:lnSpc>
                <a:spcPts val="1680"/>
              </a:lnSpc>
            </a:pPr>
            <a:r>
              <a:rPr lang="en-US" sz="1100" b="1" spc="240" kern="0" dirty="0">
                <a:solidFill>
                  <a:srgbClr val="BA85FB"/>
                </a:solidFill>
                <a:latin typeface="Fira Code" pitchFamily="34" charset="0"/>
                <a:ea typeface="Fira Code" pitchFamily="34" charset="-122"/>
                <a:cs typeface="Fira Code" pitchFamily="34" charset="-120"/>
              </a:rPr>
              <a:t>WE ARE HAPPY TO TAKE YOUR QUESTIONS :)​</a:t>
            </a:r>
            <a:endParaRPr lang="en-US" sz="1050" dirty="0"/>
          </a:p>
        </p:txBody>
      </p:sp>
      <p:pic>
        <p:nvPicPr>
          <p:cNvPr id="6"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476567" y="1617665"/>
            <a:ext cx="429592" cy="366713"/>
          </a:xfrm>
          <a:prstGeom prst="rect">
            <a:avLst/>
          </a:prstGeom>
          <a:noFill/>
          <a:ln/>
        </p:spPr>
        <p:txBody>
          <a:bodyPr wrap="square" lIns="0" tIns="0" rIns="0" bIns="0" rtlCol="0" anchor="ctr"/>
          <a:lstStyle/>
          <a:p>
            <a:pPr algn="l"/>
            <a:r>
              <a:rPr lang="en-US" sz="2400" b="1" dirty="0">
                <a:solidFill>
                  <a:srgbClr val="FFFFFF"/>
                </a:solidFill>
                <a:latin typeface="Fira Sans" pitchFamily="34" charset="0"/>
                <a:ea typeface="Fira Sans" pitchFamily="34" charset="-122"/>
                <a:cs typeface="Fira Sans" pitchFamily="34" charset="-120"/>
              </a:rPr>
              <a:t>1</a:t>
            </a:r>
            <a:endParaRPr lang="en-US" sz="2400" dirty="0"/>
          </a:p>
        </p:txBody>
      </p:sp>
      <p:sp>
        <p:nvSpPr>
          <p:cNvPr id="4" name="Text 1"/>
          <p:cNvSpPr/>
          <p:nvPr/>
        </p:nvSpPr>
        <p:spPr>
          <a:xfrm>
            <a:off x="1180442" y="1658831"/>
            <a:ext cx="7488882" cy="274290"/>
          </a:xfrm>
          <a:prstGeom prst="rect">
            <a:avLst/>
          </a:prstGeom>
          <a:noFill/>
          <a:ln/>
        </p:spPr>
        <p:txBody>
          <a:bodyPr wrap="square" lIns="0" tIns="0" rIns="0" bIns="0" rtlCol="0" anchor="ctr"/>
          <a:lstStyle/>
          <a:p>
            <a:pPr algn="l">
              <a:lnSpc>
                <a:spcPts val="2160"/>
              </a:lnSpc>
            </a:pPr>
            <a:r>
              <a:rPr lang="en-US" sz="1200" b="0" spc="12" kern="0" dirty="0">
                <a:solidFill>
                  <a:srgbClr val="BA85FB"/>
                </a:solidFill>
                <a:latin typeface="Fira Sans" pitchFamily="34" charset="0"/>
                <a:ea typeface="Fira Sans" pitchFamily="34" charset="-122"/>
                <a:cs typeface="Fira Sans" pitchFamily="34" charset="-120"/>
              </a:rPr>
              <a:t>Which of the World Happiness Report variables have the strongest correlation with happiness?</a:t>
            </a:r>
            <a:endParaRPr lang="en-US" sz="1200" dirty="0"/>
          </a:p>
        </p:txBody>
      </p:sp>
      <p:sp>
        <p:nvSpPr>
          <p:cNvPr id="5" name="Text 2"/>
          <p:cNvSpPr/>
          <p:nvPr/>
        </p:nvSpPr>
        <p:spPr>
          <a:xfrm>
            <a:off x="476567" y="2485962"/>
            <a:ext cx="429592" cy="366713"/>
          </a:xfrm>
          <a:prstGeom prst="rect">
            <a:avLst/>
          </a:prstGeom>
          <a:noFill/>
          <a:ln/>
        </p:spPr>
        <p:txBody>
          <a:bodyPr wrap="square" lIns="0" tIns="0" rIns="0" bIns="0" rtlCol="0" anchor="ctr"/>
          <a:lstStyle/>
          <a:p>
            <a:pPr algn="l"/>
            <a:r>
              <a:rPr lang="en-US" sz="2400" b="1" dirty="0">
                <a:solidFill>
                  <a:srgbClr val="FFFFFF"/>
                </a:solidFill>
                <a:latin typeface="Fira Sans" pitchFamily="34" charset="0"/>
                <a:ea typeface="Fira Sans" pitchFamily="34" charset="-122"/>
                <a:cs typeface="Fira Sans" pitchFamily="34" charset="-120"/>
              </a:rPr>
              <a:t>2</a:t>
            </a:r>
            <a:endParaRPr lang="en-US" sz="2400" dirty="0"/>
          </a:p>
        </p:txBody>
      </p:sp>
      <p:sp>
        <p:nvSpPr>
          <p:cNvPr id="6" name="Text 3"/>
          <p:cNvSpPr/>
          <p:nvPr/>
        </p:nvSpPr>
        <p:spPr>
          <a:xfrm>
            <a:off x="1180442" y="2539406"/>
            <a:ext cx="7488844" cy="274290"/>
          </a:xfrm>
          <a:prstGeom prst="rect">
            <a:avLst/>
          </a:prstGeom>
          <a:noFill/>
          <a:ln/>
        </p:spPr>
        <p:txBody>
          <a:bodyPr wrap="square" lIns="0" tIns="0" rIns="0" bIns="0" rtlCol="0" anchor="ctr"/>
          <a:lstStyle/>
          <a:p>
            <a:pPr algn="l">
              <a:lnSpc>
                <a:spcPts val="2160"/>
              </a:lnSpc>
            </a:pPr>
            <a:r>
              <a:rPr lang="en-US" sz="1200" b="0" spc="12" kern="0" dirty="0">
                <a:solidFill>
                  <a:srgbClr val="BA85FB"/>
                </a:solidFill>
                <a:latin typeface="Fira Sans" pitchFamily="34" charset="0"/>
                <a:ea typeface="Fira Sans" pitchFamily="34" charset="-122"/>
                <a:cs typeface="Fira Sans" pitchFamily="34" charset="-120"/>
              </a:rPr>
              <a:t>Is there a relationship between the World Happiness Report and Fragile States Index data from 2022?</a:t>
            </a:r>
            <a:endParaRPr lang="en-US" sz="1200" dirty="0"/>
          </a:p>
        </p:txBody>
      </p:sp>
      <p:sp>
        <p:nvSpPr>
          <p:cNvPr id="7" name="Text 4"/>
          <p:cNvSpPr/>
          <p:nvPr/>
        </p:nvSpPr>
        <p:spPr>
          <a:xfrm>
            <a:off x="476567" y="3327839"/>
            <a:ext cx="429592" cy="366713"/>
          </a:xfrm>
          <a:prstGeom prst="rect">
            <a:avLst/>
          </a:prstGeom>
          <a:noFill/>
          <a:ln/>
        </p:spPr>
        <p:txBody>
          <a:bodyPr wrap="square" lIns="0" tIns="0" rIns="0" bIns="0" rtlCol="0" anchor="ctr"/>
          <a:lstStyle/>
          <a:p>
            <a:pPr algn="l"/>
            <a:r>
              <a:rPr lang="en-US" sz="2400" b="1" dirty="0">
                <a:solidFill>
                  <a:srgbClr val="FFFFFF"/>
                </a:solidFill>
                <a:latin typeface="Fira Sans" pitchFamily="34" charset="0"/>
                <a:ea typeface="Fira Sans" pitchFamily="34" charset="-122"/>
                <a:cs typeface="Fira Sans" pitchFamily="34" charset="-120"/>
              </a:rPr>
              <a:t>3</a:t>
            </a:r>
            <a:endParaRPr lang="en-US" sz="2400" dirty="0"/>
          </a:p>
        </p:txBody>
      </p:sp>
      <p:sp>
        <p:nvSpPr>
          <p:cNvPr id="8" name="Text 5"/>
          <p:cNvSpPr/>
          <p:nvPr/>
        </p:nvSpPr>
        <p:spPr>
          <a:xfrm>
            <a:off x="1180442" y="3373692"/>
            <a:ext cx="7488957" cy="274290"/>
          </a:xfrm>
          <a:prstGeom prst="rect">
            <a:avLst/>
          </a:prstGeom>
          <a:noFill/>
          <a:ln/>
        </p:spPr>
        <p:txBody>
          <a:bodyPr wrap="square" lIns="0" tIns="0" rIns="0" bIns="0" rtlCol="0" anchor="ctr"/>
          <a:lstStyle/>
          <a:p>
            <a:pPr algn="l">
              <a:lnSpc>
                <a:spcPts val="2160"/>
              </a:lnSpc>
            </a:pPr>
            <a:r>
              <a:rPr lang="en-US" sz="1200" b="0" spc="12" kern="0" dirty="0">
                <a:solidFill>
                  <a:srgbClr val="BA85FB"/>
                </a:solidFill>
                <a:latin typeface="Fira Sans" pitchFamily="34" charset="0"/>
                <a:ea typeface="Fira Sans" pitchFamily="34" charset="-122"/>
                <a:cs typeface="Fira Sans" pitchFamily="34" charset="-120"/>
              </a:rPr>
              <a:t>Where are people the most happy based on geography?</a:t>
            </a:r>
            <a:endParaRPr lang="en-US" sz="1200" dirty="0"/>
          </a:p>
        </p:txBody>
      </p:sp>
      <p:sp>
        <p:nvSpPr>
          <p:cNvPr id="9" name="Text 6"/>
          <p:cNvSpPr/>
          <p:nvPr/>
        </p:nvSpPr>
        <p:spPr>
          <a:xfrm>
            <a:off x="476567" y="4117317"/>
            <a:ext cx="429592" cy="36671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4</a:t>
            </a:r>
            <a:endParaRPr lang="en-US" sz="2400" dirty="0"/>
          </a:p>
        </p:txBody>
      </p:sp>
      <p:sp>
        <p:nvSpPr>
          <p:cNvPr id="10" name="Text 7"/>
          <p:cNvSpPr/>
          <p:nvPr/>
        </p:nvSpPr>
        <p:spPr>
          <a:xfrm>
            <a:off x="1180442" y="4205699"/>
            <a:ext cx="7488844" cy="274290"/>
          </a:xfrm>
          <a:prstGeom prst="rect">
            <a:avLst/>
          </a:prstGeom>
          <a:noFill/>
          <a:ln/>
        </p:spPr>
        <p:txBody>
          <a:bodyPr wrap="square" lIns="0" tIns="0" rIns="0" bIns="0" rtlCol="0" anchor="ctr"/>
          <a:lstStyle/>
          <a:p>
            <a:pPr algn="l">
              <a:lnSpc>
                <a:spcPts val="2160"/>
              </a:lnSpc>
            </a:pPr>
            <a:r>
              <a:rPr lang="en-US" sz="1200" b="0" spc="12" kern="0" dirty="0">
                <a:solidFill>
                  <a:srgbClr val="BA85FB"/>
                </a:solidFill>
                <a:latin typeface="Fira Sans" pitchFamily="34" charset="0"/>
                <a:ea typeface="Fira Sans" pitchFamily="34" charset="-122"/>
                <a:cs typeface="Fira Sans" pitchFamily="34" charset="-120"/>
              </a:rPr>
              <a:t>What are the Top 20 Countries based on Ladder scores over time?</a:t>
            </a:r>
            <a:endParaRPr lang="en-US" sz="1200" dirty="0"/>
          </a:p>
        </p:txBody>
      </p:sp>
      <p:sp>
        <p:nvSpPr>
          <p:cNvPr id="11" name="Shape 8"/>
          <p:cNvSpPr/>
          <p:nvPr/>
        </p:nvSpPr>
        <p:spPr>
          <a:xfrm>
            <a:off x="476250" y="2265739"/>
            <a:ext cx="8193176" cy="0"/>
          </a:xfrm>
          <a:prstGeom prst="line">
            <a:avLst/>
          </a:prstGeom>
          <a:solidFill>
            <a:srgbClr val="9B81BC"/>
          </a:solidFill>
          <a:ln w="5292">
            <a:solidFill>
              <a:srgbClr val="9297A8"/>
            </a:solidFill>
            <a:prstDash val="solid"/>
            <a:headEnd type="none"/>
            <a:tailEnd type="none"/>
          </a:ln>
        </p:spPr>
      </p:sp>
      <p:sp>
        <p:nvSpPr>
          <p:cNvPr id="12" name="Shape 9"/>
          <p:cNvSpPr/>
          <p:nvPr/>
        </p:nvSpPr>
        <p:spPr>
          <a:xfrm>
            <a:off x="476250" y="3099780"/>
            <a:ext cx="8193176" cy="0"/>
          </a:xfrm>
          <a:prstGeom prst="line">
            <a:avLst/>
          </a:prstGeom>
          <a:solidFill>
            <a:srgbClr val="9B81BC"/>
          </a:solidFill>
          <a:ln w="5292">
            <a:solidFill>
              <a:srgbClr val="9297A8"/>
            </a:solidFill>
            <a:prstDash val="solid"/>
            <a:headEnd type="none"/>
            <a:tailEnd type="none"/>
          </a:ln>
        </p:spPr>
      </p:sp>
      <p:sp>
        <p:nvSpPr>
          <p:cNvPr id="13" name="Shape 10"/>
          <p:cNvSpPr/>
          <p:nvPr/>
        </p:nvSpPr>
        <p:spPr>
          <a:xfrm>
            <a:off x="476250" y="3957634"/>
            <a:ext cx="8193176" cy="0"/>
          </a:xfrm>
          <a:prstGeom prst="line">
            <a:avLst/>
          </a:prstGeom>
          <a:solidFill>
            <a:srgbClr val="9B81BC"/>
          </a:solidFill>
          <a:ln w="5292">
            <a:solidFill>
              <a:srgbClr val="9297A8"/>
            </a:solidFill>
            <a:prstDash val="solid"/>
            <a:headEnd type="none"/>
            <a:tailEnd type="none"/>
          </a:ln>
        </p:spPr>
      </p:sp>
      <p:sp>
        <p:nvSpPr>
          <p:cNvPr id="14" name="Text 11"/>
          <p:cNvSpPr/>
          <p:nvPr/>
        </p:nvSpPr>
        <p:spPr>
          <a:xfrm>
            <a:off x="476250" y="476250"/>
            <a:ext cx="8193100" cy="366713"/>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Research Questions</a:t>
            </a:r>
            <a:endParaRPr lang="en-US" sz="2400" dirty="0"/>
          </a:p>
        </p:txBody>
      </p:sp>
      <p:pic>
        <p:nvPicPr>
          <p:cNvPr id="15"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1191481" y="709957"/>
            <a:ext cx="6787306"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Overview</a:t>
            </a:r>
            <a:endParaRPr lang="en-US" sz="2400" dirty="0"/>
          </a:p>
        </p:txBody>
      </p:sp>
      <p:sp>
        <p:nvSpPr>
          <p:cNvPr id="4" name="Text 1"/>
          <p:cNvSpPr/>
          <p:nvPr/>
        </p:nvSpPr>
        <p:spPr>
          <a:xfrm>
            <a:off x="1191853" y="1295166"/>
            <a:ext cx="6786563" cy="3291482"/>
          </a:xfrm>
          <a:prstGeom prst="rect">
            <a:avLst/>
          </a:prstGeom>
          <a:noFill/>
          <a:ln/>
        </p:spPr>
        <p:txBody>
          <a:bodyPr wrap="square" lIns="0" tIns="0" rIns="0" bIns="0" rtlCol="0" anchor="ctr"/>
          <a:lstStyle/>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The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World Happiness Report (WHR)</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2023 is a comprehensive study that aims to identify the factors that contribute to happiness and well-being around the world. The report is based on data collected from the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Gallup World Poll (GWP)</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which surveys individuals in over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150 countries</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and asks them to rate their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subjective well-being</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on a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scale of 0 to 10</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The report uses a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variety of statistical techniques</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to analyze the data, including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regression analysis and multilevel modeling</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to identify the factors that are most strongly associated with happiness, such as income, social support, and freedom to make life choices.</a:t>
            </a:r>
            <a:endParaRPr lang="en-US" sz="1200" dirty="0"/>
          </a:p>
          <a:p>
            <a:pPr algn="ctr">
              <a:lnSpc>
                <a:spcPts val="2160"/>
              </a:lnSpc>
            </a:pPr>
            <a:endParaRPr lang="en-US" sz="1200" dirty="0"/>
          </a:p>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In addition to the GWP data, the report also includes data from other sources, such as the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World Bank, World Health Organization and the United Nations</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These data are used to provide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context</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for the happiness scores, and to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examine the relationship</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between happiness and other indicators of well-being, such as health, education, and economic development.</a:t>
            </a:r>
            <a:endParaRPr lang="en-US" sz="1200" dirty="0"/>
          </a:p>
        </p:txBody>
      </p:sp>
      <p:pic>
        <p:nvPicPr>
          <p:cNvPr id="5"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6525560" y="-1046"/>
            <a:ext cx="2620584" cy="5145700"/>
          </a:xfrm>
          <a:prstGeom prst="roundRect">
            <a:avLst>
              <a:gd name="adj" fmla="val -34893"/>
            </a:avLst>
          </a:prstGeom>
          <a:solidFill>
            <a:srgbClr val="9B81BC">
              <a:alpha val="10000"/>
            </a:srgbClr>
          </a:solidFill>
          <a:ln/>
        </p:spPr>
        <p:txBody>
          <a:bodyPr wrap="square" lIns="145588" tIns="607478" rIns="145588" bIns="607478" rtlCol="0" anchor="ctr"/>
          <a:lstStyle/>
          <a:p>
            <a:pPr algn="ctr">
              <a:lnSpc>
                <a:spcPts val="2160"/>
              </a:lnSpc>
            </a:pPr>
            <a:endParaRPr lang="en-US" sz="1200" dirty="0"/>
          </a:p>
        </p:txBody>
      </p:sp>
      <p:sp>
        <p:nvSpPr>
          <p:cNvPr id="4" name="Text 1"/>
          <p:cNvSpPr/>
          <p:nvPr/>
        </p:nvSpPr>
        <p:spPr>
          <a:xfrm>
            <a:off x="476250" y="1367761"/>
            <a:ext cx="5481228" cy="3300412"/>
          </a:xfrm>
          <a:prstGeom prst="rect">
            <a:avLst/>
          </a:prstGeom>
          <a:noFill/>
          <a:ln/>
        </p:spPr>
        <p:txBody>
          <a:bodyPr wrap="square" lIns="0" tIns="0" rIns="0" bIns="0" rtlCol="0" anchor="ctr"/>
          <a:lstStyle/>
          <a:p>
            <a:pPr algn="l"/>
            <a:r>
              <a:rPr lang="en-US" sz="1200" b="0" dirty="0">
                <a:solidFill>
                  <a:srgbClr val="FFFFFF"/>
                </a:solidFill>
                <a:latin typeface="Fira Sans" pitchFamily="34" charset="0"/>
                <a:ea typeface="Fira Sans" pitchFamily="34" charset="-122"/>
                <a:cs typeface="Fira Sans" pitchFamily="34" charset="-120"/>
              </a:rPr>
              <a:t>In the </a:t>
            </a:r>
            <a:pPr algn="l"/>
            <a:r>
              <a:rPr lang="en-US" sz="1200" b="0" dirty="0">
                <a:solidFill>
                  <a:srgbClr val="BA85FB"/>
                </a:solidFill>
                <a:latin typeface="Fira Sans" pitchFamily="34" charset="0"/>
                <a:ea typeface="Fira Sans" pitchFamily="34" charset="-122"/>
                <a:cs typeface="Fira Sans" pitchFamily="34" charset="-120"/>
              </a:rPr>
              <a:t>WHR</a:t>
            </a:r>
            <a:pPr algn="l"/>
            <a:r>
              <a:rPr lang="en-US" sz="1200" b="0" dirty="0">
                <a:solidFill>
                  <a:srgbClr val="FFFFFF"/>
                </a:solidFill>
                <a:latin typeface="Fira Sans" pitchFamily="34" charset="0"/>
                <a:ea typeface="Fira Sans" pitchFamily="34" charset="-122"/>
                <a:cs typeface="Fira Sans" pitchFamily="34" charset="-120"/>
              </a:rPr>
              <a:t>, the main data source is the </a:t>
            </a:r>
            <a:pPr algn="l"/>
            <a:r>
              <a:rPr lang="en-US" sz="1200" b="0" dirty="0">
                <a:solidFill>
                  <a:srgbClr val="BA85FB"/>
                </a:solidFill>
                <a:latin typeface="Fira Sans" pitchFamily="34" charset="0"/>
                <a:ea typeface="Fira Sans" pitchFamily="34" charset="-122"/>
                <a:cs typeface="Fira Sans" pitchFamily="34" charset="-120"/>
              </a:rPr>
              <a:t>GWP</a:t>
            </a:r>
            <a:pPr algn="l"/>
            <a:r>
              <a:rPr lang="en-US" sz="1200" b="0" dirty="0">
                <a:solidFill>
                  <a:srgbClr val="FFFFFF"/>
                </a:solidFill>
                <a:latin typeface="Fira Sans" pitchFamily="34" charset="0"/>
                <a:ea typeface="Fira Sans" pitchFamily="34" charset="-122"/>
                <a:cs typeface="Fira Sans" pitchFamily="34" charset="-120"/>
              </a:rPr>
              <a:t>. The GWP asks people to rate their </a:t>
            </a:r>
            <a:pPr algn="l"/>
            <a:r>
              <a:rPr lang="en-US" sz="1200" b="0" dirty="0">
                <a:solidFill>
                  <a:srgbClr val="BA85FB"/>
                </a:solidFill>
                <a:latin typeface="Fira Sans" pitchFamily="34" charset="0"/>
                <a:ea typeface="Fira Sans" pitchFamily="34" charset="-122"/>
                <a:cs typeface="Fira Sans" pitchFamily="34" charset="-120"/>
              </a:rPr>
              <a:t>life satisfaction</a:t>
            </a:r>
            <a:pPr algn="l"/>
            <a:r>
              <a:rPr lang="en-US" sz="1200" b="0" dirty="0">
                <a:solidFill>
                  <a:srgbClr val="FFFFFF"/>
                </a:solidFill>
                <a:latin typeface="Fira Sans" pitchFamily="34" charset="0"/>
                <a:ea typeface="Fira Sans" pitchFamily="34" charset="-122"/>
                <a:cs typeface="Fira Sans" pitchFamily="34" charset="-120"/>
              </a:rPr>
              <a:t> on a scale of 0 to 10 using a ladder image, where </a:t>
            </a:r>
            <a:pPr algn="l"/>
            <a:r>
              <a:rPr lang="en-US" sz="1200" b="0" dirty="0">
                <a:solidFill>
                  <a:srgbClr val="BA85FB"/>
                </a:solidFill>
                <a:latin typeface="Fira Sans" pitchFamily="34" charset="0"/>
                <a:ea typeface="Fira Sans" pitchFamily="34" charset="-122"/>
                <a:cs typeface="Fira Sans" pitchFamily="34" charset="-120"/>
              </a:rPr>
              <a:t>10 is the best possible life and 0</a:t>
            </a:r>
            <a:pPr algn="l"/>
            <a:r>
              <a:rPr lang="en-US" sz="1200" b="0" dirty="0">
                <a:solidFill>
                  <a:srgbClr val="FFFFFF"/>
                </a:solidFill>
                <a:latin typeface="Fira Sans" pitchFamily="34" charset="0"/>
                <a:ea typeface="Fira Sans" pitchFamily="34" charset="-122"/>
                <a:cs typeface="Fira Sans" pitchFamily="34" charset="-120"/>
              </a:rPr>
              <a:t> is the worst. This rating system is called the </a:t>
            </a:r>
            <a:pPr algn="l"/>
            <a:r>
              <a:rPr lang="en-US" sz="1200" b="0" dirty="0">
                <a:solidFill>
                  <a:srgbClr val="BA85FB"/>
                </a:solidFill>
                <a:latin typeface="Fira Sans" pitchFamily="34" charset="0"/>
                <a:ea typeface="Fira Sans" pitchFamily="34" charset="-122"/>
                <a:cs typeface="Fira Sans" pitchFamily="34" charset="-120"/>
              </a:rPr>
              <a:t>Cantril ladder</a:t>
            </a:r>
            <a:pPr algn="l"/>
            <a:r>
              <a:rPr lang="en-US" sz="1200" b="0" dirty="0">
                <a:solidFill>
                  <a:srgbClr val="FFFFFF"/>
                </a:solidFill>
                <a:latin typeface="Fira Sans" pitchFamily="34" charset="0"/>
                <a:ea typeface="Fira Sans" pitchFamily="34" charset="-122"/>
                <a:cs typeface="Fira Sans" pitchFamily="34" charset="-120"/>
              </a:rPr>
              <a:t>. About </a:t>
            </a:r>
            <a:pPr algn="l"/>
            <a:r>
              <a:rPr lang="en-US" sz="1200" b="0" dirty="0">
                <a:solidFill>
                  <a:srgbClr val="BA85FB"/>
                </a:solidFill>
                <a:latin typeface="Fira Sans" pitchFamily="34" charset="0"/>
                <a:ea typeface="Fira Sans" pitchFamily="34" charset="-122"/>
                <a:cs typeface="Fira Sans" pitchFamily="34" charset="-120"/>
              </a:rPr>
              <a:t>1,000 people</a:t>
            </a:r>
            <a:pPr algn="l"/>
            <a:r>
              <a:rPr lang="en-US" sz="1200" b="0" dirty="0">
                <a:solidFill>
                  <a:srgbClr val="FFFFFF"/>
                </a:solidFill>
                <a:latin typeface="Fira Sans" pitchFamily="34" charset="0"/>
                <a:ea typeface="Fira Sans" pitchFamily="34" charset="-122"/>
                <a:cs typeface="Fira Sans" pitchFamily="34" charset="-120"/>
              </a:rPr>
              <a:t> in each country respond to the GWP each year. However, the respondents may not be representative of the entire population. Therefore, </a:t>
            </a:r>
            <a:pPr algn="l"/>
            <a:r>
              <a:rPr lang="en-US" sz="1200" b="0" dirty="0">
                <a:solidFill>
                  <a:srgbClr val="BA85FB"/>
                </a:solidFill>
                <a:latin typeface="Fira Sans" pitchFamily="34" charset="0"/>
                <a:ea typeface="Fira Sans" pitchFamily="34" charset="-122"/>
                <a:cs typeface="Fira Sans" pitchFamily="34" charset="-120"/>
              </a:rPr>
              <a:t>weights</a:t>
            </a:r>
            <a:pPr algn="l"/>
            <a:r>
              <a:rPr lang="en-US" sz="1200" b="0" dirty="0">
                <a:solidFill>
                  <a:srgbClr val="FFFFFF"/>
                </a:solidFill>
                <a:latin typeface="Fira Sans" pitchFamily="34" charset="0"/>
                <a:ea typeface="Fira Sans" pitchFamily="34" charset="-122"/>
                <a:cs typeface="Fira Sans" pitchFamily="34" charset="-120"/>
              </a:rPr>
              <a:t> are used to adjust the data and make it </a:t>
            </a:r>
            <a:pPr algn="l"/>
            <a:r>
              <a:rPr lang="en-US" sz="1200" b="0" dirty="0">
                <a:solidFill>
                  <a:srgbClr val="BA85FB"/>
                </a:solidFill>
                <a:latin typeface="Fira Sans" pitchFamily="34" charset="0"/>
                <a:ea typeface="Fira Sans" pitchFamily="34" charset="-122"/>
                <a:cs typeface="Fira Sans" pitchFamily="34" charset="-120"/>
              </a:rPr>
              <a:t>more representative of the population</a:t>
            </a:r>
            <a:pPr algn="l"/>
            <a:r>
              <a:rPr lang="en-US" sz="1200" b="0" dirty="0">
                <a:solidFill>
                  <a:srgbClr val="FFFFFF"/>
                </a:solidFill>
                <a:latin typeface="Fira Sans" pitchFamily="34" charset="0"/>
                <a:ea typeface="Fira Sans" pitchFamily="34" charset="-122"/>
                <a:cs typeface="Fira Sans" pitchFamily="34" charset="-120"/>
              </a:rPr>
              <a:t> as a whole. To get accurate results, the WHR uses a </a:t>
            </a:r>
            <a:pPr algn="l"/>
            <a:r>
              <a:rPr lang="en-US" sz="1200" b="0" dirty="0">
                <a:solidFill>
                  <a:srgbClr val="BA85FB"/>
                </a:solidFill>
                <a:latin typeface="Fira Sans" pitchFamily="34" charset="0"/>
                <a:ea typeface="Fira Sans" pitchFamily="34" charset="-122"/>
                <a:cs typeface="Fira Sans" pitchFamily="34" charset="-120"/>
              </a:rPr>
              <a:t>three-year average</a:t>
            </a:r>
            <a:pPr algn="l"/>
            <a:r>
              <a:rPr lang="en-US" sz="1200" b="0" dirty="0">
                <a:solidFill>
                  <a:srgbClr val="FFFFFF"/>
                </a:solidFill>
                <a:latin typeface="Fira Sans" pitchFamily="34" charset="0"/>
                <a:ea typeface="Fira Sans" pitchFamily="34" charset="-122"/>
                <a:cs typeface="Fira Sans" pitchFamily="34" charset="-120"/>
              </a:rPr>
              <a:t> of these ratings to rank happiness, since more people respond to the GWP over a longer period of time.</a:t>
            </a:r>
            <a:endParaRPr lang="en-US" sz="2400" dirty="0"/>
          </a:p>
        </p:txBody>
      </p:sp>
      <p:sp>
        <p:nvSpPr>
          <p:cNvPr id="5" name="Text 2"/>
          <p:cNvSpPr/>
          <p:nvPr/>
        </p:nvSpPr>
        <p:spPr>
          <a:xfrm>
            <a:off x="7000875" y="1977946"/>
            <a:ext cx="1734517" cy="274290"/>
          </a:xfrm>
          <a:prstGeom prst="rect">
            <a:avLst/>
          </a:prstGeom>
          <a:noFill/>
          <a:ln/>
        </p:spPr>
        <p:txBody>
          <a:bodyPr wrap="square" lIns="0" tIns="0" rIns="0" bIns="0" rtlCol="0" anchor="t"/>
          <a:lstStyle/>
          <a:p>
            <a:pPr algn="l">
              <a:lnSpc>
                <a:spcPts val="2160"/>
              </a:lnSpc>
            </a:pPr>
            <a:r>
              <a:rPr lang="en-US" sz="1200" b="1" spc="12" kern="0" dirty="0">
                <a:solidFill>
                  <a:srgbClr val="FFFFFF"/>
                </a:solidFill>
                <a:latin typeface="Fira Sans" pitchFamily="34" charset="0"/>
                <a:ea typeface="Fira Sans" pitchFamily="34" charset="-122"/>
                <a:cs typeface="Fira Sans" pitchFamily="34" charset="-120"/>
              </a:rPr>
              <a:t>Total GWP Respondents</a:t>
            </a:r>
            <a:endParaRPr lang="en-US" sz="1200" dirty="0"/>
          </a:p>
        </p:txBody>
      </p:sp>
      <p:sp>
        <p:nvSpPr>
          <p:cNvPr id="6" name="Text 3"/>
          <p:cNvSpPr/>
          <p:nvPr/>
        </p:nvSpPr>
        <p:spPr>
          <a:xfrm>
            <a:off x="7000875" y="2221949"/>
            <a:ext cx="1666578" cy="274290"/>
          </a:xfrm>
          <a:prstGeom prst="rect">
            <a:avLst/>
          </a:prstGeom>
          <a:noFill/>
          <a:ln/>
        </p:spPr>
        <p:txBody>
          <a:bodyPr wrap="square" lIns="0" tIns="0" rIns="0" bIns="0" rtlCol="0" anchor="t"/>
          <a:lstStyle/>
          <a:p>
            <a:pPr algn="l">
              <a:lnSpc>
                <a:spcPts val="2160"/>
              </a:lnSpc>
            </a:pPr>
            <a:r>
              <a:rPr lang="en-US" sz="1200" b="0" spc="12" kern="0" dirty="0">
                <a:solidFill>
                  <a:srgbClr val="BA85FB"/>
                </a:solidFill>
                <a:latin typeface="Fira Sans" pitchFamily="34" charset="0"/>
                <a:ea typeface="Fira Sans" pitchFamily="34" charset="-122"/>
                <a:cs typeface="Fira Sans" pitchFamily="34" charset="-120"/>
              </a:rPr>
              <a:t>~1000 per country/year</a:t>
            </a:r>
            <a:endParaRPr lang="en-US" sz="1200" dirty="0"/>
          </a:p>
        </p:txBody>
      </p:sp>
      <p:sp>
        <p:nvSpPr>
          <p:cNvPr id="7" name="Text 4"/>
          <p:cNvSpPr/>
          <p:nvPr/>
        </p:nvSpPr>
        <p:spPr>
          <a:xfrm>
            <a:off x="7000875" y="3003114"/>
            <a:ext cx="1666578" cy="274290"/>
          </a:xfrm>
          <a:prstGeom prst="rect">
            <a:avLst/>
          </a:prstGeom>
          <a:noFill/>
          <a:ln/>
        </p:spPr>
        <p:txBody>
          <a:bodyPr wrap="square" lIns="0" tIns="0" rIns="0" bIns="0" rtlCol="0" anchor="t"/>
          <a:lstStyle/>
          <a:p>
            <a:pPr algn="l">
              <a:lnSpc>
                <a:spcPts val="2160"/>
              </a:lnSpc>
            </a:pPr>
            <a:r>
              <a:rPr lang="en-US" sz="1200" b="0" spc="12" kern="0" dirty="0">
                <a:solidFill>
                  <a:srgbClr val="BA85FB"/>
                </a:solidFill>
                <a:latin typeface="Fira Sans" pitchFamily="34" charset="0"/>
                <a:ea typeface="Fira Sans" pitchFamily="34" charset="-122"/>
                <a:cs typeface="Fira Sans" pitchFamily="34" charset="-120"/>
              </a:rPr>
              <a:t>Finland</a:t>
            </a:r>
            <a:endParaRPr lang="en-US" sz="1200" dirty="0"/>
          </a:p>
        </p:txBody>
      </p:sp>
      <p:sp>
        <p:nvSpPr>
          <p:cNvPr id="8" name="Text 5"/>
          <p:cNvSpPr/>
          <p:nvPr/>
        </p:nvSpPr>
        <p:spPr>
          <a:xfrm>
            <a:off x="7000875" y="2760617"/>
            <a:ext cx="1666578" cy="274290"/>
          </a:xfrm>
          <a:prstGeom prst="rect">
            <a:avLst/>
          </a:prstGeom>
          <a:noFill/>
          <a:ln/>
        </p:spPr>
        <p:txBody>
          <a:bodyPr wrap="square" lIns="0" tIns="0" rIns="0" bIns="0" rtlCol="0" anchor="t"/>
          <a:lstStyle/>
          <a:p>
            <a:pPr algn="l">
              <a:lnSpc>
                <a:spcPts val="2160"/>
              </a:lnSpc>
            </a:pPr>
            <a:r>
              <a:rPr lang="en-US" sz="1200" b="1" spc="12" kern="0" dirty="0">
                <a:solidFill>
                  <a:srgbClr val="FFFFFF"/>
                </a:solidFill>
                <a:latin typeface="Fira Sans" pitchFamily="34" charset="0"/>
                <a:ea typeface="Fira Sans" pitchFamily="34" charset="-122"/>
                <a:cs typeface="Fira Sans" pitchFamily="34" charset="-120"/>
              </a:rPr>
              <a:t>Top Country (Average)</a:t>
            </a:r>
            <a:endParaRPr lang="en-US" sz="1200" dirty="0"/>
          </a:p>
        </p:txBody>
      </p:sp>
      <p:sp>
        <p:nvSpPr>
          <p:cNvPr id="9" name="Text 6"/>
          <p:cNvSpPr/>
          <p:nvPr/>
        </p:nvSpPr>
        <p:spPr>
          <a:xfrm>
            <a:off x="7000875" y="3780227"/>
            <a:ext cx="1666578" cy="274290"/>
          </a:xfrm>
          <a:prstGeom prst="rect">
            <a:avLst/>
          </a:prstGeom>
          <a:noFill/>
          <a:ln/>
        </p:spPr>
        <p:txBody>
          <a:bodyPr wrap="square" lIns="0" tIns="0" rIns="0" bIns="0" rtlCol="0" anchor="t"/>
          <a:lstStyle/>
          <a:p>
            <a:pPr algn="l">
              <a:lnSpc>
                <a:spcPts val="2160"/>
              </a:lnSpc>
            </a:pPr>
            <a:r>
              <a:rPr lang="en-US" sz="1200" b="0" spc="12" kern="0" dirty="0">
                <a:solidFill>
                  <a:srgbClr val="BA85FB"/>
                </a:solidFill>
                <a:latin typeface="Fira Sans" pitchFamily="34" charset="0"/>
                <a:ea typeface="Fira Sans" pitchFamily="34" charset="-122"/>
                <a:cs typeface="Fira Sans" pitchFamily="34" charset="-120"/>
              </a:rPr>
              <a:t>South Sudan</a:t>
            </a:r>
            <a:endParaRPr lang="en-US" sz="1200" dirty="0"/>
          </a:p>
        </p:txBody>
      </p:sp>
      <p:sp>
        <p:nvSpPr>
          <p:cNvPr id="10" name="Text 7"/>
          <p:cNvSpPr/>
          <p:nvPr/>
        </p:nvSpPr>
        <p:spPr>
          <a:xfrm>
            <a:off x="7000875" y="3533784"/>
            <a:ext cx="1840223" cy="274290"/>
          </a:xfrm>
          <a:prstGeom prst="rect">
            <a:avLst/>
          </a:prstGeom>
          <a:noFill/>
          <a:ln/>
        </p:spPr>
        <p:txBody>
          <a:bodyPr wrap="square" lIns="0" tIns="0" rIns="0" bIns="0" rtlCol="0" anchor="t"/>
          <a:lstStyle/>
          <a:p>
            <a:pPr algn="l">
              <a:lnSpc>
                <a:spcPts val="2160"/>
              </a:lnSpc>
            </a:pPr>
            <a:r>
              <a:rPr lang="en-US" sz="1200" b="1" spc="12" kern="0" dirty="0">
                <a:solidFill>
                  <a:srgbClr val="FFFFFF"/>
                </a:solidFill>
                <a:latin typeface="Fira Sans" pitchFamily="34" charset="0"/>
                <a:ea typeface="Fira Sans" pitchFamily="34" charset="-122"/>
                <a:cs typeface="Fira Sans" pitchFamily="34" charset="-120"/>
              </a:rPr>
              <a:t>Bottom Country (Average)</a:t>
            </a:r>
            <a:endParaRPr lang="en-US" sz="1200" dirty="0"/>
          </a:p>
        </p:txBody>
      </p:sp>
      <p:sp>
        <p:nvSpPr>
          <p:cNvPr id="11" name="Text 8"/>
          <p:cNvSpPr/>
          <p:nvPr/>
        </p:nvSpPr>
        <p:spPr>
          <a:xfrm>
            <a:off x="474805" y="478227"/>
            <a:ext cx="8193435" cy="733425"/>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Happiness Score or Subjective Well-Being </a:t>
            </a:r>
            <a:endParaRPr lang="en-US" sz="2400" dirty="0"/>
          </a:p>
          <a:p>
            <a:pPr algn="l"/>
            <a:r>
              <a:rPr lang="en-US" sz="1400" b="0" dirty="0">
                <a:solidFill>
                  <a:srgbClr val="FFFFFF"/>
                </a:solidFill>
                <a:latin typeface="Fira Sans" pitchFamily="34" charset="0"/>
                <a:ea typeface="Fira Sans" pitchFamily="34" charset="-122"/>
                <a:cs typeface="Fira Sans" pitchFamily="34" charset="-120"/>
              </a:rPr>
              <a:t>(variable name</a:t>
            </a:r>
            <a:pPr algn="l"/>
            <a:r>
              <a:rPr lang="en-US" sz="1400" b="1" dirty="0">
                <a:solidFill>
                  <a:srgbClr val="BA85FB"/>
                </a:solidFill>
                <a:latin typeface="Fira Sans" pitchFamily="34" charset="0"/>
                <a:ea typeface="Fira Sans" pitchFamily="34" charset="-122"/>
                <a:cs typeface="Fira Sans" pitchFamily="34" charset="-120"/>
              </a:rPr>
              <a:t> LADDER</a:t>
            </a:r>
            <a:pPr algn="l"/>
            <a:r>
              <a:rPr lang="en-US" sz="1400" b="0" dirty="0">
                <a:solidFill>
                  <a:srgbClr val="FFFFFF"/>
                </a:solidFill>
                <a:latin typeface="Fira Sans" pitchFamily="34" charset="0"/>
                <a:ea typeface="Fira Sans" pitchFamily="34" charset="-122"/>
                <a:cs typeface="Fira Sans" pitchFamily="34" charset="-120"/>
              </a:rPr>
              <a:t>)</a:t>
            </a:r>
            <a:endParaRPr lang="en-US" sz="2400" dirty="0"/>
          </a:p>
        </p:txBody>
      </p:sp>
      <p:sp>
        <p:nvSpPr>
          <p:cNvPr id="12" name="Text 9"/>
          <p:cNvSpPr/>
          <p:nvPr/>
        </p:nvSpPr>
        <p:spPr>
          <a:xfrm>
            <a:off x="7000875" y="1210723"/>
            <a:ext cx="1666503" cy="274290"/>
          </a:xfrm>
          <a:prstGeom prst="rect">
            <a:avLst/>
          </a:prstGeom>
          <a:noFill/>
          <a:ln/>
        </p:spPr>
        <p:txBody>
          <a:bodyPr wrap="square" lIns="0" tIns="0" rIns="0" bIns="0" rtlCol="0" anchor="t"/>
          <a:lstStyle/>
          <a:p>
            <a:pPr algn="l">
              <a:lnSpc>
                <a:spcPts val="2160"/>
              </a:lnSpc>
            </a:pPr>
            <a:r>
              <a:rPr lang="en-US" sz="1200" b="1" spc="12" kern="0" dirty="0">
                <a:solidFill>
                  <a:srgbClr val="FFFFFF"/>
                </a:solidFill>
                <a:latin typeface="Fira Sans" pitchFamily="34" charset="0"/>
                <a:ea typeface="Fira Sans" pitchFamily="34" charset="-122"/>
                <a:cs typeface="Fira Sans" pitchFamily="34" charset="-120"/>
              </a:rPr>
              <a:t>Total WHR Years</a:t>
            </a:r>
            <a:endParaRPr lang="en-US" sz="1200" dirty="0"/>
          </a:p>
        </p:txBody>
      </p:sp>
      <p:sp>
        <p:nvSpPr>
          <p:cNvPr id="13" name="Text 10"/>
          <p:cNvSpPr/>
          <p:nvPr/>
        </p:nvSpPr>
        <p:spPr>
          <a:xfrm>
            <a:off x="7000875" y="1454726"/>
            <a:ext cx="1666503" cy="274290"/>
          </a:xfrm>
          <a:prstGeom prst="rect">
            <a:avLst/>
          </a:prstGeom>
          <a:noFill/>
          <a:ln/>
        </p:spPr>
        <p:txBody>
          <a:bodyPr wrap="square" lIns="0" tIns="0" rIns="0" bIns="0" rtlCol="0" anchor="t"/>
          <a:lstStyle/>
          <a:p>
            <a:pPr algn="l">
              <a:lnSpc>
                <a:spcPts val="2160"/>
              </a:lnSpc>
            </a:pPr>
            <a:r>
              <a:rPr lang="en-US" sz="1200" b="0" spc="12" kern="0" dirty="0">
                <a:solidFill>
                  <a:srgbClr val="BA85FB"/>
                </a:solidFill>
                <a:latin typeface="Fira Sans" pitchFamily="34" charset="0"/>
                <a:ea typeface="Fira Sans" pitchFamily="34" charset="-122"/>
                <a:cs typeface="Fira Sans" pitchFamily="34" charset="-120"/>
              </a:rPr>
              <a:t>11 years</a:t>
            </a:r>
            <a:endParaRPr lang="en-US" sz="1200" dirty="0"/>
          </a:p>
        </p:txBody>
      </p:sp>
      <p:pic>
        <p:nvPicPr>
          <p:cNvPr id="14"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475488" y="1569552"/>
            <a:ext cx="2547937" cy="1371451"/>
          </a:xfrm>
          <a:prstGeom prst="rect">
            <a:avLst/>
          </a:prstGeom>
          <a:noFill/>
          <a:ln/>
        </p:spPr>
        <p:txBody>
          <a:bodyPr wrap="square" lIns="0" tIns="0" rIns="0" bIns="0" rtlCol="0" anchor="t"/>
          <a:lstStyle/>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GDP data from World Development</a:t>
            </a:r>
            <a:endParaRPr lang="en-US" sz="1200" dirty="0"/>
          </a:p>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Indicators except figures for Taiwan, Syria, Palestine, Venezuela, Djibouti and Yemen which are from</a:t>
            </a:r>
            <a:endParaRPr lang="en-US" sz="1200" dirty="0"/>
          </a:p>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the Penn World Table 10.01</a:t>
            </a:r>
            <a:endParaRPr lang="en-US" sz="1200" dirty="0"/>
          </a:p>
        </p:txBody>
      </p:sp>
      <p:sp>
        <p:nvSpPr>
          <p:cNvPr id="4" name="Text 1"/>
          <p:cNvSpPr/>
          <p:nvPr/>
        </p:nvSpPr>
        <p:spPr>
          <a:xfrm>
            <a:off x="475488" y="1236227"/>
            <a:ext cx="2547938"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GDP PER CAPITA</a:t>
            </a:r>
            <a:endParaRPr lang="en-US" sz="1050" dirty="0"/>
          </a:p>
        </p:txBody>
      </p:sp>
      <p:sp>
        <p:nvSpPr>
          <p:cNvPr id="5" name="Text 2"/>
          <p:cNvSpPr/>
          <p:nvPr/>
        </p:nvSpPr>
        <p:spPr>
          <a:xfrm>
            <a:off x="6121908" y="1569600"/>
            <a:ext cx="2547863" cy="1645741"/>
          </a:xfrm>
          <a:prstGeom prst="rect">
            <a:avLst/>
          </a:prstGeom>
          <a:noFill/>
          <a:ln/>
        </p:spPr>
        <p:txBody>
          <a:bodyPr wrap="square" lIns="0" tIns="0" rIns="0" bIns="0" rtlCol="0" anchor="t"/>
          <a:lstStyle/>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National average of binary responses to the GWP question </a:t>
            </a:r>
            <a:endParaRPr lang="en-US" sz="1200" dirty="0"/>
          </a:p>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"If you were in trouble, do you have relatives or friends you can count on [or not]?"</a:t>
            </a:r>
            <a:endParaRPr lang="en-US" sz="1200" dirty="0"/>
          </a:p>
          <a:p>
            <a:pPr algn="l">
              <a:lnSpc>
                <a:spcPts val="2160"/>
              </a:lnSpc>
            </a:pPr>
            <a:endParaRPr lang="en-US" sz="1200" dirty="0"/>
          </a:p>
        </p:txBody>
      </p:sp>
      <p:sp>
        <p:nvSpPr>
          <p:cNvPr id="6" name="Text 3"/>
          <p:cNvSpPr/>
          <p:nvPr/>
        </p:nvSpPr>
        <p:spPr>
          <a:xfrm>
            <a:off x="6121908" y="1236460"/>
            <a:ext cx="2547751"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SOCIAL SUPPORT</a:t>
            </a:r>
            <a:endParaRPr lang="en-US" sz="1050" dirty="0"/>
          </a:p>
        </p:txBody>
      </p:sp>
      <p:sp>
        <p:nvSpPr>
          <p:cNvPr id="7" name="Text 4"/>
          <p:cNvSpPr/>
          <p:nvPr/>
        </p:nvSpPr>
        <p:spPr>
          <a:xfrm>
            <a:off x="474805" y="478227"/>
            <a:ext cx="8193472" cy="366712"/>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Six Key Variables</a:t>
            </a:r>
            <a:endParaRPr lang="en-US" sz="2400" dirty="0"/>
          </a:p>
        </p:txBody>
      </p:sp>
      <p:sp>
        <p:nvSpPr>
          <p:cNvPr id="8" name="Text 5"/>
          <p:cNvSpPr/>
          <p:nvPr/>
        </p:nvSpPr>
        <p:spPr>
          <a:xfrm>
            <a:off x="3286327" y="1569445"/>
            <a:ext cx="2547863" cy="1371451"/>
          </a:xfrm>
          <a:prstGeom prst="rect">
            <a:avLst/>
          </a:prstGeom>
          <a:noFill/>
          <a:ln/>
        </p:spPr>
        <p:txBody>
          <a:bodyPr wrap="square" lIns="0" tIns="0" rIns="0" bIns="0" rtlCol="0" anchor="t"/>
          <a:lstStyle/>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Healthy life expectancies at birth are based on data extracted from the World Health Organization’s Global Health Observatory data repository</a:t>
            </a:r>
            <a:endParaRPr lang="en-US" sz="1200" dirty="0"/>
          </a:p>
        </p:txBody>
      </p:sp>
      <p:sp>
        <p:nvSpPr>
          <p:cNvPr id="9" name="Text 6"/>
          <p:cNvSpPr/>
          <p:nvPr/>
        </p:nvSpPr>
        <p:spPr>
          <a:xfrm>
            <a:off x="3284868" y="1236460"/>
            <a:ext cx="2550802"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HEALTHY LIFE EXPECTANCY</a:t>
            </a:r>
            <a:endParaRPr lang="en-US" sz="1050" dirty="0"/>
          </a:p>
        </p:txBody>
      </p:sp>
      <p:sp>
        <p:nvSpPr>
          <p:cNvPr id="10" name="Shape 7"/>
          <p:cNvSpPr/>
          <p:nvPr/>
        </p:nvSpPr>
        <p:spPr>
          <a:xfrm>
            <a:off x="476372" y="1119132"/>
            <a:ext cx="2547938" cy="0"/>
          </a:xfrm>
          <a:prstGeom prst="line">
            <a:avLst/>
          </a:prstGeom>
          <a:solidFill>
            <a:srgbClr val="9B81BC"/>
          </a:solidFill>
          <a:ln w="5292">
            <a:solidFill>
              <a:srgbClr val="9297A8"/>
            </a:solidFill>
            <a:prstDash val="solid"/>
            <a:headEnd type="none"/>
            <a:tailEnd type="none"/>
          </a:ln>
        </p:spPr>
      </p:sp>
      <p:sp>
        <p:nvSpPr>
          <p:cNvPr id="11" name="Shape 8"/>
          <p:cNvSpPr/>
          <p:nvPr/>
        </p:nvSpPr>
        <p:spPr>
          <a:xfrm>
            <a:off x="3287371" y="1119132"/>
            <a:ext cx="2547938" cy="0"/>
          </a:xfrm>
          <a:prstGeom prst="line">
            <a:avLst/>
          </a:prstGeom>
          <a:solidFill>
            <a:srgbClr val="9B81BC"/>
          </a:solidFill>
          <a:ln w="5292">
            <a:solidFill>
              <a:srgbClr val="9297A8"/>
            </a:solidFill>
            <a:prstDash val="solid"/>
            <a:headEnd type="none"/>
            <a:tailEnd type="none"/>
          </a:ln>
        </p:spPr>
      </p:sp>
      <p:sp>
        <p:nvSpPr>
          <p:cNvPr id="12" name="Shape 9"/>
          <p:cNvSpPr/>
          <p:nvPr/>
        </p:nvSpPr>
        <p:spPr>
          <a:xfrm>
            <a:off x="6124416" y="1119132"/>
            <a:ext cx="2547938" cy="0"/>
          </a:xfrm>
          <a:prstGeom prst="line">
            <a:avLst/>
          </a:prstGeom>
          <a:solidFill>
            <a:srgbClr val="9B81BC"/>
          </a:solidFill>
          <a:ln w="5292">
            <a:solidFill>
              <a:srgbClr val="9297A8"/>
            </a:solidFill>
            <a:prstDash val="solid"/>
            <a:headEnd type="none"/>
            <a:tailEnd type="none"/>
          </a:ln>
        </p:spPr>
      </p:sp>
      <p:sp>
        <p:nvSpPr>
          <p:cNvPr id="13" name="Text 10"/>
          <p:cNvSpPr/>
          <p:nvPr/>
        </p:nvSpPr>
        <p:spPr>
          <a:xfrm>
            <a:off x="475488" y="3495613"/>
            <a:ext cx="2547937" cy="1371451"/>
          </a:xfrm>
          <a:prstGeom prst="rect">
            <a:avLst/>
          </a:prstGeom>
          <a:noFill/>
          <a:ln/>
        </p:spPr>
        <p:txBody>
          <a:bodyPr wrap="square" lIns="0" tIns="0" rIns="0" bIns="0" rtlCol="0" anchor="t"/>
          <a:lstStyle/>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National average of responses to the GWP question "Are you satisfied or dissatisfied with your freedom to choose what you do with your life?"</a:t>
            </a:r>
            <a:endParaRPr lang="en-US" sz="1200" dirty="0"/>
          </a:p>
        </p:txBody>
      </p:sp>
      <p:sp>
        <p:nvSpPr>
          <p:cNvPr id="14" name="Text 11"/>
          <p:cNvSpPr/>
          <p:nvPr/>
        </p:nvSpPr>
        <p:spPr>
          <a:xfrm>
            <a:off x="475488" y="3159619"/>
            <a:ext cx="2547938"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FREEDOM</a:t>
            </a:r>
            <a:endParaRPr lang="en-US" sz="1050" dirty="0"/>
          </a:p>
        </p:txBody>
      </p:sp>
      <p:sp>
        <p:nvSpPr>
          <p:cNvPr id="15" name="Text 12"/>
          <p:cNvSpPr/>
          <p:nvPr/>
        </p:nvSpPr>
        <p:spPr>
          <a:xfrm>
            <a:off x="6121908" y="3498102"/>
            <a:ext cx="2547863" cy="1645741"/>
          </a:xfrm>
          <a:prstGeom prst="rect">
            <a:avLst/>
          </a:prstGeom>
          <a:noFill/>
          <a:ln/>
        </p:spPr>
        <p:txBody>
          <a:bodyPr wrap="square" lIns="0" tIns="0" rIns="0" bIns="0" rtlCol="0" anchor="t"/>
          <a:lstStyle/>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Corruption perception at</a:t>
            </a:r>
            <a:endParaRPr lang="en-US" sz="1200" dirty="0"/>
          </a:p>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the national level is the average response of the overall perception at the individual level captured by two binary GWP questions</a:t>
            </a:r>
            <a:endParaRPr lang="en-US" sz="1200" dirty="0"/>
          </a:p>
          <a:p>
            <a:pPr algn="l">
              <a:lnSpc>
                <a:spcPts val="2160"/>
              </a:lnSpc>
            </a:pPr>
            <a:endParaRPr lang="en-US" sz="1200" dirty="0"/>
          </a:p>
        </p:txBody>
      </p:sp>
      <p:sp>
        <p:nvSpPr>
          <p:cNvPr id="16" name="Text 13"/>
          <p:cNvSpPr/>
          <p:nvPr/>
        </p:nvSpPr>
        <p:spPr>
          <a:xfrm>
            <a:off x="6121908" y="3162293"/>
            <a:ext cx="2547751"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CORRUPTION</a:t>
            </a:r>
            <a:endParaRPr lang="en-US" sz="1050" dirty="0"/>
          </a:p>
        </p:txBody>
      </p:sp>
      <p:sp>
        <p:nvSpPr>
          <p:cNvPr id="17" name="Text 14"/>
          <p:cNvSpPr/>
          <p:nvPr/>
        </p:nvSpPr>
        <p:spPr>
          <a:xfrm>
            <a:off x="3286327" y="3497947"/>
            <a:ext cx="2547863" cy="1645741"/>
          </a:xfrm>
          <a:prstGeom prst="rect">
            <a:avLst/>
          </a:prstGeom>
          <a:noFill/>
          <a:ln/>
        </p:spPr>
        <p:txBody>
          <a:bodyPr wrap="square" lIns="0" tIns="0" rIns="0" bIns="0" rtlCol="0" anchor="t"/>
          <a:lstStyle/>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Residual of regressing national average of response to the GWP</a:t>
            </a:r>
            <a:endParaRPr lang="en-US" sz="1200" dirty="0"/>
          </a:p>
          <a:p>
            <a:pPr algn="l">
              <a:lnSpc>
                <a:spcPts val="2160"/>
              </a:lnSpc>
            </a:pPr>
            <a:r>
              <a:rPr lang="en-US" sz="1200" b="0" spc="12" kern="0" dirty="0">
                <a:solidFill>
                  <a:srgbClr val="D8D9DD"/>
                </a:solidFill>
                <a:latin typeface="Fira Sans" pitchFamily="34" charset="0"/>
                <a:ea typeface="Fira Sans" pitchFamily="34" charset="-122"/>
                <a:cs typeface="Fira Sans" pitchFamily="34" charset="-120"/>
              </a:rPr>
              <a:t>question "Have you donated money to a charity in the past month?" on GDP per capita</a:t>
            </a:r>
            <a:endParaRPr lang="en-US" sz="1200" dirty="0"/>
          </a:p>
          <a:p>
            <a:pPr algn="l">
              <a:lnSpc>
                <a:spcPts val="2160"/>
              </a:lnSpc>
            </a:pPr>
            <a:endParaRPr lang="en-US" sz="1200" dirty="0"/>
          </a:p>
        </p:txBody>
      </p:sp>
      <p:sp>
        <p:nvSpPr>
          <p:cNvPr id="18" name="Text 15"/>
          <p:cNvSpPr/>
          <p:nvPr/>
        </p:nvSpPr>
        <p:spPr>
          <a:xfrm>
            <a:off x="3284868" y="3159852"/>
            <a:ext cx="2547937"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GENEROSITY</a:t>
            </a:r>
            <a:endParaRPr lang="en-US" sz="1050" dirty="0"/>
          </a:p>
        </p:txBody>
      </p:sp>
      <p:sp>
        <p:nvSpPr>
          <p:cNvPr id="19" name="Shape 16"/>
          <p:cNvSpPr/>
          <p:nvPr/>
        </p:nvSpPr>
        <p:spPr>
          <a:xfrm>
            <a:off x="476372" y="3044965"/>
            <a:ext cx="2547938" cy="0"/>
          </a:xfrm>
          <a:prstGeom prst="line">
            <a:avLst/>
          </a:prstGeom>
          <a:solidFill>
            <a:srgbClr val="9B81BC"/>
          </a:solidFill>
          <a:ln w="5292">
            <a:solidFill>
              <a:srgbClr val="9297A8"/>
            </a:solidFill>
            <a:prstDash val="solid"/>
            <a:headEnd type="none"/>
            <a:tailEnd type="none"/>
          </a:ln>
        </p:spPr>
      </p:sp>
      <p:sp>
        <p:nvSpPr>
          <p:cNvPr id="20" name="Shape 17"/>
          <p:cNvSpPr/>
          <p:nvPr/>
        </p:nvSpPr>
        <p:spPr>
          <a:xfrm>
            <a:off x="3287371" y="3044965"/>
            <a:ext cx="2547938" cy="0"/>
          </a:xfrm>
          <a:prstGeom prst="line">
            <a:avLst/>
          </a:prstGeom>
          <a:solidFill>
            <a:srgbClr val="9B81BC"/>
          </a:solidFill>
          <a:ln w="5292">
            <a:solidFill>
              <a:srgbClr val="9297A8"/>
            </a:solidFill>
            <a:prstDash val="solid"/>
            <a:headEnd type="none"/>
            <a:tailEnd type="none"/>
          </a:ln>
        </p:spPr>
      </p:sp>
      <p:sp>
        <p:nvSpPr>
          <p:cNvPr id="21" name="Shape 18"/>
          <p:cNvSpPr/>
          <p:nvPr/>
        </p:nvSpPr>
        <p:spPr>
          <a:xfrm>
            <a:off x="6124416" y="3044965"/>
            <a:ext cx="2547938" cy="0"/>
          </a:xfrm>
          <a:prstGeom prst="line">
            <a:avLst/>
          </a:prstGeom>
          <a:solidFill>
            <a:srgbClr val="9B81BC"/>
          </a:solidFill>
          <a:ln w="5292">
            <a:solidFill>
              <a:srgbClr val="9297A8"/>
            </a:solidFill>
            <a:prstDash val="solid"/>
            <a:headEnd type="none"/>
            <a:tailEnd type="none"/>
          </a:ln>
        </p:spPr>
      </p:sp>
      <p:pic>
        <p:nvPicPr>
          <p:cNvPr id="22"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1191481" y="984247"/>
            <a:ext cx="6787307" cy="366712"/>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Limitations</a:t>
            </a:r>
            <a:endParaRPr lang="en-US" sz="2400" dirty="0"/>
          </a:p>
        </p:txBody>
      </p:sp>
      <p:sp>
        <p:nvSpPr>
          <p:cNvPr id="4" name="Text 1"/>
          <p:cNvSpPr/>
          <p:nvPr/>
        </p:nvSpPr>
        <p:spPr>
          <a:xfrm>
            <a:off x="1191853" y="1569457"/>
            <a:ext cx="6786563" cy="2742902"/>
          </a:xfrm>
          <a:prstGeom prst="rect">
            <a:avLst/>
          </a:prstGeom>
          <a:noFill/>
          <a:ln/>
        </p:spPr>
        <p:txBody>
          <a:bodyPr wrap="square" lIns="0" tIns="0" rIns="0" bIns="0" rtlCol="0" anchor="ctr"/>
          <a:lstStyle/>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The data collection and analysis methods used in the WHR are not without limitations. For example, the GWP relies on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self-reported data</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which may be subject to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biases or inaccuracies</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Additionally, the survey may not capture the experiences of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marginalized or underrepresented</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populations</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such as those living in poverty or experiencing discrimination.</a:t>
            </a:r>
            <a:endParaRPr lang="en-US" sz="1200" dirty="0"/>
          </a:p>
          <a:p>
            <a:pPr algn="ctr">
              <a:lnSpc>
                <a:spcPts val="2160"/>
              </a:lnSpc>
            </a:pPr>
            <a:endParaRPr lang="en-US" sz="1200" dirty="0"/>
          </a:p>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Furthermore, the report's focus on individual-level factors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may overlook</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broader structural and systemic factors</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that contribute to happiness, such as access to healthcare, education, and employment opportunities. Finally, the report's rankings and findings should be interpreted with caution, as they are based on a </a:t>
            </a:r>
            <a:pPr algn="ctr">
              <a:lnSpc>
                <a:spcPts val="2160"/>
              </a:lnSpc>
            </a:pPr>
            <a:r>
              <a:rPr lang="en-US" sz="1200" b="0" spc="12" kern="0" dirty="0">
                <a:solidFill>
                  <a:srgbClr val="BA85FB"/>
                </a:solidFill>
                <a:latin typeface="Fira Sans" pitchFamily="34" charset="0"/>
                <a:ea typeface="Fira Sans" pitchFamily="34" charset="-122"/>
                <a:cs typeface="Fira Sans" pitchFamily="34" charset="-120"/>
              </a:rPr>
              <a:t>subjective measure of happiness</a:t>
            </a:r>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 that may not fully capture the complexities of human well-being.</a:t>
            </a:r>
            <a:endParaRPr lang="en-US" sz="1200" dirty="0"/>
          </a:p>
        </p:txBody>
      </p:sp>
      <p:pic>
        <p:nvPicPr>
          <p:cNvPr id="5"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E222B"/>
        </a:solidFill>
      </p:bgPr>
    </p:bg>
    <p:spTree>
      <p:nvGrpSpPr>
        <p:cNvPr id="1" name=""/>
        <p:cNvGrpSpPr/>
        <p:nvPr/>
      </p:nvGrpSpPr>
      <p:grpSpPr>
        <a:xfrm>
          <a:off x="0" y="0"/>
          <a:ext cx="0" cy="0"/>
          <a:chOff x="0" y="0"/>
          <a:chExt cx="0" cy="0"/>
        </a:xfrm>
      </p:grpSpPr>
      <p:sp>
        <p:nvSpPr>
          <p:cNvPr id="3" name="Text 0"/>
          <p:cNvSpPr/>
          <p:nvPr/>
        </p:nvSpPr>
        <p:spPr>
          <a:xfrm>
            <a:off x="1191481" y="1258537"/>
            <a:ext cx="6787307" cy="366713"/>
          </a:xfrm>
          <a:prstGeom prst="rect">
            <a:avLst/>
          </a:prstGeom>
          <a:noFill/>
          <a:ln/>
        </p:spPr>
        <p:txBody>
          <a:bodyPr wrap="square" lIns="0" tIns="0" rIns="0" bIns="0" rtlCol="0" anchor="ctr"/>
          <a:lstStyle/>
          <a:p>
            <a:pPr algn="ctr"/>
            <a:r>
              <a:rPr lang="en-US" sz="2400" b="1" dirty="0">
                <a:solidFill>
                  <a:srgbClr val="FFFFFF"/>
                </a:solidFill>
                <a:latin typeface="Fira Sans" pitchFamily="34" charset="0"/>
                <a:ea typeface="Fira Sans" pitchFamily="34" charset="-122"/>
                <a:cs typeface="Fira Sans" pitchFamily="34" charset="-120"/>
              </a:rPr>
              <a:t>WHR Data Analysis Overview</a:t>
            </a:r>
            <a:endParaRPr lang="en-US" sz="2400" dirty="0"/>
          </a:p>
        </p:txBody>
      </p:sp>
      <p:sp>
        <p:nvSpPr>
          <p:cNvPr id="4" name="Text 1"/>
          <p:cNvSpPr/>
          <p:nvPr/>
        </p:nvSpPr>
        <p:spPr>
          <a:xfrm>
            <a:off x="1191853" y="1843747"/>
            <a:ext cx="6786563" cy="2194322"/>
          </a:xfrm>
          <a:prstGeom prst="rect">
            <a:avLst/>
          </a:prstGeom>
          <a:noFill/>
          <a:ln/>
        </p:spPr>
        <p:txBody>
          <a:bodyPr wrap="square" lIns="0" tIns="0" rIns="0" bIns="0" rtlCol="0" anchor="ctr"/>
          <a:lstStyle/>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There are 6 variables that we investigated for correlation with the Life Ladder (Happiness) Score: Log GDP per Capita, Social Support, Healthy Life Expectancy at birth, Freedom to Make Life Choices, Generosity, and Perceptions of Corruption.</a:t>
            </a:r>
            <a:endParaRPr lang="en-US" sz="1200" dirty="0"/>
          </a:p>
          <a:p>
            <a:pPr algn="ctr">
              <a:lnSpc>
                <a:spcPts val="2160"/>
              </a:lnSpc>
            </a:pPr>
            <a:r>
              <a:rPr lang="en-US" sz="1200" b="0" spc="12" kern="0" dirty="0">
                <a:solidFill>
                  <a:srgbClr val="D8D9DD"/>
                </a:solidFill>
                <a:latin typeface="Fira Sans" pitchFamily="34" charset="0"/>
                <a:ea typeface="Fira Sans" pitchFamily="34" charset="-122"/>
                <a:cs typeface="Fira Sans" pitchFamily="34" charset="-120"/>
              </a:rPr>
              <a:t>We were surprised to find there was little correlation between Happiness and Generosity or Perception of Corruption (.17 and -.45 respectively). I did not do a line of best fit for these, because it does not make sense to fit data with no or low correlation to a model/equation. There was a stronger correlation among the remaining factors. The strongest of these was GDP, Life Expectancy and Social Support. ​</a:t>
            </a:r>
            <a:endParaRPr lang="en-US" sz="1200" dirty="0"/>
          </a:p>
        </p:txBody>
      </p:sp>
      <p:pic>
        <p:nvPicPr>
          <p:cNvPr id="5"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E222B"/>
        </a:solidFill>
      </p:bgPr>
    </p:bg>
    <p:spTree>
      <p:nvGrpSpPr>
        <p:cNvPr id="1" name=""/>
        <p:cNvGrpSpPr/>
        <p:nvPr/>
      </p:nvGrpSpPr>
      <p:grpSpPr>
        <a:xfrm>
          <a:off x="0" y="0"/>
          <a:ext cx="0" cy="0"/>
          <a:chOff x="0" y="0"/>
          <a:chExt cx="0" cy="0"/>
        </a:xfrm>
      </p:grpSpPr>
      <p:pic>
        <p:nvPicPr>
          <p:cNvPr id="3" name="Image 0" descr="https://pitch-assets-ccb95893-de3f-4266-973c-20049231b248.s3.eu-west-1.amazonaws.com/fb710959-8b58-4834-b5e7-316a3682187f?pitch-bytes=259326&amp;pitch-content-type=image%2Fpng">    </p:cNvPr>
          <p:cNvPicPr>
            <a:picLocks noChangeAspect="1"/>
          </p:cNvPicPr>
          <p:nvPr/>
        </p:nvPicPr>
        <p:blipFill>
          <a:blip r:embed="rId1"/>
          <a:srcRect l="0" r="0" t="0" b="0"/>
          <a:stretch/>
        </p:blipFill>
        <p:spPr>
          <a:xfrm>
            <a:off x="3648175" y="553449"/>
            <a:ext cx="5215738" cy="4285865"/>
          </a:xfrm>
          <a:prstGeom prst="rect">
            <a:avLst/>
          </a:prstGeom>
        </p:spPr>
      </p:pic>
      <p:sp>
        <p:nvSpPr>
          <p:cNvPr id="4" name="Text 0"/>
          <p:cNvSpPr/>
          <p:nvPr/>
        </p:nvSpPr>
        <p:spPr>
          <a:xfrm>
            <a:off x="384418" y="811163"/>
            <a:ext cx="3137892" cy="1833562"/>
          </a:xfrm>
          <a:prstGeom prst="rect">
            <a:avLst/>
          </a:prstGeom>
          <a:noFill/>
          <a:ln/>
        </p:spPr>
        <p:txBody>
          <a:bodyPr wrap="square" lIns="0" tIns="0" rIns="0" bIns="0" rtlCol="0" anchor="t"/>
          <a:lstStyle/>
          <a:p>
            <a:pPr algn="l"/>
            <a:r>
              <a:rPr lang="en-US" sz="2400" b="1" dirty="0">
                <a:solidFill>
                  <a:srgbClr val="FFFFFF"/>
                </a:solidFill>
                <a:latin typeface="Fira Sans" pitchFamily="34" charset="0"/>
                <a:ea typeface="Fira Sans" pitchFamily="34" charset="-122"/>
                <a:cs typeface="Fira Sans" pitchFamily="34" charset="-120"/>
              </a:rPr>
              <a:t>Which of the World Happiness Report variables have the strongest correlation with happiness?</a:t>
            </a:r>
            <a:endParaRPr lang="en-US" sz="2400" dirty="0"/>
          </a:p>
        </p:txBody>
      </p:sp>
      <p:sp>
        <p:nvSpPr>
          <p:cNvPr id="5" name="Text 1"/>
          <p:cNvSpPr/>
          <p:nvPr/>
        </p:nvSpPr>
        <p:spPr>
          <a:xfrm>
            <a:off x="387230" y="477936"/>
            <a:ext cx="3809963" cy="213345"/>
          </a:xfrm>
          <a:prstGeom prst="rect">
            <a:avLst/>
          </a:prstGeom>
          <a:noFill/>
          <a:ln/>
        </p:spPr>
        <p:txBody>
          <a:bodyPr wrap="square" lIns="0" tIns="0" rIns="0" bIns="0" rtlCol="0" anchor="t"/>
          <a:lstStyle/>
          <a:p>
            <a:pPr algn="l">
              <a:lnSpc>
                <a:spcPts val="1680"/>
              </a:lnSpc>
            </a:pPr>
            <a:r>
              <a:rPr lang="en-US" sz="1100" b="1" spc="240" kern="0" dirty="0">
                <a:solidFill>
                  <a:srgbClr val="BA85FB"/>
                </a:solidFill>
                <a:latin typeface="Fira Code" pitchFamily="34" charset="0"/>
                <a:ea typeface="Fira Code" pitchFamily="34" charset="-122"/>
                <a:cs typeface="Fira Code" pitchFamily="34" charset="-120"/>
              </a:rPr>
              <a:t>SCATTER PLOT 1</a:t>
            </a:r>
            <a:endParaRPr lang="en-US" sz="1050" dirty="0"/>
          </a:p>
        </p:txBody>
      </p:sp>
      <p:pic>
        <p:nvPicPr>
          <p:cNvPr id="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Happiness</dc:title>
  <dc:subject>PptxGenJS Presentation</dc:subject>
  <dc:creator>Pitch Software GmbH</dc:creator>
  <cp:lastModifiedBy>Pitch Software GmbH</cp:lastModifiedBy>
  <cp:revision>1</cp:revision>
  <dcterms:created xsi:type="dcterms:W3CDTF">2023-05-17T02:30:24Z</dcterms:created>
  <dcterms:modified xsi:type="dcterms:W3CDTF">2023-05-17T02:30:24Z</dcterms:modified>
</cp:coreProperties>
</file>