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331" r:id="rId2"/>
    <p:sldId id="383" r:id="rId3"/>
    <p:sldId id="384" r:id="rId4"/>
    <p:sldId id="385" r:id="rId5"/>
    <p:sldId id="376" r:id="rId6"/>
    <p:sldId id="377" r:id="rId7"/>
    <p:sldId id="379" r:id="rId8"/>
    <p:sldId id="378" r:id="rId9"/>
    <p:sldId id="380" r:id="rId10"/>
    <p:sldId id="381" r:id="rId11"/>
    <p:sldId id="382" r:id="rId12"/>
    <p:sldId id="34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g-Che Lin" initials="SL" lastIdx="1" clrIdx="0">
    <p:extLst>
      <p:ext uri="{19B8F6BF-5375-455C-9EA6-DF929625EA0E}">
        <p15:presenceInfo xmlns:p15="http://schemas.microsoft.com/office/powerpoint/2012/main" userId="cf5f419d86b25330" providerId="Windows Live"/>
      </p:ext>
    </p:extLst>
  </p:cmAuthor>
  <p:cmAuthor id="2" name="椪柑 雁" initials="椪雁" lastIdx="1" clrIdx="1">
    <p:extLst>
      <p:ext uri="{19B8F6BF-5375-455C-9EA6-DF929625EA0E}">
        <p15:presenceInfo xmlns:p15="http://schemas.microsoft.com/office/powerpoint/2012/main" userId="2b3bed4ae919756b" providerId="Windows Live"/>
      </p:ext>
    </p:extLst>
  </p:cmAuthor>
  <p:cmAuthor id="3" name="黃宗民 Zong Ming Huang" initials="黃宗民" lastIdx="1" clrIdx="2">
    <p:extLst>
      <p:ext uri="{19B8F6BF-5375-455C-9EA6-DF929625EA0E}">
        <p15:presenceInfo xmlns:p15="http://schemas.microsoft.com/office/powerpoint/2012/main" userId="S-1-5-21-251493676-3791668545-4241854357-39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323E1A"/>
    <a:srgbClr val="003300"/>
    <a:srgbClr val="00009A"/>
    <a:srgbClr val="00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3858" autoAdjust="0"/>
  </p:normalViewPr>
  <p:slideViewPr>
    <p:cSldViewPr showGuides="1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826"/>
    </p:cViewPr>
  </p:sorterViewPr>
  <p:notesViewPr>
    <p:cSldViewPr>
      <p:cViewPr>
        <p:scale>
          <a:sx n="89" d="100"/>
          <a:sy n="89" d="100"/>
        </p:scale>
        <p:origin x="3810" y="-1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376364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TW" dirty="0"/>
              <a:t>© Institute for Information Industry. All rights reserved.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1-</a:t>
            </a:r>
            <a:fld id="{6F9E9FB9-4D1E-4A88-8F87-B34AFE16905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E4D81D0-FCC8-42FD-B0AF-6DA70B5F6E70}"/>
              </a:ext>
            </a:extLst>
          </p:cNvPr>
          <p:cNvSpPr/>
          <p:nvPr/>
        </p:nvSpPr>
        <p:spPr>
          <a:xfrm>
            <a:off x="91232" y="8110145"/>
            <a:ext cx="6623050" cy="11079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【Key Points】</a:t>
            </a:r>
          </a:p>
          <a:p>
            <a:pPr algn="l"/>
            <a:endParaRPr lang="zh-TW" altLang="en-US" dirty="0"/>
          </a:p>
        </p:txBody>
      </p:sp>
      <p:sp>
        <p:nvSpPr>
          <p:cNvPr id="9" name="投影片圖像版面配置區 3">
            <a:extLst>
              <a:ext uri="{FF2B5EF4-FFF2-40B4-BE49-F238E27FC236}">
                <a16:creationId xmlns:a16="http://schemas.microsoft.com/office/drawing/2014/main" id="{3A6EF303-87EA-4AFE-8AF8-60DA97A171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13" name="備忘稿版面配置區 4">
            <a:extLst>
              <a:ext uri="{FF2B5EF4-FFF2-40B4-BE49-F238E27FC236}">
                <a16:creationId xmlns:a16="http://schemas.microsoft.com/office/drawing/2014/main" id="{8E303468-187E-49A8-9D33-C12B34DA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232" y="4609629"/>
            <a:ext cx="6623050" cy="35005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lnSpc>
        <a:spcPts val="1600"/>
      </a:lnSpc>
      <a:defRPr sz="1200" kern="1200">
        <a:solidFill>
          <a:srgbClr val="000000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defTabSz="914400" rtl="0" eaLnBrk="1" latinLnBrk="0" hangingPunct="1">
      <a:lnSpc>
        <a:spcPts val="1600"/>
      </a:lnSpc>
      <a:defRPr sz="1200" kern="1200">
        <a:solidFill>
          <a:srgbClr val="000000"/>
        </a:solidFill>
        <a:latin typeface="Arial" panose="020B060402020202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defTabSz="914400" rtl="0" eaLnBrk="1" latinLnBrk="0" hangingPunct="1">
      <a:lnSpc>
        <a:spcPts val="1600"/>
      </a:lnSpc>
      <a:defRPr sz="1200" kern="1200">
        <a:solidFill>
          <a:srgbClr val="0000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defTabSz="914400" rtl="0" eaLnBrk="1" latinLnBrk="0" hangingPunct="1">
      <a:lnSpc>
        <a:spcPts val="1600"/>
      </a:lnSpc>
      <a:defRPr sz="1200" kern="1200">
        <a:solidFill>
          <a:srgbClr val="0000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defTabSz="914400" rtl="0" eaLnBrk="1" latinLnBrk="0" hangingPunct="1">
      <a:lnSpc>
        <a:spcPts val="1600"/>
      </a:lnSpc>
      <a:defRPr sz="1200" kern="1200">
        <a:solidFill>
          <a:srgbClr val="000000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23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7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https://www.w3schools.com/html/html_css.asp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525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636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Visual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Studio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微軟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2015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年發布的程式碼編輯器</a:t>
            </a:r>
            <a:endParaRPr lang="en-AU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免費提供開發者下載使用，若作為商業用途開發程式則需支付授權費用</a:t>
            </a:r>
            <a:endParaRPr lang="en-AU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為開源程式，意指程式原始碼是公開供人查看或協助修復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錯誤</a:t>
            </a:r>
            <a:endParaRPr lang="en-AU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支援常見作業平台：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macOS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</a:t>
            </a:r>
            <a:endParaRPr lang="en-AU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本課程以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版為主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C02CF5-AB67-4DCB-9881-2F4C76FD968A}"/>
              </a:ext>
            </a:extLst>
          </p:cNvPr>
          <p:cNvSpPr txBox="1"/>
          <p:nvPr/>
        </p:nvSpPr>
        <p:spPr>
          <a:xfrm>
            <a:off x="91232" y="8354045"/>
            <a:ext cx="662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0000FF"/>
                </a:solidFill>
              </a:rPr>
              <a:t>VS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Code</a:t>
            </a:r>
            <a:r>
              <a:rPr lang="zh-TW" altLang="en-US" sz="1200" dirty="0">
                <a:solidFill>
                  <a:srgbClr val="0000FF"/>
                </a:solidFill>
              </a:rPr>
              <a:t> 官網只提供英文瀏覽，但軟體本身支援中文顯示</a:t>
            </a:r>
            <a:endParaRPr lang="en-AU" altLang="zh-CN" sz="1200" dirty="0">
              <a:solidFill>
                <a:srgbClr val="0000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FF"/>
                </a:solidFill>
              </a:rPr>
              <a:t>程式開發者可以透過開源，協助軟體開發者修正軟體的錯誤，讓軟體更完善</a:t>
            </a:r>
            <a:endParaRPr lang="en-AU" altLang="zh-CN" sz="1200" dirty="0">
              <a:solidFill>
                <a:srgbClr val="0000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FF"/>
                </a:solidFill>
              </a:rPr>
              <a:t>提醒學員在下載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Windows</a:t>
            </a:r>
            <a:r>
              <a:rPr lang="zh-TW" altLang="en-US" sz="1200" dirty="0">
                <a:solidFill>
                  <a:srgbClr val="0000FF"/>
                </a:solidFill>
              </a:rPr>
              <a:t> 版 </a:t>
            </a:r>
            <a:r>
              <a:rPr lang="en-US" altLang="zh-TW" sz="1200" dirty="0">
                <a:solidFill>
                  <a:srgbClr val="0000FF"/>
                </a:solidFill>
              </a:rPr>
              <a:t>VS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Code</a:t>
            </a:r>
            <a:r>
              <a:rPr lang="zh-TW" altLang="en-US" sz="1200" dirty="0">
                <a:solidFill>
                  <a:srgbClr val="0000FF"/>
                </a:solidFill>
              </a:rPr>
              <a:t> 需注意版本與電腦相容（</a:t>
            </a:r>
            <a:r>
              <a:rPr lang="en-US" altLang="zh-TW" sz="1200" dirty="0">
                <a:solidFill>
                  <a:srgbClr val="0000FF"/>
                </a:solidFill>
              </a:rPr>
              <a:t>32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bit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zh-CN" altLang="en-US" sz="1200" dirty="0">
                <a:solidFill>
                  <a:srgbClr val="0000FF"/>
                </a:solidFill>
              </a:rPr>
              <a:t>或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64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bit</a:t>
            </a:r>
            <a:r>
              <a:rPr lang="zh-TW" altLang="en-US" sz="1200" dirty="0">
                <a:solidFill>
                  <a:srgbClr val="0000FF"/>
                </a:solidFill>
              </a:rPr>
              <a:t> 版本）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093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91232" y="4537620"/>
            <a:ext cx="6623050" cy="356465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實際透過示範下載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到電腦裡安裝</a:t>
            </a:r>
            <a:endParaRPr lang="en-AU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下載時注意電腦作業系統，下載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對應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版本</a:t>
            </a:r>
            <a:endParaRPr lang="en-AU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本課程使用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作為操作系統</a:t>
            </a:r>
            <a:endParaRPr lang="en-AU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本課程使用的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版本為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課後也可在家練習自己安裝</a:t>
            </a:r>
            <a:endParaRPr lang="en-AU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3C5F19-8748-4CB1-B10A-1B71E8A9E897}"/>
              </a:ext>
            </a:extLst>
          </p:cNvPr>
          <p:cNvSpPr txBox="1"/>
          <p:nvPr/>
        </p:nvSpPr>
        <p:spPr>
          <a:xfrm>
            <a:off x="91232" y="8426053"/>
            <a:ext cx="662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0000FF"/>
                </a:solidFill>
              </a:rPr>
              <a:t>確定學員安裝的 </a:t>
            </a:r>
            <a:r>
              <a:rPr lang="en-US" altLang="zh-TW" sz="1200" dirty="0">
                <a:solidFill>
                  <a:srgbClr val="0000FF"/>
                </a:solidFill>
              </a:rPr>
              <a:t>VS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Code</a:t>
            </a:r>
            <a:r>
              <a:rPr lang="zh-TW" altLang="en-US" sz="1200" dirty="0">
                <a:solidFill>
                  <a:srgbClr val="0000FF"/>
                </a:solidFill>
              </a:rPr>
              <a:t> 版本都相同。以確保操作環境一致</a:t>
            </a:r>
            <a:endParaRPr lang="en-AU" altLang="zh-TW" sz="1200" dirty="0">
              <a:solidFill>
                <a:srgbClr val="0000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FF"/>
                </a:solidFill>
              </a:rPr>
              <a:t>確認學員安裝在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Windows</a:t>
            </a:r>
            <a:r>
              <a:rPr lang="zh-TW" altLang="en-US" sz="1200" dirty="0">
                <a:solidFill>
                  <a:srgbClr val="0000FF"/>
                </a:solidFill>
              </a:rPr>
              <a:t> 上的 </a:t>
            </a:r>
            <a:r>
              <a:rPr lang="en-US" altLang="zh-TW" sz="1200" dirty="0">
                <a:solidFill>
                  <a:srgbClr val="0000FF"/>
                </a:solidFill>
              </a:rPr>
              <a:t>VS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Code</a:t>
            </a:r>
            <a:r>
              <a:rPr lang="zh-TW" altLang="en-US" sz="1200" dirty="0">
                <a:solidFill>
                  <a:srgbClr val="0000FF"/>
                </a:solidFill>
              </a:rPr>
              <a:t> 版本是否對應 </a:t>
            </a:r>
            <a:r>
              <a:rPr lang="en-US" altLang="zh-TW" sz="1200" dirty="0">
                <a:solidFill>
                  <a:srgbClr val="0000FF"/>
                </a:solidFill>
              </a:rPr>
              <a:t>Windows</a:t>
            </a:r>
            <a:r>
              <a:rPr lang="zh-TW" altLang="en-US" sz="1200" dirty="0">
                <a:solidFill>
                  <a:srgbClr val="0000FF"/>
                </a:solidFill>
              </a:rPr>
              <a:t> 系統（</a:t>
            </a:r>
            <a:r>
              <a:rPr lang="en-US" altLang="zh-TW" sz="1200" dirty="0">
                <a:solidFill>
                  <a:srgbClr val="0000FF"/>
                </a:solidFill>
              </a:rPr>
              <a:t>32/64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bit</a:t>
            </a:r>
            <a:r>
              <a:rPr lang="zh-TW" altLang="en-US" sz="1200" dirty="0">
                <a:solidFill>
                  <a:srgbClr val="0000FF"/>
                </a:solidFill>
              </a:rPr>
              <a:t> 版本）</a:t>
            </a:r>
            <a:endParaRPr lang="en-AU" altLang="zh-TW" sz="1200" dirty="0">
              <a:solidFill>
                <a:srgbClr val="0000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0000FF"/>
                </a:solidFill>
              </a:rPr>
              <a:t>安裝時介紹「自定義安裝」，可調整安裝參數，如：更改安裝位置、安裝附加套件等</a:t>
            </a:r>
          </a:p>
        </p:txBody>
      </p:sp>
    </p:spTree>
    <p:extLst>
      <p:ext uri="{BB962C8B-B14F-4D97-AF65-F5344CB8AC3E}">
        <p14:creationId xmlns:p14="http://schemas.microsoft.com/office/powerpoint/2010/main" val="154314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91232" y="4537620"/>
            <a:ext cx="6623050" cy="356465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實際透過示範下載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到電腦裡安裝</a:t>
            </a:r>
            <a:endParaRPr lang="en-AU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下載時注意電腦作業系統，下載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對應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版本</a:t>
            </a:r>
            <a:endParaRPr lang="en-AU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本課程使用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作為操作系統</a:t>
            </a:r>
            <a:endParaRPr lang="en-AU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本課程使用的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版本為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課後也可在家練習自己安裝</a:t>
            </a:r>
            <a:endParaRPr lang="en-AU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3C5F19-8748-4CB1-B10A-1B71E8A9E897}"/>
              </a:ext>
            </a:extLst>
          </p:cNvPr>
          <p:cNvSpPr txBox="1"/>
          <p:nvPr/>
        </p:nvSpPr>
        <p:spPr>
          <a:xfrm>
            <a:off x="91232" y="8426053"/>
            <a:ext cx="662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0000FF"/>
                </a:solidFill>
              </a:rPr>
              <a:t>確定學員安裝的 </a:t>
            </a:r>
            <a:r>
              <a:rPr lang="en-US" altLang="zh-TW" sz="1200" dirty="0">
                <a:solidFill>
                  <a:srgbClr val="0000FF"/>
                </a:solidFill>
              </a:rPr>
              <a:t>VS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Code</a:t>
            </a:r>
            <a:r>
              <a:rPr lang="zh-TW" altLang="en-US" sz="1200" dirty="0">
                <a:solidFill>
                  <a:srgbClr val="0000FF"/>
                </a:solidFill>
              </a:rPr>
              <a:t> 版本都相同。以確保操作環境一致</a:t>
            </a:r>
            <a:endParaRPr lang="en-AU" altLang="zh-TW" sz="1200" dirty="0">
              <a:solidFill>
                <a:srgbClr val="0000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FF"/>
                </a:solidFill>
              </a:rPr>
              <a:t>確認學員安裝在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Windows</a:t>
            </a:r>
            <a:r>
              <a:rPr lang="zh-TW" altLang="en-US" sz="1200" dirty="0">
                <a:solidFill>
                  <a:srgbClr val="0000FF"/>
                </a:solidFill>
              </a:rPr>
              <a:t> 上的 </a:t>
            </a:r>
            <a:r>
              <a:rPr lang="en-US" altLang="zh-TW" sz="1200" dirty="0">
                <a:solidFill>
                  <a:srgbClr val="0000FF"/>
                </a:solidFill>
              </a:rPr>
              <a:t>VS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Code</a:t>
            </a:r>
            <a:r>
              <a:rPr lang="zh-TW" altLang="en-US" sz="1200" dirty="0">
                <a:solidFill>
                  <a:srgbClr val="0000FF"/>
                </a:solidFill>
              </a:rPr>
              <a:t> 版本是否對應 </a:t>
            </a:r>
            <a:r>
              <a:rPr lang="en-US" altLang="zh-TW" sz="1200" dirty="0">
                <a:solidFill>
                  <a:srgbClr val="0000FF"/>
                </a:solidFill>
              </a:rPr>
              <a:t>Windows</a:t>
            </a:r>
            <a:r>
              <a:rPr lang="zh-TW" altLang="en-US" sz="1200" dirty="0">
                <a:solidFill>
                  <a:srgbClr val="0000FF"/>
                </a:solidFill>
              </a:rPr>
              <a:t> 系統（</a:t>
            </a:r>
            <a:r>
              <a:rPr lang="en-US" altLang="zh-TW" sz="1200" dirty="0">
                <a:solidFill>
                  <a:srgbClr val="0000FF"/>
                </a:solidFill>
              </a:rPr>
              <a:t>32/64</a:t>
            </a:r>
            <a:r>
              <a:rPr lang="zh-TW" altLang="en-US" sz="1200" dirty="0">
                <a:solidFill>
                  <a:srgbClr val="0000FF"/>
                </a:solidFill>
              </a:rPr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bit</a:t>
            </a:r>
            <a:r>
              <a:rPr lang="zh-TW" altLang="en-US" sz="1200" dirty="0">
                <a:solidFill>
                  <a:srgbClr val="0000FF"/>
                </a:solidFill>
              </a:rPr>
              <a:t> 版本）</a:t>
            </a:r>
            <a:endParaRPr lang="en-AU" altLang="zh-TW" sz="1200" dirty="0">
              <a:solidFill>
                <a:srgbClr val="0000F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0000FF"/>
                </a:solidFill>
              </a:rPr>
              <a:t>安裝時介紹「自定義安裝」，可調整安裝參數，如：更改安裝位置、安裝附加套件等</a:t>
            </a:r>
          </a:p>
        </p:txBody>
      </p:sp>
    </p:spTree>
    <p:extLst>
      <p:ext uri="{BB962C8B-B14F-4D97-AF65-F5344CB8AC3E}">
        <p14:creationId xmlns:p14="http://schemas.microsoft.com/office/powerpoint/2010/main" val="50499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74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131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37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1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https://www.w3schools.com/css/css_syntax.asp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r"/>
            <a:r>
              <a:rPr lang="en-US" altLang="zh-TW"/>
              <a:t>© Institute for Information Industry. All rights reserved.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TW"/>
              <a:t>1-</a:t>
            </a:r>
            <a:fld id="{6F9E9FB9-4D1E-4A88-8F87-B34AFE16905A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44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56"/>
            <a:ext cx="12192000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3940" y="2852936"/>
            <a:ext cx="11247040" cy="692696"/>
          </a:xfrm>
        </p:spPr>
        <p:txBody>
          <a:bodyPr/>
          <a:lstStyle>
            <a:lvl1pPr algn="ctr">
              <a:defRPr sz="50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828800" y="3861048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00FF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592F39-E5A5-4CE6-B04B-B4DCCEDFCE8D}"/>
              </a:ext>
            </a:extLst>
          </p:cNvPr>
          <p:cNvSpPr txBox="1"/>
          <p:nvPr userDrawn="1"/>
        </p:nvSpPr>
        <p:spPr>
          <a:xfrm>
            <a:off x="4677996" y="1536002"/>
            <a:ext cx="2836007" cy="7740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altLang="zh-TW" sz="2215" dirty="0">
              <a:solidFill>
                <a:schemeClr val="tx1">
                  <a:lumMod val="75000"/>
                </a:schemeClr>
              </a:solidFill>
            </a:endParaRPr>
          </a:p>
          <a:p>
            <a:endParaRPr lang="zh-TW" altLang="en-US" sz="2215" dirty="0" err="1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CAB5AA-8175-4E01-AC40-A371C4F50079}"/>
              </a:ext>
            </a:extLst>
          </p:cNvPr>
          <p:cNvSpPr txBox="1"/>
          <p:nvPr userDrawn="1"/>
        </p:nvSpPr>
        <p:spPr>
          <a:xfrm>
            <a:off x="33051" y="6421116"/>
            <a:ext cx="121955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effectLst/>
              </a:rPr>
              <a:t>1-</a:t>
            </a:r>
            <a:fld id="{3D871D07-058C-4994-9693-01DD34BE43B0}" type="slidenum">
              <a:rPr lang="en-US" altLang="zh-TW" sz="2000" smtClean="0">
                <a:solidFill>
                  <a:srgbClr val="000000"/>
                </a:solidFill>
                <a:effectLst/>
              </a:rPr>
              <a:pPr algn="ctr"/>
              <a:t>‹#›</a:t>
            </a:fld>
            <a:endParaRPr lang="zh-TW" altLang="en-US" sz="2000" dirty="0" err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383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928815" cy="6106690"/>
          </a:xfrm>
        </p:spPr>
        <p:txBody>
          <a:bodyPr vert="eaVert"/>
          <a:lstStyle>
            <a:lvl1pPr>
              <a:defRPr sz="3939">
                <a:solidFill>
                  <a:srgbClr val="00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274638"/>
            <a:ext cx="8316271" cy="6106690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3A9370-114B-41F5-9582-92E53FE088F4}"/>
              </a:ext>
            </a:extLst>
          </p:cNvPr>
          <p:cNvSpPr txBox="1"/>
          <p:nvPr userDrawn="1"/>
        </p:nvSpPr>
        <p:spPr>
          <a:xfrm>
            <a:off x="33051" y="6421116"/>
            <a:ext cx="121955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effectLst/>
              </a:rPr>
              <a:t>1-</a:t>
            </a:r>
            <a:fld id="{3D871D07-058C-4994-9693-01DD34BE43B0}" type="slidenum">
              <a:rPr lang="en-US" altLang="zh-TW" sz="2000" smtClean="0">
                <a:solidFill>
                  <a:srgbClr val="000000"/>
                </a:solidFill>
                <a:effectLst/>
              </a:rPr>
              <a:pPr algn="ctr"/>
              <a:t>‹#›</a:t>
            </a:fld>
            <a:endParaRPr lang="zh-TW" altLang="en-US" sz="2000" dirty="0" err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391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50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61048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00FF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46DC4E-74EA-4FF4-9DAA-ED2D59AFB0F9}"/>
              </a:ext>
            </a:extLst>
          </p:cNvPr>
          <p:cNvSpPr txBox="1"/>
          <p:nvPr userDrawn="1"/>
        </p:nvSpPr>
        <p:spPr>
          <a:xfrm>
            <a:off x="33051" y="6421116"/>
            <a:ext cx="121955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effectLst/>
              </a:rPr>
              <a:t>1-</a:t>
            </a:r>
            <a:fld id="{3D871D07-058C-4994-9693-01DD34BE43B0}" type="slidenum">
              <a:rPr lang="en-US" altLang="zh-TW" sz="2000" smtClean="0">
                <a:solidFill>
                  <a:srgbClr val="000000"/>
                </a:solidFill>
                <a:effectLst/>
              </a:rPr>
              <a:pPr algn="ctr"/>
              <a:t>‹#›</a:t>
            </a:fld>
            <a:endParaRPr lang="zh-TW" altLang="en-US" sz="2000" dirty="0" err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346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738"/>
              </a:spcBef>
              <a:spcAft>
                <a:spcPts val="738"/>
              </a:spcAft>
              <a:defRPr b="1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738"/>
              </a:spcBef>
              <a:spcAft>
                <a:spcPts val="738"/>
              </a:spcAft>
              <a:defRPr>
                <a:solidFill>
                  <a:srgbClr val="000000"/>
                </a:solidFill>
              </a:defRPr>
            </a:lvl2pPr>
            <a:lvl3pPr marL="1324741" indent="-328254">
              <a:lnSpc>
                <a:spcPct val="100000"/>
              </a:lnSpc>
              <a:spcBef>
                <a:spcPts val="738"/>
              </a:spcBef>
              <a:spcAft>
                <a:spcPts val="738"/>
              </a:spcAft>
              <a:defRPr>
                <a:solidFill>
                  <a:srgbClr val="000000"/>
                </a:solidFill>
              </a:defRPr>
            </a:lvl3pPr>
            <a:lvl4pPr marL="1652995" indent="-222744">
              <a:lnSpc>
                <a:spcPct val="100000"/>
              </a:lnSpc>
              <a:spcBef>
                <a:spcPts val="738"/>
              </a:spcBef>
              <a:spcAft>
                <a:spcPts val="738"/>
              </a:spcAft>
              <a:defRPr>
                <a:solidFill>
                  <a:srgbClr val="000000"/>
                </a:solidFill>
              </a:defRPr>
            </a:lvl4pPr>
            <a:lvl5pPr marL="1992973" indent="-339978">
              <a:lnSpc>
                <a:spcPct val="100000"/>
              </a:lnSpc>
              <a:spcBef>
                <a:spcPts val="738"/>
              </a:spcBef>
              <a:spcAft>
                <a:spcPts val="738"/>
              </a:spcAft>
              <a:tabLst>
                <a:tab pos="9824184" algn="l"/>
              </a:tabLst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418C1F-6B55-4A71-AFFD-089A51282D0F}"/>
              </a:ext>
            </a:extLst>
          </p:cNvPr>
          <p:cNvSpPr txBox="1"/>
          <p:nvPr userDrawn="1"/>
        </p:nvSpPr>
        <p:spPr>
          <a:xfrm>
            <a:off x="33051" y="6421116"/>
            <a:ext cx="121955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effectLst/>
              </a:rPr>
              <a:t>1-</a:t>
            </a:r>
            <a:fld id="{3D871D07-058C-4994-9693-01DD34BE43B0}" type="slidenum">
              <a:rPr lang="en-US" altLang="zh-TW" sz="2000" smtClean="0">
                <a:solidFill>
                  <a:srgbClr val="000000"/>
                </a:solidFill>
                <a:effectLst/>
              </a:rPr>
              <a:pPr algn="ctr"/>
              <a:t>‹#›</a:t>
            </a:fld>
            <a:endParaRPr lang="zh-TW" altLang="en-US" sz="2000" dirty="0" err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2008"/>
            <a:ext cx="11247040" cy="54868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5360" y="764704"/>
            <a:ext cx="6558267" cy="5616624"/>
          </a:xfrm>
        </p:spPr>
        <p:txBody>
          <a:bodyPr/>
          <a:lstStyle>
            <a:lvl1pPr>
              <a:defRPr sz="3446">
                <a:solidFill>
                  <a:srgbClr val="000000"/>
                </a:solidFill>
              </a:defRPr>
            </a:lvl1pPr>
            <a:lvl2pPr>
              <a:defRPr sz="2954">
                <a:solidFill>
                  <a:srgbClr val="000000"/>
                </a:solidFill>
              </a:defRPr>
            </a:lvl2pPr>
            <a:lvl3pPr>
              <a:defRPr sz="2462">
                <a:solidFill>
                  <a:srgbClr val="000000"/>
                </a:solidFill>
              </a:defRPr>
            </a:lvl3pPr>
            <a:lvl4pPr>
              <a:defRPr sz="2215">
                <a:solidFill>
                  <a:srgbClr val="000000"/>
                </a:solidFill>
              </a:defRPr>
            </a:lvl4pPr>
            <a:lvl5pPr>
              <a:defRPr sz="2215">
                <a:solidFill>
                  <a:srgbClr val="000000"/>
                </a:solidFill>
              </a:defRPr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7070878" y="764704"/>
            <a:ext cx="4785762" cy="5616624"/>
          </a:xfrm>
        </p:spPr>
        <p:txBody>
          <a:bodyPr/>
          <a:lstStyle>
            <a:lvl1pPr>
              <a:defRPr sz="3446">
                <a:solidFill>
                  <a:srgbClr val="000000"/>
                </a:solidFill>
              </a:defRPr>
            </a:lvl1pPr>
            <a:lvl2pPr>
              <a:defRPr sz="2954">
                <a:solidFill>
                  <a:srgbClr val="000000"/>
                </a:solidFill>
              </a:defRPr>
            </a:lvl2pPr>
            <a:lvl3pPr>
              <a:defRPr sz="2462">
                <a:solidFill>
                  <a:srgbClr val="000000"/>
                </a:solidFill>
              </a:defRPr>
            </a:lvl3pPr>
            <a:lvl4pPr>
              <a:defRPr sz="2215">
                <a:solidFill>
                  <a:srgbClr val="000000"/>
                </a:solidFill>
              </a:defRPr>
            </a:lvl4pPr>
            <a:lvl5pPr>
              <a:defRPr sz="2215">
                <a:solidFill>
                  <a:srgbClr val="000000"/>
                </a:solidFill>
              </a:defRPr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AE68B8-99C7-40B9-B8F1-A798C021C439}"/>
              </a:ext>
            </a:extLst>
          </p:cNvPr>
          <p:cNvSpPr txBox="1"/>
          <p:nvPr userDrawn="1"/>
        </p:nvSpPr>
        <p:spPr>
          <a:xfrm>
            <a:off x="33051" y="6421116"/>
            <a:ext cx="121955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effectLst/>
              </a:rPr>
              <a:t>1-</a:t>
            </a:r>
            <a:fld id="{3D871D07-058C-4994-9693-01DD34BE43B0}" type="slidenum">
              <a:rPr lang="en-US" altLang="zh-TW" sz="2000" smtClean="0">
                <a:solidFill>
                  <a:srgbClr val="000000"/>
                </a:solidFill>
                <a:effectLst/>
              </a:rPr>
              <a:pPr algn="ctr"/>
              <a:t>‹#›</a:t>
            </a:fld>
            <a:endParaRPr lang="zh-TW" altLang="en-US" sz="2000" dirty="0" err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606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6735" y="764704"/>
            <a:ext cx="6558267" cy="504056"/>
          </a:xfrm>
        </p:spPr>
        <p:txBody>
          <a:bodyPr anchor="b"/>
          <a:lstStyle>
            <a:lvl1pPr marL="0" indent="0">
              <a:buNone/>
              <a:defRPr sz="2954" b="1">
                <a:solidFill>
                  <a:srgbClr val="000000"/>
                </a:solidFill>
              </a:defRPr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46735" y="1340768"/>
            <a:ext cx="6558267" cy="5112568"/>
          </a:xfrm>
        </p:spPr>
        <p:txBody>
          <a:bodyPr/>
          <a:lstStyle>
            <a:lvl1pPr>
              <a:defRPr sz="2954">
                <a:solidFill>
                  <a:srgbClr val="000000"/>
                </a:solidFill>
              </a:defRPr>
            </a:lvl1pPr>
            <a:lvl2pPr>
              <a:defRPr sz="2462">
                <a:solidFill>
                  <a:srgbClr val="000000"/>
                </a:solidFill>
              </a:defRPr>
            </a:lvl2pPr>
            <a:lvl3pPr>
              <a:defRPr sz="2215">
                <a:solidFill>
                  <a:srgbClr val="000000"/>
                </a:solidFill>
              </a:defRPr>
            </a:lvl3pPr>
            <a:lvl4pPr>
              <a:defRPr sz="1969">
                <a:solidFill>
                  <a:srgbClr val="000000"/>
                </a:solidFill>
              </a:defRPr>
            </a:lvl4pPr>
            <a:lvl5pPr>
              <a:defRPr sz="1969">
                <a:solidFill>
                  <a:srgbClr val="000000"/>
                </a:solidFill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893627" y="764704"/>
            <a:ext cx="4945582" cy="504056"/>
          </a:xfrm>
        </p:spPr>
        <p:txBody>
          <a:bodyPr anchor="b"/>
          <a:lstStyle>
            <a:lvl1pPr marL="0" indent="0">
              <a:buNone/>
              <a:defRPr sz="2954" b="1">
                <a:solidFill>
                  <a:srgbClr val="000000"/>
                </a:solidFill>
              </a:defRPr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893627" y="1340768"/>
            <a:ext cx="4945582" cy="5112568"/>
          </a:xfrm>
        </p:spPr>
        <p:txBody>
          <a:bodyPr/>
          <a:lstStyle>
            <a:lvl1pPr>
              <a:defRPr sz="2954">
                <a:solidFill>
                  <a:srgbClr val="000000"/>
                </a:solidFill>
              </a:defRPr>
            </a:lvl1pPr>
            <a:lvl2pPr>
              <a:defRPr sz="2462">
                <a:solidFill>
                  <a:srgbClr val="000000"/>
                </a:solidFill>
              </a:defRPr>
            </a:lvl2pPr>
            <a:lvl3pPr>
              <a:defRPr sz="2215">
                <a:solidFill>
                  <a:srgbClr val="000000"/>
                </a:solidFill>
              </a:defRPr>
            </a:lvl3pPr>
            <a:lvl4pPr>
              <a:defRPr sz="1969">
                <a:solidFill>
                  <a:srgbClr val="000000"/>
                </a:solidFill>
              </a:defRPr>
            </a:lvl4pPr>
            <a:lvl5pPr>
              <a:defRPr sz="1969">
                <a:solidFill>
                  <a:srgbClr val="000000"/>
                </a:solidFill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C7611D-A327-4D7A-B0CC-BD7C9B9F11E9}"/>
              </a:ext>
            </a:extLst>
          </p:cNvPr>
          <p:cNvSpPr txBox="1"/>
          <p:nvPr userDrawn="1"/>
        </p:nvSpPr>
        <p:spPr>
          <a:xfrm>
            <a:off x="33051" y="6421116"/>
            <a:ext cx="121955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effectLst/>
              </a:rPr>
              <a:t>1-</a:t>
            </a:r>
            <a:fld id="{3D871D07-058C-4994-9693-01DD34BE43B0}" type="slidenum">
              <a:rPr lang="en-US" altLang="zh-TW" sz="2000" smtClean="0">
                <a:solidFill>
                  <a:srgbClr val="000000"/>
                </a:solidFill>
                <a:effectLst/>
              </a:rPr>
              <a:pPr algn="ctr"/>
              <a:t>‹#›</a:t>
            </a:fld>
            <a:endParaRPr lang="zh-TW" altLang="en-US" sz="2000" dirty="0" err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933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6CA749-C98C-4DB3-9FF7-B1074AFD1EAF}"/>
              </a:ext>
            </a:extLst>
          </p:cNvPr>
          <p:cNvSpPr txBox="1"/>
          <p:nvPr userDrawn="1"/>
        </p:nvSpPr>
        <p:spPr>
          <a:xfrm>
            <a:off x="33051" y="6421116"/>
            <a:ext cx="121955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effectLst/>
              </a:rPr>
              <a:t>1-</a:t>
            </a:r>
            <a:fld id="{3D871D07-058C-4994-9693-01DD34BE43B0}" type="slidenum">
              <a:rPr lang="en-US" altLang="zh-TW" sz="2000" smtClean="0">
                <a:solidFill>
                  <a:srgbClr val="000000"/>
                </a:solidFill>
                <a:effectLst/>
              </a:rPr>
              <a:pPr algn="ctr"/>
              <a:t>‹#›</a:t>
            </a:fld>
            <a:endParaRPr lang="zh-TW" altLang="en-US" sz="2000" dirty="0" err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84F4EE5-BCBD-459C-B67D-EBB22C6F76DF}"/>
              </a:ext>
            </a:extLst>
          </p:cNvPr>
          <p:cNvSpPr txBox="1"/>
          <p:nvPr userDrawn="1"/>
        </p:nvSpPr>
        <p:spPr>
          <a:xfrm>
            <a:off x="33051" y="6421116"/>
            <a:ext cx="121955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effectLst/>
              </a:rPr>
              <a:t>1-</a:t>
            </a:r>
            <a:fld id="{3D871D07-058C-4994-9693-01DD34BE43B0}" type="slidenum">
              <a:rPr lang="en-US" altLang="zh-TW" sz="2000" smtClean="0">
                <a:solidFill>
                  <a:srgbClr val="000000"/>
                </a:solidFill>
                <a:effectLst/>
              </a:rPr>
              <a:pPr algn="ctr"/>
              <a:t>‹#›</a:t>
            </a:fld>
            <a:endParaRPr lang="zh-TW" altLang="en-US" sz="2000" dirty="0" err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5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273050"/>
            <a:ext cx="4285487" cy="1162050"/>
          </a:xfrm>
        </p:spPr>
        <p:txBody>
          <a:bodyPr anchor="b"/>
          <a:lstStyle>
            <a:lvl1pPr algn="l">
              <a:defRPr sz="2462" b="1">
                <a:solidFill>
                  <a:srgbClr val="00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0"/>
            <a:ext cx="7089255" cy="6180286"/>
          </a:xfrm>
        </p:spPr>
        <p:txBody>
          <a:bodyPr/>
          <a:lstStyle>
            <a:lvl1pPr>
              <a:defRPr sz="3939">
                <a:solidFill>
                  <a:srgbClr val="000000"/>
                </a:solidFill>
              </a:defRPr>
            </a:lvl1pPr>
            <a:lvl2pPr>
              <a:defRPr sz="3446">
                <a:solidFill>
                  <a:srgbClr val="000000"/>
                </a:solidFill>
              </a:defRPr>
            </a:lvl2pPr>
            <a:lvl3pPr>
              <a:defRPr sz="2954">
                <a:solidFill>
                  <a:srgbClr val="000000"/>
                </a:solidFill>
              </a:defRPr>
            </a:lvl3pPr>
            <a:lvl4pPr>
              <a:defRPr sz="2462">
                <a:solidFill>
                  <a:srgbClr val="000000"/>
                </a:solidFill>
              </a:defRPr>
            </a:lvl4pPr>
            <a:lvl5pPr>
              <a:defRPr sz="2462">
                <a:solidFill>
                  <a:srgbClr val="000000"/>
                </a:solidFill>
              </a:defRPr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0" y="1435100"/>
            <a:ext cx="4285487" cy="5018236"/>
          </a:xfrm>
        </p:spPr>
        <p:txBody>
          <a:bodyPr/>
          <a:lstStyle>
            <a:lvl1pPr marL="0" indent="0">
              <a:buNone/>
              <a:defRPr sz="1723">
                <a:solidFill>
                  <a:srgbClr val="000000"/>
                </a:solidFill>
              </a:defRPr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6EE654-F85C-488B-B06D-685A5EF03A3B}"/>
              </a:ext>
            </a:extLst>
          </p:cNvPr>
          <p:cNvSpPr txBox="1"/>
          <p:nvPr userDrawn="1"/>
        </p:nvSpPr>
        <p:spPr>
          <a:xfrm>
            <a:off x="33051" y="6421116"/>
            <a:ext cx="121955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effectLst/>
              </a:rPr>
              <a:t>1-</a:t>
            </a:r>
            <a:fld id="{3D871D07-058C-4994-9693-01DD34BE43B0}" type="slidenum">
              <a:rPr lang="en-US" altLang="zh-TW" sz="2000" smtClean="0">
                <a:solidFill>
                  <a:srgbClr val="000000"/>
                </a:solidFill>
                <a:effectLst/>
              </a:rPr>
              <a:pPr algn="ctr"/>
              <a:t>‹#›</a:t>
            </a:fld>
            <a:endParaRPr lang="zh-TW" altLang="en-US" sz="2000" dirty="0" err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71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>
                <a:solidFill>
                  <a:srgbClr val="00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>
                <a:solidFill>
                  <a:srgbClr val="000000"/>
                </a:solidFill>
              </a:defRPr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EC7FDE-831C-4773-9CCD-4D6A877F542E}"/>
              </a:ext>
            </a:extLst>
          </p:cNvPr>
          <p:cNvSpPr txBox="1"/>
          <p:nvPr userDrawn="1"/>
        </p:nvSpPr>
        <p:spPr>
          <a:xfrm>
            <a:off x="33051" y="6421116"/>
            <a:ext cx="121955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effectLst/>
              </a:rPr>
              <a:t>1-</a:t>
            </a:r>
            <a:fld id="{3D871D07-058C-4994-9693-01DD34BE43B0}" type="slidenum">
              <a:rPr lang="en-US" altLang="zh-TW" sz="2000" smtClean="0">
                <a:solidFill>
                  <a:srgbClr val="000000"/>
                </a:solidFill>
                <a:effectLst/>
              </a:rPr>
              <a:pPr algn="ctr"/>
              <a:t>‹#›</a:t>
            </a:fld>
            <a:endParaRPr lang="zh-TW" altLang="en-US" sz="2000" dirty="0" err="1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851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3FB43C-F578-4BAC-B008-B910508BFE59}"/>
              </a:ext>
            </a:extLst>
          </p:cNvPr>
          <p:cNvSpPr/>
          <p:nvPr userDrawn="1"/>
        </p:nvSpPr>
        <p:spPr>
          <a:xfrm>
            <a:off x="0" y="0"/>
            <a:ext cx="122997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2215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09600" y="216024"/>
            <a:ext cx="1110302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altLang="zh-TW" dirty="0"/>
              <a:t>Arial(</a:t>
            </a:r>
            <a:r>
              <a:rPr lang="zh-TW" altLang="en-US" dirty="0"/>
              <a:t>標題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609600" y="980728"/>
            <a:ext cx="11103024" cy="5300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01E654-0B74-4CF2-B1F8-A19C13EB92F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18294" y="6299933"/>
            <a:ext cx="3040655" cy="5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marL="0" indent="0" algn="ctr" defTabSz="914400" rtl="0" eaLnBrk="1" latinLnBrk="1" hangingPunct="1">
        <a:spcBef>
          <a:spcPct val="20000"/>
        </a:spcBef>
        <a:buFont typeface="Arial" pitchFamily="34" charset="0"/>
        <a:buNone/>
        <a:defRPr lang="zh-TW" altLang="en-US" sz="4000" b="1" kern="1200" spc="369" baseline="0" dirty="0">
          <a:solidFill>
            <a:srgbClr val="FF0000"/>
          </a:solidFill>
          <a:latin typeface="+mj-lt"/>
          <a:ea typeface="+mn-ea"/>
          <a:cs typeface="Arial" pitchFamily="34" charset="0"/>
        </a:defRPr>
      </a:lvl1pPr>
    </p:titleStyle>
    <p:bodyStyle>
      <a:lvl1pPr marL="422041" indent="-422041" algn="l" defTabSz="1125444" rtl="0" eaLnBrk="1" latinLnBrk="0" hangingPunct="1">
        <a:lnSpc>
          <a:spcPct val="100000"/>
        </a:lnSpc>
        <a:spcBef>
          <a:spcPts val="738"/>
        </a:spcBef>
        <a:spcAft>
          <a:spcPts val="738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000000"/>
          </a:solidFill>
          <a:latin typeface="Arial" panose="020B0604020202020204" pitchFamily="34" charset="0"/>
          <a:ea typeface="微軟正黑體" pitchFamily="34" charset="-120"/>
          <a:cs typeface="Arial" panose="020B0604020202020204" pitchFamily="34" charset="0"/>
        </a:defRPr>
      </a:lvl1pPr>
      <a:lvl2pPr marL="879253" indent="-433765" algn="l" defTabSz="1125444" rtl="0" eaLnBrk="1" latinLnBrk="0" hangingPunct="1">
        <a:lnSpc>
          <a:spcPct val="100000"/>
        </a:lnSpc>
        <a:spcBef>
          <a:spcPts val="738"/>
        </a:spcBef>
        <a:spcAft>
          <a:spcPts val="738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000000"/>
          </a:solidFill>
          <a:latin typeface="Arial" panose="020B0604020202020204" pitchFamily="34" charset="0"/>
          <a:ea typeface="微軟正黑體" pitchFamily="34" charset="-120"/>
          <a:cs typeface="Arial" panose="020B0604020202020204" pitchFamily="34" charset="0"/>
        </a:defRPr>
      </a:lvl2pPr>
      <a:lvl3pPr marL="1219230" indent="-339978" algn="l" defTabSz="1125444" rtl="0" eaLnBrk="1" latinLnBrk="0" hangingPunct="1">
        <a:lnSpc>
          <a:spcPct val="100000"/>
        </a:lnSpc>
        <a:spcBef>
          <a:spcPts val="738"/>
        </a:spcBef>
        <a:spcAft>
          <a:spcPts val="738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000000"/>
          </a:solidFill>
          <a:latin typeface="Arial" panose="020B0604020202020204" pitchFamily="34" charset="0"/>
          <a:ea typeface="微軟正黑體" pitchFamily="34" charset="-120"/>
          <a:cs typeface="Arial" panose="020B0604020202020204" pitchFamily="34" charset="0"/>
        </a:defRPr>
      </a:lvl3pPr>
      <a:lvl4pPr marL="1547485" indent="-328254" algn="l" defTabSz="1125444" rtl="0" eaLnBrk="1" latinLnBrk="0" hangingPunct="1">
        <a:lnSpc>
          <a:spcPct val="100000"/>
        </a:lnSpc>
        <a:spcBef>
          <a:spcPts val="738"/>
        </a:spcBef>
        <a:spcAft>
          <a:spcPts val="738"/>
        </a:spcAft>
        <a:buClr>
          <a:schemeClr val="accent4"/>
        </a:buClr>
        <a:buFont typeface="Arial" pitchFamily="34" charset="0"/>
        <a:buChar char="–"/>
        <a:defRPr sz="2000" kern="1200">
          <a:solidFill>
            <a:srgbClr val="000000"/>
          </a:solidFill>
          <a:latin typeface="Arial" panose="020B0604020202020204" pitchFamily="34" charset="0"/>
          <a:ea typeface="微軟正黑體" pitchFamily="34" charset="-120"/>
          <a:cs typeface="Arial" panose="020B0604020202020204" pitchFamily="34" charset="0"/>
        </a:defRPr>
      </a:lvl4pPr>
      <a:lvl5pPr marL="1875739" indent="-328254" algn="l" defTabSz="1125444" rtl="0" eaLnBrk="1" latinLnBrk="0" hangingPunct="1">
        <a:lnSpc>
          <a:spcPct val="100000"/>
        </a:lnSpc>
        <a:spcBef>
          <a:spcPts val="738"/>
        </a:spcBef>
        <a:spcAft>
          <a:spcPts val="738"/>
        </a:spcAft>
        <a:buClr>
          <a:schemeClr val="accent5"/>
        </a:buClr>
        <a:buFont typeface="Arial" pitchFamily="34" charset="0"/>
        <a:buChar char="»"/>
        <a:defRPr sz="2000" kern="1200">
          <a:solidFill>
            <a:srgbClr val="000000"/>
          </a:solidFill>
          <a:latin typeface="Arial" panose="020B0604020202020204" pitchFamily="34" charset="0"/>
          <a:ea typeface="微軟正黑體" pitchFamily="34" charset="-120"/>
          <a:cs typeface="Arial" panose="020B0604020202020204" pitchFamily="34" charset="0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28D6BC7-90B7-48DA-BBBC-D1E24831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網頁設計入</a:t>
            </a:r>
            <a:r>
              <a:rPr lang="zh-TW" altLang="en-US" dirty="0"/>
              <a:t>門</a:t>
            </a:r>
          </a:p>
        </p:txBody>
      </p:sp>
      <p:sp>
        <p:nvSpPr>
          <p:cNvPr id="7" name="Rectangle 131">
            <a:extLst>
              <a:ext uri="{FF2B5EF4-FFF2-40B4-BE49-F238E27FC236}">
                <a16:creationId xmlns:a16="http://schemas.microsoft.com/office/drawing/2014/main" id="{592B8426-F2A6-4FF0-975A-D6D584A66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416" y="5015417"/>
            <a:ext cx="2125663" cy="97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kumimoji="0" lang="zh-TW" altLang="en-US" sz="2400" b="1" dirty="0" smtClean="0">
                <a:solidFill>
                  <a:srgbClr val="0000FF"/>
                </a:solidFill>
              </a:rPr>
              <a:t>講師</a:t>
            </a:r>
            <a:endParaRPr kumimoji="0" lang="en-US" altLang="zh-TW" sz="2400" b="1" dirty="0" smtClean="0">
              <a:solidFill>
                <a:srgbClr val="0000FF"/>
              </a:solidFill>
            </a:endParaRPr>
          </a:p>
          <a:p>
            <a:pPr algn="ctr" eaLnBrk="0" hangingPunct="0">
              <a:lnSpc>
                <a:spcPct val="125000"/>
              </a:lnSpc>
            </a:pPr>
            <a:r>
              <a:rPr kumimoji="0" lang="zh-TW" altLang="en-US" sz="2400" b="1" dirty="0" smtClean="0">
                <a:solidFill>
                  <a:srgbClr val="0000FF"/>
                </a:solidFill>
              </a:rPr>
              <a:t>黃宗民</a:t>
            </a:r>
            <a:endParaRPr kumimoji="0" lang="en-US" altLang="zh-TW" sz="2400" b="1" dirty="0">
              <a:solidFill>
                <a:srgbClr val="0000FF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B06C2C0-855A-41BA-93A9-381707D0038D}"/>
              </a:ext>
            </a:extLst>
          </p:cNvPr>
          <p:cNvGrpSpPr/>
          <p:nvPr/>
        </p:nvGrpSpPr>
        <p:grpSpPr>
          <a:xfrm>
            <a:off x="777462" y="3721515"/>
            <a:ext cx="1917794" cy="2587805"/>
            <a:chOff x="777462" y="3296061"/>
            <a:chExt cx="1917794" cy="2587805"/>
          </a:xfrm>
        </p:grpSpPr>
        <p:pic>
          <p:nvPicPr>
            <p:cNvPr id="9" name="圖形 8">
              <a:extLst>
                <a:ext uri="{FF2B5EF4-FFF2-40B4-BE49-F238E27FC236}">
                  <a16:creationId xmlns:a16="http://schemas.microsoft.com/office/drawing/2014/main" id="{8D6A7252-33ED-411E-B8C2-5793A4FC9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5272"/>
            <a:stretch/>
          </p:blipFill>
          <p:spPr>
            <a:xfrm>
              <a:off x="777462" y="3296061"/>
              <a:ext cx="1917794" cy="2587805"/>
            </a:xfrm>
            <a:prstGeom prst="rect">
              <a:avLst/>
            </a:prstGeom>
          </p:spPr>
        </p:pic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583773A5-76D9-46D5-9556-BF767071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432" y="4746674"/>
              <a:ext cx="1687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65" tIns="43632" rIns="87265" bIns="43632">
              <a:spAutoFit/>
            </a:bodyPr>
            <a:lstStyle/>
            <a:p>
              <a:pPr marL="279400" indent="-279400" algn="ctr" defTabSz="873125" eaLnBrk="0" hangingPunct="0">
                <a:spcBef>
                  <a:spcPct val="15000"/>
                </a:spcBef>
                <a:buSzPct val="65000"/>
              </a:pPr>
              <a:r>
                <a:rPr lang="en-US" altLang="zh-TW" sz="2400" i="1" dirty="0" smtClean="0">
                  <a:solidFill>
                    <a:srgbClr val="0000FF"/>
                  </a:solidFill>
                  <a:latin typeface="Georgia" pitchFamily="18" charset="0"/>
                  <a:ea typeface="標楷體" pitchFamily="65" charset="-120"/>
                </a:rPr>
                <a:t>GO!</a:t>
              </a:r>
              <a:endParaRPr lang="zh-TW" altLang="zh-TW" sz="2400" i="1" dirty="0">
                <a:solidFill>
                  <a:srgbClr val="0000FF"/>
                </a:solidFill>
                <a:latin typeface="Georgia" pitchFamily="18" charset="0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2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EAF23-17EA-4D22-964B-0ECD99DD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BADF7-2B15-46FC-904A-D3123889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除了</a:t>
            </a:r>
            <a:r>
              <a:rPr lang="zh-TW" altLang="en-US" dirty="0"/>
              <a:t>選擇器名稱以外，其他都必須被大括號（</a:t>
            </a:r>
            <a:r>
              <a:rPr lang="en-US" altLang="zh-TW" dirty="0"/>
              <a:t>{}</a:t>
            </a:r>
            <a:r>
              <a:rPr lang="zh-TW" altLang="en-US" dirty="0"/>
              <a:t>）給</a:t>
            </a:r>
            <a:r>
              <a:rPr lang="zh-TW" altLang="en-US" dirty="0" smtClean="0"/>
              <a:t>包住。</a:t>
            </a:r>
            <a:endParaRPr lang="en-US" altLang="zh-TW" dirty="0"/>
          </a:p>
          <a:p>
            <a:r>
              <a:rPr lang="zh-TW" altLang="en-US" dirty="0"/>
              <a:t>在每一個宣告裡面，屬性跟屬性值之間必須用冒號</a:t>
            </a:r>
            <a:r>
              <a:rPr lang="en-US" altLang="zh-TW" dirty="0"/>
              <a:t>(:) </a:t>
            </a:r>
            <a:r>
              <a:rPr lang="zh-TW" altLang="en-US" dirty="0"/>
              <a:t>做區分。</a:t>
            </a:r>
          </a:p>
          <a:p>
            <a:r>
              <a:rPr lang="zh-TW" altLang="en-US" dirty="0" smtClean="0"/>
              <a:t>不同</a:t>
            </a:r>
            <a:r>
              <a:rPr lang="zh-TW" altLang="en-US" dirty="0"/>
              <a:t>的宣告之間必須使用分號 </a:t>
            </a:r>
            <a:r>
              <a:rPr lang="en-US" altLang="zh-TW" dirty="0"/>
              <a:t>(;) </a:t>
            </a:r>
            <a:r>
              <a:rPr lang="zh-TW" altLang="en-US" dirty="0"/>
              <a:t>來區分。</a:t>
            </a:r>
            <a:endParaRPr lang="en-US" altLang="zh-TW" dirty="0" smtClean="0">
              <a:solidFill>
                <a:schemeClr val="accent3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647728" y="3356992"/>
            <a:ext cx="4392488" cy="2084429"/>
            <a:chOff x="4666187" y="4384206"/>
            <a:chExt cx="3863752" cy="1358245"/>
          </a:xfrm>
        </p:grpSpPr>
        <p:sp>
          <p:nvSpPr>
            <p:cNvPr id="32" name="矩形 31"/>
            <p:cNvSpPr/>
            <p:nvPr/>
          </p:nvSpPr>
          <p:spPr>
            <a:xfrm>
              <a:off x="4666187" y="4656813"/>
              <a:ext cx="3863752" cy="9361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FFC000"/>
                  </a:solidFill>
                </a:rPr>
                <a:t>color</a:t>
              </a:r>
              <a:r>
                <a:rPr lang="zh-TW" altLang="en-US" sz="2400" b="1" dirty="0" smtClean="0">
                  <a:solidFill>
                    <a:srgbClr val="000000"/>
                  </a:solidFill>
                </a:rPr>
                <a:t>：</a:t>
              </a:r>
              <a:r>
                <a:rPr lang="en-US" altLang="zh-TW" sz="2400" b="1" dirty="0" smtClean="0">
                  <a:solidFill>
                    <a:schemeClr val="accent3"/>
                  </a:solidFill>
                </a:rPr>
                <a:t>red</a:t>
              </a:r>
              <a:r>
                <a:rPr lang="zh-TW" altLang="en-US" sz="2400" b="1" dirty="0" smtClean="0">
                  <a:solidFill>
                    <a:srgbClr val="000000"/>
                  </a:solidFill>
                </a:rPr>
                <a:t>；</a:t>
              </a:r>
              <a:r>
                <a:rPr lang="en-US" altLang="zh-TW" sz="2400" b="1" dirty="0" smtClean="0">
                  <a:solidFill>
                    <a:srgbClr val="FFC000"/>
                  </a:solidFill>
                </a:rPr>
                <a:t> </a:t>
              </a:r>
            </a:p>
            <a:p>
              <a:pPr algn="ctr"/>
              <a:r>
                <a:rPr lang="zh-TW" altLang="en-US" sz="2400" b="1" dirty="0" smtClean="0">
                  <a:solidFill>
                    <a:srgbClr val="FFC000"/>
                  </a:solidFill>
                </a:rPr>
                <a:t>　　　</a:t>
              </a:r>
              <a:r>
                <a:rPr lang="en-US" altLang="zh-TW" sz="2400" b="1" dirty="0" smtClean="0">
                  <a:solidFill>
                    <a:srgbClr val="FFC000"/>
                  </a:solidFill>
                </a:rPr>
                <a:t>font-size</a:t>
              </a:r>
              <a:r>
                <a:rPr lang="zh-TW" altLang="en-US" sz="2400" b="1" dirty="0" smtClean="0">
                  <a:solidFill>
                    <a:srgbClr val="FFC000"/>
                  </a:solidFill>
                </a:rPr>
                <a:t> </a:t>
              </a:r>
              <a:r>
                <a:rPr lang="zh-TW" altLang="en-US" sz="2400" b="1" dirty="0">
                  <a:solidFill>
                    <a:srgbClr val="000000"/>
                  </a:solidFill>
                </a:rPr>
                <a:t>：</a:t>
              </a:r>
              <a:r>
                <a:rPr lang="zh-TW" altLang="en-US" sz="2400" b="1" dirty="0">
                  <a:solidFill>
                    <a:srgbClr val="FFC000"/>
                  </a:solidFill>
                </a:rPr>
                <a:t> </a:t>
              </a:r>
              <a:r>
                <a:rPr lang="en-US" altLang="zh-TW" sz="2400" b="1" dirty="0" smtClean="0">
                  <a:solidFill>
                    <a:schemeClr val="accent3"/>
                  </a:solidFill>
                </a:rPr>
                <a:t>20px</a:t>
              </a:r>
              <a:r>
                <a:rPr lang="zh-TW" altLang="en-US" sz="2400" b="1" dirty="0" smtClean="0">
                  <a:solidFill>
                    <a:srgbClr val="000000"/>
                  </a:solidFill>
                </a:rPr>
                <a:t>；</a:t>
              </a:r>
              <a:endParaRPr lang="zh-TW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97302" y="4384206"/>
              <a:ext cx="925757" cy="47587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rgbClr val="0070C0"/>
                  </a:solidFill>
                </a:rPr>
                <a:t>p</a:t>
              </a:r>
              <a:r>
                <a:rPr lang="zh-TW" altLang="en-US" sz="2400" b="1" dirty="0" smtClean="0">
                  <a:solidFill>
                    <a:srgbClr val="0000FF"/>
                  </a:solidFill>
                </a:rPr>
                <a:t>｛</a:t>
              </a:r>
              <a:endParaRPr lang="zh-TW" alt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56208" y="5266579"/>
              <a:ext cx="925757" cy="47587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rgbClr val="0000FF"/>
                  </a:solidFill>
                </a:rPr>
                <a:t>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7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行內樣式</a:t>
            </a:r>
            <a:r>
              <a:rPr lang="en-US" altLang="zh-TW" dirty="0" smtClean="0"/>
              <a:t>(Inline)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的標籤中使用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屬性指定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內部樣式表</a:t>
            </a:r>
            <a:r>
              <a:rPr lang="en-US" altLang="zh-TW" dirty="0" smtClean="0"/>
              <a:t>(Internal)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元素中，使用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元素並將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撰寫其內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外部樣式表</a:t>
            </a:r>
            <a:r>
              <a:rPr lang="en-US" altLang="zh-TW" dirty="0" smtClean="0"/>
              <a:t>(External)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元素中，透過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標籤讀取外部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6BEAF23-17EA-4D22-964B-0ECD99DD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的套用方式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3212976"/>
            <a:ext cx="2533333" cy="13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1329832"/>
            <a:ext cx="3888432" cy="10190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860" y="5192156"/>
            <a:ext cx="3723809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D24FD0-9F4D-4353-AC0C-8F118F48B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73" y="2099622"/>
            <a:ext cx="3376254" cy="24496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A567BAE-4CC5-4C5A-9BC4-429EADA37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1295400"/>
            <a:ext cx="8343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FDC1E-5FB3-461A-AE19-621B99CD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VS</a:t>
            </a:r>
            <a:r>
              <a:rPr lang="zh-TW" altLang="en-US"/>
              <a:t> </a:t>
            </a:r>
            <a:r>
              <a:rPr lang="en-US" altLang="zh-TW"/>
              <a:t>Code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D0E33-1A42-47C6-B6C1-214CBB35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本課程使用 </a:t>
            </a:r>
            <a:r>
              <a:rPr lang="en-US" altLang="zh-TW" dirty="0"/>
              <a:t>Microsoft</a:t>
            </a:r>
            <a:r>
              <a:rPr lang="zh-TW" altLang="en-US" dirty="0"/>
              <a:t> 開發的 </a:t>
            </a:r>
            <a:r>
              <a:rPr lang="en-US" altLang="zh-TW" dirty="0"/>
              <a:t>Visual Studio Code</a:t>
            </a:r>
            <a:r>
              <a:rPr lang="zh-TW" altLang="en-US" dirty="0"/>
              <a:t>（</a:t>
            </a:r>
            <a:r>
              <a:rPr lang="en-US" altLang="zh-TW" dirty="0"/>
              <a:t>VS Code</a:t>
            </a:r>
            <a:r>
              <a:rPr lang="zh-TW" altLang="en-US" dirty="0"/>
              <a:t>）</a:t>
            </a:r>
            <a:endParaRPr lang="en-AU" altLang="zh-TW" dirty="0"/>
          </a:p>
          <a:p>
            <a:r>
              <a:rPr lang="zh-CN" altLang="en-US" dirty="0"/>
              <a:t>可免費下載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開</a:t>
            </a:r>
            <a:r>
              <a:rPr lang="zh-CN" altLang="en-US" dirty="0"/>
              <a:t>源程式（程式開發者公佈程式原始編碼供使用者查看修正）</a:t>
            </a:r>
            <a:endParaRPr lang="en-AU" altLang="zh-CN" dirty="0"/>
          </a:p>
          <a:p>
            <a:r>
              <a:rPr lang="zh-TW" altLang="en-US" dirty="0"/>
              <a:t>支援 </a:t>
            </a:r>
            <a:r>
              <a:rPr lang="en-AU" altLang="zh-TW" dirty="0" err="1"/>
              <a:t>macOS</a:t>
            </a:r>
            <a:r>
              <a:rPr lang="zh-TW" altLang="en-AU" dirty="0"/>
              <a:t>、</a:t>
            </a:r>
            <a:r>
              <a:rPr lang="en-AU" altLang="zh-TW" dirty="0"/>
              <a:t>Windows</a:t>
            </a:r>
            <a:r>
              <a:rPr lang="zh-TW" altLang="en-US" dirty="0"/>
              <a:t>、</a:t>
            </a:r>
            <a:r>
              <a:rPr lang="en-AU" altLang="zh-TW" dirty="0"/>
              <a:t>Linux </a:t>
            </a:r>
            <a:r>
              <a:rPr lang="zh-CN" altLang="en-US" dirty="0"/>
              <a:t>等多平台作業</a:t>
            </a:r>
            <a:r>
              <a:rPr lang="zh-TW" altLang="en-US" dirty="0"/>
              <a:t>系統</a:t>
            </a:r>
            <a:endParaRPr lang="en-US" altLang="zh-TW" dirty="0"/>
          </a:p>
          <a:p>
            <a:r>
              <a:rPr lang="zh-TW" altLang="en-US" dirty="0" smtClean="0"/>
              <a:t>眾多擴充功能</a:t>
            </a:r>
            <a:endParaRPr lang="en-US" altLang="zh-TW" dirty="0" smtClean="0"/>
          </a:p>
          <a:p>
            <a:r>
              <a:rPr lang="zh-TW" altLang="en-US" dirty="0" smtClean="0"/>
              <a:t>下載</a:t>
            </a:r>
            <a:r>
              <a:rPr lang="zh-TW" altLang="en-US" dirty="0"/>
              <a:t>最新版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en-AU" altLang="zh-TW" dirty="0"/>
          </a:p>
          <a:p>
            <a:pPr lvl="1"/>
            <a:r>
              <a:rPr lang="en-US" altLang="zh-TW" dirty="0"/>
              <a:t>https://code.visualstudio.com/</a:t>
            </a:r>
            <a:endParaRPr lang="en-AU" altLang="zh-TW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06BF29-EE2A-F94B-A4C5-E176826E643A}"/>
              </a:ext>
            </a:extLst>
          </p:cNvPr>
          <p:cNvGrpSpPr/>
          <p:nvPr/>
        </p:nvGrpSpPr>
        <p:grpSpPr>
          <a:xfrm>
            <a:off x="8675642" y="3429000"/>
            <a:ext cx="2624406" cy="2630250"/>
            <a:chOff x="8289153" y="3709701"/>
            <a:chExt cx="2624406" cy="2630250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567F0B17-4158-6B45-961C-74ED6F04E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730" y="3709701"/>
              <a:ext cx="1799253" cy="1799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225E6E-C500-A348-8404-90E1AB74BC0F}"/>
                </a:ext>
              </a:extLst>
            </p:cNvPr>
            <p:cNvSpPr/>
            <p:nvPr/>
          </p:nvSpPr>
          <p:spPr>
            <a:xfrm>
              <a:off x="8289153" y="5508954"/>
              <a:ext cx="262440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2400" dirty="0"/>
                <a:t>https://code.visualstudio.com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48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C2140-2385-4038-90F9-8FCF657D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cs typeface="Arial"/>
              </a:rPr>
              <a:t>安裝 </a:t>
            </a:r>
            <a:r>
              <a:rPr lang="en-US" altLang="zh-TW">
                <a:cs typeface="Arial"/>
              </a:rPr>
              <a:t>VSCode</a:t>
            </a:r>
            <a:r>
              <a:rPr lang="zh-TW" altLang="en-US">
                <a:cs typeface="Arial"/>
              </a:rPr>
              <a:t>（</a:t>
            </a:r>
            <a:r>
              <a:rPr lang="en-US" altLang="zh-TW">
                <a:cs typeface="Arial"/>
              </a:rPr>
              <a:t>Demo</a:t>
            </a:r>
            <a:r>
              <a:rPr lang="zh-TW" altLang="en-US">
                <a:cs typeface="Arial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F6913-903E-487B-9A07-663182D9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zh-CN" altLang="en-US" dirty="0"/>
              <a:t>平台：</a:t>
            </a:r>
            <a:r>
              <a:rPr lang="en-US" altLang="zh-TW" dirty="0"/>
              <a:t>Windows</a:t>
            </a:r>
          </a:p>
          <a:p>
            <a:r>
              <a:rPr lang="zh-CN" altLang="en-US" dirty="0"/>
              <a:t>安裝版本</a:t>
            </a:r>
            <a:r>
              <a:rPr lang="zh-TW" altLang="en-US" dirty="0"/>
              <a:t>：</a:t>
            </a:r>
            <a:r>
              <a:rPr lang="en-US" altLang="zh-TW" dirty="0" smtClean="0"/>
              <a:t>1.51</a:t>
            </a:r>
          </a:p>
          <a:p>
            <a:r>
              <a:rPr lang="zh-TW" altLang="en-US" dirty="0" smtClean="0"/>
              <a:t>注意事項</a:t>
            </a:r>
            <a:r>
              <a:rPr lang="zh-TW" altLang="en-US" dirty="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5494FA-4883-429D-8201-9BAAFE9DBFA2}"/>
              </a:ext>
            </a:extLst>
          </p:cNvPr>
          <p:cNvGrpSpPr/>
          <p:nvPr/>
        </p:nvGrpSpPr>
        <p:grpSpPr>
          <a:xfrm>
            <a:off x="1055440" y="3645025"/>
            <a:ext cx="1760702" cy="2304256"/>
            <a:chOff x="1055440" y="3645025"/>
            <a:chExt cx="1760702" cy="2304256"/>
          </a:xfrm>
        </p:grpSpPr>
        <p:pic>
          <p:nvPicPr>
            <p:cNvPr id="5" name="圖形 4">
              <a:extLst>
                <a:ext uri="{FF2B5EF4-FFF2-40B4-BE49-F238E27FC236}">
                  <a16:creationId xmlns:a16="http://schemas.microsoft.com/office/drawing/2014/main" id="{F16320E0-4DAC-4BFD-A015-0306A3BB2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7664"/>
            <a:stretch/>
          </p:blipFill>
          <p:spPr>
            <a:xfrm>
              <a:off x="1055440" y="3645025"/>
              <a:ext cx="1746870" cy="2304256"/>
            </a:xfrm>
            <a:prstGeom prst="rect">
              <a:avLst/>
            </a:prstGeom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EB2748DD-108E-4006-8FEC-DA608689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629" y="5016528"/>
              <a:ext cx="1687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65" tIns="43632" rIns="87265" bIns="43632">
              <a:spAutoFit/>
            </a:bodyPr>
            <a:lstStyle/>
            <a:p>
              <a:pPr marL="279400" indent="-279400" algn="ctr" defTabSz="873125" eaLnBrk="0" hangingPunct="0">
                <a:spcBef>
                  <a:spcPct val="15000"/>
                </a:spcBef>
                <a:buSzPct val="65000"/>
              </a:pPr>
              <a:r>
                <a:rPr lang="en-US" altLang="zh-TW" sz="2400" i="1" dirty="0">
                  <a:solidFill>
                    <a:srgbClr val="0000FF"/>
                  </a:solidFill>
                  <a:latin typeface="Georgia" pitchFamily="18" charset="0"/>
                  <a:ea typeface="標楷體" pitchFamily="65" charset="-120"/>
                </a:rPr>
                <a:t>Demo</a:t>
              </a:r>
              <a:endParaRPr lang="zh-TW" altLang="zh-TW" sz="2400" i="1" dirty="0">
                <a:solidFill>
                  <a:srgbClr val="0000FF"/>
                </a:solidFill>
                <a:latin typeface="Georgia" pitchFamily="18" charset="0"/>
                <a:ea typeface="標楷體" pitchFamily="65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568824" y="2348880"/>
            <a:ext cx="5184576" cy="3731851"/>
            <a:chOff x="3143672" y="2276872"/>
            <a:chExt cx="5184576" cy="3731851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672" y="2276872"/>
              <a:ext cx="5184576" cy="3731851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3500178" y="3861048"/>
              <a:ext cx="3672408" cy="43204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9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C2140-2385-4038-90F9-8FCF657D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Arial"/>
              </a:rPr>
              <a:t>VS Code</a:t>
            </a:r>
            <a:r>
              <a:rPr lang="zh-TW" altLang="en-US" dirty="0" smtClean="0">
                <a:cs typeface="Arial"/>
              </a:rPr>
              <a:t>擴充功能</a:t>
            </a:r>
            <a:endParaRPr lang="zh-TW" altLang="en-US" dirty="0">
              <a:cs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F6913-903E-487B-9A07-663182D9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VS Code</a:t>
            </a:r>
            <a:r>
              <a:rPr lang="zh-TW" altLang="en-US" dirty="0" smtClean="0"/>
              <a:t>有許多協助你寫程式的擴充功能，讓</a:t>
            </a:r>
            <a:r>
              <a:rPr lang="en-US" altLang="zh-TW" dirty="0" smtClean="0"/>
              <a:t>Coding</a:t>
            </a:r>
            <a:r>
              <a:rPr lang="zh-TW" altLang="en-US" dirty="0" smtClean="0"/>
              <a:t>更容易</a:t>
            </a:r>
            <a:endParaRPr lang="en-US" altLang="zh-CN" dirty="0"/>
          </a:p>
          <a:p>
            <a:r>
              <a:rPr lang="zh-TW" altLang="en-US" dirty="0" smtClean="0"/>
              <a:t>本次安裝：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15" y="1694841"/>
            <a:ext cx="1028450" cy="10445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08" y="4192283"/>
            <a:ext cx="1028450" cy="104452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37" y="2943562"/>
            <a:ext cx="1028450" cy="104452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99" y="5441004"/>
            <a:ext cx="1028450" cy="111771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16030" y="2402445"/>
            <a:ext cx="5746827" cy="3910031"/>
            <a:chOff x="1784666" y="2625005"/>
            <a:chExt cx="5176437" cy="3466667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5389" y="2625005"/>
              <a:ext cx="5085714" cy="3466667"/>
            </a:xfrm>
            <a:prstGeom prst="rect">
              <a:avLst/>
            </a:prstGeom>
          </p:spPr>
        </p:pic>
        <p:sp>
          <p:nvSpPr>
            <p:cNvPr id="21" name="圓角矩形 20"/>
            <p:cNvSpPr/>
            <p:nvPr/>
          </p:nvSpPr>
          <p:spPr>
            <a:xfrm>
              <a:off x="1784666" y="4881879"/>
              <a:ext cx="528864" cy="512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圓角矩形 16"/>
          <p:cNvSpPr/>
          <p:nvPr/>
        </p:nvSpPr>
        <p:spPr>
          <a:xfrm>
            <a:off x="7896200" y="1916832"/>
            <a:ext cx="3456384" cy="600538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Chinese (Traditional) Language Pack for Visual Studio Code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7896200" y="3165553"/>
            <a:ext cx="3456384" cy="600538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Bracket Pair Colorizer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896200" y="4414274"/>
            <a:ext cx="3456384" cy="600538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Live Server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7896200" y="5699590"/>
            <a:ext cx="3456384" cy="600538"/>
          </a:xfrm>
          <a:prstGeom prst="round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Auto Rename Tag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F8369-42FD-47BB-AE98-91E1A408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前端三要素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8" r="68561" b="14048"/>
          <a:stretch/>
        </p:blipFill>
        <p:spPr>
          <a:xfrm>
            <a:off x="1199457" y="1391239"/>
            <a:ext cx="2304256" cy="30243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1" t="13165" r="34281" b="13150"/>
          <a:stretch/>
        </p:blipFill>
        <p:spPr>
          <a:xfrm>
            <a:off x="5015880" y="1412776"/>
            <a:ext cx="2304257" cy="30243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0" t="14035" b="14035"/>
          <a:stretch/>
        </p:blipFill>
        <p:spPr>
          <a:xfrm>
            <a:off x="8832305" y="1427243"/>
            <a:ext cx="2275034" cy="29523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19437" y="4697803"/>
            <a:ext cx="2664296" cy="792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網頁內容架構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835860" y="4697803"/>
            <a:ext cx="2664296" cy="792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網頁外觀樣式美化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637674" y="4699415"/>
            <a:ext cx="2664296" cy="792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網頁的互動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92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F8369-42FD-47BB-AE98-91E1A408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8" r="68561" b="14048"/>
          <a:stretch/>
        </p:blipFill>
        <p:spPr>
          <a:xfrm>
            <a:off x="1199457" y="2079350"/>
            <a:ext cx="2304256" cy="30243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72794" y="1683306"/>
            <a:ext cx="5976664" cy="792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Hyper Text Markup Language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358900" y="2633726"/>
            <a:ext cx="5976664" cy="792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/>
              <a:t>超文本標記語言</a:t>
            </a:r>
            <a:endParaRPr lang="zh-TW" altLang="en-US" sz="4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3717032"/>
            <a:ext cx="3106316" cy="23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EAF23-17EA-4D22-964B-0ECD99DD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BADF7-2B15-46FC-904A-D3123889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主要由多個</a:t>
            </a:r>
            <a:r>
              <a:rPr lang="zh-TW" altLang="en-US" dirty="0" smtClean="0">
                <a:solidFill>
                  <a:srgbClr val="00B050"/>
                </a:solidFill>
              </a:rPr>
              <a:t>元素</a:t>
            </a:r>
            <a:r>
              <a:rPr lang="en-US" altLang="zh-TW" dirty="0" smtClean="0">
                <a:solidFill>
                  <a:srgbClr val="00B050"/>
                </a:solidFill>
              </a:rPr>
              <a:t>(Element)</a:t>
            </a:r>
            <a:r>
              <a:rPr lang="zh-TW" altLang="en-US" dirty="0" smtClean="0"/>
              <a:t>所構成，其中包含了：</a:t>
            </a:r>
            <a:endParaRPr lang="en-US" altLang="zh-TW" dirty="0" smtClean="0"/>
          </a:p>
          <a:p>
            <a:pPr marL="971562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標籤</a:t>
            </a:r>
            <a:r>
              <a:rPr lang="en-US" altLang="zh-TW" dirty="0" smtClean="0">
                <a:solidFill>
                  <a:srgbClr val="0070C0"/>
                </a:solidFill>
              </a:rPr>
              <a:t>(Tag)</a:t>
            </a:r>
          </a:p>
          <a:p>
            <a:pPr marL="971562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7030A0"/>
                </a:solidFill>
              </a:rPr>
              <a:t>內容</a:t>
            </a:r>
            <a:r>
              <a:rPr lang="en-US" altLang="zh-TW" dirty="0" smtClean="0">
                <a:solidFill>
                  <a:srgbClr val="7030A0"/>
                </a:solidFill>
              </a:rPr>
              <a:t>(Content)</a:t>
            </a:r>
          </a:p>
          <a:p>
            <a:pPr marL="971562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FFC000"/>
                </a:solidFill>
              </a:rPr>
              <a:t>屬性</a:t>
            </a:r>
            <a:r>
              <a:rPr lang="en-US" altLang="zh-TW" dirty="0" smtClean="0">
                <a:solidFill>
                  <a:srgbClr val="FFC000"/>
                </a:solidFill>
              </a:rPr>
              <a:t>(Attributes)</a:t>
            </a:r>
          </a:p>
          <a:p>
            <a:pPr marL="971562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3"/>
                </a:solidFill>
              </a:rPr>
              <a:t>屬性值</a:t>
            </a:r>
            <a:r>
              <a:rPr lang="en-US" altLang="zh-TW" dirty="0" smtClean="0">
                <a:solidFill>
                  <a:schemeClr val="accent3"/>
                </a:solidFill>
              </a:rPr>
              <a:t>(Attributes</a:t>
            </a:r>
            <a:r>
              <a:rPr lang="zh-TW" altLang="en-US" dirty="0" smtClean="0">
                <a:solidFill>
                  <a:schemeClr val="accent3"/>
                </a:solidFill>
              </a:rPr>
              <a:t> </a:t>
            </a:r>
            <a:r>
              <a:rPr lang="en-US" altLang="zh-TW" dirty="0" smtClean="0">
                <a:solidFill>
                  <a:schemeClr val="accent3"/>
                </a:solidFill>
              </a:rPr>
              <a:t>Value)</a:t>
            </a:r>
          </a:p>
        </p:txBody>
      </p:sp>
      <p:grpSp>
        <p:nvGrpSpPr>
          <p:cNvPr id="49" name="群組 48"/>
          <p:cNvGrpSpPr/>
          <p:nvPr/>
        </p:nvGrpSpPr>
        <p:grpSpPr>
          <a:xfrm>
            <a:off x="1775520" y="3269655"/>
            <a:ext cx="10560496" cy="3011562"/>
            <a:chOff x="880864" y="3269655"/>
            <a:chExt cx="10560496" cy="3011562"/>
          </a:xfrm>
        </p:grpSpPr>
        <p:grpSp>
          <p:nvGrpSpPr>
            <p:cNvPr id="48" name="群組 47"/>
            <p:cNvGrpSpPr/>
            <p:nvPr/>
          </p:nvGrpSpPr>
          <p:grpSpPr>
            <a:xfrm>
              <a:off x="880864" y="3269655"/>
              <a:ext cx="10560496" cy="3011562"/>
              <a:chOff x="880864" y="2909429"/>
              <a:chExt cx="10560496" cy="3011562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880864" y="2909429"/>
                <a:ext cx="10560496" cy="2138038"/>
                <a:chOff x="880864" y="3487207"/>
                <a:chExt cx="10560496" cy="2138038"/>
              </a:xfrm>
            </p:grpSpPr>
            <p:sp>
              <p:nvSpPr>
                <p:cNvPr id="7" name="左大括弧 6"/>
                <p:cNvSpPr/>
                <p:nvPr/>
              </p:nvSpPr>
              <p:spPr>
                <a:xfrm rot="5400000">
                  <a:off x="5915980" y="1123976"/>
                  <a:ext cx="576064" cy="6552728"/>
                </a:xfrm>
                <a:prstGeom prst="leftBrac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266456" y="3487207"/>
                  <a:ext cx="1872208" cy="6480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 smtClean="0">
                      <a:solidFill>
                        <a:srgbClr val="00B050"/>
                      </a:solidFill>
                    </a:rPr>
                    <a:t>元</a:t>
                  </a:r>
                  <a:r>
                    <a:rPr lang="zh-TW" altLang="en-US" b="1" dirty="0">
                      <a:solidFill>
                        <a:srgbClr val="00B050"/>
                      </a:solidFill>
                    </a:rPr>
                    <a:t>素</a:t>
                  </a: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880864" y="4689141"/>
                  <a:ext cx="10560496" cy="93610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b="1" dirty="0">
                      <a:solidFill>
                        <a:srgbClr val="0070C0"/>
                      </a:solidFill>
                    </a:rPr>
                    <a:t>＜標籤</a:t>
                  </a:r>
                  <a:r>
                    <a:rPr lang="zh-TW" altLang="en-US" sz="2400" b="1" dirty="0"/>
                    <a:t>　</a:t>
                  </a:r>
                  <a:r>
                    <a:rPr lang="zh-TW" altLang="en-US" sz="2400" b="1" dirty="0">
                      <a:solidFill>
                        <a:srgbClr val="FFC000"/>
                      </a:solidFill>
                    </a:rPr>
                    <a:t>屬性名稱</a:t>
                  </a:r>
                  <a:r>
                    <a:rPr lang="en-US" altLang="zh-TW" sz="2400" b="1" dirty="0">
                      <a:solidFill>
                        <a:srgbClr val="FFC000"/>
                      </a:solidFill>
                    </a:rPr>
                    <a:t>1=“</a:t>
                  </a:r>
                  <a:r>
                    <a:rPr lang="zh-TW" altLang="en-US" sz="2400" b="1" dirty="0">
                      <a:solidFill>
                        <a:schemeClr val="accent3"/>
                      </a:solidFill>
                    </a:rPr>
                    <a:t>屬性值</a:t>
                  </a:r>
                  <a:r>
                    <a:rPr lang="en-US" altLang="zh-TW" sz="2400" b="1" dirty="0">
                      <a:solidFill>
                        <a:schemeClr val="accent3"/>
                      </a:solidFill>
                    </a:rPr>
                    <a:t>1</a:t>
                  </a:r>
                  <a:r>
                    <a:rPr lang="en-US" altLang="zh-TW" sz="2400" b="1" dirty="0" smtClean="0">
                      <a:solidFill>
                        <a:srgbClr val="FFC000"/>
                      </a:solidFill>
                    </a:rPr>
                    <a:t>”</a:t>
                  </a:r>
                  <a:r>
                    <a:rPr lang="zh-TW" altLang="en-US" sz="2400" b="1" dirty="0" smtClean="0">
                      <a:solidFill>
                        <a:srgbClr val="FFC000"/>
                      </a:solidFill>
                    </a:rPr>
                    <a:t> </a:t>
                  </a:r>
                  <a:r>
                    <a:rPr lang="zh-TW" altLang="en-US" sz="2400" b="1" dirty="0" smtClean="0">
                      <a:solidFill>
                        <a:srgbClr val="0070C0"/>
                      </a:solidFill>
                    </a:rPr>
                    <a:t>＞</a:t>
                  </a:r>
                  <a:r>
                    <a:rPr lang="zh-TW" altLang="en-US" sz="2400" b="1" dirty="0" smtClean="0"/>
                    <a:t> </a:t>
                  </a:r>
                  <a:r>
                    <a:rPr lang="zh-TW" altLang="en-US" sz="2400" b="1" dirty="0">
                      <a:solidFill>
                        <a:srgbClr val="7030A0"/>
                      </a:solidFill>
                    </a:rPr>
                    <a:t>內容</a:t>
                  </a:r>
                  <a:r>
                    <a:rPr lang="zh-TW" altLang="en-US" sz="2400" b="1" dirty="0"/>
                    <a:t> </a:t>
                  </a:r>
                  <a:r>
                    <a:rPr lang="zh-TW" altLang="en-US" sz="2400" b="1" dirty="0">
                      <a:solidFill>
                        <a:srgbClr val="0070C0"/>
                      </a:solidFill>
                    </a:rPr>
                    <a:t>＜</a:t>
                  </a:r>
                  <a:r>
                    <a:rPr lang="en-US" altLang="zh-TW" sz="2400" b="1" dirty="0">
                      <a:solidFill>
                        <a:srgbClr val="0070C0"/>
                      </a:solidFill>
                    </a:rPr>
                    <a:t>/ </a:t>
                  </a:r>
                  <a:r>
                    <a:rPr lang="zh-TW" altLang="en-US" sz="2400" b="1" dirty="0">
                      <a:solidFill>
                        <a:srgbClr val="0070C0"/>
                      </a:solidFill>
                    </a:rPr>
                    <a:t>標籤＞</a:t>
                  </a:r>
                </a:p>
              </p:txBody>
            </p:sp>
          </p:grpSp>
          <p:cxnSp>
            <p:nvCxnSpPr>
              <p:cNvPr id="13" name="直線接點 12"/>
              <p:cNvCxnSpPr/>
              <p:nvPr/>
            </p:nvCxnSpPr>
            <p:spPr>
              <a:xfrm>
                <a:off x="2927648" y="4868392"/>
                <a:ext cx="426701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 flipH="1">
                <a:off x="8303785" y="4877896"/>
                <a:ext cx="1073224" cy="76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弧形接點 18"/>
              <p:cNvCxnSpPr/>
              <p:nvPr/>
            </p:nvCxnSpPr>
            <p:spPr>
              <a:xfrm>
                <a:off x="4863648" y="5013787"/>
                <a:ext cx="873596" cy="563850"/>
              </a:xfrm>
              <a:prstGeom prst="curvedConnector3">
                <a:avLst>
                  <a:gd name="adj1" fmla="val 3116"/>
                </a:avLst>
              </a:prstGeom>
              <a:ln w="28575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弧形接點 26"/>
              <p:cNvCxnSpPr/>
              <p:nvPr/>
            </p:nvCxnSpPr>
            <p:spPr>
              <a:xfrm rot="10800000" flipV="1">
                <a:off x="7983742" y="4977661"/>
                <a:ext cx="856655" cy="623667"/>
              </a:xfrm>
              <a:prstGeom prst="curvedConnector3">
                <a:avLst>
                  <a:gd name="adj1" fmla="val -2258"/>
                </a:avLst>
              </a:prstGeom>
              <a:ln w="28575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2555365" y="5445119"/>
                <a:ext cx="1184168" cy="475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起始標籤</a:t>
                </a:r>
                <a:endParaRPr lang="zh-TW" altLang="en-US" dirty="0"/>
              </a:p>
            </p:txBody>
          </p:sp>
          <p:cxnSp>
            <p:nvCxnSpPr>
              <p:cNvPr id="36" name="直線單箭頭接點 35"/>
              <p:cNvCxnSpPr/>
              <p:nvPr/>
            </p:nvCxnSpPr>
            <p:spPr>
              <a:xfrm flipH="1">
                <a:off x="3420945" y="4981566"/>
                <a:ext cx="586823" cy="40045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5737704" y="5377589"/>
                <a:ext cx="2376264" cy="4758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標籤通常是成對的</a:t>
                </a:r>
                <a:endParaRPr lang="zh-TW" altLang="en-US" dirty="0"/>
              </a:p>
            </p:txBody>
          </p:sp>
          <p:cxnSp>
            <p:nvCxnSpPr>
              <p:cNvPr id="40" name="直線單箭頭接點 39"/>
              <p:cNvCxnSpPr/>
              <p:nvPr/>
            </p:nvCxnSpPr>
            <p:spPr>
              <a:xfrm>
                <a:off x="9199799" y="4949279"/>
                <a:ext cx="706741" cy="33081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 43"/>
            <p:cNvSpPr/>
            <p:nvPr/>
          </p:nvSpPr>
          <p:spPr>
            <a:xfrm>
              <a:off x="9379889" y="5662777"/>
              <a:ext cx="1280776" cy="47587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結束</a:t>
              </a:r>
              <a:r>
                <a:rPr lang="zh-TW" altLang="en-US" dirty="0" smtClean="0"/>
                <a:t>標籤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03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F8369-42FD-47BB-AE98-91E1A408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CSS3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1" t="13165" r="34281" b="13150"/>
          <a:stretch/>
        </p:blipFill>
        <p:spPr>
          <a:xfrm>
            <a:off x="911424" y="1916832"/>
            <a:ext cx="2304257" cy="30243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07768" y="1619186"/>
            <a:ext cx="5976664" cy="792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Cascading Style Sheets</a:t>
            </a:r>
            <a:endParaRPr lang="zh-TW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4068496" y="2620039"/>
            <a:ext cx="5976664" cy="7920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階層</a:t>
            </a:r>
            <a:r>
              <a:rPr lang="zh-TW" altLang="en-US" sz="3200" dirty="0"/>
              <a:t>式樣式表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2" y="3620892"/>
            <a:ext cx="1781424" cy="238158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66" y="3685997"/>
            <a:ext cx="1667464" cy="2316477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6217434" y="4499756"/>
            <a:ext cx="1591072" cy="680977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EAF23-17EA-4D22-964B-0ECD99DD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/>
              <a:t>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BADF7-2B15-46FC-904A-D3123889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主要由單或多個</a:t>
            </a:r>
            <a:r>
              <a:rPr lang="zh-TW" altLang="en-US" dirty="0" smtClean="0">
                <a:solidFill>
                  <a:srgbClr val="00B050"/>
                </a:solidFill>
              </a:rPr>
              <a:t>規則</a:t>
            </a:r>
            <a:r>
              <a:rPr lang="en-US" altLang="zh-TW" dirty="0" smtClean="0">
                <a:solidFill>
                  <a:srgbClr val="00B050"/>
                </a:solidFill>
              </a:rPr>
              <a:t>(Rule)</a:t>
            </a:r>
            <a:r>
              <a:rPr lang="zh-TW" altLang="en-US" dirty="0" smtClean="0"/>
              <a:t>組成，其中包含了：</a:t>
            </a:r>
            <a:endParaRPr lang="en-US" altLang="zh-TW" dirty="0" smtClean="0"/>
          </a:p>
          <a:p>
            <a:pPr marL="971562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選擇</a:t>
            </a:r>
            <a:r>
              <a:rPr lang="zh-TW" altLang="en-US" dirty="0">
                <a:solidFill>
                  <a:srgbClr val="0070C0"/>
                </a:solidFill>
              </a:rPr>
              <a:t>器</a:t>
            </a:r>
            <a:r>
              <a:rPr lang="en-US" altLang="zh-TW" dirty="0" smtClean="0">
                <a:solidFill>
                  <a:srgbClr val="0070C0"/>
                </a:solidFill>
              </a:rPr>
              <a:t>(Selector)</a:t>
            </a:r>
          </a:p>
          <a:p>
            <a:pPr marL="971562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7030A0"/>
                </a:solidFill>
              </a:rPr>
              <a:t>宣告</a:t>
            </a:r>
            <a:r>
              <a:rPr lang="en-US" altLang="zh-TW" dirty="0" smtClean="0">
                <a:solidFill>
                  <a:srgbClr val="7030A0"/>
                </a:solidFill>
              </a:rPr>
              <a:t>(Declaration)</a:t>
            </a:r>
          </a:p>
          <a:p>
            <a:pPr marL="971562" lvl="1" indent="-514350">
              <a:buFont typeface="+mj-lt"/>
              <a:buAutoNum type="arabicPeriod"/>
            </a:pPr>
            <a:r>
              <a:rPr lang="zh-TW" altLang="en-US" dirty="0">
                <a:solidFill>
                  <a:srgbClr val="FFC000"/>
                </a:solidFill>
              </a:rPr>
              <a:t>屬性</a:t>
            </a:r>
            <a:r>
              <a:rPr lang="en-US" altLang="zh-TW" dirty="0">
                <a:solidFill>
                  <a:srgbClr val="FFC000"/>
                </a:solidFill>
              </a:rPr>
              <a:t>(Property)</a:t>
            </a:r>
          </a:p>
          <a:p>
            <a:pPr marL="971562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3"/>
                </a:solidFill>
              </a:rPr>
              <a:t>屬</a:t>
            </a:r>
            <a:r>
              <a:rPr lang="zh-TW" altLang="en-US" dirty="0">
                <a:solidFill>
                  <a:schemeClr val="accent3"/>
                </a:solidFill>
              </a:rPr>
              <a:t>性</a:t>
            </a:r>
            <a:r>
              <a:rPr lang="zh-TW" altLang="en-US" dirty="0" smtClean="0">
                <a:solidFill>
                  <a:schemeClr val="accent3"/>
                </a:solidFill>
              </a:rPr>
              <a:t>值</a:t>
            </a:r>
            <a:r>
              <a:rPr lang="en-US" altLang="zh-TW" dirty="0" smtClean="0">
                <a:solidFill>
                  <a:schemeClr val="accent3"/>
                </a:solidFill>
              </a:rPr>
              <a:t>(Property Value)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1847528" y="3404730"/>
            <a:ext cx="10560496" cy="2899436"/>
            <a:chOff x="880864" y="2988552"/>
            <a:chExt cx="10560496" cy="2899436"/>
          </a:xfrm>
        </p:grpSpPr>
        <p:grpSp>
          <p:nvGrpSpPr>
            <p:cNvPr id="20" name="群組 19"/>
            <p:cNvGrpSpPr/>
            <p:nvPr/>
          </p:nvGrpSpPr>
          <p:grpSpPr>
            <a:xfrm>
              <a:off x="880864" y="2988552"/>
              <a:ext cx="10560496" cy="2058915"/>
              <a:chOff x="880864" y="3566330"/>
              <a:chExt cx="10560496" cy="2058915"/>
            </a:xfrm>
          </p:grpSpPr>
          <p:sp>
            <p:nvSpPr>
              <p:cNvPr id="30" name="左大括弧 29"/>
              <p:cNvSpPr/>
              <p:nvPr/>
            </p:nvSpPr>
            <p:spPr>
              <a:xfrm rot="5400000">
                <a:off x="5849416" y="2542054"/>
                <a:ext cx="576064" cy="3888431"/>
              </a:xfrm>
              <a:prstGeom prst="leftBrace">
                <a:avLst>
                  <a:gd name="adj1" fmla="val 77778"/>
                  <a:gd name="adj2" fmla="val 50000"/>
                </a:avLst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25008" y="3566330"/>
                <a:ext cx="1872208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 smtClean="0">
                    <a:solidFill>
                      <a:srgbClr val="00B050"/>
                    </a:solidFill>
                  </a:rPr>
                  <a:t>規</a:t>
                </a:r>
                <a:r>
                  <a:rPr lang="zh-TW" altLang="en-US" b="1" dirty="0">
                    <a:solidFill>
                      <a:srgbClr val="00B050"/>
                    </a:solidFill>
                  </a:rPr>
                  <a:t>則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80864" y="4689141"/>
                <a:ext cx="10560496" cy="93610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 smtClean="0">
                    <a:solidFill>
                      <a:srgbClr val="0070C0"/>
                    </a:solidFill>
                  </a:rPr>
                  <a:t>選擇器</a:t>
                </a:r>
                <a:r>
                  <a:rPr lang="en-US" altLang="zh-TW" sz="2400" b="1" dirty="0" smtClean="0">
                    <a:solidFill>
                      <a:srgbClr val="0070C0"/>
                    </a:solidFill>
                  </a:rPr>
                  <a:t>{</a:t>
                </a:r>
                <a:r>
                  <a:rPr lang="zh-TW" altLang="en-US" sz="24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zh-TW" altLang="en-US" sz="2400" b="1" dirty="0" smtClean="0">
                    <a:solidFill>
                      <a:srgbClr val="FFC000"/>
                    </a:solidFill>
                  </a:rPr>
                  <a:t>屬性</a:t>
                </a:r>
                <a:r>
                  <a:rPr lang="zh-TW" altLang="en-US" sz="2400" b="1" dirty="0">
                    <a:solidFill>
                      <a:srgbClr val="FFC000"/>
                    </a:solidFill>
                  </a:rPr>
                  <a:t>名稱</a:t>
                </a:r>
                <a:r>
                  <a:rPr lang="en-US" altLang="zh-TW" sz="2400" b="1" dirty="0" smtClean="0">
                    <a:solidFill>
                      <a:srgbClr val="FFC000"/>
                    </a:solidFill>
                  </a:rPr>
                  <a:t>1:</a:t>
                </a:r>
                <a:r>
                  <a:rPr lang="zh-TW" altLang="en-US" sz="2400" b="1" dirty="0" smtClean="0">
                    <a:solidFill>
                      <a:schemeClr val="accent3"/>
                    </a:solidFill>
                  </a:rPr>
                  <a:t>屬性值</a:t>
                </a:r>
                <a:r>
                  <a:rPr lang="en-US" altLang="zh-TW" sz="2400" b="1" dirty="0" smtClean="0">
                    <a:solidFill>
                      <a:schemeClr val="accent3"/>
                    </a:solidFill>
                  </a:rPr>
                  <a:t>1</a:t>
                </a:r>
                <a:r>
                  <a:rPr lang="en-US" altLang="zh-TW" sz="2400" b="1" dirty="0" smtClean="0">
                    <a:solidFill>
                      <a:srgbClr val="FFC000"/>
                    </a:solidFill>
                  </a:rPr>
                  <a:t>;</a:t>
                </a:r>
                <a:r>
                  <a:rPr lang="en-US" altLang="zh-TW" sz="2400" b="1" dirty="0" smtClean="0">
                    <a:solidFill>
                      <a:srgbClr val="0070C0"/>
                    </a:solidFill>
                  </a:rPr>
                  <a:t>}</a:t>
                </a:r>
                <a:endParaRPr lang="zh-TW" altLang="en-US" sz="24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22" name="直線接點 21"/>
            <p:cNvCxnSpPr/>
            <p:nvPr/>
          </p:nvCxnSpPr>
          <p:spPr>
            <a:xfrm flipH="1">
              <a:off x="4193233" y="4878265"/>
              <a:ext cx="388843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697027" y="5412116"/>
              <a:ext cx="684609" cy="47587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宣告</a:t>
              </a:r>
              <a:endParaRPr lang="zh-TW" alt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H="1">
              <a:off x="4337248" y="5017754"/>
              <a:ext cx="586823" cy="4004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84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簡報範本_light">
  <a:themeElements>
    <a:clrScheme name="2019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E1CB1A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ACF17"/>
      </a:accent6>
      <a:hlink>
        <a:srgbClr val="F0591B"/>
      </a:hlink>
      <a:folHlink>
        <a:srgbClr val="2A2A2A"/>
      </a:folHlink>
    </a:clrScheme>
    <a:fontScheme name="自訂 XYZ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2019簡報範本_light</Template>
  <TotalTime>81292</TotalTime>
  <Words>870</Words>
  <Application>Microsoft Office PowerPoint</Application>
  <PresentationFormat>寬螢幕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黑体</vt:lpstr>
      <vt:lpstr>微軟正黑體</vt:lpstr>
      <vt:lpstr>微軟正黑體</vt:lpstr>
      <vt:lpstr>新細明體</vt:lpstr>
      <vt:lpstr>標楷體</vt:lpstr>
      <vt:lpstr>Arial</vt:lpstr>
      <vt:lpstr>Calibri</vt:lpstr>
      <vt:lpstr>Georgia</vt:lpstr>
      <vt:lpstr>2019簡報範本_light</vt:lpstr>
      <vt:lpstr>網頁設計入門</vt:lpstr>
      <vt:lpstr>VS Code</vt:lpstr>
      <vt:lpstr>安裝 VSCode（Demo）</vt:lpstr>
      <vt:lpstr>VS Code擴充功能</vt:lpstr>
      <vt:lpstr>前端三要素</vt:lpstr>
      <vt:lpstr>HTML5</vt:lpstr>
      <vt:lpstr>HTML結構</vt:lpstr>
      <vt:lpstr>CSS3</vt:lpstr>
      <vt:lpstr>CSS語法</vt:lpstr>
      <vt:lpstr>CSS結構</vt:lpstr>
      <vt:lpstr>CSS的套用方式</vt:lpstr>
      <vt:lpstr>PowerPoint 簡報</vt:lpstr>
    </vt:vector>
  </TitlesOfParts>
  <Company>Institute for Information Industry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教研所『課程產品化』開發與製作學員版教材-公版投影片</dc:title>
  <dc:subject>2019 template</dc:subject>
  <dc:creator>Steven Liu</dc:creator>
  <cp:lastModifiedBy>黃宗民 Zong Ming Huang</cp:lastModifiedBy>
  <cp:revision>311</cp:revision>
  <cp:lastPrinted>2019-04-29T05:54:36Z</cp:lastPrinted>
  <dcterms:created xsi:type="dcterms:W3CDTF">2019-04-17T09:27:11Z</dcterms:created>
  <dcterms:modified xsi:type="dcterms:W3CDTF">2021-01-21T00:29:00Z</dcterms:modified>
  <cp:category>淺色</cp:category>
</cp:coreProperties>
</file>