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48"/>
  </p:notesMasterIdLst>
  <p:handoutMasterIdLst>
    <p:handoutMasterId r:id="rId49"/>
  </p:handoutMasterIdLst>
  <p:sldIdLst>
    <p:sldId id="397" r:id="rId2"/>
    <p:sldId id="517" r:id="rId3"/>
    <p:sldId id="520" r:id="rId4"/>
    <p:sldId id="476" r:id="rId5"/>
    <p:sldId id="510" r:id="rId6"/>
    <p:sldId id="527" r:id="rId7"/>
    <p:sldId id="512" r:id="rId8"/>
    <p:sldId id="286" r:id="rId9"/>
    <p:sldId id="529" r:id="rId10"/>
    <p:sldId id="487" r:id="rId11"/>
    <p:sldId id="488" r:id="rId12"/>
    <p:sldId id="490" r:id="rId13"/>
    <p:sldId id="513" r:id="rId14"/>
    <p:sldId id="491" r:id="rId15"/>
    <p:sldId id="492" r:id="rId16"/>
    <p:sldId id="472" r:id="rId17"/>
    <p:sldId id="402" r:id="rId18"/>
    <p:sldId id="405" r:id="rId19"/>
    <p:sldId id="406" r:id="rId20"/>
    <p:sldId id="514" r:id="rId21"/>
    <p:sldId id="408" r:id="rId22"/>
    <p:sldId id="409" r:id="rId23"/>
    <p:sldId id="515" r:id="rId24"/>
    <p:sldId id="410" r:id="rId25"/>
    <p:sldId id="516" r:id="rId26"/>
    <p:sldId id="509" r:id="rId27"/>
    <p:sldId id="416" r:id="rId28"/>
    <p:sldId id="479" r:id="rId29"/>
    <p:sldId id="417" r:id="rId30"/>
    <p:sldId id="388" r:id="rId31"/>
    <p:sldId id="339" r:id="rId32"/>
    <p:sldId id="341" r:id="rId33"/>
    <p:sldId id="348" r:id="rId34"/>
    <p:sldId id="526" r:id="rId35"/>
    <p:sldId id="342" r:id="rId36"/>
    <p:sldId id="493" r:id="rId37"/>
    <p:sldId id="447" r:id="rId38"/>
    <p:sldId id="495" r:id="rId39"/>
    <p:sldId id="523" r:id="rId40"/>
    <p:sldId id="346" r:id="rId41"/>
    <p:sldId id="449" r:id="rId42"/>
    <p:sldId id="389" r:id="rId43"/>
    <p:sldId id="525" r:id="rId44"/>
    <p:sldId id="521" r:id="rId45"/>
    <p:sldId id="522" r:id="rId46"/>
    <p:sldId id="369" r:id="rId47"/>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31">
          <p15:clr>
            <a:srgbClr val="A4A3A4"/>
          </p15:clr>
        </p15:guide>
        <p15:guide id="2" pos="3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6"/>
    <a:srgbClr val="FF0066"/>
    <a:srgbClr val="F9F9D7"/>
    <a:srgbClr val="ABFF57"/>
    <a:srgbClr val="BAFF75"/>
    <a:srgbClr val="99FF33"/>
    <a:srgbClr val="B0DD7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1" autoAdjust="0"/>
    <p:restoredTop sz="83859" autoAdjust="0"/>
  </p:normalViewPr>
  <p:slideViewPr>
    <p:cSldViewPr snapToGrid="0">
      <p:cViewPr varScale="1">
        <p:scale>
          <a:sx n="178" d="100"/>
          <a:sy n="178" d="100"/>
        </p:scale>
        <p:origin x="1340" y="100"/>
      </p:cViewPr>
      <p:guideLst>
        <p:guide orient="horz" pos="131"/>
        <p:guide pos="3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200" b="0">
                <a:ea typeface="宋体" pitchFamily="2" charset="-122"/>
              </a:defRPr>
            </a:lvl1pPr>
          </a:lstStyle>
          <a:p>
            <a:pPr>
              <a:defRPr/>
            </a:pPr>
            <a:endParaRPr lang="en-US" altLang="zh-CN"/>
          </a:p>
        </p:txBody>
      </p:sp>
      <p:sp>
        <p:nvSpPr>
          <p:cNvPr id="778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b="0">
                <a:ea typeface="宋体" pitchFamily="2" charset="-122"/>
              </a:defRPr>
            </a:lvl1pPr>
          </a:lstStyle>
          <a:p>
            <a:pPr>
              <a:defRPr/>
            </a:pPr>
            <a:endParaRPr lang="en-US" altLang="zh-CN"/>
          </a:p>
        </p:txBody>
      </p:sp>
      <p:sp>
        <p:nvSpPr>
          <p:cNvPr id="778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200" b="0">
                <a:ea typeface="宋体" pitchFamily="2" charset="-122"/>
              </a:defRPr>
            </a:lvl1pPr>
          </a:lstStyle>
          <a:p>
            <a:pPr>
              <a:defRPr/>
            </a:pPr>
            <a:endParaRPr lang="en-US" altLang="zh-CN"/>
          </a:p>
        </p:txBody>
      </p:sp>
      <p:sp>
        <p:nvSpPr>
          <p:cNvPr id="778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b="0"/>
            </a:lvl1pPr>
          </a:lstStyle>
          <a:p>
            <a:fld id="{8605E315-69A7-40E5-AB0F-5BE70AB6FB6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FD01A965-5EEA-4504-A79B-9B5F98E362A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7CD85139-207E-4485-8F2D-0ACF889B4E79}" type="slidenum">
              <a:rPr lang="en-US" altLang="zh-CN" sz="1200" b="0"/>
              <a:pPr eaLnBrk="1" hangingPunct="1"/>
              <a:t>1</a:t>
            </a:fld>
            <a:endParaRPr lang="en-US" altLang="zh-CN" sz="1200"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100" smtClean="0">
                <a:solidFill>
                  <a:srgbClr val="0000FF"/>
                </a:solidFill>
                <a:ea typeface="楷体_GB2312" pitchFamily="49" charset="-122"/>
              </a:rPr>
              <a:t>在介绍</a:t>
            </a:r>
            <a:r>
              <a:rPr lang="en-US" altLang="zh-CN" sz="1100" smtClean="0">
                <a:solidFill>
                  <a:srgbClr val="0000FF"/>
                </a:solidFill>
                <a:ea typeface="楷体_GB2312" pitchFamily="49" charset="-122"/>
              </a:rPr>
              <a:t>PN</a:t>
            </a:r>
            <a:r>
              <a:rPr lang="zh-CN" altLang="en-US" smtClean="0">
                <a:solidFill>
                  <a:srgbClr val="0000C4"/>
                </a:solidFill>
                <a:latin typeface="楷体" panose="02010609060101010101" pitchFamily="49" charset="-122"/>
                <a:ea typeface="楷体" panose="02010609060101010101" pitchFamily="49" charset="-122"/>
              </a:rPr>
              <a:t>结的形成之前，我们先来了解一下半导体中的两种电流。。。搞清了这两种电流，我们就来看一下</a:t>
            </a:r>
            <a:r>
              <a:rPr lang="en-US" altLang="zh-CN" smtClean="0">
                <a:solidFill>
                  <a:srgbClr val="0000C4"/>
                </a:solidFill>
                <a:latin typeface="楷体" panose="02010609060101010101" pitchFamily="49" charset="-122"/>
                <a:ea typeface="楷体" panose="02010609060101010101" pitchFamily="49" charset="-122"/>
              </a:rPr>
              <a:t>PN</a:t>
            </a:r>
            <a:r>
              <a:rPr lang="zh-CN" altLang="en-US" smtClean="0">
                <a:solidFill>
                  <a:srgbClr val="0000C4"/>
                </a:solidFill>
                <a:latin typeface="楷体" panose="02010609060101010101" pitchFamily="49" charset="-122"/>
                <a:ea typeface="楷体" panose="02010609060101010101" pitchFamily="49" charset="-122"/>
              </a:rPr>
              <a:t>是如何形成的</a:t>
            </a:r>
            <a:endParaRPr lang="zh-CN" altLang="en-US" smtClean="0"/>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AC03426E-D5B1-45B9-B47A-DA146D977188}" type="slidenum">
              <a:rPr lang="en-US" altLang="zh-CN" sz="1200" b="0"/>
              <a:pPr eaLnBrk="1" hangingPunct="1"/>
              <a:t>26</a:t>
            </a:fld>
            <a:endParaRPr lang="en-US" altLang="zh-CN" sz="12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把</a:t>
            </a:r>
            <a:r>
              <a:rPr lang="en-US" altLang="zh-CN" smtClean="0"/>
              <a:t>p</a:t>
            </a:r>
            <a:r>
              <a:rPr lang="zh-CN" altLang="en-US" smtClean="0"/>
              <a:t>型半导体和</a:t>
            </a:r>
            <a:r>
              <a:rPr lang="en-US" altLang="zh-CN" smtClean="0"/>
              <a:t>N</a:t>
            </a:r>
            <a:r>
              <a:rPr lang="zh-CN" altLang="en-US" smtClean="0"/>
              <a:t>型半导体如图结合在一起，通过前面的学习我们知道</a:t>
            </a:r>
            <a:r>
              <a:rPr lang="en-US" altLang="zh-CN" smtClean="0"/>
              <a:t>p</a:t>
            </a:r>
            <a:r>
              <a:rPr lang="zh-CN" altLang="en-US" smtClean="0"/>
              <a:t>型半导体中的多子是</a:t>
            </a: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2BD9CC9B-0802-45D9-8DA5-B77D580D42CB}" type="slidenum">
              <a:rPr lang="en-US" altLang="zh-CN" sz="1200" b="0"/>
              <a:pPr eaLnBrk="1" hangingPunct="1"/>
              <a:t>27</a:t>
            </a:fld>
            <a:endParaRPr lang="en-US" altLang="zh-CN" sz="1200"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PN </a:t>
            </a:r>
            <a:r>
              <a:rPr lang="zh-CN" altLang="en-US" smtClean="0"/>
              <a:t>结在未加外加电压时，扩散运动与漂移运动处于动态平衡，通过</a:t>
            </a:r>
            <a:r>
              <a:rPr lang="en-US" altLang="zh-CN" smtClean="0"/>
              <a:t>PN </a:t>
            </a:r>
            <a:r>
              <a:rPr lang="zh-CN" altLang="en-US" smtClean="0"/>
              <a:t>结的电流为零。下面我们就来看一下把</a:t>
            </a:r>
            <a:r>
              <a:rPr lang="en-US" altLang="zh-CN" smtClean="0"/>
              <a:t>PN</a:t>
            </a:r>
            <a:r>
              <a:rPr lang="zh-CN" altLang="en-US" smtClean="0"/>
              <a:t>结接入电路之后是什么情况，</a:t>
            </a:r>
            <a:endParaRPr lang="en-US" altLang="zh-CN" smtClean="0"/>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7F974C6C-DC15-431A-91E3-2E0B825DDDBF}" type="slidenum">
              <a:rPr lang="en-US" altLang="zh-CN" sz="1200" b="0"/>
              <a:pPr eaLnBrk="1" hangingPunct="1"/>
              <a:t>31</a:t>
            </a:fld>
            <a:endParaRPr lang="en-US" altLang="zh-CN" sz="12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具体的电压，电流关系可以表示成</a:t>
            </a:r>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514CA23D-2F30-44D6-A8D4-FDD189388DF9}" type="slidenum">
              <a:rPr lang="en-US" altLang="zh-CN" sz="1200" b="0"/>
              <a:pPr eaLnBrk="1" hangingPunct="1"/>
              <a:t>33</a:t>
            </a:fld>
            <a:endParaRPr lang="en-US" altLang="zh-CN"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根据这样一个关系式就可以画出</a:t>
            </a:r>
            <a:r>
              <a:rPr lang="en-US" altLang="zh-CN" smtClean="0"/>
              <a:t>PN</a:t>
            </a:r>
            <a:r>
              <a:rPr lang="zh-CN" altLang="en-US" smtClean="0"/>
              <a:t>结的伏安特性曲线</a:t>
            </a: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E6D437C3-9E64-419C-8433-B112FA209E92}" type="slidenum">
              <a:rPr lang="en-US" altLang="zh-CN" sz="1200" b="0"/>
              <a:pPr eaLnBrk="1" hangingPunct="1"/>
              <a:t>35</a:t>
            </a:fld>
            <a:endParaRPr lang="en-US" altLang="zh-CN" sz="12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下面我们就来详细分析一下</a:t>
            </a:r>
            <a:r>
              <a:rPr lang="en-US" altLang="zh-CN" smtClean="0"/>
              <a:t>PN</a:t>
            </a:r>
            <a:r>
              <a:rPr lang="zh-CN" altLang="en-US" smtClean="0"/>
              <a:t>结的伏安特性</a:t>
            </a:r>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E5C76DE7-7B56-4FDB-9548-A13CEADB8D64}" type="slidenum">
              <a:rPr lang="en-US" altLang="zh-CN" sz="1200" b="0"/>
              <a:pPr eaLnBrk="1" hangingPunct="1"/>
              <a:t>36</a:t>
            </a:fld>
            <a:endParaRPr lang="en-US" altLang="zh-CN" sz="12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ts val="3700"/>
              </a:lnSpc>
              <a:spcBef>
                <a:spcPct val="0"/>
              </a:spcBef>
            </a:pPr>
            <a:r>
              <a:rPr lang="zh-CN" altLang="en-US" smtClean="0"/>
              <a:t>当</a:t>
            </a:r>
            <a:r>
              <a:rPr lang="en-US" altLang="zh-CN" smtClean="0"/>
              <a:t>PN</a:t>
            </a:r>
            <a:r>
              <a:rPr lang="zh-CN" altLang="en-US" smtClean="0"/>
              <a:t>结两端加正向电压时，</a:t>
            </a:r>
            <a:r>
              <a:rPr lang="en-US" altLang="zh-CN" smtClean="0"/>
              <a:t>PN</a:t>
            </a:r>
            <a:r>
              <a:rPr lang="zh-CN" altLang="en-US" smtClean="0"/>
              <a:t>结变窄，结中空间电荷量减少，相当于电容</a:t>
            </a:r>
            <a:r>
              <a:rPr lang="en-US" altLang="zh-CN" smtClean="0"/>
              <a:t>“</a:t>
            </a:r>
            <a:r>
              <a:rPr lang="zh-CN" altLang="en-US" smtClean="0"/>
              <a:t>放电</a:t>
            </a:r>
            <a:r>
              <a:rPr lang="en-US" altLang="zh-CN" smtClean="0"/>
              <a:t>”</a:t>
            </a:r>
            <a:r>
              <a:rPr lang="zh-CN" altLang="en-US" smtClean="0"/>
              <a:t>，当</a:t>
            </a:r>
            <a:r>
              <a:rPr lang="en-US" altLang="zh-CN" smtClean="0"/>
              <a:t>PN</a:t>
            </a:r>
            <a:r>
              <a:rPr lang="zh-CN" altLang="en-US" smtClean="0"/>
              <a:t>结两端加反向电压时，</a:t>
            </a:r>
            <a:r>
              <a:rPr lang="en-US" altLang="zh-CN" smtClean="0"/>
              <a:t>PN</a:t>
            </a:r>
            <a:r>
              <a:rPr lang="zh-CN" altLang="en-US" smtClean="0"/>
              <a:t>结变宽，结中空间电荷量增多，相当于电容</a:t>
            </a:r>
            <a:r>
              <a:rPr lang="en-US" altLang="zh-CN" smtClean="0"/>
              <a:t>“</a:t>
            </a:r>
            <a:r>
              <a:rPr lang="zh-CN" altLang="en-US" smtClean="0"/>
              <a:t>充电</a:t>
            </a:r>
            <a:r>
              <a:rPr lang="en-US" altLang="zh-CN" smtClean="0"/>
              <a:t>”</a:t>
            </a:r>
            <a:r>
              <a:rPr lang="zh-CN" altLang="en-US" smtClean="0"/>
              <a:t>。这种现象可以用一个电容来模拟，</a:t>
            </a:r>
            <a:endParaRPr lang="en-US" altLang="zh-CN" smtClean="0"/>
          </a:p>
        </p:txBody>
      </p:sp>
      <p:sp>
        <p:nvSpPr>
          <p:cNvPr id="65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6C2C6440-9D62-42C7-BA28-A0DD5255846D}" type="slidenum">
              <a:rPr lang="en-US" altLang="zh-CN" sz="1200" b="0"/>
              <a:pPr eaLnBrk="1" hangingPunct="1"/>
              <a:t>39</a:t>
            </a:fld>
            <a:endParaRPr lang="en-US" altLang="zh-CN"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5FEA8024-B5AD-4E12-98C3-9EA5534A0AFD}" type="slidenum">
              <a:rPr lang="en-US" altLang="zh-CN" sz="1200" b="0"/>
              <a:pPr eaLnBrk="1" hangingPunct="1"/>
              <a:t>2</a:t>
            </a:fld>
            <a:endParaRPr lang="en-US" altLang="zh-CN"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zh-CN" altLang="en-US" smtClean="0"/>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1D7033C7-19DD-4830-A716-507A6C012E9E}" type="slidenum">
              <a:rPr lang="en-US" altLang="zh-CN" sz="1200" b="0"/>
              <a:pPr eaLnBrk="1" hangingPunct="1"/>
              <a:t>3</a:t>
            </a:fld>
            <a:endParaRPr lang="en-US" altLang="zh-CN"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而所谓的模拟电路就是处理此类信号的电子电路。最基本的处理就是放大，因而在这门课程中，我们会花较多的时间来研究跟放大作用有关的概念</a:t>
            </a:r>
            <a:r>
              <a:rPr lang="en-US" altLang="zh-CN" smtClean="0"/>
              <a:t>/</a:t>
            </a:r>
            <a:r>
              <a:rPr lang="zh-CN" altLang="en-US" smtClean="0"/>
              <a:t>电路与分析方法。</a:t>
            </a:r>
            <a:endParaRPr lang="en-US" altLang="zh-CN" smtClean="0"/>
          </a:p>
          <a:p>
            <a:endParaRPr lang="zh-CN" altLang="en-US" smtClean="0"/>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6A1AE858-D2CB-43BE-AD4E-4FEC8DC93B09}" type="slidenum">
              <a:rPr lang="en-US" altLang="zh-CN" sz="1200" b="0"/>
              <a:pPr eaLnBrk="1" hangingPunct="1"/>
              <a:t>6</a:t>
            </a:fld>
            <a:endParaRPr lang="en-US" altLang="zh-CN"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因为本征半导体中的原子都是有序排列的，所以每个价电子除了受自身原子核的束缚，还受相邻原子核的吸引，使得每个价电子为相邻两个原子所共有，形成共用电子对，称为共价键</a:t>
            </a: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EFDE7849-B239-41D0-8D4D-37D3DDC0E442}" type="slidenum">
              <a:rPr lang="en-US" altLang="zh-CN" sz="1200" b="0"/>
              <a:pPr eaLnBrk="1" hangingPunct="1"/>
              <a:t>11</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实际半导体器件多数是用杂质半导体制成的。杂质半导体是指</a:t>
            </a:r>
          </a:p>
          <a:p>
            <a:endParaRPr lang="zh-CN" altLang="en-US" smtClean="0"/>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53521102-968E-448E-8FA4-5160D2104847}" type="slidenum">
              <a:rPr lang="en-US" altLang="zh-CN" sz="1200" b="0"/>
              <a:pPr eaLnBrk="1" hangingPunct="1"/>
              <a:t>17</a:t>
            </a:fld>
            <a:endParaRPr lang="en-US" altLang="zh-CN"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74C0EF1E-1436-4845-AD84-F018954F4903}" type="slidenum">
              <a:rPr lang="en-US" altLang="zh-CN" sz="1200" b="0"/>
              <a:pPr eaLnBrk="1" hangingPunct="1"/>
              <a:t>18</a:t>
            </a:fld>
            <a:endParaRPr lang="en-US" altLang="zh-CN"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1FDB09D9-C52F-401D-8EA8-76EFF0A63C2A}" type="slidenum">
              <a:rPr lang="en-US" altLang="zh-CN" sz="1200" b="0"/>
              <a:pPr eaLnBrk="1" hangingPunct="1"/>
              <a:t>19</a:t>
            </a:fld>
            <a:endParaRPr lang="en-US" altLang="zh-CN"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前面我们分别学习了</a:t>
            </a:r>
            <a:r>
              <a:rPr lang="en-US" altLang="zh-CN" smtClean="0"/>
              <a:t>P</a:t>
            </a:r>
            <a:r>
              <a:rPr lang="zh-CN" altLang="en-US" smtClean="0"/>
              <a:t>型半导体和</a:t>
            </a:r>
            <a:r>
              <a:rPr lang="en-US" altLang="zh-CN" smtClean="0"/>
              <a:t>N</a:t>
            </a:r>
            <a:r>
              <a:rPr lang="zh-CN" altLang="en-US" smtClean="0"/>
              <a:t>型半导体，下面我们就来看一下把这</a:t>
            </a:r>
            <a:r>
              <a:rPr lang="en-US" altLang="zh-CN" smtClean="0"/>
              <a:t>2</a:t>
            </a:r>
            <a:r>
              <a:rPr lang="zh-CN" altLang="en-US" smtClean="0"/>
              <a:t>种杂质型半导体放到一块会怎样</a:t>
            </a: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fld id="{D2806AD2-16C3-4354-95F5-6E341ECA6FAF}" type="slidenum">
              <a:rPr lang="en-US" altLang="zh-CN" sz="1200" b="0"/>
              <a:pPr eaLnBrk="1" hangingPunct="1"/>
              <a:t>25</a:t>
            </a:fld>
            <a:endParaRPr lang="en-US" altLang="zh-CN"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81A5EF1-1464-4592-903F-990C4DA009A4}" type="datetime3">
              <a:rPr lang="zh-CN" altLang="en-US"/>
              <a:pPr>
                <a:defRPr/>
              </a:pPr>
              <a:t>2023年9月3日星期日</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6" name="灯片编号占位符 5"/>
          <p:cNvSpPr>
            <a:spLocks noGrp="1"/>
          </p:cNvSpPr>
          <p:nvPr>
            <p:ph type="sldNum" sz="quarter" idx="12"/>
          </p:nvPr>
        </p:nvSpPr>
        <p:spPr/>
        <p:txBody>
          <a:bodyPr/>
          <a:lstStyle>
            <a:lvl1pPr>
              <a:defRPr/>
            </a:lvl1pPr>
          </a:lstStyle>
          <a:p>
            <a:fld id="{8E411A63-D265-49A0-A648-38CFAF79442C}" type="slidenum">
              <a:rPr lang="en-US" altLang="zh-CN"/>
              <a:pPr/>
              <a:t>‹#›</a:t>
            </a:fld>
            <a:endParaRPr lang="en-US" altLang="zh-CN"/>
          </a:p>
        </p:txBody>
      </p:sp>
    </p:spTree>
    <p:extLst>
      <p:ext uri="{BB962C8B-B14F-4D97-AF65-F5344CB8AC3E}">
        <p14:creationId xmlns:p14="http://schemas.microsoft.com/office/powerpoint/2010/main" val="115490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5F578F3-63E8-4594-9D1B-7408F42F6078}" type="datetime3">
              <a:rPr lang="zh-CN" altLang="en-US"/>
              <a:pPr>
                <a:defRPr/>
              </a:pPr>
              <a:t>2023年9月3日星期日</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6" name="灯片编号占位符 5"/>
          <p:cNvSpPr>
            <a:spLocks noGrp="1"/>
          </p:cNvSpPr>
          <p:nvPr>
            <p:ph type="sldNum" sz="quarter" idx="12"/>
          </p:nvPr>
        </p:nvSpPr>
        <p:spPr/>
        <p:txBody>
          <a:bodyPr/>
          <a:lstStyle>
            <a:lvl1pPr>
              <a:defRPr/>
            </a:lvl1pPr>
          </a:lstStyle>
          <a:p>
            <a:fld id="{97E6B27C-1203-4DF1-B6E0-17BFB4453D28}" type="slidenum">
              <a:rPr lang="en-US" altLang="zh-CN"/>
              <a:pPr/>
              <a:t>‹#›</a:t>
            </a:fld>
            <a:endParaRPr lang="en-US" altLang="zh-CN"/>
          </a:p>
        </p:txBody>
      </p:sp>
    </p:spTree>
    <p:extLst>
      <p:ext uri="{BB962C8B-B14F-4D97-AF65-F5344CB8AC3E}">
        <p14:creationId xmlns:p14="http://schemas.microsoft.com/office/powerpoint/2010/main" val="297780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23E6606-FEBD-4CD5-A93B-DFD42378D128}" type="datetime3">
              <a:rPr lang="zh-CN" altLang="en-US"/>
              <a:pPr>
                <a:defRPr/>
              </a:pPr>
              <a:t>2023年9月3日星期日</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6" name="灯片编号占位符 5"/>
          <p:cNvSpPr>
            <a:spLocks noGrp="1"/>
          </p:cNvSpPr>
          <p:nvPr>
            <p:ph type="sldNum" sz="quarter" idx="12"/>
          </p:nvPr>
        </p:nvSpPr>
        <p:spPr/>
        <p:txBody>
          <a:bodyPr/>
          <a:lstStyle>
            <a:lvl1pPr>
              <a:defRPr/>
            </a:lvl1pPr>
          </a:lstStyle>
          <a:p>
            <a:fld id="{87B9FC28-E2B6-4688-BF95-B02FF64FA6E8}" type="slidenum">
              <a:rPr lang="en-US" altLang="zh-CN"/>
              <a:pPr/>
              <a:t>‹#›</a:t>
            </a:fld>
            <a:endParaRPr lang="en-US" altLang="zh-CN"/>
          </a:p>
        </p:txBody>
      </p:sp>
    </p:spTree>
    <p:extLst>
      <p:ext uri="{BB962C8B-B14F-4D97-AF65-F5344CB8AC3E}">
        <p14:creationId xmlns:p14="http://schemas.microsoft.com/office/powerpoint/2010/main" val="241753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14DFA91-A901-461A-9183-BF967A46371B}" type="datetime3">
              <a:rPr lang="zh-CN" altLang="en-US"/>
              <a:pPr>
                <a:defRPr/>
              </a:pPr>
              <a:t>2023年9月3日星期日</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6" name="灯片编号占位符 5"/>
          <p:cNvSpPr>
            <a:spLocks noGrp="1"/>
          </p:cNvSpPr>
          <p:nvPr>
            <p:ph type="sldNum" sz="quarter" idx="12"/>
          </p:nvPr>
        </p:nvSpPr>
        <p:spPr/>
        <p:txBody>
          <a:bodyPr/>
          <a:lstStyle>
            <a:lvl1pPr>
              <a:defRPr/>
            </a:lvl1pPr>
          </a:lstStyle>
          <a:p>
            <a:fld id="{86986AAE-C422-4B5B-A70E-D0F7D94E1D5B}" type="slidenum">
              <a:rPr lang="en-US" altLang="zh-CN"/>
              <a:pPr/>
              <a:t>‹#›</a:t>
            </a:fld>
            <a:endParaRPr lang="en-US" altLang="zh-CN"/>
          </a:p>
        </p:txBody>
      </p:sp>
    </p:spTree>
    <p:extLst>
      <p:ext uri="{BB962C8B-B14F-4D97-AF65-F5344CB8AC3E}">
        <p14:creationId xmlns:p14="http://schemas.microsoft.com/office/powerpoint/2010/main" val="17733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F6679D8-76C0-42BE-B033-1A70B4080E2A}" type="datetime3">
              <a:rPr lang="zh-CN" altLang="en-US"/>
              <a:pPr>
                <a:defRPr/>
              </a:pPr>
              <a:t>2023年9月3日星期日</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6" name="灯片编号占位符 5"/>
          <p:cNvSpPr>
            <a:spLocks noGrp="1"/>
          </p:cNvSpPr>
          <p:nvPr>
            <p:ph type="sldNum" sz="quarter" idx="12"/>
          </p:nvPr>
        </p:nvSpPr>
        <p:spPr/>
        <p:txBody>
          <a:bodyPr/>
          <a:lstStyle>
            <a:lvl1pPr>
              <a:defRPr/>
            </a:lvl1pPr>
          </a:lstStyle>
          <a:p>
            <a:fld id="{D47FF17C-4229-4307-A5D7-DD7BCD49D1B4}" type="slidenum">
              <a:rPr lang="en-US" altLang="zh-CN"/>
              <a:pPr/>
              <a:t>‹#›</a:t>
            </a:fld>
            <a:endParaRPr lang="en-US" altLang="zh-CN"/>
          </a:p>
        </p:txBody>
      </p:sp>
    </p:spTree>
    <p:extLst>
      <p:ext uri="{BB962C8B-B14F-4D97-AF65-F5344CB8AC3E}">
        <p14:creationId xmlns:p14="http://schemas.microsoft.com/office/powerpoint/2010/main" val="77871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4C479A0-23DF-457E-B2D5-5B6F98BFE469}" type="datetime3">
              <a:rPr lang="zh-CN" altLang="en-US"/>
              <a:pPr>
                <a:defRPr/>
              </a:pPr>
              <a:t>2023年9月3日星期日</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7" name="灯片编号占位符 5"/>
          <p:cNvSpPr>
            <a:spLocks noGrp="1"/>
          </p:cNvSpPr>
          <p:nvPr>
            <p:ph type="sldNum" sz="quarter" idx="12"/>
          </p:nvPr>
        </p:nvSpPr>
        <p:spPr/>
        <p:txBody>
          <a:bodyPr/>
          <a:lstStyle>
            <a:lvl1pPr>
              <a:defRPr/>
            </a:lvl1pPr>
          </a:lstStyle>
          <a:p>
            <a:fld id="{5D36BBA2-CF0C-460D-A9FD-8E87970F3CD2}" type="slidenum">
              <a:rPr lang="en-US" altLang="zh-CN"/>
              <a:pPr/>
              <a:t>‹#›</a:t>
            </a:fld>
            <a:endParaRPr lang="en-US" altLang="zh-CN"/>
          </a:p>
        </p:txBody>
      </p:sp>
    </p:spTree>
    <p:extLst>
      <p:ext uri="{BB962C8B-B14F-4D97-AF65-F5344CB8AC3E}">
        <p14:creationId xmlns:p14="http://schemas.microsoft.com/office/powerpoint/2010/main" val="164562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5C62A7-1B00-414C-ADFB-1C7F3C683672}" type="datetime3">
              <a:rPr lang="zh-CN" altLang="en-US"/>
              <a:pPr>
                <a:defRPr/>
              </a:pPr>
              <a:t>2023年9月3日星期日</a:t>
            </a:fld>
            <a:endParaRPr lang="en-US" altLang="zh-CN"/>
          </a:p>
        </p:txBody>
      </p:sp>
      <p:sp>
        <p:nvSpPr>
          <p:cNvPr id="8"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9" name="灯片编号占位符 5"/>
          <p:cNvSpPr>
            <a:spLocks noGrp="1"/>
          </p:cNvSpPr>
          <p:nvPr>
            <p:ph type="sldNum" sz="quarter" idx="12"/>
          </p:nvPr>
        </p:nvSpPr>
        <p:spPr/>
        <p:txBody>
          <a:bodyPr/>
          <a:lstStyle>
            <a:lvl1pPr>
              <a:defRPr/>
            </a:lvl1pPr>
          </a:lstStyle>
          <a:p>
            <a:fld id="{9D2D1018-2601-453B-9B24-036349D57FE1}" type="slidenum">
              <a:rPr lang="en-US" altLang="zh-CN"/>
              <a:pPr/>
              <a:t>‹#›</a:t>
            </a:fld>
            <a:endParaRPr lang="en-US" altLang="zh-CN"/>
          </a:p>
        </p:txBody>
      </p:sp>
    </p:spTree>
    <p:extLst>
      <p:ext uri="{BB962C8B-B14F-4D97-AF65-F5344CB8AC3E}">
        <p14:creationId xmlns:p14="http://schemas.microsoft.com/office/powerpoint/2010/main" val="403939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6A84146-01B3-4A3A-89BD-1AD16D4EF0E0}" type="datetime3">
              <a:rPr lang="zh-CN" altLang="en-US"/>
              <a:pPr>
                <a:defRPr/>
              </a:pPr>
              <a:t>2023年9月3日星期日</a:t>
            </a:fld>
            <a:endParaRPr lang="en-US" altLang="zh-CN"/>
          </a:p>
        </p:txBody>
      </p:sp>
      <p:sp>
        <p:nvSpPr>
          <p:cNvPr id="4"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5" name="灯片编号占位符 5"/>
          <p:cNvSpPr>
            <a:spLocks noGrp="1"/>
          </p:cNvSpPr>
          <p:nvPr>
            <p:ph type="sldNum" sz="quarter" idx="12"/>
          </p:nvPr>
        </p:nvSpPr>
        <p:spPr/>
        <p:txBody>
          <a:bodyPr/>
          <a:lstStyle>
            <a:lvl1pPr>
              <a:defRPr/>
            </a:lvl1pPr>
          </a:lstStyle>
          <a:p>
            <a:fld id="{7F3333B8-8F7D-48AB-9948-258FDBCDECB0}" type="slidenum">
              <a:rPr lang="en-US" altLang="zh-CN"/>
              <a:pPr/>
              <a:t>‹#›</a:t>
            </a:fld>
            <a:endParaRPr lang="en-US" altLang="zh-CN"/>
          </a:p>
        </p:txBody>
      </p:sp>
    </p:spTree>
    <p:extLst>
      <p:ext uri="{BB962C8B-B14F-4D97-AF65-F5344CB8AC3E}">
        <p14:creationId xmlns:p14="http://schemas.microsoft.com/office/powerpoint/2010/main" val="343678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558324E-861B-4F7A-864C-925E20E3BE26}" type="datetime3">
              <a:rPr lang="zh-CN" altLang="en-US"/>
              <a:pPr>
                <a:defRPr/>
              </a:pPr>
              <a:t>2023年9月3日星期日</a:t>
            </a:fld>
            <a:endParaRPr lang="en-US" altLang="zh-CN"/>
          </a:p>
        </p:txBody>
      </p:sp>
      <p:sp>
        <p:nvSpPr>
          <p:cNvPr id="3"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4" name="灯片编号占位符 5"/>
          <p:cNvSpPr>
            <a:spLocks noGrp="1"/>
          </p:cNvSpPr>
          <p:nvPr>
            <p:ph type="sldNum" sz="quarter" idx="12"/>
          </p:nvPr>
        </p:nvSpPr>
        <p:spPr/>
        <p:txBody>
          <a:bodyPr/>
          <a:lstStyle>
            <a:lvl1pPr>
              <a:defRPr/>
            </a:lvl1pPr>
          </a:lstStyle>
          <a:p>
            <a:fld id="{F0DC77C1-3E17-41C5-AF35-9CDF2F9EB66E}" type="slidenum">
              <a:rPr lang="en-US" altLang="zh-CN"/>
              <a:pPr/>
              <a:t>‹#›</a:t>
            </a:fld>
            <a:endParaRPr lang="en-US" altLang="zh-CN"/>
          </a:p>
        </p:txBody>
      </p:sp>
    </p:spTree>
    <p:extLst>
      <p:ext uri="{BB962C8B-B14F-4D97-AF65-F5344CB8AC3E}">
        <p14:creationId xmlns:p14="http://schemas.microsoft.com/office/powerpoint/2010/main" val="206374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41BD8FC-30DA-4104-BDDD-4843D93251E3}" type="datetime3">
              <a:rPr lang="zh-CN" altLang="en-US"/>
              <a:pPr>
                <a:defRPr/>
              </a:pPr>
              <a:t>2023年9月3日星期日</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7" name="灯片编号占位符 5"/>
          <p:cNvSpPr>
            <a:spLocks noGrp="1"/>
          </p:cNvSpPr>
          <p:nvPr>
            <p:ph type="sldNum" sz="quarter" idx="12"/>
          </p:nvPr>
        </p:nvSpPr>
        <p:spPr/>
        <p:txBody>
          <a:bodyPr/>
          <a:lstStyle>
            <a:lvl1pPr>
              <a:defRPr/>
            </a:lvl1pPr>
          </a:lstStyle>
          <a:p>
            <a:fld id="{A1920F52-69C0-487C-9953-13A886D46668}" type="slidenum">
              <a:rPr lang="en-US" altLang="zh-CN"/>
              <a:pPr/>
              <a:t>‹#›</a:t>
            </a:fld>
            <a:endParaRPr lang="en-US" altLang="zh-CN"/>
          </a:p>
        </p:txBody>
      </p:sp>
    </p:spTree>
    <p:extLst>
      <p:ext uri="{BB962C8B-B14F-4D97-AF65-F5344CB8AC3E}">
        <p14:creationId xmlns:p14="http://schemas.microsoft.com/office/powerpoint/2010/main" val="404530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53BA1D2-4789-4E6D-B0C4-61469EE58FEC}" type="datetime3">
              <a:rPr lang="zh-CN" altLang="en-US"/>
              <a:pPr>
                <a:defRPr/>
              </a:pPr>
              <a:t>2023年9月3日星期日</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模拟电子电路</a:t>
            </a:r>
          </a:p>
        </p:txBody>
      </p:sp>
      <p:sp>
        <p:nvSpPr>
          <p:cNvPr id="7" name="灯片编号占位符 5"/>
          <p:cNvSpPr>
            <a:spLocks noGrp="1"/>
          </p:cNvSpPr>
          <p:nvPr>
            <p:ph type="sldNum" sz="quarter" idx="12"/>
          </p:nvPr>
        </p:nvSpPr>
        <p:spPr/>
        <p:txBody>
          <a:bodyPr/>
          <a:lstStyle>
            <a:lvl1pPr>
              <a:defRPr/>
            </a:lvl1pPr>
          </a:lstStyle>
          <a:p>
            <a:fld id="{2DCC57C3-E661-4F97-83FA-184C7DB06078}" type="slidenum">
              <a:rPr lang="en-US" altLang="zh-CN"/>
              <a:pPr/>
              <a:t>‹#›</a:t>
            </a:fld>
            <a:endParaRPr lang="en-US" altLang="zh-CN"/>
          </a:p>
        </p:txBody>
      </p:sp>
    </p:spTree>
    <p:extLst>
      <p:ext uri="{BB962C8B-B14F-4D97-AF65-F5344CB8AC3E}">
        <p14:creationId xmlns:p14="http://schemas.microsoft.com/office/powerpoint/2010/main" val="101550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50000"/>
              </a:spcBef>
              <a:defRPr sz="1200">
                <a:solidFill>
                  <a:schemeClr val="tx1">
                    <a:tint val="75000"/>
                  </a:schemeClr>
                </a:solidFill>
                <a:ea typeface="楷体_GB2312" pitchFamily="49" charset="-122"/>
              </a:defRPr>
            </a:lvl1pPr>
          </a:lstStyle>
          <a:p>
            <a:pPr>
              <a:defRPr/>
            </a:pPr>
            <a:fld id="{3E4F399B-3E4A-4352-9B6A-044E92AFCF98}" type="datetime3">
              <a:rPr lang="zh-CN" altLang="en-US"/>
              <a:pPr>
                <a:defRPr/>
              </a:pPr>
              <a:t>2023年9月3日星期日</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50000"/>
              </a:spcBef>
              <a:defRPr sz="1200">
                <a:solidFill>
                  <a:schemeClr val="tx1">
                    <a:tint val="75000"/>
                  </a:schemeClr>
                </a:solidFill>
                <a:ea typeface="楷体_GB2312" pitchFamily="49" charset="-122"/>
              </a:defRPr>
            </a:lvl1pPr>
          </a:lstStyle>
          <a:p>
            <a:pPr>
              <a:defRPr/>
            </a:pPr>
            <a:r>
              <a:rPr lang="en-US" altLang="zh-CN"/>
              <a:t>模拟电子电路</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spcBef>
                <a:spcPct val="50000"/>
              </a:spcBef>
              <a:defRPr sz="1200">
                <a:solidFill>
                  <a:srgbClr val="898989"/>
                </a:solidFill>
                <a:ea typeface="楷体_GB2312" pitchFamily="49" charset="-122"/>
              </a:defRPr>
            </a:lvl1pPr>
          </a:lstStyle>
          <a:p>
            <a:fld id="{C9C681C5-2E1E-4935-A03E-D9093A222CB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gi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wm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baike.baidu.com/view/551959.htm" TargetMode="External"/><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hyperlink" Target="http://baike.baidu.com/view/1957713.htm"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14.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28.emf"/><Relationship Id="rId4" Type="http://schemas.openxmlformats.org/officeDocument/2006/relationships/oleObject" Target="../embeddings/oleObject1.bin"/><Relationship Id="rId9" Type="http://schemas.openxmlformats.org/officeDocument/2006/relationships/image" Target="../media/image8.png"/></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5.xml"/><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png"/><Relationship Id="rId5" Type="http://schemas.openxmlformats.org/officeDocument/2006/relationships/image" Target="../media/image30.emf"/><Relationship Id="rId4" Type="http://schemas.openxmlformats.org/officeDocument/2006/relationships/oleObject" Target="../embeddings/oleObject3.bin"/><Relationship Id="rId9"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baike.baidu.com/view/638405.htm"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698500" y="2112963"/>
            <a:ext cx="7797800" cy="1403350"/>
          </a:xfrm>
          <a:prstGeom prst="roundRect">
            <a:avLst/>
          </a:prstGeom>
          <a:solidFill>
            <a:srgbClr val="75DD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ltLang="zh-CN" sz="4800" spc="600" dirty="0">
              <a:solidFill>
                <a:srgbClr val="CC0099"/>
              </a:solidFill>
              <a:effectLst>
                <a:outerShdw blurRad="38100" dist="38100" dir="2700000" algn="tl">
                  <a:srgbClr val="000000">
                    <a:alpha val="43137"/>
                  </a:srgbClr>
                </a:outerShdw>
              </a:effectLst>
              <a:latin typeface="+mj-ea"/>
              <a:ea typeface="+mj-ea"/>
            </a:endParaRPr>
          </a:p>
          <a:p>
            <a:pPr algn="ctr">
              <a:spcBef>
                <a:spcPct val="50000"/>
              </a:spcBef>
              <a:defRPr/>
            </a:pPr>
            <a:r>
              <a:rPr lang="zh-CN" altLang="en-US" sz="4800" spc="600" dirty="0">
                <a:solidFill>
                  <a:srgbClr val="CC0099"/>
                </a:solidFill>
                <a:effectLst>
                  <a:outerShdw blurRad="38100" dist="38100" dir="2700000" algn="tl">
                    <a:srgbClr val="000000">
                      <a:alpha val="43137"/>
                    </a:srgbClr>
                  </a:outerShdw>
                </a:effectLst>
                <a:latin typeface="+mj-ea"/>
                <a:ea typeface="+mj-ea"/>
              </a:rPr>
              <a:t> </a:t>
            </a:r>
            <a:r>
              <a:rPr lang="zh-CN" altLang="en-US" sz="5400" kern="1500" spc="1080" dirty="0">
                <a:solidFill>
                  <a:schemeClr val="tx1"/>
                </a:solidFill>
                <a:effectLst>
                  <a:outerShdw blurRad="38100" dist="38100" dir="2700000" algn="tl">
                    <a:srgbClr val="000000">
                      <a:alpha val="43137"/>
                    </a:srgbClr>
                  </a:outerShdw>
                </a:effectLst>
                <a:latin typeface="楷体" pitchFamily="49" charset="-122"/>
                <a:ea typeface="楷体" pitchFamily="49" charset="-122"/>
              </a:rPr>
              <a:t>模拟电子线路</a:t>
            </a:r>
            <a:r>
              <a:rPr lang="en-US" altLang="zh-CN" sz="5400" dirty="0">
                <a:solidFill>
                  <a:srgbClr val="000000"/>
                </a:solidFill>
                <a:latin typeface="Times New Roman" pitchFamily="18" charset="0"/>
                <a:cs typeface="Times New Roman" pitchFamily="18" charset="0"/>
              </a:rPr>
              <a:t>B</a:t>
            </a:r>
          </a:p>
          <a:p>
            <a:pPr algn="ctr">
              <a:spcBef>
                <a:spcPts val="0"/>
              </a:spcBef>
              <a:defRPr/>
            </a:pPr>
            <a:r>
              <a:rPr lang="en-US" altLang="zh-CN" sz="3200" dirty="0">
                <a:solidFill>
                  <a:srgbClr val="000000"/>
                </a:solidFill>
                <a:latin typeface="宋体"/>
              </a:rPr>
              <a:t>(</a:t>
            </a:r>
            <a:r>
              <a:rPr lang="zh-CN" altLang="en-US" sz="3200" dirty="0">
                <a:solidFill>
                  <a:srgbClr val="000000"/>
                </a:solidFill>
                <a:latin typeface="宋体"/>
              </a:rPr>
              <a:t>课程号：</a:t>
            </a:r>
            <a:r>
              <a:rPr lang="en-US" altLang="zh-CN" sz="3200" dirty="0">
                <a:solidFill>
                  <a:srgbClr val="000000"/>
                </a:solidFill>
                <a:latin typeface="Times New Roman" pitchFamily="18" charset="0"/>
                <a:cs typeface="Times New Roman" pitchFamily="18" charset="0"/>
              </a:rPr>
              <a:t>B0400101S</a:t>
            </a:r>
            <a:r>
              <a:rPr lang="en-US" altLang="zh-CN" sz="3200" dirty="0">
                <a:solidFill>
                  <a:srgbClr val="000000"/>
                </a:solidFill>
                <a:latin typeface="宋体"/>
              </a:rPr>
              <a:t>)</a:t>
            </a:r>
            <a:endParaRPr lang="en-US" altLang="zh-CN" sz="3200" dirty="0">
              <a:solidFill>
                <a:srgbClr val="000000"/>
              </a:solidFill>
              <a:cs typeface="Times New Roman" pitchFamily="18" charset="0"/>
            </a:endParaRPr>
          </a:p>
          <a:p>
            <a:pPr algn="ctr">
              <a:spcBef>
                <a:spcPct val="50000"/>
              </a:spcBef>
              <a:defRPr/>
            </a:pPr>
            <a:endParaRPr lang="zh-CN" altLang="en-US" sz="5400" kern="1500" spc="1080" dirty="0">
              <a:solidFill>
                <a:schemeClr val="tx1"/>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8" name="副标题 7"/>
          <p:cNvSpPr>
            <a:spLocks noGrp="1"/>
          </p:cNvSpPr>
          <p:nvPr>
            <p:ph type="subTitle" idx="1"/>
          </p:nvPr>
        </p:nvSpPr>
        <p:spPr>
          <a:xfrm>
            <a:off x="0" y="4476750"/>
            <a:ext cx="9143999" cy="2381250"/>
          </a:xfrm>
        </p:spPr>
        <p:txBody>
          <a:bodyPr/>
          <a:lstStyle/>
          <a:p>
            <a:pPr eaLnBrk="1" hangingPunct="1">
              <a:lnSpc>
                <a:spcPts val="4000"/>
              </a:lnSpc>
              <a:defRPr/>
            </a:pPr>
            <a:r>
              <a:rPr lang="zh-CN" altLang="en-US" b="1" spc="600" dirty="0" smtClean="0">
                <a:solidFill>
                  <a:schemeClr val="tx1"/>
                </a:solidFill>
                <a:latin typeface="黑体" pitchFamily="49" charset="-122"/>
                <a:ea typeface="黑体" pitchFamily="49" charset="-122"/>
              </a:rPr>
              <a:t>储鹏</a:t>
            </a:r>
            <a:endParaRPr lang="en-US" altLang="zh-CN" b="1" spc="600" dirty="0" smtClean="0">
              <a:solidFill>
                <a:schemeClr val="tx1"/>
              </a:solidFill>
              <a:latin typeface="黑体" pitchFamily="49" charset="-122"/>
              <a:ea typeface="黑体" pitchFamily="49" charset="-122"/>
            </a:endParaRPr>
          </a:p>
          <a:p>
            <a:pPr eaLnBrk="1" hangingPunct="1">
              <a:lnSpc>
                <a:spcPts val="4000"/>
              </a:lnSpc>
              <a:defRPr/>
            </a:pPr>
            <a:r>
              <a:rPr lang="en-US" altLang="zh-CN" sz="2800" b="1" dirty="0" smtClean="0">
                <a:solidFill>
                  <a:schemeClr val="tx1"/>
                </a:solidFill>
                <a:latin typeface="Times New Roman" pitchFamily="18" charset="0"/>
                <a:cs typeface="Times New Roman" pitchFamily="18" charset="0"/>
              </a:rPr>
              <a:t>QQ</a:t>
            </a:r>
            <a:r>
              <a:rPr lang="zh-CN" altLang="en-US" sz="2800" b="1" dirty="0" smtClean="0">
                <a:solidFill>
                  <a:schemeClr val="tx1"/>
                </a:solidFill>
                <a:latin typeface="Times New Roman" pitchFamily="18" charset="0"/>
                <a:cs typeface="Times New Roman" pitchFamily="18" charset="0"/>
              </a:rPr>
              <a:t>群号</a:t>
            </a:r>
            <a:r>
              <a:rPr lang="en-US" altLang="zh-CN" sz="2800" b="1" dirty="0">
                <a:solidFill>
                  <a:schemeClr val="tx1"/>
                </a:solidFill>
                <a:latin typeface="Times New Roman" pitchFamily="18" charset="0"/>
                <a:cs typeface="Times New Roman" pitchFamily="18" charset="0"/>
              </a:rPr>
              <a:t>: 765311153</a:t>
            </a:r>
            <a:endParaRPr lang="en-US" altLang="zh-CN" b="1" spc="600" dirty="0" smtClean="0">
              <a:solidFill>
                <a:schemeClr val="tx1"/>
              </a:solidFill>
              <a:latin typeface="Times New Roman" pitchFamily="18" charset="0"/>
              <a:ea typeface="黑体" pitchFamily="49" charset="-122"/>
              <a:cs typeface="Times New Roman" pitchFamily="18" charset="0"/>
            </a:endParaRPr>
          </a:p>
        </p:txBody>
      </p:sp>
      <p:pic>
        <p:nvPicPr>
          <p:cNvPr id="13318" name="Picture 6"/>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325984" y="119281"/>
            <a:ext cx="2151430" cy="1260000"/>
          </a:xfrm>
          <a:prstGeom prst="roundRect">
            <a:avLst/>
          </a:prstGeom>
          <a:noFill/>
          <a:ln w="38100" cap="flat" cmpd="sng" algn="ctr">
            <a:noFill/>
            <a:prstDash val="solid"/>
            <a:miter lim="800000"/>
            <a:headEnd/>
            <a:tailEnd/>
          </a:ln>
        </p:spPr>
      </p:pic>
      <p:sp>
        <p:nvSpPr>
          <p:cNvPr id="4101" name="矩形 5"/>
          <p:cNvSpPr>
            <a:spLocks noChangeArrowheads="1"/>
          </p:cNvSpPr>
          <p:nvPr/>
        </p:nvSpPr>
        <p:spPr bwMode="auto">
          <a:xfrm>
            <a:off x="3671888" y="3167063"/>
            <a:ext cx="184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fontAlgn="ctr" hangingPunct="1"/>
            <a:endParaRPr lang="en-US" altLang="zh-CN" sz="3200">
              <a:solidFill>
                <a:srgbClr val="0000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33"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81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84"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 y="896938"/>
            <a:ext cx="86979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矩形 4"/>
          <p:cNvSpPr>
            <a:spLocks noChangeArrowheads="1"/>
          </p:cNvSpPr>
          <p:nvPr/>
        </p:nvSpPr>
        <p:spPr bwMode="auto">
          <a:xfrm>
            <a:off x="5627688" y="2178050"/>
            <a:ext cx="3910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F6"/>
                </a:solidFill>
              </a:rPr>
              <a:t>（原子核和内层电子的整体）	</a:t>
            </a:r>
          </a:p>
        </p:txBody>
      </p:sp>
      <p:pic>
        <p:nvPicPr>
          <p:cNvPr id="13317" name="图片 5"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1025" y="0"/>
            <a:ext cx="2573338"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136525" y="6140450"/>
            <a:ext cx="89931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514350" indent="-51435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eriod"/>
            </a:pPr>
            <a:r>
              <a:rPr lang="zh-CN" altLang="en-US" sz="3000">
                <a:solidFill>
                  <a:srgbClr val="FF0000"/>
                </a:solidFill>
                <a:ea typeface="黑体" panose="02010609060101010101" pitchFamily="49" charset="-122"/>
                <a:cs typeface="Times New Roman" panose="02020603050405020304" pitchFamily="18" charset="0"/>
              </a:rPr>
              <a:t>本征半导体</a:t>
            </a:r>
            <a:r>
              <a:rPr lang="en-US" altLang="zh-CN">
                <a:ea typeface="黑体" panose="02010609060101010101" pitchFamily="49" charset="-122"/>
                <a:cs typeface="Times New Roman" panose="02020603050405020304" pitchFamily="18" charset="0"/>
              </a:rPr>
              <a:t>: </a:t>
            </a:r>
            <a:r>
              <a:rPr lang="zh-CN" altLang="en-US">
                <a:solidFill>
                  <a:srgbClr val="0000EE"/>
                </a:solidFill>
                <a:ea typeface="楷体_GB2312" pitchFamily="49" charset="-122"/>
                <a:cs typeface="Times New Roman" panose="02020603050405020304" pitchFamily="18" charset="0"/>
              </a:rPr>
              <a:t>纯净</a:t>
            </a:r>
            <a:r>
              <a:rPr lang="zh-CN" altLang="en-US">
                <a:ea typeface="楷体_GB2312" pitchFamily="49" charset="-122"/>
                <a:cs typeface="Times New Roman" panose="02020603050405020304" pitchFamily="18" charset="0"/>
              </a:rPr>
              <a:t>的</a:t>
            </a:r>
            <a:r>
              <a:rPr lang="zh-CN" altLang="en-US">
                <a:solidFill>
                  <a:srgbClr val="0000F6"/>
                </a:solidFill>
                <a:ea typeface="楷体_GB2312" pitchFamily="49" charset="-122"/>
                <a:cs typeface="Times New Roman" panose="02020603050405020304" pitchFamily="18" charset="0"/>
              </a:rPr>
              <a:t>单晶</a:t>
            </a:r>
            <a:r>
              <a:rPr lang="zh-CN" altLang="en-US">
                <a:ea typeface="楷体_GB2312" pitchFamily="49" charset="-122"/>
                <a:cs typeface="Times New Roman" panose="02020603050405020304" pitchFamily="18" charset="0"/>
              </a:rPr>
              <a:t>半导体</a:t>
            </a:r>
            <a:endParaRPr lang="en-US" altLang="zh-CN">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1"/>
          <p:cNvSpPr txBox="1">
            <a:spLocks noChangeArrowheads="1"/>
          </p:cNvSpPr>
          <p:nvPr/>
        </p:nvSpPr>
        <p:spPr bwMode="auto">
          <a:xfrm>
            <a:off x="0" y="4414838"/>
            <a:ext cx="9144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200">
                <a:ea typeface="楷体_GB2312" pitchFamily="49" charset="-122"/>
              </a:rPr>
              <a:t>图 </a:t>
            </a:r>
            <a:r>
              <a:rPr lang="en-US" altLang="zh-CN" sz="2200">
                <a:ea typeface="楷体_GB2312" pitchFamily="49" charset="-122"/>
              </a:rPr>
              <a:t>2. </a:t>
            </a:r>
            <a:r>
              <a:rPr lang="zh-CN" altLang="en-US" sz="2200">
                <a:ea typeface="楷体_GB2312" pitchFamily="49" charset="-122"/>
              </a:rPr>
              <a:t>单晶硅和锗</a:t>
            </a:r>
            <a:r>
              <a:rPr lang="zh-CN" altLang="en-US" sz="2200">
                <a:solidFill>
                  <a:srgbClr val="0000FF"/>
                </a:solidFill>
                <a:ea typeface="楷体_GB2312" pitchFamily="49" charset="-122"/>
              </a:rPr>
              <a:t>共价键</a:t>
            </a:r>
            <a:r>
              <a:rPr lang="zh-CN" altLang="en-US" sz="2200">
                <a:ea typeface="楷体_GB2312" pitchFamily="49" charset="-122"/>
              </a:rPr>
              <a:t>结构示意图</a:t>
            </a:r>
          </a:p>
        </p:txBody>
      </p:sp>
      <p:sp>
        <p:nvSpPr>
          <p:cNvPr id="284754" name="Rectangle 82"/>
          <p:cNvSpPr>
            <a:spLocks noChangeArrowheads="1"/>
          </p:cNvSpPr>
          <p:nvPr/>
        </p:nvSpPr>
        <p:spPr bwMode="auto">
          <a:xfrm>
            <a:off x="95250" y="4918075"/>
            <a:ext cx="8859838"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lnSpc>
                <a:spcPts val="3700"/>
              </a:lnSpc>
            </a:pPr>
            <a:r>
              <a:rPr lang="zh-CN" altLang="en-US" sz="2400">
                <a:latin typeface="楷体" panose="02010609060101010101" pitchFamily="49" charset="-122"/>
                <a:ea typeface="楷体" panose="02010609060101010101" pitchFamily="49" charset="-122"/>
              </a:rPr>
              <a:t>形成共价键后，每个原子的最外层电子是</a:t>
            </a:r>
            <a:r>
              <a:rPr lang="en-US" altLang="zh-CN" sz="2400">
                <a:solidFill>
                  <a:srgbClr val="FF0000"/>
                </a:solidFill>
                <a:ea typeface="楷体" panose="02010609060101010101" pitchFamily="49" charset="-122"/>
                <a:cs typeface="Times New Roman" panose="02020603050405020304" pitchFamily="18" charset="0"/>
              </a:rPr>
              <a:t>8</a:t>
            </a:r>
            <a:r>
              <a:rPr lang="zh-CN" altLang="en-US" sz="2400">
                <a:latin typeface="楷体" panose="02010609060101010101" pitchFamily="49" charset="-122"/>
                <a:ea typeface="楷体" panose="02010609060101010101" pitchFamily="49" charset="-122"/>
              </a:rPr>
              <a:t>个，构成稳定结构。价电子被紧紧束缚在共价键中</a:t>
            </a:r>
            <a:r>
              <a:rPr lang="en-US" altLang="zh-CN" sz="2400">
                <a:solidFill>
                  <a:srgbClr val="FF0000"/>
                </a:solidFill>
                <a:ea typeface="楷体" panose="02010609060101010101" pitchFamily="49" charset="-122"/>
              </a:rPr>
              <a:t>(</a:t>
            </a:r>
            <a:r>
              <a:rPr lang="zh-CN" altLang="en-US" sz="2400">
                <a:solidFill>
                  <a:srgbClr val="FF0000"/>
                </a:solidFill>
                <a:ea typeface="楷体" panose="02010609060101010101" pitchFamily="49" charset="-122"/>
              </a:rPr>
              <a:t>被称为</a:t>
            </a:r>
            <a:r>
              <a:rPr lang="zh-CN" altLang="en-US" sz="2400">
                <a:solidFill>
                  <a:srgbClr val="FF0000"/>
                </a:solidFill>
                <a:latin typeface="楷体" panose="02010609060101010101" pitchFamily="49" charset="-122"/>
                <a:ea typeface="楷体" panose="02010609060101010101" pitchFamily="49" charset="-122"/>
              </a:rPr>
              <a:t>束缚电子</a:t>
            </a:r>
            <a:r>
              <a:rPr lang="en-US" altLang="zh-CN" sz="2400">
                <a:solidFill>
                  <a:srgbClr val="FF0000"/>
                </a:solidFill>
                <a:ea typeface="楷体" panose="02010609060101010101" pitchFamily="49" charset="-122"/>
              </a:rPr>
              <a:t>)</a:t>
            </a:r>
            <a:r>
              <a:rPr lang="zh-CN" altLang="en-US" sz="2400">
                <a:solidFill>
                  <a:srgbClr val="FF0000"/>
                </a:solidFill>
                <a:ea typeface="楷体" panose="02010609060101010101" pitchFamily="49" charset="-122"/>
              </a:rPr>
              <a:t> </a:t>
            </a:r>
            <a:r>
              <a:rPr lang="zh-CN" altLang="en-US" sz="2400">
                <a:latin typeface="楷体" panose="02010609060101010101" pitchFamily="49" charset="-122"/>
                <a:ea typeface="楷体" panose="02010609060101010101" pitchFamily="49" charset="-122"/>
              </a:rPr>
              <a:t>，</a:t>
            </a:r>
            <a:r>
              <a:rPr lang="zh-CN" altLang="en-US" sz="2400">
                <a:solidFill>
                  <a:srgbClr val="FF0000"/>
                </a:solidFill>
                <a:latin typeface="楷体" panose="02010609060101010101" pitchFamily="49" charset="-122"/>
                <a:ea typeface="楷体" panose="02010609060101010101" pitchFamily="49" charset="-122"/>
              </a:rPr>
              <a:t>低温下</a:t>
            </a:r>
            <a:r>
              <a:rPr lang="zh-CN" altLang="en-US" sz="2400">
                <a:latin typeface="楷体" panose="02010609060101010101" pitchFamily="49" charset="-122"/>
                <a:ea typeface="楷体" panose="02010609060101010101" pitchFamily="49" charset="-122"/>
              </a:rPr>
              <a:t>很难脱离共价键成为</a:t>
            </a:r>
            <a:r>
              <a:rPr lang="zh-CN" altLang="en-US" sz="2400">
                <a:solidFill>
                  <a:srgbClr val="FF0000"/>
                </a:solidFill>
                <a:latin typeface="楷体" panose="02010609060101010101" pitchFamily="49" charset="-122"/>
                <a:ea typeface="楷体" panose="02010609060101010101" pitchFamily="49" charset="-122"/>
              </a:rPr>
              <a:t>自由电子</a:t>
            </a:r>
            <a:r>
              <a:rPr lang="zh-CN" altLang="en-US" sz="2400">
                <a:latin typeface="楷体" panose="02010609060101010101" pitchFamily="49" charset="-122"/>
                <a:ea typeface="楷体" panose="02010609060101010101" pitchFamily="49" charset="-122"/>
              </a:rPr>
              <a:t>参与导电，所以</a:t>
            </a:r>
            <a:r>
              <a:rPr lang="zh-CN" altLang="en-US" sz="2400" u="sng">
                <a:solidFill>
                  <a:srgbClr val="FF0000"/>
                </a:solidFill>
                <a:latin typeface="楷体" panose="02010609060101010101" pitchFamily="49" charset="-122"/>
                <a:ea typeface="楷体" panose="02010609060101010101" pitchFamily="49" charset="-122"/>
              </a:rPr>
              <a:t>低温下，本征半导体的导电能力很弱</a:t>
            </a:r>
            <a:r>
              <a:rPr lang="zh-CN" altLang="en-US" sz="2400">
                <a:solidFill>
                  <a:srgbClr val="FF0000"/>
                </a:solidFill>
                <a:latin typeface="楷体" panose="02010609060101010101" pitchFamily="49" charset="-122"/>
                <a:ea typeface="楷体" panose="02010609060101010101" pitchFamily="49" charset="-122"/>
              </a:rPr>
              <a:t>。</a:t>
            </a:r>
          </a:p>
        </p:txBody>
      </p:sp>
      <p:pic>
        <p:nvPicPr>
          <p:cNvPr id="14340" name="图片 84"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89" descr="图片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862013"/>
            <a:ext cx="72771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6" descr="图片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 Box 48"/>
          <p:cNvSpPr txBox="1">
            <a:spLocks noChangeArrowheads="1"/>
          </p:cNvSpPr>
          <p:nvPr/>
        </p:nvSpPr>
        <p:spPr bwMode="auto">
          <a:xfrm>
            <a:off x="-258763" y="787400"/>
            <a:ext cx="30559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a:solidFill>
                  <a:srgbClr val="FF0000"/>
                </a:solidFill>
                <a:ea typeface="楷体_GB2312" pitchFamily="49" charset="-122"/>
              </a:rPr>
              <a:t>二、 </a:t>
            </a:r>
            <a:r>
              <a:rPr kumimoji="0" lang="zh-CN" altLang="en-US">
                <a:solidFill>
                  <a:srgbClr val="FF0000"/>
                </a:solidFill>
                <a:latin typeface="黑体" panose="02010609060101010101" pitchFamily="49" charset="-122"/>
                <a:ea typeface="黑体" panose="02010609060101010101" pitchFamily="49" charset="-122"/>
              </a:rPr>
              <a:t>导电机理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754"/>
                                        </p:tgtEl>
                                        <p:attrNameLst>
                                          <p:attrName>style.visibility</p:attrName>
                                        </p:attrNameLst>
                                      </p:cBhvr>
                                      <p:to>
                                        <p:strVal val="visible"/>
                                      </p:to>
                                    </p:set>
                                    <p:animEffect transition="in" filter="blinds(horizontal)">
                                      <p:cBhvr>
                                        <p:cTn id="7" dur="500"/>
                                        <p:tgtEl>
                                          <p:spTgt spid="2847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5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91"/>
          <p:cNvSpPr/>
          <p:nvPr/>
        </p:nvSpPr>
        <p:spPr>
          <a:xfrm>
            <a:off x="377825" y="977900"/>
            <a:ext cx="4645025" cy="5580063"/>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5363" name="图片 94"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538" y="1417638"/>
            <a:ext cx="38100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81"/>
          <p:cNvSpPr txBox="1">
            <a:spLocks noChangeArrowheads="1"/>
          </p:cNvSpPr>
          <p:nvPr/>
        </p:nvSpPr>
        <p:spPr bwMode="auto">
          <a:xfrm>
            <a:off x="449263" y="5076825"/>
            <a:ext cx="7948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kumimoji="0" lang="zh-CN" altLang="zh-CN" sz="2400">
              <a:solidFill>
                <a:schemeClr val="hlink"/>
              </a:solidFill>
              <a:ea typeface="楷体_GB2312" pitchFamily="49" charset="-122"/>
            </a:endParaRPr>
          </a:p>
        </p:txBody>
      </p:sp>
      <p:sp>
        <p:nvSpPr>
          <p:cNvPr id="286867" name="Line 147"/>
          <p:cNvSpPr>
            <a:spLocks noChangeShapeType="1"/>
          </p:cNvSpPr>
          <p:nvPr/>
        </p:nvSpPr>
        <p:spPr bwMode="auto">
          <a:xfrm rot="5400000">
            <a:off x="3952082" y="2653506"/>
            <a:ext cx="588962" cy="511175"/>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68" name="Text Box 148"/>
          <p:cNvSpPr txBox="1">
            <a:spLocks noChangeArrowheads="1"/>
          </p:cNvSpPr>
          <p:nvPr/>
        </p:nvSpPr>
        <p:spPr bwMode="auto">
          <a:xfrm>
            <a:off x="4375150" y="1700213"/>
            <a:ext cx="554038"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2400">
                <a:solidFill>
                  <a:srgbClr val="FF0000"/>
                </a:solidFill>
                <a:latin typeface="楷体" panose="02010609060101010101" pitchFamily="49" charset="-122"/>
                <a:ea typeface="楷体" panose="02010609060101010101" pitchFamily="49" charset="-122"/>
              </a:rPr>
              <a:t>自 由 电 子</a:t>
            </a:r>
          </a:p>
        </p:txBody>
      </p:sp>
      <p:sp>
        <p:nvSpPr>
          <p:cNvPr id="286869" name="Text Box 149"/>
          <p:cNvSpPr txBox="1">
            <a:spLocks noChangeArrowheads="1"/>
          </p:cNvSpPr>
          <p:nvPr/>
        </p:nvSpPr>
        <p:spPr bwMode="auto">
          <a:xfrm>
            <a:off x="2016125" y="3216275"/>
            <a:ext cx="5540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vert="eaVert">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2400">
                <a:solidFill>
                  <a:srgbClr val="FF0000"/>
                </a:solidFill>
                <a:latin typeface="楷体" panose="02010609060101010101" pitchFamily="49" charset="-122"/>
                <a:ea typeface="楷体" panose="02010609060101010101" pitchFamily="49" charset="-122"/>
              </a:rPr>
              <a:t>空 穴</a:t>
            </a:r>
          </a:p>
        </p:txBody>
      </p:sp>
      <p:sp>
        <p:nvSpPr>
          <p:cNvPr id="286870" name="Line 150"/>
          <p:cNvSpPr>
            <a:spLocks noChangeShapeType="1"/>
          </p:cNvSpPr>
          <p:nvPr/>
        </p:nvSpPr>
        <p:spPr bwMode="auto">
          <a:xfrm rot="5400000" flipH="1" flipV="1">
            <a:off x="2806700" y="3392488"/>
            <a:ext cx="0" cy="60960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163"/>
          <p:cNvSpPr txBox="1">
            <a:spLocks noChangeArrowheads="1"/>
          </p:cNvSpPr>
          <p:nvPr/>
        </p:nvSpPr>
        <p:spPr bwMode="auto">
          <a:xfrm>
            <a:off x="488950" y="5768975"/>
            <a:ext cx="43195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200">
                <a:latin typeface="楷体" panose="02010609060101010101" pitchFamily="49" charset="-122"/>
                <a:ea typeface="楷体" panose="02010609060101010101" pitchFamily="49" charset="-122"/>
              </a:rPr>
              <a:t>图 </a:t>
            </a:r>
            <a:r>
              <a:rPr lang="en-US" altLang="zh-CN" sz="2200">
                <a:ea typeface="楷体_GB2312" pitchFamily="49" charset="-122"/>
              </a:rPr>
              <a:t>3</a:t>
            </a:r>
            <a:r>
              <a:rPr lang="en-US" altLang="zh-CN" sz="2200">
                <a:latin typeface="楷体" panose="02010609060101010101" pitchFamily="49" charset="-122"/>
                <a:ea typeface="楷体" panose="02010609060101010101" pitchFamily="49" charset="-122"/>
              </a:rPr>
              <a:t>.</a:t>
            </a:r>
            <a:r>
              <a:rPr lang="zh-CN" altLang="en-US" sz="2200">
                <a:latin typeface="楷体" panose="02010609060101010101" pitchFamily="49" charset="-122"/>
                <a:ea typeface="楷体" panose="02010609060101010101" pitchFamily="49" charset="-122"/>
              </a:rPr>
              <a:t>本征激发产生电子和空穴</a:t>
            </a:r>
          </a:p>
        </p:txBody>
      </p:sp>
      <p:pic>
        <p:nvPicPr>
          <p:cNvPr id="15370" name="图片 86"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27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4"/>
          <p:cNvSpPr txBox="1">
            <a:spLocks noChangeArrowheads="1"/>
          </p:cNvSpPr>
          <p:nvPr/>
        </p:nvSpPr>
        <p:spPr bwMode="auto">
          <a:xfrm>
            <a:off x="5186363" y="1152525"/>
            <a:ext cx="3548062"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3900"/>
              </a:lnSpc>
            </a:pPr>
            <a:r>
              <a:rPr kumimoji="0" lang="zh-CN" altLang="en-US" sz="2600">
                <a:solidFill>
                  <a:srgbClr val="000000"/>
                </a:solidFill>
                <a:ea typeface="楷体_GB2312" pitchFamily="49" charset="-122"/>
              </a:rPr>
              <a:t>但是，半导体中的价电子不像绝缘体中束缚得那样紧，如</a:t>
            </a:r>
            <a:r>
              <a:rPr kumimoji="0" lang="zh-CN" altLang="en-US" sz="2600">
                <a:ea typeface="楷体_GB2312" pitchFamily="49" charset="-122"/>
              </a:rPr>
              <a:t>在一定</a:t>
            </a:r>
            <a:r>
              <a:rPr kumimoji="0" lang="zh-CN" altLang="en-US" sz="2600">
                <a:solidFill>
                  <a:srgbClr val="0000F6"/>
                </a:solidFill>
                <a:ea typeface="楷体_GB2312" pitchFamily="49" charset="-122"/>
              </a:rPr>
              <a:t>温度或光照</a:t>
            </a:r>
            <a:r>
              <a:rPr kumimoji="0" lang="zh-CN" altLang="en-US" sz="2600">
                <a:ea typeface="楷体_GB2312" pitchFamily="49" charset="-122"/>
              </a:rPr>
              <a:t>下，</a:t>
            </a:r>
            <a:r>
              <a:rPr kumimoji="0" lang="zh-CN" altLang="en-US" sz="2600">
                <a:solidFill>
                  <a:srgbClr val="000000"/>
                </a:solidFill>
                <a:ea typeface="楷体_GB2312" pitchFamily="49" charset="-122"/>
              </a:rPr>
              <a:t>一些</a:t>
            </a:r>
            <a:r>
              <a:rPr kumimoji="0" lang="zh-CN" altLang="en-US" sz="2600">
                <a:solidFill>
                  <a:srgbClr val="0000F6"/>
                </a:solidFill>
                <a:ea typeface="楷体_GB2312" pitchFamily="49" charset="-122"/>
              </a:rPr>
              <a:t>价电子</a:t>
            </a:r>
            <a:r>
              <a:rPr kumimoji="0" lang="zh-CN" altLang="en-US" sz="2600">
                <a:solidFill>
                  <a:srgbClr val="000000"/>
                </a:solidFill>
                <a:ea typeface="楷体_GB2312" pitchFamily="49" charset="-122"/>
              </a:rPr>
              <a:t>获得足够的能量而脱离共价键的束缚，</a:t>
            </a:r>
            <a:r>
              <a:rPr kumimoji="0" lang="zh-CN" altLang="en-US" sz="2600">
                <a:solidFill>
                  <a:srgbClr val="0000F6"/>
                </a:solidFill>
                <a:ea typeface="楷体_GB2312" pitchFamily="49" charset="-122"/>
              </a:rPr>
              <a:t>成为自由电子（负电荷），</a:t>
            </a:r>
            <a:r>
              <a:rPr kumimoji="0" lang="zh-CN" altLang="en-US" sz="2600">
                <a:solidFill>
                  <a:srgbClr val="000000"/>
                </a:solidFill>
                <a:ea typeface="楷体_GB2312" pitchFamily="49" charset="-122"/>
              </a:rPr>
              <a:t>同时共价键上</a:t>
            </a:r>
            <a:r>
              <a:rPr kumimoji="0" lang="zh-CN" altLang="en-US" sz="2600">
                <a:solidFill>
                  <a:srgbClr val="0000F6"/>
                </a:solidFill>
                <a:ea typeface="楷体_GB2312" pitchFamily="49" charset="-122"/>
              </a:rPr>
              <a:t>留下</a:t>
            </a:r>
            <a:r>
              <a:rPr kumimoji="0" lang="zh-CN" altLang="en-US" sz="2600">
                <a:solidFill>
                  <a:srgbClr val="000000"/>
                </a:solidFill>
                <a:ea typeface="楷体_GB2312" pitchFamily="49" charset="-122"/>
              </a:rPr>
              <a:t>一个空位，称为</a:t>
            </a:r>
            <a:r>
              <a:rPr kumimoji="0" lang="zh-CN" altLang="en-US" sz="2600">
                <a:solidFill>
                  <a:srgbClr val="0000F6"/>
                </a:solidFill>
                <a:ea typeface="楷体_GB2312" pitchFamily="49" charset="-122"/>
              </a:rPr>
              <a:t>空穴（正电荷）</a:t>
            </a:r>
            <a:r>
              <a:rPr kumimoji="0" lang="zh-CN" altLang="en-US" sz="2600">
                <a:solidFill>
                  <a:srgbClr val="000000"/>
                </a:solidFill>
                <a:ea typeface="楷体_GB2312" pitchFamily="49" charset="-122"/>
              </a:rPr>
              <a:t> 。</a:t>
            </a:r>
            <a:r>
              <a:rPr kumimoji="0" lang="en-US" altLang="zh-CN" sz="2600">
                <a:ea typeface="楷体_GB2312" pitchFamily="49" charset="-122"/>
              </a:rPr>
              <a:t>——</a:t>
            </a:r>
            <a:r>
              <a:rPr kumimoji="0" lang="zh-CN" altLang="en-US" sz="2600">
                <a:solidFill>
                  <a:srgbClr val="0000F6"/>
                </a:solidFill>
                <a:ea typeface="楷体_GB2312" pitchFamily="49" charset="-122"/>
              </a:rPr>
              <a:t>本征激发</a:t>
            </a:r>
            <a:r>
              <a:rPr kumimoji="0" lang="zh-CN" altLang="en-US" sz="2600">
                <a:ea typeface="楷体_GB2312" pitchFamily="49" charset="-122"/>
              </a:rPr>
              <a:t>。</a:t>
            </a:r>
            <a:endParaRPr kumimoji="0" lang="en-US" altLang="zh-CN" sz="2600">
              <a:ea typeface="楷体_GB2312" pitchFamily="49" charset="-122"/>
            </a:endParaRPr>
          </a:p>
        </p:txBody>
      </p:sp>
      <p:pic>
        <p:nvPicPr>
          <p:cNvPr id="93" name="图片 92" descr="图片1.png"/>
          <p:cNvPicPr>
            <a:picLocks noChangeAspect="1"/>
          </p:cNvPicPr>
          <p:nvPr/>
        </p:nvPicPr>
        <p:blipFill>
          <a:blip r:embed="rId4">
            <a:extLst>
              <a:ext uri="{28A0092B-C50C-407E-A947-70E740481C1C}">
                <a14:useLocalDpi xmlns:a14="http://schemas.microsoft.com/office/drawing/2010/main" val="0"/>
              </a:ext>
            </a:extLst>
          </a:blip>
          <a:srcRect l="69431" t="42921" r="25487" b="50647"/>
          <a:stretch>
            <a:fillRect/>
          </a:stretch>
        </p:blipFill>
        <p:spPr bwMode="auto">
          <a:xfrm>
            <a:off x="3248025" y="3579813"/>
            <a:ext cx="19526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1" name="Oval 151"/>
          <p:cNvSpPr>
            <a:spLocks noChangeArrowheads="1"/>
          </p:cNvSpPr>
          <p:nvPr/>
        </p:nvSpPr>
        <p:spPr bwMode="auto">
          <a:xfrm rot="5400000">
            <a:off x="3281362" y="3606801"/>
            <a:ext cx="144463" cy="144462"/>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pic>
        <p:nvPicPr>
          <p:cNvPr id="15374" name="图片 13" descr="图片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withEffect">
                                  <p:stCondLst>
                                    <p:cond delay="0"/>
                                  </p:stCondLst>
                                  <p:childTnLst>
                                    <p:animMotion origin="layout" path="M -1.38889E-6 -3.7037E-7 L 0.06042 -0.05046 " pathEditMode="relative" ptsTypes="AA">
                                      <p:cBhvr>
                                        <p:cTn id="6" dur="2000" fill="hold"/>
                                        <p:tgtEl>
                                          <p:spTgt spid="93"/>
                                        </p:tgtEl>
                                        <p:attrNameLst>
                                          <p:attrName>ppt_x</p:attrName>
                                          <p:attrName>ppt_y</p:attrName>
                                        </p:attrNameLst>
                                      </p:cBhvr>
                                    </p:animMotion>
                                  </p:childTnLst>
                                </p:cTn>
                              </p:par>
                            </p:childTnLst>
                          </p:cTn>
                        </p:par>
                        <p:par>
                          <p:cTn id="7" fill="hold" nodeType="afterGroup">
                            <p:stCondLst>
                              <p:cond delay="2000"/>
                            </p:stCondLst>
                            <p:childTnLst>
                              <p:par>
                                <p:cTn id="8" presetID="1" presetClass="entr" presetSubtype="0" fill="hold" nodeType="afterEffect">
                                  <p:stCondLst>
                                    <p:cond delay="0"/>
                                  </p:stCondLst>
                                  <p:childTnLst>
                                    <p:set>
                                      <p:cBhvr>
                                        <p:cTn id="9" dur="1" fill="hold">
                                          <p:stCondLst>
                                            <p:cond delay="0"/>
                                          </p:stCondLst>
                                        </p:cTn>
                                        <p:tgtEl>
                                          <p:spTgt spid="28686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86868"/>
                                        </p:tgtEl>
                                        <p:attrNameLst>
                                          <p:attrName>style.visibility</p:attrName>
                                        </p:attrNameLst>
                                      </p:cBhvr>
                                      <p:to>
                                        <p:strVal val="visible"/>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86871"/>
                                        </p:tgtEl>
                                        <p:attrNameLst>
                                          <p:attrName>style.visibility</p:attrName>
                                        </p:attrNameLst>
                                      </p:cBhvr>
                                      <p:to>
                                        <p:strVal val="visible"/>
                                      </p:to>
                                    </p:set>
                                  </p:childTnLst>
                                </p:cTn>
                              </p:par>
                            </p:childTnLst>
                          </p:cTn>
                        </p:par>
                        <p:par>
                          <p:cTn id="15" fill="hold" nodeType="afterGroup">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28686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8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68" grpId="0"/>
      <p:bldP spid="286869" grpId="0"/>
      <p:bldP spid="2868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59"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2" descr="2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73438" y="141288"/>
            <a:ext cx="5218112" cy="3708400"/>
          </a:xfrm>
          <a:prstGeom prst="rect">
            <a:avLst/>
          </a:prstGeom>
          <a:solidFill>
            <a:srgbClr val="FFFF97"/>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8" name="Text Box 163"/>
          <p:cNvSpPr txBox="1">
            <a:spLocks noChangeArrowheads="1"/>
          </p:cNvSpPr>
          <p:nvPr/>
        </p:nvSpPr>
        <p:spPr bwMode="auto">
          <a:xfrm>
            <a:off x="7693025" y="803275"/>
            <a:ext cx="312738" cy="1939925"/>
          </a:xfrm>
          <a:prstGeom prst="rect">
            <a:avLst/>
          </a:prstGeom>
          <a:solidFill>
            <a:srgbClr val="ABFF57"/>
          </a:solidFill>
          <a:ln w="38100">
            <a:solidFill>
              <a:srgbClr val="33CC33"/>
            </a:solidFill>
            <a:miter lim="800000"/>
            <a:headEnd/>
            <a:tailEnd type="none" w="sm" len="med"/>
          </a:ln>
        </p:spPr>
        <p:txBody>
          <a:bodyPr vert="eaVert" lIns="0" tIns="46800" rIns="36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1800">
                <a:ea typeface="楷体_GB2312" pitchFamily="49" charset="-122"/>
              </a:rPr>
              <a:t>  导电机理示意图</a:t>
            </a:r>
          </a:p>
        </p:txBody>
      </p:sp>
      <p:sp>
        <p:nvSpPr>
          <p:cNvPr id="16389" name="Text Box 59"/>
          <p:cNvSpPr txBox="1">
            <a:spLocks noChangeArrowheads="1"/>
          </p:cNvSpPr>
          <p:nvPr/>
        </p:nvSpPr>
        <p:spPr bwMode="auto">
          <a:xfrm>
            <a:off x="111125" y="3049588"/>
            <a:ext cx="9107488"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3700"/>
              </a:lnSpc>
              <a:buFontTx/>
              <a:buAutoNum type="circleNumDbPlain"/>
            </a:pPr>
            <a:r>
              <a:rPr lang="zh-CN" altLang="en-US" sz="2500">
                <a:latin typeface="楷体" panose="02010609060101010101" pitchFamily="49" charset="-122"/>
                <a:ea typeface="楷体" panose="02010609060101010101" pitchFamily="49" charset="-122"/>
              </a:rPr>
              <a:t>在空穴的吸引下，相邻原子的</a:t>
            </a:r>
            <a:r>
              <a:rPr lang="zh-CN" altLang="en-US" sz="2500">
                <a:solidFill>
                  <a:srgbClr val="FF0000"/>
                </a:solidFill>
                <a:latin typeface="华文琥珀" pitchFamily="2" charset="-122"/>
                <a:ea typeface="华文琥珀" pitchFamily="2" charset="-122"/>
              </a:rPr>
              <a:t>价电子</a:t>
            </a:r>
            <a:r>
              <a:rPr lang="zh-CN" altLang="en-US" sz="2500">
                <a:latin typeface="楷体" panose="02010609060101010101" pitchFamily="49" charset="-122"/>
                <a:ea typeface="楷体" panose="02010609060101010101" pitchFamily="49" charset="-122"/>
              </a:rPr>
              <a:t>会来</a:t>
            </a:r>
            <a:r>
              <a:rPr lang="zh-CN" altLang="en-US" sz="2500">
                <a:solidFill>
                  <a:srgbClr val="FF0000"/>
                </a:solidFill>
                <a:latin typeface="楷体" panose="02010609060101010101" pitchFamily="49" charset="-122"/>
                <a:ea typeface="楷体" panose="02010609060101010101" pitchFamily="49" charset="-122"/>
              </a:rPr>
              <a:t>填补</a:t>
            </a:r>
            <a:r>
              <a:rPr lang="zh-CN" altLang="en-US" sz="2500">
                <a:latin typeface="楷体" panose="02010609060101010101" pitchFamily="49" charset="-122"/>
                <a:ea typeface="楷体" panose="02010609060101010101" pitchFamily="49" charset="-122"/>
              </a:rPr>
              <a:t>这个</a:t>
            </a:r>
            <a:r>
              <a:rPr lang="zh-CN" altLang="en-US" sz="2500">
                <a:solidFill>
                  <a:srgbClr val="FF0000"/>
                </a:solidFill>
                <a:latin typeface="楷体" panose="02010609060101010101" pitchFamily="49" charset="-122"/>
                <a:ea typeface="楷体" panose="02010609060101010101" pitchFamily="49" charset="-122"/>
              </a:rPr>
              <a:t>空穴</a:t>
            </a:r>
            <a:r>
              <a:rPr lang="zh-CN" altLang="en-US" sz="2500">
                <a:latin typeface="楷体" panose="02010609060101010101" pitchFamily="49" charset="-122"/>
                <a:ea typeface="楷体" panose="02010609060101010101" pitchFamily="49" charset="-122"/>
              </a:rPr>
              <a:t>，而使该价电子原来所在共价键中出现一个新的空穴，这个空穴又可能被相邻原子的价电子填补，再出现新的空穴。依此类推</a:t>
            </a:r>
            <a:r>
              <a:rPr lang="en-US" altLang="zh-CN" sz="2500">
                <a:latin typeface="楷体" panose="02010609060101010101" pitchFamily="49" charset="-122"/>
                <a:ea typeface="楷体" panose="02010609060101010101" pitchFamily="49" charset="-122"/>
              </a:rPr>
              <a:t>…</a:t>
            </a:r>
          </a:p>
          <a:p>
            <a:pPr eaLnBrk="1" hangingPunct="1">
              <a:lnSpc>
                <a:spcPts val="3900"/>
              </a:lnSpc>
              <a:spcBef>
                <a:spcPts val="1200"/>
              </a:spcBef>
              <a:buFontTx/>
              <a:buAutoNum type="circleNumDbPlain"/>
            </a:pPr>
            <a:r>
              <a:rPr lang="zh-CN" altLang="en-US" sz="2500">
                <a:solidFill>
                  <a:srgbClr val="FF0000"/>
                </a:solidFill>
                <a:latin typeface="楷体" panose="02010609060101010101" pitchFamily="49" charset="-122"/>
                <a:ea typeface="楷体" panose="02010609060101010101" pitchFamily="49" charset="-122"/>
              </a:rPr>
              <a:t>价电子填补空穴的这种运动无论在形式上还是效果上都相当于带正电荷的空穴在运动，且运动方向与价电子运动方向相反。</a:t>
            </a:r>
            <a:endParaRPr lang="en-US" altLang="zh-CN" sz="2500">
              <a:solidFill>
                <a:srgbClr val="FF0000"/>
              </a:solidFill>
              <a:latin typeface="楷体" panose="02010609060101010101" pitchFamily="49" charset="-122"/>
              <a:ea typeface="楷体" panose="02010609060101010101" pitchFamily="49" charset="-122"/>
            </a:endParaRPr>
          </a:p>
          <a:p>
            <a:pPr eaLnBrk="1" hangingPunct="1">
              <a:lnSpc>
                <a:spcPts val="3900"/>
              </a:lnSpc>
              <a:spcBef>
                <a:spcPts val="1200"/>
              </a:spcBef>
              <a:buFontTx/>
              <a:buAutoNum type="circleNumDbPlain"/>
            </a:pPr>
            <a:r>
              <a:rPr lang="zh-CN" altLang="en-US" sz="2500">
                <a:latin typeface="楷体" panose="02010609060101010101" pitchFamily="49" charset="-122"/>
                <a:ea typeface="楷体" panose="02010609060101010101" pitchFamily="49" charset="-122"/>
              </a:rPr>
              <a:t>为了区别于自由电子的运动，把这种运动称为空穴运动，并把</a:t>
            </a:r>
            <a:r>
              <a:rPr lang="zh-CN" altLang="en-US" sz="2500">
                <a:solidFill>
                  <a:srgbClr val="FF0000"/>
                </a:solidFill>
                <a:latin typeface="楷体" panose="02010609060101010101" pitchFamily="49" charset="-122"/>
                <a:ea typeface="楷体" panose="02010609060101010101" pitchFamily="49" charset="-122"/>
              </a:rPr>
              <a:t>空穴看成是一种带正电荷的载流子</a:t>
            </a:r>
            <a:r>
              <a:rPr lang="zh-CN" altLang="en-US" sz="2500">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a:xfrm>
            <a:off x="254000" y="1266825"/>
            <a:ext cx="8540750" cy="4676775"/>
          </a:xfrm>
          <a:prstGeom prst="rect">
            <a:avLst/>
          </a:prstGeom>
        </p:spPr>
        <p:txBody>
          <a:bodyPr/>
          <a:lstStyle/>
          <a:p>
            <a:pPr marL="342900" indent="-342900">
              <a:lnSpc>
                <a:spcPct val="90000"/>
              </a:lnSpc>
              <a:spcBef>
                <a:spcPct val="20000"/>
              </a:spcBef>
              <a:buFontTx/>
              <a:buBlip>
                <a:blip r:embed="rId2"/>
              </a:buBlip>
              <a:defRPr/>
            </a:pPr>
            <a:r>
              <a:rPr kumimoji="0" lang="zh-CN" altLang="en-US" dirty="0">
                <a:solidFill>
                  <a:srgbClr val="FF0000"/>
                </a:solidFill>
                <a:latin typeface="+mn-lt"/>
                <a:ea typeface="+mn-ea"/>
              </a:rPr>
              <a:t> 注意：</a:t>
            </a:r>
          </a:p>
          <a:p>
            <a:pPr marL="342900" indent="-342900">
              <a:lnSpc>
                <a:spcPct val="150000"/>
              </a:lnSpc>
              <a:spcBef>
                <a:spcPts val="1800"/>
              </a:spcBef>
              <a:buFont typeface="Wingdings" pitchFamily="2" charset="2"/>
              <a:buNone/>
              <a:defRPr/>
            </a:pPr>
            <a:r>
              <a:rPr kumimoji="0" lang="en-US" altLang="zh-CN" dirty="0">
                <a:ea typeface="楷体_GB2312" pitchFamily="49" charset="-122"/>
              </a:rPr>
              <a:t>1. </a:t>
            </a:r>
            <a:r>
              <a:rPr kumimoji="0" lang="en-US" altLang="zh-CN" dirty="0">
                <a:latin typeface="楷体" pitchFamily="49" charset="-122"/>
                <a:ea typeface="楷体" pitchFamily="49" charset="-122"/>
              </a:rPr>
              <a:t> </a:t>
            </a:r>
            <a:r>
              <a:rPr kumimoji="0" lang="zh-CN" altLang="en-US" dirty="0">
                <a:solidFill>
                  <a:srgbClr val="0000FF"/>
                </a:solidFill>
                <a:latin typeface="楷体" pitchFamily="49" charset="-122"/>
                <a:ea typeface="楷体" pitchFamily="49" charset="-122"/>
              </a:rPr>
              <a:t>一个空穴</a:t>
            </a:r>
            <a:r>
              <a:rPr kumimoji="0" lang="zh-CN" altLang="en-US" dirty="0">
                <a:latin typeface="楷体" pitchFamily="49" charset="-122"/>
                <a:ea typeface="楷体" pitchFamily="49" charset="-122"/>
              </a:rPr>
              <a:t>的运动实际上是</a:t>
            </a:r>
            <a:r>
              <a:rPr kumimoji="0" lang="zh-CN" altLang="en-US" dirty="0">
                <a:solidFill>
                  <a:srgbClr val="0000FF"/>
                </a:solidFill>
                <a:latin typeface="楷体" pitchFamily="49" charset="-122"/>
                <a:ea typeface="楷体" pitchFamily="49" charset="-122"/>
              </a:rPr>
              <a:t>许多价电子（不是自由电子）</a:t>
            </a:r>
            <a:r>
              <a:rPr kumimoji="0" lang="zh-CN" altLang="en-US" dirty="0">
                <a:latin typeface="楷体" pitchFamily="49" charset="-122"/>
                <a:ea typeface="楷体" pitchFamily="49" charset="-122"/>
              </a:rPr>
              <a:t>作相反运动的结果。但是一个空穴运动所引起的电流的大小只与空穴的多少有关，与多少个价电子运动无关。</a:t>
            </a:r>
          </a:p>
          <a:p>
            <a:pPr marL="342900" indent="-342900">
              <a:lnSpc>
                <a:spcPct val="150000"/>
              </a:lnSpc>
              <a:spcBef>
                <a:spcPct val="20000"/>
              </a:spcBef>
              <a:buFont typeface="Wingdings" pitchFamily="2" charset="2"/>
              <a:buNone/>
              <a:defRPr/>
            </a:pPr>
            <a:r>
              <a:rPr kumimoji="0" lang="en-US" altLang="zh-CN" dirty="0">
                <a:ea typeface="楷体_GB2312" pitchFamily="49" charset="-122"/>
              </a:rPr>
              <a:t>2.  </a:t>
            </a:r>
            <a:r>
              <a:rPr kumimoji="0" lang="zh-CN" altLang="en-US" dirty="0">
                <a:latin typeface="楷体" pitchFamily="49" charset="-122"/>
                <a:ea typeface="楷体" pitchFamily="49" charset="-122"/>
              </a:rPr>
              <a:t>若没有空穴，价电子不会运动，即使互换位置也不会带来电荷的迁移。</a:t>
            </a:r>
          </a:p>
        </p:txBody>
      </p:sp>
      <p:pic>
        <p:nvPicPr>
          <p:cNvPr id="17411" name="图片 5"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3"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12738" y="1219200"/>
            <a:ext cx="8423275" cy="2951163"/>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
        <p:nvSpPr>
          <p:cNvPr id="18435" name="Rectangle 2"/>
          <p:cNvSpPr>
            <a:spLocks noChangeArrowheads="1"/>
          </p:cNvSpPr>
          <p:nvPr/>
        </p:nvSpPr>
        <p:spPr bwMode="auto">
          <a:xfrm>
            <a:off x="557213" y="858838"/>
            <a:ext cx="77724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sz="4000">
              <a:solidFill>
                <a:srgbClr val="0000FF"/>
              </a:solidFill>
              <a:latin typeface="Arial" panose="020B0604020202020204" pitchFamily="34" charset="0"/>
              <a:ea typeface="楷体_GB2312" pitchFamily="49" charset="-122"/>
            </a:endParaRPr>
          </a:p>
        </p:txBody>
      </p:sp>
      <p:sp>
        <p:nvSpPr>
          <p:cNvPr id="8" name="Rectangle 3"/>
          <p:cNvSpPr txBox="1">
            <a:spLocks noRot="1" noChangeArrowheads="1"/>
          </p:cNvSpPr>
          <p:nvPr/>
        </p:nvSpPr>
        <p:spPr>
          <a:xfrm>
            <a:off x="466725" y="1346200"/>
            <a:ext cx="8137525" cy="3281363"/>
          </a:xfrm>
          <a:prstGeom prst="rect">
            <a:avLst/>
          </a:prstGeom>
        </p:spPr>
        <p:txBody>
          <a:bodyPr/>
          <a:lstStyle/>
          <a:p>
            <a:pPr marL="342900" indent="-342900" algn="just">
              <a:spcBef>
                <a:spcPts val="0"/>
              </a:spcBef>
              <a:defRPr/>
            </a:pPr>
            <a:r>
              <a:rPr kumimoji="0" lang="zh-CN" altLang="en-US" sz="3600" dirty="0">
                <a:solidFill>
                  <a:srgbClr val="0000FF"/>
                </a:solidFill>
                <a:latin typeface="隶书" pitchFamily="49" charset="-122"/>
                <a:ea typeface="隶书" pitchFamily="49" charset="-122"/>
              </a:rPr>
              <a:t>结论</a:t>
            </a:r>
          </a:p>
          <a:p>
            <a:pPr marL="252000" indent="72000" algn="just">
              <a:lnSpc>
                <a:spcPct val="150000"/>
              </a:lnSpc>
              <a:spcBef>
                <a:spcPts val="0"/>
              </a:spcBef>
              <a:defRPr/>
            </a:pPr>
            <a:r>
              <a:rPr kumimoji="0" lang="zh-CN" altLang="en-US" sz="3000" dirty="0">
                <a:latin typeface="楷体" pitchFamily="49" charset="-122"/>
                <a:ea typeface="楷体" pitchFamily="49" charset="-122"/>
              </a:rPr>
              <a:t>由于</a:t>
            </a:r>
            <a:r>
              <a:rPr kumimoji="0" lang="zh-CN" altLang="en-US" sz="3000" dirty="0">
                <a:solidFill>
                  <a:srgbClr val="FF0000"/>
                </a:solidFill>
                <a:latin typeface="楷体" pitchFamily="49" charset="-122"/>
                <a:ea typeface="楷体" pitchFamily="49" charset="-122"/>
              </a:rPr>
              <a:t>本征激发</a:t>
            </a:r>
            <a:r>
              <a:rPr kumimoji="0" lang="zh-CN" altLang="en-US" sz="3000" dirty="0">
                <a:latin typeface="楷体" pitchFamily="49" charset="-122"/>
                <a:ea typeface="楷体" pitchFamily="49" charset="-122"/>
              </a:rPr>
              <a:t>，在半导体中</a:t>
            </a:r>
            <a:r>
              <a:rPr kumimoji="0" lang="zh-CN" altLang="en-US" sz="3000" dirty="0">
                <a:solidFill>
                  <a:srgbClr val="FF0000"/>
                </a:solidFill>
                <a:latin typeface="楷体" pitchFamily="49" charset="-122"/>
                <a:ea typeface="楷体" pitchFamily="49" charset="-122"/>
              </a:rPr>
              <a:t>产生</a:t>
            </a:r>
            <a:r>
              <a:rPr kumimoji="0" lang="zh-CN" altLang="en-US" sz="3000" dirty="0">
                <a:latin typeface="楷体" pitchFamily="49" charset="-122"/>
                <a:ea typeface="楷体" pitchFamily="49" charset="-122"/>
              </a:rPr>
              <a:t>出数量相的</a:t>
            </a:r>
            <a:endParaRPr kumimoji="0" lang="en-US" altLang="zh-CN" sz="3000" dirty="0">
              <a:latin typeface="楷体" pitchFamily="49" charset="-122"/>
              <a:ea typeface="楷体" pitchFamily="49" charset="-122"/>
            </a:endParaRPr>
          </a:p>
          <a:p>
            <a:pPr marL="252000" indent="-342900" algn="just">
              <a:lnSpc>
                <a:spcPct val="150000"/>
              </a:lnSpc>
              <a:spcBef>
                <a:spcPts val="0"/>
              </a:spcBef>
              <a:defRPr/>
            </a:pPr>
            <a:r>
              <a:rPr kumimoji="0" lang="zh-CN" altLang="en-US" sz="3000" dirty="0">
                <a:solidFill>
                  <a:srgbClr val="0000EE"/>
                </a:solidFill>
                <a:latin typeface="黑体" pitchFamily="49" charset="-122"/>
                <a:ea typeface="黑体" pitchFamily="49" charset="-122"/>
              </a:rPr>
              <a:t>两种</a:t>
            </a:r>
            <a:r>
              <a:rPr kumimoji="0" lang="zh-CN" altLang="en-US" sz="3000" dirty="0">
                <a:solidFill>
                  <a:srgbClr val="FF0000"/>
                </a:solidFill>
                <a:latin typeface="楷体" pitchFamily="49" charset="-122"/>
                <a:ea typeface="楷体" pitchFamily="49" charset="-122"/>
              </a:rPr>
              <a:t>载流子：自由电子（负电荷）和空穴（正</a:t>
            </a:r>
            <a:endParaRPr kumimoji="0" lang="en-US" altLang="zh-CN" sz="3000" dirty="0">
              <a:solidFill>
                <a:srgbClr val="FF0000"/>
              </a:solidFill>
              <a:latin typeface="楷体" pitchFamily="49" charset="-122"/>
              <a:ea typeface="楷体" pitchFamily="49" charset="-122"/>
            </a:endParaRPr>
          </a:p>
          <a:p>
            <a:pPr marL="252000" indent="-342900" algn="just">
              <a:lnSpc>
                <a:spcPct val="150000"/>
              </a:lnSpc>
              <a:spcBef>
                <a:spcPts val="0"/>
              </a:spcBef>
              <a:defRPr/>
            </a:pPr>
            <a:r>
              <a:rPr kumimoji="0" lang="zh-CN" altLang="en-US" sz="3000" dirty="0">
                <a:solidFill>
                  <a:srgbClr val="FF0000"/>
                </a:solidFill>
                <a:latin typeface="楷体" pitchFamily="49" charset="-122"/>
                <a:ea typeface="楷体" pitchFamily="49" charset="-122"/>
              </a:rPr>
              <a:t>电荷）（即电子</a:t>
            </a:r>
            <a:r>
              <a:rPr kumimoji="0" lang="en-US" altLang="zh-CN" sz="3000" dirty="0">
                <a:solidFill>
                  <a:srgbClr val="FF0000"/>
                </a:solidFill>
                <a:latin typeface="楷体" pitchFamily="49" charset="-122"/>
                <a:ea typeface="楷体" pitchFamily="49" charset="-122"/>
              </a:rPr>
              <a:t>-</a:t>
            </a:r>
            <a:r>
              <a:rPr kumimoji="0" lang="zh-CN" altLang="en-US" sz="3000" dirty="0">
                <a:solidFill>
                  <a:srgbClr val="FF0000"/>
                </a:solidFill>
                <a:latin typeface="楷体" pitchFamily="49" charset="-122"/>
                <a:ea typeface="楷体" pitchFamily="49" charset="-122"/>
              </a:rPr>
              <a:t>空穴对）</a:t>
            </a:r>
            <a:r>
              <a:rPr kumimoji="0" lang="en-US" altLang="zh-CN" sz="3000" dirty="0">
                <a:latin typeface="楷体" pitchFamily="49" charset="-122"/>
                <a:ea typeface="楷体" pitchFamily="49" charset="-122"/>
              </a:rPr>
              <a:t>,</a:t>
            </a:r>
            <a:r>
              <a:rPr kumimoji="0" lang="zh-CN" altLang="en-US" sz="3000" dirty="0">
                <a:latin typeface="楷体" pitchFamily="49" charset="-122"/>
                <a:ea typeface="楷体" pitchFamily="49" charset="-122"/>
              </a:rPr>
              <a:t>使载流子浓度增加。</a:t>
            </a:r>
            <a:endParaRPr kumimoji="0" lang="en-US" altLang="zh-CN" sz="3000" dirty="0">
              <a:latin typeface="楷体" pitchFamily="49" charset="-122"/>
              <a:ea typeface="楷体" pitchFamily="49" charset="-122"/>
            </a:endParaRPr>
          </a:p>
        </p:txBody>
      </p:sp>
      <p:pic>
        <p:nvPicPr>
          <p:cNvPr id="18437" name="图片 8"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22300" y="4711700"/>
            <a:ext cx="7645400" cy="1600200"/>
          </a:xfrm>
          <a:prstGeom prst="rect">
            <a:avLst/>
          </a:prstGeom>
          <a:ln w="28575">
            <a:solidFill>
              <a:schemeClr val="accent6">
                <a:lumMod val="75000"/>
              </a:schemeClr>
            </a:solidFill>
            <a:prstDash val="dashDot"/>
          </a:ln>
        </p:spPr>
        <p:txBody>
          <a:bodyPr>
            <a:spAutoFit/>
          </a:bodyPr>
          <a:lstStyle/>
          <a:p>
            <a:pPr>
              <a:lnSpc>
                <a:spcPct val="150000"/>
              </a:lnSpc>
              <a:spcBef>
                <a:spcPct val="50000"/>
              </a:spcBef>
              <a:defRPr/>
            </a:pPr>
            <a:r>
              <a:rPr kumimoji="0" lang="zh-CN" altLang="en-US" dirty="0">
                <a:latin typeface="楷体" pitchFamily="49" charset="-122"/>
                <a:ea typeface="楷体" pitchFamily="49" charset="-122"/>
              </a:rPr>
              <a:t>  由于正负电荷的吸引作用，</a:t>
            </a:r>
            <a:r>
              <a:rPr kumimoji="0" lang="zh-CN" altLang="en-US" dirty="0">
                <a:solidFill>
                  <a:srgbClr val="FF0000"/>
                </a:solidFill>
                <a:latin typeface="华文琥珀" pitchFamily="2" charset="-122"/>
                <a:ea typeface="华文琥珀" pitchFamily="2" charset="-122"/>
              </a:rPr>
              <a:t>自由电子</a:t>
            </a:r>
            <a:r>
              <a:rPr kumimoji="0" lang="zh-CN" altLang="en-US" dirty="0">
                <a:latin typeface="楷体" pitchFamily="49" charset="-122"/>
                <a:ea typeface="楷体" pitchFamily="49" charset="-122"/>
              </a:rPr>
              <a:t>在运动</a:t>
            </a:r>
            <a:endParaRPr kumimoji="0" lang="en-US" altLang="zh-CN" dirty="0">
              <a:latin typeface="楷体" pitchFamily="49" charset="-122"/>
              <a:ea typeface="楷体" pitchFamily="49" charset="-122"/>
            </a:endParaRPr>
          </a:p>
          <a:p>
            <a:pPr>
              <a:lnSpc>
                <a:spcPct val="150000"/>
              </a:lnSpc>
              <a:spcBef>
                <a:spcPct val="50000"/>
              </a:spcBef>
              <a:defRPr/>
            </a:pPr>
            <a:r>
              <a:rPr kumimoji="0" lang="zh-CN" altLang="en-US" dirty="0">
                <a:latin typeface="楷体" pitchFamily="49" charset="-122"/>
                <a:ea typeface="楷体" pitchFamily="49" charset="-122"/>
              </a:rPr>
              <a:t>    的过程中也会落入空穴，结果</a:t>
            </a:r>
            <a:endParaRPr lang="zh-CN" altLang="en-US" dirty="0">
              <a:ea typeface="楷体_GB2312" pitchFamily="49" charset="-122"/>
            </a:endParaRPr>
          </a:p>
        </p:txBody>
      </p:sp>
      <p:sp>
        <p:nvSpPr>
          <p:cNvPr id="15" name="矩形 14"/>
          <p:cNvSpPr/>
          <p:nvPr/>
        </p:nvSpPr>
        <p:spPr>
          <a:xfrm>
            <a:off x="5601809" y="5291434"/>
            <a:ext cx="2056291" cy="1200329"/>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defRPr/>
            </a:pPr>
            <a:r>
              <a:rPr lang="zh-CN" altLang="en-US" sz="7200" spc="50" dirty="0">
                <a:ln w="11430"/>
                <a:solidFill>
                  <a:srgbClr val="0000C4"/>
                </a:solidFill>
                <a:effectLst>
                  <a:outerShdw blurRad="76200" dist="50800" dir="5400000" algn="tl" rotWithShape="0">
                    <a:srgbClr val="000000">
                      <a:alpha val="65000"/>
                    </a:srgbClr>
                  </a:outerShdw>
                </a:effectLst>
                <a:ea typeface="楷体_GB2312" pitchFamily="49" charset="-122"/>
              </a:rPr>
              <a:t>？</a:t>
            </a:r>
          </a:p>
        </p:txBody>
      </p:sp>
      <p:pic>
        <p:nvPicPr>
          <p:cNvPr id="18440" name="图片 8"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lide(fromBottom)">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4"/>
          <p:cNvSpPr>
            <a:spLocks noChangeArrowheads="1"/>
          </p:cNvSpPr>
          <p:nvPr/>
        </p:nvSpPr>
        <p:spPr bwMode="auto">
          <a:xfrm>
            <a:off x="4640263" y="1471613"/>
            <a:ext cx="576262" cy="576262"/>
          </a:xfrm>
          <a:prstGeom prst="ellipse">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459" name="Text Box 5"/>
          <p:cNvSpPr txBox="1">
            <a:spLocks noChangeArrowheads="1"/>
          </p:cNvSpPr>
          <p:nvPr/>
        </p:nvSpPr>
        <p:spPr bwMode="auto">
          <a:xfrm>
            <a:off x="4652963" y="1489075"/>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a:ea typeface="楷体_GB2312" pitchFamily="49" charset="-122"/>
              </a:rPr>
              <a:t>+4</a:t>
            </a:r>
          </a:p>
        </p:txBody>
      </p:sp>
      <p:sp>
        <p:nvSpPr>
          <p:cNvPr id="19460" name="Oval 6"/>
          <p:cNvSpPr>
            <a:spLocks noChangeArrowheads="1"/>
          </p:cNvSpPr>
          <p:nvPr/>
        </p:nvSpPr>
        <p:spPr bwMode="auto">
          <a:xfrm>
            <a:off x="4651375" y="3108325"/>
            <a:ext cx="574675" cy="576263"/>
          </a:xfrm>
          <a:prstGeom prst="ellipse">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461" name="Text Box 7"/>
          <p:cNvSpPr txBox="1">
            <a:spLocks noChangeArrowheads="1"/>
          </p:cNvSpPr>
          <p:nvPr/>
        </p:nvSpPr>
        <p:spPr bwMode="auto">
          <a:xfrm>
            <a:off x="4651375" y="3184525"/>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a:ea typeface="楷体_GB2312" pitchFamily="49" charset="-122"/>
              </a:rPr>
              <a:t>+4</a:t>
            </a:r>
          </a:p>
        </p:txBody>
      </p:sp>
      <p:sp>
        <p:nvSpPr>
          <p:cNvPr id="19462" name="Oval 8"/>
          <p:cNvSpPr>
            <a:spLocks noChangeArrowheads="1"/>
          </p:cNvSpPr>
          <p:nvPr/>
        </p:nvSpPr>
        <p:spPr bwMode="auto">
          <a:xfrm>
            <a:off x="2835275" y="3108325"/>
            <a:ext cx="576263" cy="576263"/>
          </a:xfrm>
          <a:prstGeom prst="ellipse">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463" name="Text Box 9"/>
          <p:cNvSpPr txBox="1">
            <a:spLocks noChangeArrowheads="1"/>
          </p:cNvSpPr>
          <p:nvPr/>
        </p:nvSpPr>
        <p:spPr bwMode="auto">
          <a:xfrm>
            <a:off x="2835275" y="3184525"/>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a:ea typeface="楷体_GB2312" pitchFamily="49" charset="-122"/>
              </a:rPr>
              <a:t>+4</a:t>
            </a:r>
          </a:p>
        </p:txBody>
      </p:sp>
      <p:sp>
        <p:nvSpPr>
          <p:cNvPr id="19464" name="Oval 10"/>
          <p:cNvSpPr>
            <a:spLocks noChangeArrowheads="1"/>
          </p:cNvSpPr>
          <p:nvPr/>
        </p:nvSpPr>
        <p:spPr bwMode="auto">
          <a:xfrm>
            <a:off x="2843213" y="1500188"/>
            <a:ext cx="574675" cy="576262"/>
          </a:xfrm>
          <a:prstGeom prst="ellipse">
            <a:avLst/>
          </a:prstGeom>
          <a:noFill/>
          <a:ln w="38100">
            <a:solidFill>
              <a:srgbClr val="CC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465" name="Text Box 11"/>
          <p:cNvSpPr txBox="1">
            <a:spLocks noChangeArrowheads="1"/>
          </p:cNvSpPr>
          <p:nvPr/>
        </p:nvSpPr>
        <p:spPr bwMode="auto">
          <a:xfrm>
            <a:off x="2843213" y="1517650"/>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a:ea typeface="楷体_GB2312" pitchFamily="49" charset="-122"/>
              </a:rPr>
              <a:t>+4</a:t>
            </a:r>
          </a:p>
        </p:txBody>
      </p:sp>
      <p:grpSp>
        <p:nvGrpSpPr>
          <p:cNvPr id="19466" name="Group 12"/>
          <p:cNvGrpSpPr>
            <a:grpSpLocks/>
          </p:cNvGrpSpPr>
          <p:nvPr/>
        </p:nvGrpSpPr>
        <p:grpSpPr bwMode="auto">
          <a:xfrm rot="5400000">
            <a:off x="2882900" y="927100"/>
            <a:ext cx="533400" cy="533400"/>
            <a:chOff x="1056" y="1680"/>
            <a:chExt cx="336" cy="480"/>
          </a:xfrm>
        </p:grpSpPr>
        <p:sp>
          <p:nvSpPr>
            <p:cNvPr id="19539" name="Arc 13"/>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40" name="Arc 14"/>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67" name="Oval 15"/>
          <p:cNvSpPr>
            <a:spLocks noChangeArrowheads="1"/>
          </p:cNvSpPr>
          <p:nvPr/>
        </p:nvSpPr>
        <p:spPr bwMode="auto">
          <a:xfrm rot="5400000">
            <a:off x="3133725" y="1112838"/>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68" name="Group 16"/>
          <p:cNvGrpSpPr>
            <a:grpSpLocks/>
          </p:cNvGrpSpPr>
          <p:nvPr/>
        </p:nvGrpSpPr>
        <p:grpSpPr bwMode="auto">
          <a:xfrm>
            <a:off x="5272088" y="1493838"/>
            <a:ext cx="533400" cy="533400"/>
            <a:chOff x="3336" y="1104"/>
            <a:chExt cx="336" cy="336"/>
          </a:xfrm>
        </p:grpSpPr>
        <p:sp>
          <p:nvSpPr>
            <p:cNvPr id="19537" name="Arc 17"/>
            <p:cNvSpPr>
              <a:spLocks/>
            </p:cNvSpPr>
            <p:nvPr/>
          </p:nvSpPr>
          <p:spPr bwMode="auto">
            <a:xfrm flipH="1">
              <a:off x="3336" y="1104"/>
              <a:ext cx="336" cy="1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8" name="Arc 18"/>
            <p:cNvSpPr>
              <a:spLocks/>
            </p:cNvSpPr>
            <p:nvPr/>
          </p:nvSpPr>
          <p:spPr bwMode="auto">
            <a:xfrm flipH="1" flipV="1">
              <a:off x="3336" y="1272"/>
              <a:ext cx="336" cy="1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69" name="Oval 19"/>
          <p:cNvSpPr>
            <a:spLocks noChangeArrowheads="1"/>
          </p:cNvSpPr>
          <p:nvPr/>
        </p:nvSpPr>
        <p:spPr bwMode="auto">
          <a:xfrm flipH="1">
            <a:off x="5505450" y="1722438"/>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470" name="Arc 20"/>
          <p:cNvSpPr>
            <a:spLocks/>
          </p:cNvSpPr>
          <p:nvPr/>
        </p:nvSpPr>
        <p:spPr bwMode="auto">
          <a:xfrm flipH="1">
            <a:off x="5310188" y="3143250"/>
            <a:ext cx="533400" cy="2667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71" name="Arc 21"/>
          <p:cNvSpPr>
            <a:spLocks/>
          </p:cNvSpPr>
          <p:nvPr/>
        </p:nvSpPr>
        <p:spPr bwMode="auto">
          <a:xfrm flipH="1" flipV="1">
            <a:off x="5267325" y="3409950"/>
            <a:ext cx="533400" cy="2667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72" name="Oval 22"/>
          <p:cNvSpPr>
            <a:spLocks noChangeArrowheads="1"/>
          </p:cNvSpPr>
          <p:nvPr/>
        </p:nvSpPr>
        <p:spPr bwMode="auto">
          <a:xfrm flipH="1">
            <a:off x="5514975" y="3371850"/>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73" name="Group 23"/>
          <p:cNvGrpSpPr>
            <a:grpSpLocks/>
          </p:cNvGrpSpPr>
          <p:nvPr/>
        </p:nvGrpSpPr>
        <p:grpSpPr bwMode="auto">
          <a:xfrm flipH="1">
            <a:off x="3465513" y="3167063"/>
            <a:ext cx="533400" cy="533400"/>
            <a:chOff x="1056" y="1680"/>
            <a:chExt cx="336" cy="480"/>
          </a:xfrm>
        </p:grpSpPr>
        <p:sp>
          <p:nvSpPr>
            <p:cNvPr id="19535" name="Arc 24"/>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6" name="Arc 25"/>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74" name="Oval 26"/>
          <p:cNvSpPr>
            <a:spLocks noChangeArrowheads="1"/>
          </p:cNvSpPr>
          <p:nvPr/>
        </p:nvSpPr>
        <p:spPr bwMode="auto">
          <a:xfrm flipH="1">
            <a:off x="3713163" y="3395663"/>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75" name="Group 27"/>
          <p:cNvGrpSpPr>
            <a:grpSpLocks/>
          </p:cNvGrpSpPr>
          <p:nvPr/>
        </p:nvGrpSpPr>
        <p:grpSpPr bwMode="auto">
          <a:xfrm flipH="1">
            <a:off x="3448050" y="1541463"/>
            <a:ext cx="533400" cy="533400"/>
            <a:chOff x="1056" y="1680"/>
            <a:chExt cx="336" cy="480"/>
          </a:xfrm>
        </p:grpSpPr>
        <p:sp>
          <p:nvSpPr>
            <p:cNvPr id="19533" name="Arc 28"/>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4" name="Arc 29"/>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76" name="Oval 30"/>
          <p:cNvSpPr>
            <a:spLocks noChangeArrowheads="1"/>
          </p:cNvSpPr>
          <p:nvPr/>
        </p:nvSpPr>
        <p:spPr bwMode="auto">
          <a:xfrm flipH="1">
            <a:off x="3730625" y="1781175"/>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77" name="Group 31"/>
          <p:cNvGrpSpPr>
            <a:grpSpLocks/>
          </p:cNvGrpSpPr>
          <p:nvPr/>
        </p:nvGrpSpPr>
        <p:grpSpPr bwMode="auto">
          <a:xfrm rot="5400000">
            <a:off x="4662488" y="908050"/>
            <a:ext cx="533400" cy="533400"/>
            <a:chOff x="1056" y="1680"/>
            <a:chExt cx="336" cy="480"/>
          </a:xfrm>
        </p:grpSpPr>
        <p:sp>
          <p:nvSpPr>
            <p:cNvPr id="19531" name="Arc 32"/>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2" name="Arc 33"/>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78" name="Oval 34"/>
          <p:cNvSpPr>
            <a:spLocks noChangeArrowheads="1"/>
          </p:cNvSpPr>
          <p:nvPr/>
        </p:nvSpPr>
        <p:spPr bwMode="auto">
          <a:xfrm rot="5400000">
            <a:off x="4889500" y="1101725"/>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79" name="Group 35"/>
          <p:cNvGrpSpPr>
            <a:grpSpLocks/>
          </p:cNvGrpSpPr>
          <p:nvPr/>
        </p:nvGrpSpPr>
        <p:grpSpPr bwMode="auto">
          <a:xfrm rot="5400000">
            <a:off x="2840038" y="2578100"/>
            <a:ext cx="533400" cy="533400"/>
            <a:chOff x="1056" y="1680"/>
            <a:chExt cx="336" cy="480"/>
          </a:xfrm>
        </p:grpSpPr>
        <p:sp>
          <p:nvSpPr>
            <p:cNvPr id="19529" name="Arc 36"/>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30" name="Arc 37"/>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66278" name="Oval 38"/>
          <p:cNvSpPr>
            <a:spLocks noChangeArrowheads="1"/>
          </p:cNvSpPr>
          <p:nvPr/>
        </p:nvSpPr>
        <p:spPr bwMode="auto">
          <a:xfrm rot="5400000">
            <a:off x="3067050" y="2786063"/>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81" name="Group 39"/>
          <p:cNvGrpSpPr>
            <a:grpSpLocks/>
          </p:cNvGrpSpPr>
          <p:nvPr/>
        </p:nvGrpSpPr>
        <p:grpSpPr bwMode="auto">
          <a:xfrm>
            <a:off x="4743450" y="2466975"/>
            <a:ext cx="533400" cy="533400"/>
            <a:chOff x="2951" y="1901"/>
            <a:chExt cx="336" cy="336"/>
          </a:xfrm>
        </p:grpSpPr>
        <p:sp>
          <p:nvSpPr>
            <p:cNvPr id="19527" name="Arc 40"/>
            <p:cNvSpPr>
              <a:spLocks/>
            </p:cNvSpPr>
            <p:nvPr/>
          </p:nvSpPr>
          <p:spPr bwMode="auto">
            <a:xfrm rot="5400000">
              <a:off x="3035" y="1985"/>
              <a:ext cx="336" cy="1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28" name="Arc 41"/>
            <p:cNvSpPr>
              <a:spLocks/>
            </p:cNvSpPr>
            <p:nvPr/>
          </p:nvSpPr>
          <p:spPr bwMode="auto">
            <a:xfrm rot="5400000" flipV="1">
              <a:off x="2867" y="1985"/>
              <a:ext cx="336" cy="1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82" name="Oval 42"/>
          <p:cNvSpPr>
            <a:spLocks noChangeArrowheads="1"/>
          </p:cNvSpPr>
          <p:nvPr/>
        </p:nvSpPr>
        <p:spPr bwMode="auto">
          <a:xfrm rot="5400000">
            <a:off x="4967288" y="2673350"/>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83" name="Group 43"/>
          <p:cNvGrpSpPr>
            <a:grpSpLocks/>
          </p:cNvGrpSpPr>
          <p:nvPr/>
        </p:nvGrpSpPr>
        <p:grpSpPr bwMode="auto">
          <a:xfrm rot="-5400000">
            <a:off x="4710113" y="2078038"/>
            <a:ext cx="533400" cy="533400"/>
            <a:chOff x="1056" y="1680"/>
            <a:chExt cx="336" cy="480"/>
          </a:xfrm>
        </p:grpSpPr>
        <p:sp>
          <p:nvSpPr>
            <p:cNvPr id="19525" name="Arc 44"/>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26" name="Arc 45"/>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66286" name="Oval 46"/>
          <p:cNvSpPr>
            <a:spLocks noChangeArrowheads="1"/>
          </p:cNvSpPr>
          <p:nvPr/>
        </p:nvSpPr>
        <p:spPr bwMode="auto">
          <a:xfrm rot="-5400000">
            <a:off x="4948238" y="2239963"/>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85" name="Group 47"/>
          <p:cNvGrpSpPr>
            <a:grpSpLocks/>
          </p:cNvGrpSpPr>
          <p:nvPr/>
        </p:nvGrpSpPr>
        <p:grpSpPr bwMode="auto">
          <a:xfrm rot="-5400000">
            <a:off x="2840038" y="2082800"/>
            <a:ext cx="533400" cy="533400"/>
            <a:chOff x="1056" y="1680"/>
            <a:chExt cx="336" cy="480"/>
          </a:xfrm>
        </p:grpSpPr>
        <p:sp>
          <p:nvSpPr>
            <p:cNvPr id="19523" name="Arc 48"/>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24" name="Arc 49"/>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86" name="Oval 50"/>
          <p:cNvSpPr>
            <a:spLocks noChangeArrowheads="1"/>
          </p:cNvSpPr>
          <p:nvPr/>
        </p:nvSpPr>
        <p:spPr bwMode="auto">
          <a:xfrm rot="-5400000">
            <a:off x="3067050" y="2328863"/>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87" name="Group 51"/>
          <p:cNvGrpSpPr>
            <a:grpSpLocks/>
          </p:cNvGrpSpPr>
          <p:nvPr/>
        </p:nvGrpSpPr>
        <p:grpSpPr bwMode="auto">
          <a:xfrm>
            <a:off x="2263775" y="1546225"/>
            <a:ext cx="533400" cy="533400"/>
            <a:chOff x="1056" y="1680"/>
            <a:chExt cx="336" cy="480"/>
          </a:xfrm>
        </p:grpSpPr>
        <p:sp>
          <p:nvSpPr>
            <p:cNvPr id="19521" name="Arc 52"/>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22" name="Arc 53"/>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88" name="Oval 54"/>
          <p:cNvSpPr>
            <a:spLocks noChangeArrowheads="1"/>
          </p:cNvSpPr>
          <p:nvPr/>
        </p:nvSpPr>
        <p:spPr bwMode="auto">
          <a:xfrm>
            <a:off x="2378075" y="1763713"/>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89" name="Group 55"/>
          <p:cNvGrpSpPr>
            <a:grpSpLocks/>
          </p:cNvGrpSpPr>
          <p:nvPr/>
        </p:nvGrpSpPr>
        <p:grpSpPr bwMode="auto">
          <a:xfrm>
            <a:off x="2259013" y="3213100"/>
            <a:ext cx="533400" cy="533400"/>
            <a:chOff x="1056" y="1680"/>
            <a:chExt cx="336" cy="480"/>
          </a:xfrm>
        </p:grpSpPr>
        <p:sp>
          <p:nvSpPr>
            <p:cNvPr id="19519" name="Arc 56"/>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20" name="Arc 57"/>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90" name="Oval 58"/>
          <p:cNvSpPr>
            <a:spLocks noChangeArrowheads="1"/>
          </p:cNvSpPr>
          <p:nvPr/>
        </p:nvSpPr>
        <p:spPr bwMode="auto">
          <a:xfrm>
            <a:off x="3492500" y="2620963"/>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91" name="Group 59"/>
          <p:cNvGrpSpPr>
            <a:grpSpLocks/>
          </p:cNvGrpSpPr>
          <p:nvPr/>
        </p:nvGrpSpPr>
        <p:grpSpPr bwMode="auto">
          <a:xfrm>
            <a:off x="4049713" y="1541463"/>
            <a:ext cx="533400" cy="533400"/>
            <a:chOff x="1056" y="1680"/>
            <a:chExt cx="336" cy="480"/>
          </a:xfrm>
        </p:grpSpPr>
        <p:sp>
          <p:nvSpPr>
            <p:cNvPr id="19517" name="Arc 60"/>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18" name="Arc 61"/>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66302" name="Oval 62"/>
          <p:cNvSpPr>
            <a:spLocks noChangeArrowheads="1"/>
          </p:cNvSpPr>
          <p:nvPr/>
        </p:nvSpPr>
        <p:spPr bwMode="auto">
          <a:xfrm>
            <a:off x="2528888" y="1273175"/>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93" name="Group 63"/>
          <p:cNvGrpSpPr>
            <a:grpSpLocks/>
          </p:cNvGrpSpPr>
          <p:nvPr/>
        </p:nvGrpSpPr>
        <p:grpSpPr bwMode="auto">
          <a:xfrm>
            <a:off x="4037013" y="3167063"/>
            <a:ext cx="533400" cy="533400"/>
            <a:chOff x="1056" y="1680"/>
            <a:chExt cx="336" cy="480"/>
          </a:xfrm>
        </p:grpSpPr>
        <p:sp>
          <p:nvSpPr>
            <p:cNvPr id="19515" name="Arc 64"/>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16" name="Arc 65"/>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66306" name="Oval 66"/>
          <p:cNvSpPr>
            <a:spLocks noChangeArrowheads="1"/>
          </p:cNvSpPr>
          <p:nvPr/>
        </p:nvSpPr>
        <p:spPr bwMode="auto">
          <a:xfrm>
            <a:off x="5783263" y="2559050"/>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95" name="Group 75"/>
          <p:cNvGrpSpPr>
            <a:grpSpLocks/>
          </p:cNvGrpSpPr>
          <p:nvPr/>
        </p:nvGrpSpPr>
        <p:grpSpPr bwMode="auto">
          <a:xfrm rot="-5400000">
            <a:off x="2843213" y="3759200"/>
            <a:ext cx="533400" cy="511175"/>
            <a:chOff x="1056" y="1669"/>
            <a:chExt cx="336" cy="459"/>
          </a:xfrm>
        </p:grpSpPr>
        <p:sp>
          <p:nvSpPr>
            <p:cNvPr id="19513" name="Arc 76"/>
            <p:cNvSpPr>
              <a:spLocks/>
            </p:cNvSpPr>
            <p:nvPr/>
          </p:nvSpPr>
          <p:spPr bwMode="auto">
            <a:xfrm>
              <a:off x="1056" y="1669"/>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14" name="Arc 77"/>
            <p:cNvSpPr>
              <a:spLocks/>
            </p:cNvSpPr>
            <p:nvPr/>
          </p:nvSpPr>
          <p:spPr bwMode="auto">
            <a:xfrm flipV="1">
              <a:off x="1056" y="1888"/>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96" name="Oval 78"/>
          <p:cNvSpPr>
            <a:spLocks noChangeArrowheads="1"/>
          </p:cNvSpPr>
          <p:nvPr/>
        </p:nvSpPr>
        <p:spPr bwMode="auto">
          <a:xfrm rot="-5400000">
            <a:off x="3060700" y="3995738"/>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19497" name="Group 79"/>
          <p:cNvGrpSpPr>
            <a:grpSpLocks/>
          </p:cNvGrpSpPr>
          <p:nvPr/>
        </p:nvGrpSpPr>
        <p:grpSpPr bwMode="auto">
          <a:xfrm rot="-5400000">
            <a:off x="4718050" y="3740150"/>
            <a:ext cx="533400" cy="533400"/>
            <a:chOff x="1056" y="1680"/>
            <a:chExt cx="336" cy="480"/>
          </a:xfrm>
        </p:grpSpPr>
        <p:sp>
          <p:nvSpPr>
            <p:cNvPr id="19511" name="Arc 80"/>
            <p:cNvSpPr>
              <a:spLocks/>
            </p:cNvSpPr>
            <p:nvPr/>
          </p:nvSpPr>
          <p:spPr bwMode="auto">
            <a:xfrm>
              <a:off x="1056" y="168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12" name="Arc 81"/>
            <p:cNvSpPr>
              <a:spLocks/>
            </p:cNvSpPr>
            <p:nvPr/>
          </p:nvSpPr>
          <p:spPr bwMode="auto">
            <a:xfrm flipV="1">
              <a:off x="1056" y="1920"/>
              <a:ext cx="336"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498" name="Oval 82"/>
          <p:cNvSpPr>
            <a:spLocks noChangeArrowheads="1"/>
          </p:cNvSpPr>
          <p:nvPr/>
        </p:nvSpPr>
        <p:spPr bwMode="auto">
          <a:xfrm rot="-5400000">
            <a:off x="4959350" y="3971925"/>
            <a:ext cx="76200" cy="76200"/>
          </a:xfrm>
          <a:prstGeom prst="ellipse">
            <a:avLst/>
          </a:prstGeom>
          <a:solidFill>
            <a:schemeClr val="hlink"/>
          </a:solidFill>
          <a:ln w="38100">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499" name="Text Box 83"/>
          <p:cNvSpPr txBox="1">
            <a:spLocks noChangeArrowheads="1"/>
          </p:cNvSpPr>
          <p:nvPr/>
        </p:nvSpPr>
        <p:spPr bwMode="auto">
          <a:xfrm>
            <a:off x="449263" y="5076825"/>
            <a:ext cx="7948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kumimoji="0" lang="zh-CN" altLang="zh-CN" sz="2400">
              <a:solidFill>
                <a:schemeClr val="hlink"/>
              </a:solidFill>
              <a:ea typeface="楷体_GB2312" pitchFamily="49" charset="-122"/>
            </a:endParaRPr>
          </a:p>
        </p:txBody>
      </p:sp>
      <p:sp>
        <p:nvSpPr>
          <p:cNvPr id="19500" name="Text Box 84"/>
          <p:cNvSpPr txBox="1">
            <a:spLocks noChangeArrowheads="1"/>
          </p:cNvSpPr>
          <p:nvPr/>
        </p:nvSpPr>
        <p:spPr bwMode="auto">
          <a:xfrm>
            <a:off x="0" y="4432300"/>
            <a:ext cx="9144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kumimoji="0" lang="zh-CN" altLang="en-US" sz="2400">
                <a:latin typeface="楷体" panose="02010609060101010101" pitchFamily="49" charset="-122"/>
                <a:ea typeface="楷体" panose="02010609060101010101" pitchFamily="49" charset="-122"/>
              </a:rPr>
              <a:t>图</a:t>
            </a:r>
            <a:r>
              <a:rPr lang="zh-CN" altLang="en-US" sz="2400">
                <a:ea typeface="楷体_GB2312" pitchFamily="49" charset="-122"/>
              </a:rPr>
              <a:t> </a:t>
            </a:r>
            <a:r>
              <a:rPr lang="en-US" altLang="zh-CN" sz="2400">
                <a:ea typeface="楷体_GB2312" pitchFamily="49" charset="-122"/>
              </a:rPr>
              <a:t>5. </a:t>
            </a:r>
            <a:r>
              <a:rPr kumimoji="0" lang="zh-CN" altLang="en-US" sz="2400">
                <a:latin typeface="楷体" panose="02010609060101010101" pitchFamily="49" charset="-122"/>
                <a:ea typeface="楷体" panose="02010609060101010101" pitchFamily="49" charset="-122"/>
              </a:rPr>
              <a:t>本征激发与复合过程示意图</a:t>
            </a:r>
          </a:p>
        </p:txBody>
      </p:sp>
      <p:sp>
        <p:nvSpPr>
          <p:cNvPr id="266326" name="Oval 86"/>
          <p:cNvSpPr>
            <a:spLocks noChangeArrowheads="1"/>
          </p:cNvSpPr>
          <p:nvPr/>
        </p:nvSpPr>
        <p:spPr bwMode="auto">
          <a:xfrm>
            <a:off x="4238625" y="1774825"/>
            <a:ext cx="134938" cy="134938"/>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266328" name="Oval 88"/>
          <p:cNvSpPr>
            <a:spLocks noChangeArrowheads="1"/>
          </p:cNvSpPr>
          <p:nvPr/>
        </p:nvSpPr>
        <p:spPr bwMode="auto">
          <a:xfrm>
            <a:off x="4200525" y="3363913"/>
            <a:ext cx="134938" cy="134937"/>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503" name="Oval 90"/>
          <p:cNvSpPr>
            <a:spLocks noChangeArrowheads="1"/>
          </p:cNvSpPr>
          <p:nvPr/>
        </p:nvSpPr>
        <p:spPr bwMode="auto">
          <a:xfrm>
            <a:off x="2401888" y="3438525"/>
            <a:ext cx="134937" cy="134938"/>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9504" name="Rectangle 91"/>
          <p:cNvSpPr>
            <a:spLocks noChangeArrowheads="1"/>
          </p:cNvSpPr>
          <p:nvPr/>
        </p:nvSpPr>
        <p:spPr bwMode="auto">
          <a:xfrm>
            <a:off x="141288" y="5218113"/>
            <a:ext cx="900271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ts val="2300"/>
              </a:lnSpc>
              <a:spcBef>
                <a:spcPct val="50000"/>
              </a:spcBef>
            </a:pPr>
            <a:r>
              <a:rPr kumimoji="0" lang="zh-CN" altLang="en-US">
                <a:solidFill>
                  <a:srgbClr val="FF0000"/>
                </a:solidFill>
                <a:ea typeface="楷体_GB2312" pitchFamily="49" charset="-122"/>
              </a:rPr>
              <a:t>复合</a:t>
            </a:r>
            <a:r>
              <a:rPr kumimoji="0" lang="zh-CN" altLang="en-US" sz="2400">
                <a:solidFill>
                  <a:srgbClr val="FF0000"/>
                </a:solidFill>
                <a:ea typeface="楷体_GB2312" pitchFamily="49" charset="-122"/>
              </a:rPr>
              <a:t>：</a:t>
            </a:r>
            <a:r>
              <a:rPr kumimoji="0" lang="zh-CN" altLang="en-US" sz="2400">
                <a:latin typeface="楷体" panose="02010609060101010101" pitchFamily="49" charset="-122"/>
                <a:ea typeface="楷体_GB2312" pitchFamily="49" charset="-122"/>
              </a:rPr>
              <a:t>由于正负电荷的吸引作用，</a:t>
            </a:r>
            <a:r>
              <a:rPr kumimoji="0" lang="zh-CN" altLang="en-US" sz="2400">
                <a:solidFill>
                  <a:srgbClr val="FF0000"/>
                </a:solidFill>
                <a:latin typeface="华文琥珀" pitchFamily="2" charset="-122"/>
                <a:ea typeface="华文琥珀" pitchFamily="2" charset="-122"/>
              </a:rPr>
              <a:t>自由电子</a:t>
            </a:r>
            <a:r>
              <a:rPr kumimoji="0" lang="zh-CN" altLang="en-US" sz="2400">
                <a:latin typeface="楷体" panose="02010609060101010101" pitchFamily="49" charset="-122"/>
                <a:ea typeface="楷体_GB2312" pitchFamily="49" charset="-122"/>
              </a:rPr>
              <a:t>在运动过程中会</a:t>
            </a:r>
            <a:endParaRPr kumimoji="0" lang="en-US" altLang="zh-CN" sz="2400">
              <a:latin typeface="楷体" panose="02010609060101010101" pitchFamily="49" charset="-122"/>
              <a:ea typeface="楷体_GB2312" pitchFamily="49" charset="-122"/>
            </a:endParaRPr>
          </a:p>
          <a:p>
            <a:pPr algn="just" eaLnBrk="1" hangingPunct="1">
              <a:lnSpc>
                <a:spcPts val="2300"/>
              </a:lnSpc>
              <a:spcBef>
                <a:spcPct val="50000"/>
              </a:spcBef>
            </a:pPr>
            <a:r>
              <a:rPr kumimoji="0" lang="en-US" altLang="zh-CN" sz="2400">
                <a:latin typeface="楷体" panose="02010609060101010101" pitchFamily="49" charset="-122"/>
                <a:ea typeface="楷体_GB2312" pitchFamily="49" charset="-122"/>
              </a:rPr>
              <a:t>       </a:t>
            </a:r>
            <a:r>
              <a:rPr kumimoji="0" lang="zh-CN" altLang="en-US" sz="2400">
                <a:latin typeface="楷体" panose="02010609060101010101" pitchFamily="49" charset="-122"/>
                <a:ea typeface="楷体_GB2312" pitchFamily="49" charset="-122"/>
              </a:rPr>
              <a:t>落入空穴成为价电子，从而消失一对电子、空穴，恢</a:t>
            </a:r>
            <a:endParaRPr kumimoji="0" lang="en-US" altLang="zh-CN" sz="2400">
              <a:latin typeface="楷体" panose="02010609060101010101" pitchFamily="49" charset="-122"/>
              <a:ea typeface="楷体_GB2312" pitchFamily="49" charset="-122"/>
            </a:endParaRPr>
          </a:p>
          <a:p>
            <a:pPr algn="just" eaLnBrk="1" hangingPunct="1">
              <a:lnSpc>
                <a:spcPts val="2300"/>
              </a:lnSpc>
              <a:spcBef>
                <a:spcPct val="50000"/>
              </a:spcBef>
            </a:pPr>
            <a:r>
              <a:rPr kumimoji="0" lang="en-US" altLang="zh-CN" sz="2400">
                <a:latin typeface="楷体" panose="02010609060101010101" pitchFamily="49" charset="-122"/>
                <a:ea typeface="楷体_GB2312" pitchFamily="49" charset="-122"/>
              </a:rPr>
              <a:t>       </a:t>
            </a:r>
            <a:r>
              <a:rPr kumimoji="0" lang="zh-CN" altLang="en-US" sz="2400">
                <a:latin typeface="楷体" panose="02010609060101010101" pitchFamily="49" charset="-122"/>
                <a:ea typeface="楷体_GB2312" pitchFamily="49" charset="-122"/>
              </a:rPr>
              <a:t>复一个共价键，这一过程称为复合。</a:t>
            </a:r>
            <a:endParaRPr kumimoji="0" lang="en-US" altLang="zh-CN" sz="2400">
              <a:latin typeface="楷体" panose="02010609060101010101" pitchFamily="49" charset="-122"/>
              <a:ea typeface="楷体_GB2312" pitchFamily="49" charset="-122"/>
            </a:endParaRPr>
          </a:p>
        </p:txBody>
      </p:sp>
      <p:sp>
        <p:nvSpPr>
          <p:cNvPr id="266333" name="Oval 93"/>
          <p:cNvSpPr>
            <a:spLocks noChangeArrowheads="1"/>
          </p:cNvSpPr>
          <p:nvPr/>
        </p:nvSpPr>
        <p:spPr bwMode="auto">
          <a:xfrm>
            <a:off x="4930775" y="2232025"/>
            <a:ext cx="134938" cy="13493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266334" name="Oval 94"/>
          <p:cNvSpPr>
            <a:spLocks noChangeArrowheads="1"/>
          </p:cNvSpPr>
          <p:nvPr/>
        </p:nvSpPr>
        <p:spPr bwMode="auto">
          <a:xfrm>
            <a:off x="3032125" y="2754313"/>
            <a:ext cx="134938" cy="134937"/>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1" name="矩形 80"/>
          <p:cNvSpPr/>
          <p:nvPr/>
        </p:nvSpPr>
        <p:spPr>
          <a:xfrm>
            <a:off x="4037013" y="1317625"/>
            <a:ext cx="546100" cy="10461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
        <p:nvSpPr>
          <p:cNvPr id="82" name="矩形 81"/>
          <p:cNvSpPr/>
          <p:nvPr/>
        </p:nvSpPr>
        <p:spPr>
          <a:xfrm>
            <a:off x="4013200" y="2886075"/>
            <a:ext cx="630238" cy="117475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pic>
        <p:nvPicPr>
          <p:cNvPr id="19509" name="图片 83"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10" name="图片 83"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0.00278 3.33333E-6 C 0.0224 0.01041 0.04219 0.02106 0.05087 0.01689 C 0.05955 0.01273 0.0467 -0.01898 0.05469 -0.02523 C 0.06268 -0.03148 0.09462 0.00648 0.09896 -0.02014 C 0.1033 -0.04676 0.09219 -0.11621 0.08125 -0.18542 " pathEditMode="relative" rAng="0" ptsTypes="aaaaA">
                                      <p:cBhvr>
                                        <p:cTn id="6" dur="2000" fill="hold"/>
                                        <p:tgtEl>
                                          <p:spTgt spid="266286"/>
                                        </p:tgtEl>
                                        <p:attrNameLst>
                                          <p:attrName>ppt_x</p:attrName>
                                          <p:attrName>ppt_y</p:attrName>
                                        </p:attrNameLst>
                                      </p:cBhvr>
                                      <p:rCtr x="5000" y="-8200"/>
                                    </p:animMotion>
                                  </p:childTnLst>
                                </p:cTn>
                              </p:par>
                            </p:childTnLst>
                          </p:cTn>
                        </p:par>
                        <p:par>
                          <p:cTn id="7" fill="hold" nodeType="afterGroup">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66333"/>
                                        </p:tgtEl>
                                        <p:attrNameLst>
                                          <p:attrName>style.visibility</p:attrName>
                                        </p:attrNameLst>
                                      </p:cBhvr>
                                      <p:to>
                                        <p:strVal val="visible"/>
                                      </p:to>
                                    </p:set>
                                  </p:childTnLst>
                                </p:cTn>
                              </p:par>
                            </p:childTnLst>
                          </p:cTn>
                        </p:par>
                        <p:par>
                          <p:cTn id="10" fill="hold" nodeType="afterGroup">
                            <p:stCondLst>
                              <p:cond delay="2000"/>
                            </p:stCondLst>
                            <p:childTnLst>
                              <p:par>
                                <p:cTn id="11" presetID="0" presetClass="path" presetSubtype="0" accel="50000" decel="50000" fill="hold" grpId="0" nodeType="afterEffect">
                                  <p:stCondLst>
                                    <p:cond delay="0"/>
                                  </p:stCondLst>
                                  <p:childTnLst>
                                    <p:animMotion origin="layout" path="M 0.00486 -0.00024 C -0.01927 0.01803 -0.04323 0.0363 -0.0559 0.02844 C -0.06858 0.02058 -0.06128 -0.02868 -0.07118 -0.04741 C -0.08108 -0.06615 -0.09826 -0.0754 -0.11545 -0.08465 " pathEditMode="relative" ptsTypes="aaaA">
                                      <p:cBhvr>
                                        <p:cTn id="12" dur="2000" fill="hold"/>
                                        <p:tgtEl>
                                          <p:spTgt spid="266278"/>
                                        </p:tgtEl>
                                        <p:attrNameLst>
                                          <p:attrName>ppt_x</p:attrName>
                                          <p:attrName>ppt_y</p:attrName>
                                        </p:attrNameLst>
                                      </p:cBhvr>
                                    </p:animMotion>
                                  </p:childTnLst>
                                </p:cTn>
                              </p:par>
                            </p:childTnLst>
                          </p:cTn>
                        </p:par>
                        <p:par>
                          <p:cTn id="13" fill="hold" nodeType="afterGroup">
                            <p:stCondLst>
                              <p:cond delay="4000"/>
                            </p:stCondLst>
                            <p:childTnLst>
                              <p:par>
                                <p:cTn id="14" presetID="1" presetClass="entr" presetSubtype="0" fill="hold" grpId="0" nodeType="afterEffect">
                                  <p:stCondLst>
                                    <p:cond delay="0"/>
                                  </p:stCondLst>
                                  <p:childTnLst>
                                    <p:set>
                                      <p:cBhvr>
                                        <p:cTn id="15" dur="1" fill="hold">
                                          <p:stCondLst>
                                            <p:cond delay="0"/>
                                          </p:stCondLst>
                                        </p:cTn>
                                        <p:tgtEl>
                                          <p:spTgt spid="266334"/>
                                        </p:tgtEl>
                                        <p:attrNameLst>
                                          <p:attrName>style.visibility</p:attrName>
                                        </p:attrNameLst>
                                      </p:cBhvr>
                                      <p:to>
                                        <p:strVal val="visible"/>
                                      </p:to>
                                    </p:set>
                                  </p:childTnLst>
                                </p:cTn>
                              </p:par>
                            </p:childTnLst>
                          </p:cTn>
                        </p:par>
                        <p:par>
                          <p:cTn id="16" fill="hold" nodeType="afterGroup">
                            <p:stCondLst>
                              <p:cond delay="4000"/>
                            </p:stCondLst>
                            <p:childTnLst>
                              <p:par>
                                <p:cTn id="17" presetID="0" presetClass="path" presetSubtype="0" accel="50000" decel="50000" fill="hold" grpId="0" nodeType="afterEffect">
                                  <p:stCondLst>
                                    <p:cond delay="0"/>
                                  </p:stCondLst>
                                  <p:childTnLst>
                                    <p:animMotion origin="layout" path="M 1.38889E-6 -2.42775E-6 C -0.01059 0.00463 -0.02118 0.00948 -0.03108 0.01734 C -0.04098 0.02521 -0.04427 0.04278 -0.05903 0.04786 C -0.07379 0.05295 -0.10521 0.04486 -0.11962 0.04786 C -0.13403 0.05087 -0.13907 0.05388 -0.14584 0.06544 C -0.15261 0.077 -0.1566 0.09734 -0.16059 0.11769 " pathEditMode="relative" ptsTypes="aaaaaA">
                                      <p:cBhvr>
                                        <p:cTn id="18" dur="2000" fill="hold"/>
                                        <p:tgtEl>
                                          <p:spTgt spid="266306"/>
                                        </p:tgtEl>
                                        <p:attrNameLst>
                                          <p:attrName>ppt_x</p:attrName>
                                          <p:attrName>ppt_y</p:attrName>
                                        </p:attrNameLst>
                                      </p:cBhvr>
                                    </p:animMotion>
                                  </p:childTnLst>
                                </p:cTn>
                              </p:par>
                            </p:childTnLst>
                          </p:cTn>
                        </p:par>
                        <p:par>
                          <p:cTn id="19" fill="hold" nodeType="afterGroup">
                            <p:stCondLst>
                              <p:cond delay="6000"/>
                            </p:stCondLst>
                            <p:childTnLst>
                              <p:par>
                                <p:cTn id="20" presetID="1" presetClass="exit" presetSubtype="0" fill="hold" grpId="0" nodeType="afterEffect">
                                  <p:stCondLst>
                                    <p:cond delay="0"/>
                                  </p:stCondLst>
                                  <p:childTnLst>
                                    <p:set>
                                      <p:cBhvr>
                                        <p:cTn id="21" dur="1" fill="hold">
                                          <p:stCondLst>
                                            <p:cond delay="0"/>
                                          </p:stCondLst>
                                        </p:cTn>
                                        <p:tgtEl>
                                          <p:spTgt spid="266328"/>
                                        </p:tgtEl>
                                        <p:attrNameLst>
                                          <p:attrName>style.visibility</p:attrName>
                                        </p:attrNameLst>
                                      </p:cBhvr>
                                      <p:to>
                                        <p:strVal val="hidden"/>
                                      </p:to>
                                    </p:set>
                                  </p:childTnLst>
                                </p:cTn>
                              </p:par>
                              <p:par>
                                <p:cTn id="22" presetID="0" presetClass="path" presetSubtype="0" accel="50000" decel="50000" fill="hold" grpId="0" nodeType="withEffect">
                                  <p:stCondLst>
                                    <p:cond delay="0"/>
                                  </p:stCondLst>
                                  <p:childTnLst>
                                    <p:animMotion origin="layout" path="M -0.00086 0.00069 C 0.03664 -0.00925 0.07414 -0.01896 0.0974 -0.02335 C 0.12066 -0.02774 0.12657 -0.03006 0.13837 -0.02566 C 0.15018 -0.02127 0.16268 -0.00532 0.16789 0.00278 C 0.17309 0.01087 0.16615 0.01619 0.16962 0.02243 C 0.17309 0.02867 0.18594 0.02983 0.18924 0.04 C 0.19254 0.05017 0.1908 0.06682 0.18924 0.08347 " pathEditMode="relative" ptsTypes="aaaaaaA">
                                      <p:cBhvr>
                                        <p:cTn id="23" dur="2000" fill="hold"/>
                                        <p:tgtEl>
                                          <p:spTgt spid="266302"/>
                                        </p:tgtEl>
                                        <p:attrNameLst>
                                          <p:attrName>ppt_x</p:attrName>
                                          <p:attrName>ppt_y</p:attrName>
                                        </p:attrNameLst>
                                      </p:cBhvr>
                                    </p:animMotion>
                                  </p:childTnLst>
                                </p:cTn>
                              </p:par>
                            </p:childTnLst>
                          </p:cTn>
                        </p:par>
                        <p:par>
                          <p:cTn id="24" fill="hold" nodeType="afterGroup">
                            <p:stCondLst>
                              <p:cond delay="8000"/>
                            </p:stCondLst>
                            <p:childTnLst>
                              <p:par>
                                <p:cTn id="25" presetID="1" presetClass="exit" presetSubtype="0" fill="hold" grpId="0" nodeType="afterEffect">
                                  <p:stCondLst>
                                    <p:cond delay="0"/>
                                  </p:stCondLst>
                                  <p:childTnLst>
                                    <p:set>
                                      <p:cBhvr>
                                        <p:cTn id="26" dur="1" fill="hold">
                                          <p:stCondLst>
                                            <p:cond delay="0"/>
                                          </p:stCondLst>
                                        </p:cTn>
                                        <p:tgtEl>
                                          <p:spTgt spid="266326"/>
                                        </p:tgtEl>
                                        <p:attrNameLst>
                                          <p:attrName>style.visibility</p:attrName>
                                        </p:attrNameLst>
                                      </p:cBhvr>
                                      <p:to>
                                        <p:strVal val="hidden"/>
                                      </p:to>
                                    </p:set>
                                  </p:childTnLst>
                                </p:cTn>
                              </p:par>
                            </p:childTnLst>
                          </p:cTn>
                        </p:par>
                        <p:par>
                          <p:cTn id="27" fill="hold" nodeType="afterGroup">
                            <p:stCondLst>
                              <p:cond delay="8000"/>
                            </p:stCondLst>
                            <p:childTnLst>
                              <p:par>
                                <p:cTn id="28" presetID="1" presetClass="entr" presetSubtype="0" fill="hold" grpId="0" nodeType="afterEffect">
                                  <p:stCondLst>
                                    <p:cond delay="0"/>
                                  </p:stCondLst>
                                  <p:childTnLst>
                                    <p:set>
                                      <p:cBhvr>
                                        <p:cTn id="29" dur="1" fill="hold">
                                          <p:stCondLst>
                                            <p:cond delay="0"/>
                                          </p:stCondLst>
                                        </p:cTn>
                                        <p:tgtEl>
                                          <p:spTgt spid="82"/>
                                        </p:tgtEl>
                                        <p:attrNameLst>
                                          <p:attrName>style.visibility</p:attrName>
                                        </p:attrNameLst>
                                      </p:cBhvr>
                                      <p:to>
                                        <p:strVal val="visible"/>
                                      </p:to>
                                    </p:set>
                                  </p:childTnLst>
                                </p:cTn>
                              </p:par>
                            </p:childTnLst>
                          </p:cTn>
                        </p:par>
                        <p:par>
                          <p:cTn id="30" fill="hold" nodeType="afterGroup">
                            <p:stCondLst>
                              <p:cond delay="8000"/>
                            </p:stCondLst>
                            <p:childTnLst>
                              <p:par>
                                <p:cTn id="31" presetID="1" presetClass="entr" presetSubtype="0"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8" grpId="0" animBg="1"/>
      <p:bldP spid="266286" grpId="0" animBg="1"/>
      <p:bldP spid="266302" grpId="0" animBg="1"/>
      <p:bldP spid="266306" grpId="0" animBg="1"/>
      <p:bldP spid="266326" grpId="0" animBg="1"/>
      <p:bldP spid="266328" grpId="0" animBg="1"/>
      <p:bldP spid="266333" grpId="0" animBg="1"/>
      <p:bldP spid="266334" grpId="0" animBg="1"/>
      <p:bldP spid="81" grpId="0" animBg="1"/>
      <p:bldP spid="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5113" y="1249363"/>
            <a:ext cx="8491537" cy="2771775"/>
          </a:xfrm>
          <a:prstGeom prst="rect">
            <a:avLst/>
          </a:prstGeom>
          <a:solidFill>
            <a:srgbClr val="FFFF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
        <p:nvSpPr>
          <p:cNvPr id="20483" name="Text Box 17"/>
          <p:cNvSpPr txBox="1">
            <a:spLocks noChangeArrowheads="1"/>
          </p:cNvSpPr>
          <p:nvPr/>
        </p:nvSpPr>
        <p:spPr bwMode="auto">
          <a:xfrm>
            <a:off x="773113" y="1204913"/>
            <a:ext cx="72326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5000"/>
              </a:lnSpc>
              <a:spcBef>
                <a:spcPct val="10000"/>
              </a:spcBef>
            </a:pPr>
            <a:r>
              <a:rPr kumimoji="0" lang="zh-CN" altLang="en-US" sz="3200">
                <a:solidFill>
                  <a:srgbClr val="0000FF"/>
                </a:solidFill>
                <a:latin typeface="隶书" pitchFamily="49" charset="-122"/>
                <a:ea typeface="隶书" pitchFamily="49" charset="-122"/>
              </a:rPr>
              <a:t>本征激发</a:t>
            </a:r>
            <a:r>
              <a:rPr lang="en-US" altLang="zh-CN">
                <a:latin typeface="楷体" panose="02010609060101010101" pitchFamily="49" charset="-122"/>
                <a:ea typeface="楷体" panose="02010609060101010101" pitchFamily="49" charset="-122"/>
              </a:rPr>
              <a:t>: </a:t>
            </a:r>
            <a:r>
              <a:rPr lang="zh-CN" altLang="en-US">
                <a:solidFill>
                  <a:srgbClr val="FF0000"/>
                </a:solidFill>
                <a:latin typeface="楷体" panose="02010609060101010101" pitchFamily="49" charset="-122"/>
                <a:ea typeface="楷体" panose="02010609060101010101" pitchFamily="49" charset="-122"/>
              </a:rPr>
              <a:t>一分为二</a:t>
            </a:r>
            <a:r>
              <a:rPr lang="zh-CN" altLang="en-US">
                <a:latin typeface="楷体" panose="02010609060101010101" pitchFamily="49" charset="-122"/>
                <a:ea typeface="楷体" panose="02010609060101010101" pitchFamily="49" charset="-122"/>
              </a:rPr>
              <a:t>，载流子浓度</a:t>
            </a:r>
            <a:r>
              <a:rPr lang="zh-CN" altLang="en-US">
                <a:solidFill>
                  <a:srgbClr val="FF0000"/>
                </a:solidFill>
                <a:latin typeface="楷体" panose="02010609060101010101" pitchFamily="49" charset="-122"/>
                <a:ea typeface="楷体" panose="02010609060101010101" pitchFamily="49" charset="-122"/>
              </a:rPr>
              <a:t>增加</a:t>
            </a:r>
            <a:r>
              <a:rPr lang="zh-CN" altLang="en-US">
                <a:latin typeface="楷体" panose="02010609060101010101" pitchFamily="49" charset="-122"/>
                <a:ea typeface="楷体" panose="02010609060101010101" pitchFamily="49" charset="-122"/>
              </a:rPr>
              <a:t>。</a:t>
            </a:r>
          </a:p>
        </p:txBody>
      </p:sp>
      <p:sp>
        <p:nvSpPr>
          <p:cNvPr id="20484" name="Text Box 20"/>
          <p:cNvSpPr txBox="1">
            <a:spLocks noChangeArrowheads="1"/>
          </p:cNvSpPr>
          <p:nvPr/>
        </p:nvSpPr>
        <p:spPr bwMode="auto">
          <a:xfrm>
            <a:off x="762000" y="2001838"/>
            <a:ext cx="59944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10000"/>
              </a:spcBef>
            </a:pPr>
            <a:r>
              <a:rPr kumimoji="0" lang="zh-CN" altLang="en-US" sz="3200">
                <a:solidFill>
                  <a:srgbClr val="0000FF"/>
                </a:solidFill>
                <a:latin typeface="隶书" pitchFamily="49" charset="-122"/>
                <a:ea typeface="隶书" pitchFamily="49" charset="-122"/>
              </a:rPr>
              <a:t>复合</a:t>
            </a:r>
            <a:r>
              <a:rPr lang="en-US" altLang="zh-CN">
                <a:ea typeface="楷体_GB2312" pitchFamily="49" charset="-122"/>
              </a:rPr>
              <a:t>:  </a:t>
            </a:r>
            <a:r>
              <a:rPr lang="zh-CN" altLang="en-US">
                <a:solidFill>
                  <a:srgbClr val="FF0000"/>
                </a:solidFill>
                <a:latin typeface="楷体" panose="02010609060101010101" pitchFamily="49" charset="-122"/>
                <a:ea typeface="楷体" panose="02010609060101010101" pitchFamily="49" charset="-122"/>
              </a:rPr>
              <a:t>合二为一</a:t>
            </a:r>
            <a:r>
              <a:rPr lang="zh-CN" altLang="en-US">
                <a:latin typeface="楷体" panose="02010609060101010101" pitchFamily="49" charset="-122"/>
                <a:ea typeface="楷体" panose="02010609060101010101" pitchFamily="49" charset="-122"/>
              </a:rPr>
              <a:t>，载流子浓度</a:t>
            </a:r>
            <a:r>
              <a:rPr lang="zh-CN" altLang="en-US">
                <a:solidFill>
                  <a:srgbClr val="FF0000"/>
                </a:solidFill>
                <a:latin typeface="楷体" panose="02010609060101010101" pitchFamily="49" charset="-122"/>
                <a:ea typeface="楷体" panose="02010609060101010101" pitchFamily="49" charset="-122"/>
              </a:rPr>
              <a:t>减少</a:t>
            </a:r>
            <a:r>
              <a:rPr lang="zh-CN" altLang="en-US">
                <a:latin typeface="楷体" panose="02010609060101010101" pitchFamily="49" charset="-122"/>
                <a:ea typeface="楷体" panose="02010609060101010101" pitchFamily="49" charset="-122"/>
              </a:rPr>
              <a:t>。</a:t>
            </a:r>
          </a:p>
        </p:txBody>
      </p:sp>
      <p:sp>
        <p:nvSpPr>
          <p:cNvPr id="20485" name="Text Box 22"/>
          <p:cNvSpPr txBox="1">
            <a:spLocks noChangeArrowheads="1"/>
          </p:cNvSpPr>
          <p:nvPr/>
        </p:nvSpPr>
        <p:spPr bwMode="auto">
          <a:xfrm>
            <a:off x="2462213" y="1978025"/>
            <a:ext cx="180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10000"/>
              </a:spcBef>
            </a:pPr>
            <a:endParaRPr lang="zh-CN" altLang="zh-CN">
              <a:ea typeface="楷体_GB2312" pitchFamily="49" charset="-122"/>
            </a:endParaRPr>
          </a:p>
        </p:txBody>
      </p:sp>
      <p:sp>
        <p:nvSpPr>
          <p:cNvPr id="189463" name="Text Box 23"/>
          <p:cNvSpPr txBox="1">
            <a:spLocks noChangeArrowheads="1"/>
          </p:cNvSpPr>
          <p:nvPr/>
        </p:nvSpPr>
        <p:spPr bwMode="auto">
          <a:xfrm>
            <a:off x="79375" y="4295775"/>
            <a:ext cx="8891588"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Aft>
                <a:spcPts val="1200"/>
              </a:spcAft>
              <a:buClr>
                <a:schemeClr val="hlink"/>
              </a:buClr>
              <a:buSzPct val="90000"/>
            </a:pPr>
            <a:r>
              <a:rPr lang="zh-CN" altLang="en-US">
                <a:latin typeface="楷体" panose="02010609060101010101" pitchFamily="49" charset="-122"/>
                <a:ea typeface="楷体" panose="02010609060101010101" pitchFamily="49" charset="-122"/>
              </a:rPr>
              <a:t>当</a:t>
            </a:r>
            <a:r>
              <a:rPr lang="zh-CN" altLang="en-US">
                <a:solidFill>
                  <a:srgbClr val="FF0000"/>
                </a:solidFill>
                <a:latin typeface="楷体" panose="02010609060101010101" pitchFamily="49" charset="-122"/>
                <a:ea typeface="楷体" panose="02010609060101010101" pitchFamily="49" charset="-122"/>
              </a:rPr>
              <a:t>温度升高</a:t>
            </a:r>
            <a:r>
              <a:rPr lang="zh-CN" altLang="en-US">
                <a:latin typeface="楷体" panose="02010609060101010101" pitchFamily="49" charset="-122"/>
                <a:ea typeface="楷体" panose="02010609060101010101" pitchFamily="49" charset="-122"/>
              </a:rPr>
              <a:t>时，将产生更多的电子</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空穴对，</a:t>
            </a:r>
            <a:r>
              <a:rPr lang="zh-CN" altLang="en-US">
                <a:solidFill>
                  <a:srgbClr val="FF0000"/>
                </a:solidFill>
                <a:latin typeface="楷体" panose="02010609060101010101" pitchFamily="49" charset="-122"/>
                <a:ea typeface="楷体" panose="02010609060101010101" pitchFamily="49" charset="-122"/>
              </a:rPr>
              <a:t>载流子</a:t>
            </a:r>
            <a:r>
              <a:rPr lang="zh-CN" altLang="en-US">
                <a:latin typeface="楷体" panose="02010609060101010101" pitchFamily="49" charset="-122"/>
                <a:ea typeface="楷体" panose="02010609060101010101" pitchFamily="49" charset="-122"/>
              </a:rPr>
              <a:t>浓度增加，电阻率减小。</a:t>
            </a:r>
            <a:endParaRPr lang="en-US" altLang="zh-CN">
              <a:latin typeface="楷体" panose="02010609060101010101" pitchFamily="49" charset="-122"/>
              <a:ea typeface="楷体" panose="02010609060101010101" pitchFamily="49" charset="-122"/>
            </a:endParaRPr>
          </a:p>
          <a:p>
            <a:pPr algn="just" eaLnBrk="1" hangingPunct="1">
              <a:lnSpc>
                <a:spcPct val="150000"/>
              </a:lnSpc>
              <a:buClr>
                <a:schemeClr val="hlink"/>
              </a:buClr>
              <a:buSzPct val="90000"/>
            </a:pPr>
            <a:r>
              <a:rPr lang="zh-CN" altLang="en-US">
                <a:solidFill>
                  <a:srgbClr val="002060"/>
                </a:solidFill>
                <a:latin typeface="楷体_GB2312" pitchFamily="49" charset="-122"/>
                <a:ea typeface="楷体_GB2312" pitchFamily="49" charset="-122"/>
              </a:rPr>
              <a:t>无晶格缺陷的纯净半导体的电阻率较大，实际应用不多。</a:t>
            </a:r>
          </a:p>
        </p:txBody>
      </p:sp>
      <p:pic>
        <p:nvPicPr>
          <p:cNvPr id="20487" name="图片 6"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矩形 9"/>
          <p:cNvSpPr>
            <a:spLocks noChangeArrowheads="1"/>
          </p:cNvSpPr>
          <p:nvPr/>
        </p:nvSpPr>
        <p:spPr bwMode="auto">
          <a:xfrm>
            <a:off x="393700" y="2632075"/>
            <a:ext cx="83883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a:latin typeface="楷体" panose="02010609060101010101" pitchFamily="49" charset="-122"/>
                <a:ea typeface="楷体" panose="02010609060101010101" pitchFamily="49" charset="-122"/>
              </a:rPr>
              <a:t>在一定温度下，电子</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空穴对的产生与复合同时存在并达到动态平衡时，半导体中的载流子浓度一定。</a:t>
            </a:r>
            <a:endParaRPr lang="zh-CN" altLang="en-US"/>
          </a:p>
        </p:txBody>
      </p:sp>
      <p:pic>
        <p:nvPicPr>
          <p:cNvPr id="20489" name="图片 8"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12000"/>
                                  </p:stCondLst>
                                  <p:childTnLst>
                                    <p:set>
                                      <p:cBhvr>
                                        <p:cTn id="6" dur="1" fill="hold">
                                          <p:stCondLst>
                                            <p:cond delay="0"/>
                                          </p:stCondLst>
                                        </p:cTn>
                                        <p:tgtEl>
                                          <p:spTgt spid="189463"/>
                                        </p:tgtEl>
                                        <p:attrNameLst>
                                          <p:attrName>style.visibility</p:attrName>
                                        </p:attrNameLst>
                                      </p:cBhvr>
                                      <p:to>
                                        <p:strVal val="visible"/>
                                      </p:to>
                                    </p:set>
                                    <p:animEffect transition="in" filter="box(in)">
                                      <p:cBhvr>
                                        <p:cTn id="7" dur="500"/>
                                        <p:tgtEl>
                                          <p:spTgt spid="18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7163" y="3721100"/>
            <a:ext cx="8748712" cy="1150938"/>
          </a:xfrm>
          <a:prstGeom prst="rect">
            <a:avLst/>
          </a:prstGeom>
          <a:solidFill>
            <a:srgbClr val="81DF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07" name="Text Box 5"/>
          <p:cNvSpPr txBox="1">
            <a:spLocks noChangeArrowheads="1"/>
          </p:cNvSpPr>
          <p:nvPr/>
        </p:nvSpPr>
        <p:spPr bwMode="auto">
          <a:xfrm>
            <a:off x="150813" y="1025525"/>
            <a:ext cx="8993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514350" indent="-51435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Calibri" panose="020F0502020204030204" pitchFamily="34" charset="0"/>
              <a:buAutoNum type="arabicPeriod" startAt="2"/>
            </a:pPr>
            <a:r>
              <a:rPr lang="zh-CN" altLang="en-US" sz="3200">
                <a:solidFill>
                  <a:srgbClr val="FF0000"/>
                </a:solidFill>
                <a:ea typeface="黑体" panose="02010609060101010101" pitchFamily="49" charset="-122"/>
                <a:cs typeface="Times New Roman" panose="02020603050405020304" pitchFamily="18" charset="0"/>
              </a:rPr>
              <a:t>杂质半导体</a:t>
            </a:r>
            <a:r>
              <a:rPr lang="en-US" altLang="zh-CN">
                <a:solidFill>
                  <a:srgbClr val="0000FF"/>
                </a:solidFill>
                <a:ea typeface="黑体" panose="02010609060101010101" pitchFamily="49" charset="-122"/>
                <a:cs typeface="Times New Roman" panose="02020603050405020304" pitchFamily="18" charset="0"/>
              </a:rPr>
              <a:t>  </a:t>
            </a:r>
          </a:p>
        </p:txBody>
      </p:sp>
      <p:pic>
        <p:nvPicPr>
          <p:cNvPr id="21508" name="图片 5"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236538" y="1989138"/>
            <a:ext cx="8639175"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ts val="3600"/>
              </a:lnSpc>
            </a:pPr>
            <a:r>
              <a:rPr lang="zh-CN" altLang="en-US">
                <a:latin typeface="楷体" panose="02010609060101010101" pitchFamily="49" charset="-122"/>
                <a:ea typeface="楷体" panose="02010609060101010101" pitchFamily="49" charset="-122"/>
              </a:rPr>
              <a:t>在本征半导体中掺入某些微量元素（称为杂质）会使</a:t>
            </a:r>
            <a:endParaRPr lang="en-US" altLang="zh-CN">
              <a:latin typeface="楷体" panose="02010609060101010101" pitchFamily="49" charset="-122"/>
              <a:ea typeface="楷体" panose="02010609060101010101" pitchFamily="49" charset="-122"/>
            </a:endParaRPr>
          </a:p>
          <a:p>
            <a:pPr algn="just" eaLnBrk="1" hangingPunct="1">
              <a:lnSpc>
                <a:spcPts val="3600"/>
              </a:lnSpc>
            </a:pPr>
            <a:r>
              <a:rPr lang="zh-CN" altLang="en-US">
                <a:latin typeface="楷体" panose="02010609060101010101" pitchFamily="49" charset="-122"/>
                <a:ea typeface="楷体" panose="02010609060101010101" pitchFamily="49" charset="-122"/>
              </a:rPr>
              <a:t>半导体中的</a:t>
            </a:r>
            <a:r>
              <a:rPr lang="zh-CN" altLang="en-US">
                <a:solidFill>
                  <a:srgbClr val="FF0000"/>
                </a:solidFill>
                <a:latin typeface="楷体" panose="02010609060101010101" pitchFamily="49" charset="-122"/>
                <a:ea typeface="楷体" panose="02010609060101010101" pitchFamily="49" charset="-122"/>
              </a:rPr>
              <a:t>某一种载流子浓度增加</a:t>
            </a:r>
            <a:r>
              <a:rPr lang="zh-CN" altLang="en-US">
                <a:latin typeface="楷体" panose="02010609060101010101" pitchFamily="49" charset="-122"/>
                <a:ea typeface="楷体" panose="02010609060101010101" pitchFamily="49" charset="-122"/>
              </a:rPr>
              <a:t>，因而会使其导电</a:t>
            </a:r>
            <a:endParaRPr lang="en-US" altLang="zh-CN">
              <a:latin typeface="楷体" panose="02010609060101010101" pitchFamily="49" charset="-122"/>
              <a:ea typeface="楷体" panose="02010609060101010101" pitchFamily="49" charset="-122"/>
            </a:endParaRPr>
          </a:p>
          <a:p>
            <a:pPr algn="just" eaLnBrk="1" hangingPunct="1">
              <a:lnSpc>
                <a:spcPts val="3800"/>
              </a:lnSpc>
            </a:pPr>
            <a:r>
              <a:rPr lang="zh-CN" altLang="en-US">
                <a:latin typeface="楷体" panose="02010609060101010101" pitchFamily="49" charset="-122"/>
                <a:ea typeface="楷体" panose="02010609060101010101" pitchFamily="49" charset="-122"/>
              </a:rPr>
              <a:t>性能发生显著变化。</a:t>
            </a:r>
            <a:r>
              <a:rPr lang="zh-CN" altLang="en-US">
                <a:solidFill>
                  <a:srgbClr val="0000F6"/>
                </a:solidFill>
                <a:latin typeface="楷体" panose="02010609060101010101" pitchFamily="49" charset="-122"/>
                <a:ea typeface="楷体" panose="02010609060101010101" pitchFamily="49" charset="-122"/>
              </a:rPr>
              <a:t>与提高温度的原因不同</a:t>
            </a:r>
            <a:endParaRPr lang="en-US" altLang="zh-CN">
              <a:solidFill>
                <a:srgbClr val="0000F6"/>
              </a:solidFill>
              <a:latin typeface="楷体" panose="02010609060101010101" pitchFamily="49" charset="-122"/>
              <a:ea typeface="楷体" panose="02010609060101010101" pitchFamily="49" charset="-122"/>
            </a:endParaRPr>
          </a:p>
          <a:p>
            <a:pPr algn="just" eaLnBrk="1" hangingPunct="1">
              <a:lnSpc>
                <a:spcPts val="3800"/>
              </a:lnSpc>
            </a:pPr>
            <a:endParaRPr lang="en-US" altLang="zh-CN">
              <a:solidFill>
                <a:srgbClr val="0000F6"/>
              </a:solidFill>
              <a:latin typeface="楷体" panose="02010609060101010101" pitchFamily="49" charset="-122"/>
              <a:ea typeface="楷体" panose="02010609060101010101" pitchFamily="49" charset="-122"/>
            </a:endParaRPr>
          </a:p>
          <a:p>
            <a:pPr algn="just" eaLnBrk="1" hangingPunct="1">
              <a:lnSpc>
                <a:spcPts val="3800"/>
              </a:lnSpc>
            </a:pPr>
            <a:r>
              <a:rPr lang="zh-CN" altLang="en-US">
                <a:latin typeface="楷体" panose="02010609060101010101" pitchFamily="49" charset="-122"/>
                <a:ea typeface="楷体" panose="02010609060101010101" pitchFamily="49" charset="-122"/>
              </a:rPr>
              <a:t>提高温度会</a:t>
            </a:r>
            <a:r>
              <a:rPr lang="zh-CN" altLang="en-US">
                <a:solidFill>
                  <a:srgbClr val="FF0000"/>
                </a:solidFill>
                <a:latin typeface="楷体" panose="02010609060101010101" pitchFamily="49" charset="-122"/>
                <a:ea typeface="楷体" panose="02010609060101010101" pitchFamily="49" charset="-122"/>
              </a:rPr>
              <a:t>同时增加</a:t>
            </a:r>
            <a:r>
              <a:rPr lang="zh-CN" altLang="en-US">
                <a:latin typeface="楷体" panose="02010609060101010101" pitchFamily="49" charset="-122"/>
                <a:ea typeface="楷体" panose="02010609060101010101" pitchFamily="49" charset="-122"/>
              </a:rPr>
              <a:t>电子和空穴</a:t>
            </a:r>
            <a:r>
              <a:rPr lang="zh-CN" altLang="en-US">
                <a:solidFill>
                  <a:srgbClr val="FF0000"/>
                </a:solidFill>
                <a:latin typeface="楷体" panose="02010609060101010101" pitchFamily="49" charset="-122"/>
                <a:ea typeface="楷体" panose="02010609060101010101" pitchFamily="49" charset="-122"/>
              </a:rPr>
              <a:t>两种载流子的数量</a:t>
            </a:r>
            <a:r>
              <a:rPr lang="zh-CN" altLang="en-US">
                <a:latin typeface="楷体" panose="02010609060101010101" pitchFamily="49" charset="-122"/>
                <a:ea typeface="楷体" panose="02010609060101010101" pitchFamily="49" charset="-122"/>
              </a:rPr>
              <a:t>，电子和空穴是成对出现的。</a:t>
            </a:r>
            <a:endParaRPr lang="en-US" altLang="zh-CN">
              <a:latin typeface="楷体" panose="02010609060101010101" pitchFamily="49" charset="-122"/>
              <a:ea typeface="楷体" panose="02010609060101010101" pitchFamily="49" charset="-122"/>
            </a:endParaRPr>
          </a:p>
          <a:p>
            <a:pPr algn="just" eaLnBrk="1" hangingPunct="1">
              <a:lnSpc>
                <a:spcPts val="3800"/>
              </a:lnSpc>
            </a:pPr>
            <a:endParaRPr lang="en-US" altLang="zh-CN">
              <a:solidFill>
                <a:srgbClr val="0000FF"/>
              </a:solidFill>
              <a:latin typeface="楷体" panose="02010609060101010101" pitchFamily="49" charset="-122"/>
              <a:ea typeface="楷体" panose="02010609060101010101" pitchFamily="49" charset="-122"/>
            </a:endParaRPr>
          </a:p>
          <a:p>
            <a:pPr algn="just" eaLnBrk="1" hangingPunct="1">
              <a:lnSpc>
                <a:spcPts val="3800"/>
              </a:lnSpc>
            </a:pPr>
            <a:r>
              <a:rPr lang="en-US" altLang="zh-CN">
                <a:solidFill>
                  <a:srgbClr val="0000F6"/>
                </a:solidFill>
                <a:ea typeface="楷体" panose="02010609060101010101" pitchFamily="49" charset="-122"/>
                <a:cs typeface="Times New Roman" panose="02020603050405020304" pitchFamily="18" charset="0"/>
              </a:rPr>
              <a:t>                                                        N</a:t>
            </a:r>
            <a:r>
              <a:rPr lang="zh-CN" altLang="en-US">
                <a:solidFill>
                  <a:srgbClr val="0000F6"/>
                </a:solidFill>
                <a:latin typeface="楷体" panose="02010609060101010101" pitchFamily="49" charset="-122"/>
                <a:ea typeface="楷体" panose="02010609060101010101" pitchFamily="49" charset="-122"/>
              </a:rPr>
              <a:t>型半导体</a:t>
            </a:r>
            <a:r>
              <a:rPr lang="en-US" altLang="zh-CN">
                <a:solidFill>
                  <a:srgbClr val="0000F6"/>
                </a:solidFill>
                <a:latin typeface="楷体" panose="02010609060101010101" pitchFamily="49" charset="-122"/>
                <a:ea typeface="楷体" panose="02010609060101010101" pitchFamily="49" charset="-122"/>
              </a:rPr>
              <a:t> </a:t>
            </a:r>
          </a:p>
          <a:p>
            <a:pPr algn="just" eaLnBrk="1" hangingPunct="1">
              <a:lnSpc>
                <a:spcPts val="3800"/>
              </a:lnSpc>
            </a:pPr>
            <a:r>
              <a:rPr lang="en-US" altLang="zh-CN">
                <a:solidFill>
                  <a:srgbClr val="0000F6"/>
                </a:solidFill>
                <a:ea typeface="楷体" panose="02010609060101010101" pitchFamily="49" charset="-122"/>
              </a:rPr>
              <a:t>                                                        P</a:t>
            </a:r>
            <a:r>
              <a:rPr lang="zh-CN" altLang="en-US">
                <a:solidFill>
                  <a:srgbClr val="0000F6"/>
                </a:solidFill>
                <a:latin typeface="楷体" panose="02010609060101010101" pitchFamily="49" charset="-122"/>
                <a:ea typeface="楷体" panose="02010609060101010101" pitchFamily="49" charset="-122"/>
              </a:rPr>
              <a:t>型半导体</a:t>
            </a:r>
            <a:endParaRPr lang="en-US" altLang="zh-CN">
              <a:solidFill>
                <a:srgbClr val="0000F6"/>
              </a:solidFill>
              <a:latin typeface="楷体" panose="02010609060101010101" pitchFamily="49" charset="-122"/>
              <a:ea typeface="楷体" panose="02010609060101010101" pitchFamily="49" charset="-122"/>
            </a:endParaRPr>
          </a:p>
        </p:txBody>
      </p:sp>
      <p:sp>
        <p:nvSpPr>
          <p:cNvPr id="8" name="左大括号 7"/>
          <p:cNvSpPr/>
          <p:nvPr/>
        </p:nvSpPr>
        <p:spPr>
          <a:xfrm>
            <a:off x="4965700" y="5375275"/>
            <a:ext cx="127000" cy="788988"/>
          </a:xfrm>
          <a:prstGeom prst="leftBrace">
            <a:avLst/>
          </a:prstGeom>
          <a:ln w="28575">
            <a:solidFill>
              <a:srgbClr val="0000F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 name="矩形 9"/>
          <p:cNvSpPr>
            <a:spLocks noChangeArrowheads="1"/>
          </p:cNvSpPr>
          <p:nvPr/>
        </p:nvSpPr>
        <p:spPr bwMode="auto">
          <a:xfrm>
            <a:off x="160338" y="5532438"/>
            <a:ext cx="54181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6"/>
                </a:solidFill>
                <a:latin typeface="楷体" panose="02010609060101010101" pitchFamily="49" charset="-122"/>
                <a:ea typeface="楷体" panose="02010609060101010101" pitchFamily="49" charset="-122"/>
              </a:rPr>
              <a:t>  根据掺入杂质的不同可分为  </a:t>
            </a:r>
            <a:endParaRPr lang="zh-CN" altLang="en-US"/>
          </a:p>
        </p:txBody>
      </p:sp>
      <p:pic>
        <p:nvPicPr>
          <p:cNvPr id="21512" name="图片 10"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0" y="741363"/>
            <a:ext cx="8540750" cy="1143000"/>
          </a:xfrm>
        </p:spPr>
        <p:txBody>
          <a:bodyPr/>
          <a:lstStyle/>
          <a:p>
            <a:pPr algn="l" eaLnBrk="1" hangingPunct="1">
              <a:defRPr/>
            </a:pPr>
            <a:r>
              <a:rPr lang="zh-CN" altLang="en-US" sz="3200" dirty="0" smtClean="0">
                <a:solidFill>
                  <a:srgbClr val="0000FF"/>
                </a:solidFill>
                <a:latin typeface="黑体" pitchFamily="49" charset="-122"/>
                <a:ea typeface="黑体" pitchFamily="49" charset="-122"/>
                <a:cs typeface="+mn-cs"/>
              </a:rPr>
              <a:t>一、</a:t>
            </a:r>
            <a:r>
              <a:rPr lang="en-US" altLang="zh-CN" sz="3200" b="1" dirty="0" smtClean="0">
                <a:solidFill>
                  <a:srgbClr val="0000FF"/>
                </a:solidFill>
                <a:latin typeface="Times New Roman" pitchFamily="18" charset="0"/>
                <a:ea typeface="黑体" pitchFamily="49" charset="-122"/>
                <a:cs typeface="Times New Roman" pitchFamily="18" charset="0"/>
              </a:rPr>
              <a:t>N</a:t>
            </a:r>
            <a:r>
              <a:rPr lang="zh-CN" altLang="en-US" sz="3200" dirty="0" smtClean="0">
                <a:solidFill>
                  <a:srgbClr val="0000FF"/>
                </a:solidFill>
                <a:latin typeface="黑体" pitchFamily="49" charset="-122"/>
                <a:ea typeface="黑体" pitchFamily="49" charset="-122"/>
                <a:cs typeface="+mn-cs"/>
              </a:rPr>
              <a:t>型半导体</a:t>
            </a:r>
          </a:p>
        </p:txBody>
      </p:sp>
      <p:sp>
        <p:nvSpPr>
          <p:cNvPr id="22531" name="矩形 91"/>
          <p:cNvSpPr>
            <a:spLocks noChangeArrowheads="1"/>
          </p:cNvSpPr>
          <p:nvPr/>
        </p:nvSpPr>
        <p:spPr bwMode="auto">
          <a:xfrm>
            <a:off x="174625" y="1770063"/>
            <a:ext cx="4429125"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sz="2600">
                <a:latin typeface="楷体" panose="02010609060101010101" pitchFamily="49" charset="-122"/>
                <a:ea typeface="楷体" panose="02010609060101010101" pitchFamily="49" charset="-122"/>
              </a:rPr>
              <a:t>在本征</a:t>
            </a:r>
            <a:r>
              <a:rPr lang="en-US" altLang="zh-CN" sz="2600">
                <a:ea typeface="楷体" panose="02010609060101010101" pitchFamily="49" charset="-122"/>
                <a:cs typeface="Times New Roman" panose="02020603050405020304" pitchFamily="18" charset="0"/>
              </a:rPr>
              <a:t>Si</a:t>
            </a:r>
            <a:r>
              <a:rPr lang="zh-CN" altLang="en-US" sz="2600">
                <a:latin typeface="楷体" panose="02010609060101010101" pitchFamily="49" charset="-122"/>
                <a:ea typeface="楷体" panose="02010609060101010101" pitchFamily="49" charset="-122"/>
              </a:rPr>
              <a:t>中掺入少量</a:t>
            </a:r>
            <a:r>
              <a:rPr lang="zh-CN" altLang="en-US" sz="2600">
                <a:solidFill>
                  <a:srgbClr val="FF0000"/>
                </a:solidFill>
                <a:latin typeface="楷体" panose="02010609060101010101" pitchFamily="49" charset="-122"/>
                <a:ea typeface="楷体" panose="02010609060101010101" pitchFamily="49" charset="-122"/>
              </a:rPr>
              <a:t>五价</a:t>
            </a:r>
            <a:r>
              <a:rPr lang="zh-CN" altLang="en-US" sz="2600">
                <a:latin typeface="楷体" panose="02010609060101010101" pitchFamily="49" charset="-122"/>
                <a:ea typeface="楷体" panose="02010609060101010101" pitchFamily="49" charset="-122"/>
              </a:rPr>
              <a:t>磷</a:t>
            </a:r>
            <a:r>
              <a:rPr lang="en-US" altLang="zh-CN" sz="2600">
                <a:ea typeface="楷体" panose="02010609060101010101" pitchFamily="49" charset="-122"/>
              </a:rPr>
              <a:t>(P)</a:t>
            </a:r>
            <a:r>
              <a:rPr lang="zh-CN" altLang="en-US" sz="2600">
                <a:latin typeface="楷体" panose="02010609060101010101" pitchFamily="49" charset="-122"/>
                <a:ea typeface="楷体" panose="02010609060101010101" pitchFamily="49" charset="-122"/>
              </a:rPr>
              <a:t>元素，因</a:t>
            </a:r>
            <a:r>
              <a:rPr lang="en-US" altLang="zh-CN" sz="2600">
                <a:ea typeface="楷体" panose="02010609060101010101" pitchFamily="49" charset="-122"/>
              </a:rPr>
              <a:t>P</a:t>
            </a:r>
            <a:r>
              <a:rPr lang="zh-CN" altLang="en-US" sz="2600">
                <a:latin typeface="楷体" panose="02010609060101010101" pitchFamily="49" charset="-122"/>
                <a:ea typeface="楷体" panose="02010609060101010101" pitchFamily="49" charset="-122"/>
              </a:rPr>
              <a:t>原子的最外层有五个价电子，故就多出一个</a:t>
            </a:r>
            <a:r>
              <a:rPr lang="zh-CN" altLang="en-US" sz="2600">
                <a:solidFill>
                  <a:srgbClr val="FF0000"/>
                </a:solidFill>
                <a:latin typeface="楷体" panose="02010609060101010101" pitchFamily="49" charset="-122"/>
                <a:ea typeface="楷体" panose="02010609060101010101" pitchFamily="49" charset="-122"/>
              </a:rPr>
              <a:t>键外电子</a:t>
            </a:r>
            <a:r>
              <a:rPr lang="zh-CN" altLang="en-US" sz="2600">
                <a:latin typeface="楷体" panose="02010609060101010101" pitchFamily="49" charset="-122"/>
                <a:ea typeface="楷体" panose="02010609060101010101" pitchFamily="49" charset="-122"/>
              </a:rPr>
              <a:t>。这个电子受</a:t>
            </a:r>
            <a:r>
              <a:rPr lang="en-US" altLang="zh-CN" sz="2600">
                <a:ea typeface="楷体" panose="02010609060101010101" pitchFamily="49" charset="-122"/>
              </a:rPr>
              <a:t>P</a:t>
            </a:r>
            <a:r>
              <a:rPr lang="zh-CN" altLang="en-US" sz="2600">
                <a:latin typeface="楷体" panose="02010609060101010101" pitchFamily="49" charset="-122"/>
                <a:ea typeface="楷体" panose="02010609060101010101" pitchFamily="49" charset="-122"/>
              </a:rPr>
              <a:t>原子的束缚很弱，很容易被激发而成为</a:t>
            </a:r>
            <a:r>
              <a:rPr lang="zh-CN" altLang="en-US" sz="2600">
                <a:solidFill>
                  <a:srgbClr val="FF0000"/>
                </a:solidFill>
                <a:latin typeface="楷体" panose="02010609060101010101" pitchFamily="49" charset="-122"/>
                <a:ea typeface="楷体" panose="02010609060101010101" pitchFamily="49" charset="-122"/>
              </a:rPr>
              <a:t>自由电子</a:t>
            </a:r>
            <a:r>
              <a:rPr lang="zh-CN" altLang="en-US" sz="2600">
                <a:latin typeface="楷体" panose="02010609060101010101" pitchFamily="49" charset="-122"/>
                <a:ea typeface="楷体" panose="02010609060101010101" pitchFamily="49" charset="-122"/>
              </a:rPr>
              <a:t>，这样每个</a:t>
            </a:r>
            <a:r>
              <a:rPr lang="en-US" altLang="zh-CN" sz="2600">
                <a:ea typeface="楷体" panose="02010609060101010101" pitchFamily="49" charset="-122"/>
              </a:rPr>
              <a:t>P</a:t>
            </a:r>
            <a:r>
              <a:rPr lang="zh-CN" altLang="en-US" sz="2600">
                <a:latin typeface="楷体" panose="02010609060101010101" pitchFamily="49" charset="-122"/>
                <a:ea typeface="楷体" panose="02010609060101010101" pitchFamily="49" charset="-122"/>
              </a:rPr>
              <a:t>原子因给出一个电子，成了不能移动的</a:t>
            </a:r>
            <a:r>
              <a:rPr lang="zh-CN" altLang="en-US" sz="2600">
                <a:solidFill>
                  <a:srgbClr val="FF0000"/>
                </a:solidFill>
                <a:latin typeface="楷体" panose="02010609060101010101" pitchFamily="49" charset="-122"/>
                <a:ea typeface="楷体" panose="02010609060101010101" pitchFamily="49" charset="-122"/>
              </a:rPr>
              <a:t>带正电的离子</a:t>
            </a:r>
            <a:r>
              <a:rPr lang="zh-CN" altLang="en-US" sz="2600">
                <a:solidFill>
                  <a:srgbClr val="002060"/>
                </a:solidFill>
                <a:latin typeface="楷体" panose="02010609060101010101" pitchFamily="49" charset="-122"/>
                <a:ea typeface="楷体" panose="02010609060101010101" pitchFamily="49" charset="-122"/>
              </a:rPr>
              <a:t>，</a:t>
            </a:r>
            <a:r>
              <a:rPr lang="zh-CN" altLang="en-US" sz="2600">
                <a:latin typeface="楷体" panose="02010609060101010101" pitchFamily="49" charset="-122"/>
                <a:ea typeface="楷体" panose="02010609060101010101" pitchFamily="49" charset="-122"/>
              </a:rPr>
              <a:t>故</a:t>
            </a:r>
            <a:r>
              <a:rPr lang="en-US" altLang="zh-CN" sz="2600">
                <a:solidFill>
                  <a:srgbClr val="FF0000"/>
                </a:solidFill>
                <a:ea typeface="楷体" panose="02010609060101010101" pitchFamily="49" charset="-122"/>
              </a:rPr>
              <a:t>P</a:t>
            </a:r>
            <a:r>
              <a:rPr lang="zh-CN" altLang="en-US" sz="2600">
                <a:solidFill>
                  <a:srgbClr val="FF0000"/>
                </a:solidFill>
                <a:latin typeface="楷体" panose="02010609060101010101" pitchFamily="49" charset="-122"/>
                <a:ea typeface="楷体" panose="02010609060101010101" pitchFamily="49" charset="-122"/>
              </a:rPr>
              <a:t>原子</a:t>
            </a:r>
            <a:r>
              <a:rPr lang="zh-CN" altLang="en-US" sz="2600">
                <a:latin typeface="楷体" panose="02010609060101010101" pitchFamily="49" charset="-122"/>
                <a:ea typeface="楷体" panose="02010609060101010101" pitchFamily="49" charset="-122"/>
              </a:rPr>
              <a:t>被称为</a:t>
            </a:r>
            <a:r>
              <a:rPr lang="zh-CN" altLang="en-US" sz="2600">
                <a:solidFill>
                  <a:srgbClr val="FF0000"/>
                </a:solidFill>
                <a:latin typeface="楷体" panose="02010609060101010101" pitchFamily="49" charset="-122"/>
                <a:ea typeface="楷体" panose="02010609060101010101" pitchFamily="49" charset="-122"/>
              </a:rPr>
              <a:t>施主原子</a:t>
            </a:r>
            <a:r>
              <a:rPr lang="zh-CN" altLang="en-US" sz="2600">
                <a:latin typeface="楷体" panose="02010609060101010101" pitchFamily="49" charset="-122"/>
                <a:ea typeface="楷体" panose="02010609060101010101" pitchFamily="49" charset="-122"/>
              </a:rPr>
              <a:t>。</a:t>
            </a:r>
          </a:p>
        </p:txBody>
      </p:sp>
      <p:pic>
        <p:nvPicPr>
          <p:cNvPr id="22532" name="图片 92" descr="图片2.png"/>
          <p:cNvPicPr>
            <a:picLocks noChangeAspect="1"/>
          </p:cNvPicPr>
          <p:nvPr/>
        </p:nvPicPr>
        <p:blipFill>
          <a:blip r:embed="rId3">
            <a:extLst>
              <a:ext uri="{28A0092B-C50C-407E-A947-70E740481C1C}">
                <a14:useLocalDpi xmlns:a14="http://schemas.microsoft.com/office/drawing/2010/main" val="0"/>
              </a:ext>
            </a:extLst>
          </a:blip>
          <a:srcRect l="1611" r="3758"/>
          <a:stretch>
            <a:fillRect/>
          </a:stretch>
        </p:blipFill>
        <p:spPr bwMode="auto">
          <a:xfrm>
            <a:off x="4910138" y="2038350"/>
            <a:ext cx="4076700" cy="3455988"/>
          </a:xfrm>
          <a:prstGeom prst="rect">
            <a:avLst/>
          </a:prstGeom>
          <a:solidFill>
            <a:srgbClr val="F9F9D7"/>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2533" name="图片 93"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4"/>
          <p:cNvSpPr txBox="1">
            <a:spLocks noChangeArrowheads="1"/>
          </p:cNvSpPr>
          <p:nvPr/>
        </p:nvSpPr>
        <p:spPr bwMode="auto">
          <a:xfrm>
            <a:off x="4892675" y="5702300"/>
            <a:ext cx="42846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  </a:t>
            </a:r>
            <a:r>
              <a:rPr lang="zh-CN" altLang="en-US" sz="2000">
                <a:ea typeface="楷体_GB2312" pitchFamily="49" charset="-122"/>
              </a:rPr>
              <a:t>图 </a:t>
            </a:r>
            <a:r>
              <a:rPr lang="en-US" altLang="zh-CN" sz="2000">
                <a:ea typeface="楷体_GB2312" pitchFamily="49" charset="-122"/>
              </a:rPr>
              <a:t>6.  N</a:t>
            </a:r>
            <a:r>
              <a:rPr lang="zh-CN" altLang="en-US" sz="2000">
                <a:latin typeface="楷体" panose="02010609060101010101" pitchFamily="49" charset="-122"/>
                <a:ea typeface="楷体" panose="02010609060101010101" pitchFamily="49" charset="-122"/>
              </a:rPr>
              <a:t>型半导体原子结构示意图</a:t>
            </a:r>
          </a:p>
        </p:txBody>
      </p:sp>
      <p:pic>
        <p:nvPicPr>
          <p:cNvPr id="22535" name="图片 6" descr="图片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461963" y="304800"/>
            <a:ext cx="8399462"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4000">
                <a:solidFill>
                  <a:schemeClr val="tx2"/>
                </a:solidFill>
                <a:latin typeface="Arial" panose="020B0604020202020204" pitchFamily="34" charset="0"/>
              </a:rPr>
              <a:t/>
            </a:r>
            <a:br>
              <a:rPr kumimoji="0" lang="en-US" altLang="zh-CN" sz="4000">
                <a:solidFill>
                  <a:schemeClr val="tx2"/>
                </a:solidFill>
                <a:latin typeface="Arial" panose="020B0604020202020204" pitchFamily="34" charset="0"/>
              </a:rPr>
            </a:br>
            <a:r>
              <a:rPr kumimoji="0" lang="en-US" altLang="zh-CN" sz="4000">
                <a:solidFill>
                  <a:schemeClr val="tx2"/>
                </a:solidFill>
                <a:latin typeface="Arial" panose="020B0604020202020204" pitchFamily="34" charset="0"/>
              </a:rPr>
              <a:t/>
            </a:r>
            <a:br>
              <a:rPr kumimoji="0" lang="en-US" altLang="zh-CN" sz="4000">
                <a:solidFill>
                  <a:schemeClr val="tx2"/>
                </a:solidFill>
                <a:latin typeface="Arial" panose="020B0604020202020204" pitchFamily="34" charset="0"/>
              </a:rPr>
            </a:br>
            <a:r>
              <a:rPr kumimoji="0" lang="zh-CN" altLang="en-US" sz="4000">
                <a:solidFill>
                  <a:schemeClr val="tx2"/>
                </a:solidFill>
                <a:latin typeface="Arial" panose="020B0604020202020204" pitchFamily="34" charset="0"/>
              </a:rPr>
              <a:t> </a:t>
            </a:r>
            <a:br>
              <a:rPr kumimoji="0" lang="zh-CN" altLang="en-US" sz="4000">
                <a:solidFill>
                  <a:schemeClr val="tx2"/>
                </a:solidFill>
                <a:latin typeface="Arial" panose="020B0604020202020204" pitchFamily="34" charset="0"/>
              </a:rPr>
            </a:br>
            <a:endParaRPr kumimoji="0" lang="zh-CN" altLang="en-US" sz="4000">
              <a:solidFill>
                <a:schemeClr val="tx2"/>
              </a:solidFill>
              <a:latin typeface="Arial" panose="020B0604020202020204" pitchFamily="34" charset="0"/>
            </a:endParaRPr>
          </a:p>
        </p:txBody>
      </p:sp>
      <p:cxnSp>
        <p:nvCxnSpPr>
          <p:cNvPr id="6" name="直接连接符 5"/>
          <p:cNvCxnSpPr/>
          <p:nvPr/>
        </p:nvCxnSpPr>
        <p:spPr>
          <a:xfrm flipV="1">
            <a:off x="241300" y="6604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noChangeArrowheads="1"/>
          </p:cNvPicPr>
          <p:nvPr/>
        </p:nvPicPr>
        <p:blipFill>
          <a:blip r:embed="rId3" cstate="print">
            <a:clrChange>
              <a:clrFrom>
                <a:srgbClr val="FEFEFE"/>
              </a:clrFrom>
              <a:clrTo>
                <a:srgbClr val="FEFEFE">
                  <a:alpha val="0"/>
                </a:srgbClr>
              </a:clrTo>
            </a:clrChange>
          </a:blip>
          <a:srcRect l="6023" t="5142" r="18069" b="10284"/>
          <a:stretch>
            <a:fillRect/>
          </a:stretch>
        </p:blipFill>
        <p:spPr bwMode="auto">
          <a:xfrm>
            <a:off x="7737016" y="76200"/>
            <a:ext cx="882760" cy="576000"/>
          </a:xfrm>
          <a:prstGeom prst="roundRect">
            <a:avLst/>
          </a:prstGeom>
          <a:noFill/>
          <a:ln w="38100" cap="flat" cmpd="sng" algn="ctr">
            <a:noFill/>
            <a:prstDash val="solid"/>
            <a:miter lim="800000"/>
            <a:headEnd/>
            <a:tailEnd/>
          </a:ln>
        </p:spPr>
      </p:pic>
      <p:sp>
        <p:nvSpPr>
          <p:cNvPr id="5125" name="TextBox 24"/>
          <p:cNvSpPr txBox="1">
            <a:spLocks noChangeArrowheads="1"/>
          </p:cNvSpPr>
          <p:nvPr/>
        </p:nvSpPr>
        <p:spPr bwMode="auto">
          <a:xfrm>
            <a:off x="4660900" y="88900"/>
            <a:ext cx="276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模拟电子线路 </a:t>
            </a:r>
            <a:r>
              <a:rPr lang="en-US" altLang="zh-CN">
                <a:ea typeface="楷体" panose="02010609060101010101" pitchFamily="49" charset="-122"/>
                <a:cs typeface="Times New Roman" panose="02020603050405020304" pitchFamily="18" charset="0"/>
              </a:rPr>
              <a:t>B</a:t>
            </a:r>
            <a:endParaRPr lang="zh-CN" altLang="en-US">
              <a:ea typeface="楷体" panose="02010609060101010101" pitchFamily="49" charset="-122"/>
              <a:cs typeface="Times New Roman" panose="02020603050405020304" pitchFamily="18" charset="0"/>
            </a:endParaRPr>
          </a:p>
        </p:txBody>
      </p:sp>
      <p:sp>
        <p:nvSpPr>
          <p:cNvPr id="5126" name="矩形 8"/>
          <p:cNvSpPr>
            <a:spLocks noChangeArrowheads="1"/>
          </p:cNvSpPr>
          <p:nvPr/>
        </p:nvSpPr>
        <p:spPr bwMode="auto">
          <a:xfrm>
            <a:off x="1044575" y="2787650"/>
            <a:ext cx="6816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v"/>
            </a:pPr>
            <a:r>
              <a:rPr kumimoji="0" lang="en-US" altLang="zh-CN">
                <a:latin typeface="Arial" panose="020B0604020202020204" pitchFamily="34" charset="0"/>
              </a:rPr>
              <a:t>  </a:t>
            </a:r>
            <a:r>
              <a:rPr kumimoji="0" lang="zh-CN" altLang="en-US">
                <a:latin typeface="Arial" panose="020B0604020202020204" pitchFamily="34" charset="0"/>
              </a:rPr>
              <a:t>是工科类学生的重要基础课程</a:t>
            </a:r>
            <a:endParaRPr kumimoji="0" lang="en-US" altLang="zh-CN">
              <a:latin typeface="Arial" panose="020B0604020202020204" pitchFamily="34" charset="0"/>
            </a:endParaRPr>
          </a:p>
          <a:p>
            <a:pPr eaLnBrk="1" hangingPunct="1">
              <a:spcBef>
                <a:spcPct val="20000"/>
              </a:spcBef>
              <a:buClr>
                <a:schemeClr val="hlink"/>
              </a:buClr>
              <a:buSzPct val="70000"/>
              <a:buFont typeface="Wingdings" panose="05000000000000000000" pitchFamily="2" charset="2"/>
              <a:buChar char="v"/>
            </a:pPr>
            <a:endParaRPr kumimoji="0" lang="zh-CN" altLang="en-US">
              <a:latin typeface="Arial" panose="020B0604020202020204" pitchFamily="34" charset="0"/>
            </a:endParaRPr>
          </a:p>
          <a:p>
            <a:pPr eaLnBrk="1" hangingPunct="1">
              <a:spcBef>
                <a:spcPct val="20000"/>
              </a:spcBef>
              <a:buClr>
                <a:schemeClr val="hlink"/>
              </a:buClr>
              <a:buSzPct val="70000"/>
              <a:buFont typeface="Wingdings" panose="05000000000000000000" pitchFamily="2" charset="2"/>
              <a:buChar char="v"/>
            </a:pPr>
            <a:r>
              <a:rPr kumimoji="0" lang="zh-CN" altLang="en-US">
                <a:latin typeface="Arial" panose="020B0604020202020204" pitchFamily="34" charset="0"/>
              </a:rPr>
              <a:t> </a:t>
            </a:r>
            <a:r>
              <a:rPr kumimoji="0" lang="zh-CN" altLang="en-US">
                <a:solidFill>
                  <a:srgbClr val="EAEAEA"/>
                </a:solidFill>
                <a:latin typeface="Arial" panose="020B0604020202020204" pitchFamily="34" charset="0"/>
              </a:rPr>
              <a:t> </a:t>
            </a:r>
            <a:r>
              <a:rPr kumimoji="0" lang="zh-CN" altLang="en-US">
                <a:latin typeface="Arial" panose="020B0604020202020204" pitchFamily="34" charset="0"/>
              </a:rPr>
              <a:t>是工程师训练的基本入门课程</a:t>
            </a:r>
            <a:endParaRPr kumimoji="0" lang="en-US" altLang="zh-CN">
              <a:latin typeface="Arial" panose="020B0604020202020204" pitchFamily="34" charset="0"/>
            </a:endParaRPr>
          </a:p>
          <a:p>
            <a:pPr eaLnBrk="1" hangingPunct="1">
              <a:spcBef>
                <a:spcPct val="20000"/>
              </a:spcBef>
              <a:buClr>
                <a:schemeClr val="hlink"/>
              </a:buClr>
              <a:buSzPct val="70000"/>
              <a:buFont typeface="Wingdings" panose="05000000000000000000" pitchFamily="2" charset="2"/>
              <a:buChar char="v"/>
            </a:pPr>
            <a:endParaRPr kumimoji="0" lang="zh-CN" altLang="en-US">
              <a:latin typeface="Arial" panose="020B0604020202020204" pitchFamily="34" charset="0"/>
            </a:endParaRPr>
          </a:p>
          <a:p>
            <a:pPr eaLnBrk="1" hangingPunct="1">
              <a:spcBef>
                <a:spcPct val="20000"/>
              </a:spcBef>
              <a:buClr>
                <a:schemeClr val="hlink"/>
              </a:buClr>
              <a:buSzPct val="70000"/>
              <a:buFont typeface="Wingdings" panose="05000000000000000000" pitchFamily="2" charset="2"/>
              <a:buChar char="v"/>
            </a:pPr>
            <a:r>
              <a:rPr kumimoji="0" lang="zh-CN" altLang="en-US">
                <a:solidFill>
                  <a:srgbClr val="EAEAEA"/>
                </a:solidFill>
                <a:latin typeface="Arial" panose="020B0604020202020204" pitchFamily="34" charset="0"/>
              </a:rPr>
              <a:t>  </a:t>
            </a:r>
            <a:r>
              <a:rPr kumimoji="0" lang="zh-CN" altLang="en-US">
                <a:latin typeface="Arial" panose="020B0604020202020204" pitchFamily="34" charset="0"/>
              </a:rPr>
              <a:t>是很多重点大学的考研课程</a:t>
            </a:r>
          </a:p>
        </p:txBody>
      </p:sp>
      <p:sp>
        <p:nvSpPr>
          <p:cNvPr id="5127" name="矩形 9"/>
          <p:cNvSpPr>
            <a:spLocks noChangeArrowheads="1"/>
          </p:cNvSpPr>
          <p:nvPr/>
        </p:nvSpPr>
        <p:spPr bwMode="auto">
          <a:xfrm>
            <a:off x="439738" y="1512888"/>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600" b="0">
                <a:solidFill>
                  <a:srgbClr val="FF0000"/>
                </a:solidFill>
                <a:latin typeface="黑体" panose="02010609060101010101" pitchFamily="49" charset="-122"/>
                <a:ea typeface="黑体" panose="02010609060101010101" pitchFamily="49" charset="-122"/>
              </a:rPr>
              <a:t>本课程的性质</a:t>
            </a:r>
            <a:endParaRPr lang="zh-CN" altLang="en-US" sz="3600" b="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125" y="1182688"/>
            <a:ext cx="8875713" cy="2097087"/>
          </a:xfrm>
          <a:prstGeom prst="rect">
            <a:avLst/>
          </a:prstGeom>
          <a:solidFill>
            <a:srgbClr val="FFFF97"/>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55" name="Text Box 55"/>
          <p:cNvSpPr txBox="1">
            <a:spLocks noChangeArrowheads="1"/>
          </p:cNvSpPr>
          <p:nvPr/>
        </p:nvSpPr>
        <p:spPr bwMode="auto">
          <a:xfrm>
            <a:off x="214313" y="1879600"/>
            <a:ext cx="892968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cs typeface="Times New Roman" panose="02020603050405020304" pitchFamily="18" charset="0"/>
              </a:rPr>
              <a:t>1. </a:t>
            </a:r>
            <a:r>
              <a:rPr lang="zh-CN" altLang="en-US">
                <a:latin typeface="楷体" panose="02010609060101010101" pitchFamily="49" charset="-122"/>
                <a:ea typeface="楷体_GB2312" pitchFamily="49" charset="-122"/>
                <a:cs typeface="Times New Roman" panose="02020603050405020304" pitchFamily="18" charset="0"/>
              </a:rPr>
              <a:t>由施主原子电离产生的电子，浓度与施主正离子相同</a:t>
            </a:r>
            <a:endParaRPr lang="en-US" altLang="zh-CN">
              <a:latin typeface="楷体" panose="02010609060101010101" pitchFamily="49" charset="-122"/>
              <a:ea typeface="楷体_GB2312" pitchFamily="49" charset="-122"/>
              <a:cs typeface="Times New Roman" panose="02020603050405020304" pitchFamily="18" charset="0"/>
            </a:endParaRPr>
          </a:p>
          <a:p>
            <a:pPr eaLnBrk="1" hangingPunct="1">
              <a:spcBef>
                <a:spcPct val="50000"/>
              </a:spcBef>
            </a:pPr>
            <a:r>
              <a:rPr lang="en-US" altLang="zh-CN">
                <a:ea typeface="楷体_GB2312" pitchFamily="49" charset="-122"/>
                <a:cs typeface="Times New Roman" panose="02020603050405020304" pitchFamily="18" charset="0"/>
              </a:rPr>
              <a:t>2. </a:t>
            </a:r>
            <a:r>
              <a:rPr lang="zh-CN" altLang="en-US">
                <a:latin typeface="楷体" panose="02010609060101010101" pitchFamily="49" charset="-122"/>
                <a:ea typeface="楷体" panose="02010609060101010101" pitchFamily="49" charset="-122"/>
                <a:cs typeface="Times New Roman" panose="02020603050405020304" pitchFamily="18" charset="0"/>
              </a:rPr>
              <a:t>本征激发成对产生的电子和空穴</a:t>
            </a:r>
          </a:p>
        </p:txBody>
      </p:sp>
      <p:pic>
        <p:nvPicPr>
          <p:cNvPr id="23556" name="图片 9"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54"/>
          <p:cNvSpPr txBox="1">
            <a:spLocks noChangeArrowheads="1"/>
          </p:cNvSpPr>
          <p:nvPr/>
        </p:nvSpPr>
        <p:spPr bwMode="auto">
          <a:xfrm>
            <a:off x="153988" y="1196975"/>
            <a:ext cx="899001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000">
                <a:solidFill>
                  <a:srgbClr val="0000FF"/>
                </a:solidFill>
                <a:latin typeface="黑体" panose="02010609060101010101" pitchFamily="49" charset="-122"/>
                <a:ea typeface="楷体_GB2312" pitchFamily="49" charset="-122"/>
              </a:rPr>
              <a:t>这种杂质</a:t>
            </a:r>
            <a:r>
              <a:rPr lang="en-US" altLang="zh-CN" sz="3000">
                <a:solidFill>
                  <a:srgbClr val="0000FF"/>
                </a:solidFill>
                <a:latin typeface="黑体" panose="02010609060101010101" pitchFamily="49" charset="-122"/>
                <a:ea typeface="楷体_GB2312" pitchFamily="49" charset="-122"/>
              </a:rPr>
              <a:t>(</a:t>
            </a:r>
            <a:r>
              <a:rPr lang="en-US" altLang="zh-CN">
                <a:solidFill>
                  <a:srgbClr val="0000FF"/>
                </a:solidFill>
                <a:ea typeface="黑体" panose="02010609060101010101" pitchFamily="49" charset="-122"/>
                <a:cs typeface="Times New Roman" panose="02020603050405020304" pitchFamily="18" charset="0"/>
              </a:rPr>
              <a:t>N</a:t>
            </a:r>
            <a:r>
              <a:rPr lang="zh-CN" altLang="en-US">
                <a:solidFill>
                  <a:srgbClr val="0000FF"/>
                </a:solidFill>
                <a:latin typeface="黑体" panose="02010609060101010101" pitchFamily="49" charset="-122"/>
                <a:ea typeface="黑体" panose="02010609060101010101" pitchFamily="49" charset="-122"/>
              </a:rPr>
              <a:t>型</a:t>
            </a:r>
            <a:r>
              <a:rPr lang="en-US" altLang="zh-CN" sz="3000">
                <a:solidFill>
                  <a:srgbClr val="0000FF"/>
                </a:solidFill>
                <a:latin typeface="黑体" panose="02010609060101010101" pitchFamily="49" charset="-122"/>
                <a:ea typeface="楷体_GB2312" pitchFamily="49" charset="-122"/>
              </a:rPr>
              <a:t>)</a:t>
            </a:r>
            <a:r>
              <a:rPr lang="zh-CN" altLang="en-US" sz="3000">
                <a:solidFill>
                  <a:srgbClr val="0000FF"/>
                </a:solidFill>
                <a:latin typeface="黑体" panose="02010609060101010101" pitchFamily="49" charset="-122"/>
                <a:ea typeface="楷体_GB2312" pitchFamily="49" charset="-122"/>
              </a:rPr>
              <a:t>半导体中的载流子就有以下两种：</a:t>
            </a:r>
          </a:p>
        </p:txBody>
      </p:sp>
      <p:sp>
        <p:nvSpPr>
          <p:cNvPr id="12" name="矩形 11"/>
          <p:cNvSpPr/>
          <p:nvPr/>
        </p:nvSpPr>
        <p:spPr>
          <a:xfrm>
            <a:off x="296863" y="3695700"/>
            <a:ext cx="8491537" cy="2736850"/>
          </a:xfrm>
          <a:prstGeom prst="rect">
            <a:avLst/>
          </a:prstGeom>
          <a:solidFill>
            <a:srgbClr val="FFFF97"/>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dirty="0">
                <a:solidFill>
                  <a:schemeClr val="tx1"/>
                </a:solidFill>
                <a:latin typeface="楷体" pitchFamily="49" charset="-122"/>
                <a:ea typeface="楷体" pitchFamily="49" charset="-122"/>
              </a:rPr>
              <a:t> 因为掺杂浓度远大于本征激发的载流子浓度，所以，</a:t>
            </a:r>
            <a:endParaRPr lang="en-US" altLang="zh-CN" dirty="0">
              <a:solidFill>
                <a:schemeClr val="tx1"/>
              </a:solidFill>
              <a:latin typeface="楷体" pitchFamily="49" charset="-122"/>
              <a:ea typeface="楷体" pitchFamily="49" charset="-122"/>
            </a:endParaRPr>
          </a:p>
          <a:p>
            <a:pPr>
              <a:lnSpc>
                <a:spcPct val="90000"/>
              </a:lnSpc>
              <a:spcBef>
                <a:spcPct val="50000"/>
              </a:spcBef>
              <a:buFont typeface="Wingdings" pitchFamily="2" charset="2"/>
              <a:buNone/>
              <a:defRPr/>
            </a:pPr>
            <a:r>
              <a:rPr lang="zh-CN" altLang="en-US" sz="3000" dirty="0">
                <a:solidFill>
                  <a:srgbClr val="FF0000"/>
                </a:solidFill>
                <a:latin typeface="华文楷体" pitchFamily="2" charset="-122"/>
                <a:ea typeface="华文楷体" pitchFamily="2" charset="-122"/>
              </a:rPr>
              <a:t> 在</a:t>
            </a:r>
            <a:r>
              <a:rPr lang="en-US" altLang="zh-CN" sz="3000" dirty="0">
                <a:solidFill>
                  <a:srgbClr val="FF0000"/>
                </a:solidFill>
                <a:latin typeface="华文楷体" pitchFamily="2" charset="-122"/>
                <a:ea typeface="华文楷体" pitchFamily="2" charset="-122"/>
                <a:cs typeface="Times New Roman" pitchFamily="18" charset="0"/>
              </a:rPr>
              <a:t>N</a:t>
            </a:r>
            <a:r>
              <a:rPr lang="zh-CN" altLang="en-US" sz="3000" dirty="0">
                <a:solidFill>
                  <a:srgbClr val="FF0000"/>
                </a:solidFill>
                <a:latin typeface="华文楷体" pitchFamily="2" charset="-122"/>
                <a:ea typeface="华文楷体" pitchFamily="2" charset="-122"/>
              </a:rPr>
              <a:t>型半导体中：</a:t>
            </a:r>
          </a:p>
          <a:p>
            <a:pPr>
              <a:lnSpc>
                <a:spcPct val="90000"/>
              </a:lnSpc>
              <a:spcBef>
                <a:spcPct val="50000"/>
              </a:spcBef>
              <a:buFont typeface="Wingdings" pitchFamily="2" charset="2"/>
              <a:buNone/>
              <a:defRPr/>
            </a:pPr>
            <a:r>
              <a:rPr lang="zh-CN" altLang="en-US" sz="3000" dirty="0">
                <a:solidFill>
                  <a:srgbClr val="FF0000"/>
                </a:solidFill>
                <a:latin typeface="华文楷体" pitchFamily="2" charset="-122"/>
                <a:ea typeface="华文楷体" pitchFamily="2" charset="-122"/>
              </a:rPr>
              <a:t>	自由电子</a:t>
            </a:r>
            <a:r>
              <a:rPr lang="en-US" altLang="zh-CN" sz="3000" dirty="0">
                <a:solidFill>
                  <a:srgbClr val="FF0000"/>
                </a:solidFill>
                <a:latin typeface="华文楷体" pitchFamily="2" charset="-122"/>
                <a:ea typeface="华文楷体" pitchFamily="2" charset="-122"/>
              </a:rPr>
              <a:t>--</a:t>
            </a:r>
            <a:r>
              <a:rPr lang="zh-CN" altLang="en-US" sz="3000" dirty="0">
                <a:solidFill>
                  <a:srgbClr val="FF0000"/>
                </a:solidFill>
                <a:latin typeface="华文楷体" pitchFamily="2" charset="-122"/>
                <a:ea typeface="华文楷体" pitchFamily="2" charset="-122"/>
              </a:rPr>
              <a:t>多数载流子，简称多子；</a:t>
            </a:r>
          </a:p>
          <a:p>
            <a:pPr>
              <a:lnSpc>
                <a:spcPct val="90000"/>
              </a:lnSpc>
              <a:spcBef>
                <a:spcPct val="50000"/>
              </a:spcBef>
              <a:buFont typeface="Wingdings" pitchFamily="2" charset="2"/>
              <a:buNone/>
              <a:defRPr/>
            </a:pPr>
            <a:r>
              <a:rPr lang="zh-CN" altLang="en-US" sz="3000" dirty="0">
                <a:solidFill>
                  <a:srgbClr val="FF0000"/>
                </a:solidFill>
                <a:latin typeface="华文楷体" pitchFamily="2" charset="-122"/>
                <a:ea typeface="华文楷体" pitchFamily="2" charset="-122"/>
              </a:rPr>
              <a:t>	空穴</a:t>
            </a:r>
            <a:r>
              <a:rPr lang="en-US" altLang="zh-CN" sz="3000" dirty="0">
                <a:solidFill>
                  <a:srgbClr val="FF0000"/>
                </a:solidFill>
                <a:latin typeface="华文楷体" pitchFamily="2" charset="-122"/>
                <a:ea typeface="华文楷体" pitchFamily="2" charset="-122"/>
              </a:rPr>
              <a:t>--</a:t>
            </a:r>
            <a:r>
              <a:rPr lang="zh-CN" altLang="en-US" sz="3000" dirty="0">
                <a:solidFill>
                  <a:srgbClr val="FF0000"/>
                </a:solidFill>
                <a:latin typeface="华文楷体" pitchFamily="2" charset="-122"/>
                <a:ea typeface="华文楷体" pitchFamily="2" charset="-122"/>
              </a:rPr>
              <a:t>少数载流子，简称少子</a:t>
            </a:r>
          </a:p>
        </p:txBody>
      </p:sp>
      <p:sp>
        <p:nvSpPr>
          <p:cNvPr id="7" name="五角星 6"/>
          <p:cNvSpPr/>
          <p:nvPr/>
        </p:nvSpPr>
        <p:spPr>
          <a:xfrm>
            <a:off x="0" y="655638"/>
            <a:ext cx="614363" cy="614362"/>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3560" name="图片 7"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Rot="1" noChangeArrowheads="1"/>
          </p:cNvSpPr>
          <p:nvPr/>
        </p:nvSpPr>
        <p:spPr bwMode="auto">
          <a:xfrm>
            <a:off x="336550" y="3284538"/>
            <a:ext cx="85407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chemeClr val="accent2"/>
              </a:buClr>
              <a:buSzPct val="85000"/>
              <a:buFont typeface="Wingdings" panose="05000000000000000000" pitchFamily="2" charset="2"/>
              <a:buNone/>
            </a:pPr>
            <a:endParaRPr kumimoji="0" lang="zh-CN" altLang="zh-CN">
              <a:ea typeface="楷体_GB2312" pitchFamily="49" charset="-122"/>
            </a:endParaRPr>
          </a:p>
        </p:txBody>
      </p:sp>
      <p:sp>
        <p:nvSpPr>
          <p:cNvPr id="195589" name="Rectangle 5"/>
          <p:cNvSpPr>
            <a:spLocks noRot="1" noChangeArrowheads="1"/>
          </p:cNvSpPr>
          <p:nvPr/>
        </p:nvSpPr>
        <p:spPr bwMode="auto">
          <a:xfrm>
            <a:off x="282575" y="3513138"/>
            <a:ext cx="8540750"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3200">
                <a:solidFill>
                  <a:srgbClr val="FF0000"/>
                </a:solidFill>
                <a:ea typeface="楷体_GB2312" pitchFamily="49" charset="-122"/>
              </a:rPr>
              <a:t>答：</a:t>
            </a:r>
            <a:r>
              <a:rPr kumimoji="0" lang="en-US" altLang="zh-CN" sz="3200">
                <a:ea typeface="楷体_GB2312" pitchFamily="49" charset="-122"/>
              </a:rPr>
              <a:t>N</a:t>
            </a:r>
            <a:r>
              <a:rPr kumimoji="0" lang="zh-CN" altLang="en-US" sz="3200">
                <a:latin typeface="楷体" panose="02010609060101010101" pitchFamily="49" charset="-122"/>
                <a:ea typeface="楷体" panose="02010609060101010101" pitchFamily="49" charset="-122"/>
              </a:rPr>
              <a:t>型半导体是电中性的。因为，虽然自由</a:t>
            </a:r>
            <a:endParaRPr kumimoji="0" lang="en-US" altLang="zh-CN" sz="3200">
              <a:latin typeface="楷体" panose="02010609060101010101" pitchFamily="49" charset="-122"/>
              <a:ea typeface="楷体" panose="02010609060101010101" pitchFamily="49" charset="-122"/>
            </a:endParaRPr>
          </a:p>
          <a:p>
            <a:r>
              <a:rPr kumimoji="0" lang="en-US" altLang="zh-CN" sz="3200">
                <a:latin typeface="楷体" panose="02010609060101010101" pitchFamily="49" charset="-122"/>
                <a:ea typeface="楷体" panose="02010609060101010101" pitchFamily="49" charset="-122"/>
              </a:rPr>
              <a:t>    </a:t>
            </a:r>
            <a:r>
              <a:rPr kumimoji="0" lang="zh-CN" altLang="en-US" sz="3200">
                <a:latin typeface="楷体" panose="02010609060101010101" pitchFamily="49" charset="-122"/>
                <a:ea typeface="楷体" panose="02010609060101010101" pitchFamily="49" charset="-122"/>
              </a:rPr>
              <a:t>电子数远大于空穴数，但由于施主正离子</a:t>
            </a:r>
            <a:endParaRPr kumimoji="0" lang="en-US" altLang="zh-CN" sz="3200">
              <a:latin typeface="楷体" panose="02010609060101010101" pitchFamily="49" charset="-122"/>
              <a:ea typeface="楷体" panose="02010609060101010101" pitchFamily="49" charset="-122"/>
            </a:endParaRPr>
          </a:p>
          <a:p>
            <a:r>
              <a:rPr kumimoji="0" lang="en-US" altLang="zh-CN" sz="3200">
                <a:latin typeface="楷体" panose="02010609060101010101" pitchFamily="49" charset="-122"/>
                <a:ea typeface="楷体" panose="02010609060101010101" pitchFamily="49" charset="-122"/>
              </a:rPr>
              <a:t>  </a:t>
            </a:r>
            <a:r>
              <a:rPr kumimoji="0" lang="zh-CN" altLang="en-US" sz="3200">
                <a:latin typeface="楷体" panose="02010609060101010101" pitchFamily="49" charset="-122"/>
                <a:ea typeface="楷体" panose="02010609060101010101" pitchFamily="49" charset="-122"/>
              </a:rPr>
              <a:t>  的存在，使正、负电荷数相等，即</a:t>
            </a:r>
          </a:p>
          <a:p>
            <a:pPr lvl="1" eaLnBrk="1" hangingPunct="1">
              <a:lnSpc>
                <a:spcPts val="3600"/>
              </a:lnSpc>
              <a:spcBef>
                <a:spcPct val="20000"/>
              </a:spcBef>
              <a:buClr>
                <a:schemeClr val="accent2"/>
              </a:buClr>
              <a:buSzPct val="85000"/>
              <a:buFont typeface="Wingdings" panose="05000000000000000000" pitchFamily="2" charset="2"/>
              <a:buNone/>
            </a:pPr>
            <a:r>
              <a:rPr kumimoji="0" lang="zh-CN" altLang="en-US" sz="3200">
                <a:latin typeface="楷体" panose="02010609060101010101" pitchFamily="49" charset="-122"/>
                <a:ea typeface="楷体" panose="02010609060101010101" pitchFamily="49" charset="-122"/>
              </a:rPr>
              <a:t>  </a:t>
            </a:r>
            <a:r>
              <a:rPr kumimoji="0" lang="zh-CN" altLang="en-US" sz="3200">
                <a:solidFill>
                  <a:srgbClr val="FF0000"/>
                </a:solidFill>
                <a:latin typeface="楷体" panose="02010609060101010101" pitchFamily="49" charset="-122"/>
                <a:ea typeface="楷体" panose="02010609060101010101" pitchFamily="49" charset="-122"/>
              </a:rPr>
              <a:t>自由电子数</a:t>
            </a:r>
            <a:r>
              <a:rPr kumimoji="0" lang="en-US" altLang="zh-CN" sz="3200">
                <a:solidFill>
                  <a:srgbClr val="FF0000"/>
                </a:solidFill>
                <a:ea typeface="楷体" panose="02010609060101010101" pitchFamily="49" charset="-122"/>
                <a:cs typeface="Times New Roman" panose="02020603050405020304" pitchFamily="18" charset="0"/>
              </a:rPr>
              <a:t>=</a:t>
            </a:r>
            <a:r>
              <a:rPr kumimoji="0" lang="zh-CN" altLang="en-US" sz="3200">
                <a:solidFill>
                  <a:srgbClr val="FF0000"/>
                </a:solidFill>
                <a:latin typeface="楷体" panose="02010609060101010101" pitchFamily="49" charset="-122"/>
                <a:ea typeface="楷体" panose="02010609060101010101" pitchFamily="49" charset="-122"/>
              </a:rPr>
              <a:t>空穴数 </a:t>
            </a:r>
            <a:r>
              <a:rPr kumimoji="0" lang="en-US" altLang="zh-CN" sz="3200">
                <a:solidFill>
                  <a:srgbClr val="FF0000"/>
                </a:solidFill>
                <a:ea typeface="楷体" panose="02010609060101010101" pitchFamily="49" charset="-122"/>
              </a:rPr>
              <a:t>+</a:t>
            </a:r>
            <a:r>
              <a:rPr kumimoji="0" lang="en-US" altLang="zh-CN" sz="3200">
                <a:solidFill>
                  <a:srgbClr val="FF0000"/>
                </a:solidFill>
                <a:latin typeface="楷体" panose="02010609060101010101" pitchFamily="49" charset="-122"/>
                <a:ea typeface="楷体" panose="02010609060101010101" pitchFamily="49" charset="-122"/>
              </a:rPr>
              <a:t> </a:t>
            </a:r>
            <a:r>
              <a:rPr kumimoji="0" lang="zh-CN" altLang="en-US" sz="3200">
                <a:solidFill>
                  <a:srgbClr val="FF0000"/>
                </a:solidFill>
                <a:latin typeface="楷体" panose="02010609060101010101" pitchFamily="49" charset="-122"/>
                <a:ea typeface="楷体" panose="02010609060101010101" pitchFamily="49" charset="-122"/>
              </a:rPr>
              <a:t>施主正离子</a:t>
            </a:r>
          </a:p>
          <a:p>
            <a:endParaRPr kumimoji="0" lang="en-US" altLang="zh-CN" sz="3200" b="0">
              <a:ea typeface="楷体_GB2312" pitchFamily="49" charset="-122"/>
            </a:endParaRPr>
          </a:p>
        </p:txBody>
      </p:sp>
      <p:sp>
        <p:nvSpPr>
          <p:cNvPr id="24580" name="Rectangle 6"/>
          <p:cNvSpPr>
            <a:spLocks noRot="1" noChangeArrowheads="1"/>
          </p:cNvSpPr>
          <p:nvPr/>
        </p:nvSpPr>
        <p:spPr bwMode="auto">
          <a:xfrm>
            <a:off x="1211263" y="1649413"/>
            <a:ext cx="774223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Clr>
                <a:schemeClr val="hlink"/>
              </a:buClr>
              <a:buSzPct val="70000"/>
              <a:buFont typeface="Wingdings" panose="05000000000000000000" pitchFamily="2" charset="2"/>
              <a:buNone/>
            </a:pPr>
            <a:r>
              <a:rPr kumimoji="0" lang="en-US" altLang="zh-CN" sz="3200">
                <a:ea typeface="楷体_GB2312" pitchFamily="49" charset="-122"/>
              </a:rPr>
              <a:t>	</a:t>
            </a:r>
            <a:r>
              <a:rPr kumimoji="0" lang="zh-CN" altLang="en-US" sz="3200">
                <a:solidFill>
                  <a:srgbClr val="FF0000"/>
                </a:solidFill>
                <a:ea typeface="楷体_GB2312" pitchFamily="49" charset="-122"/>
              </a:rPr>
              <a:t>问题：</a:t>
            </a:r>
            <a:r>
              <a:rPr kumimoji="0" lang="en-US" altLang="zh-CN" sz="3200">
                <a:ea typeface="楷体_GB2312" pitchFamily="49" charset="-122"/>
              </a:rPr>
              <a:t>N</a:t>
            </a:r>
            <a:r>
              <a:rPr kumimoji="0" lang="zh-CN" altLang="en-US" sz="3200">
                <a:latin typeface="楷体" panose="02010609060101010101" pitchFamily="49" charset="-122"/>
                <a:ea typeface="楷体" panose="02010609060101010101" pitchFamily="49" charset="-122"/>
              </a:rPr>
              <a:t>型半导体是带正电还是带负电</a:t>
            </a:r>
            <a:r>
              <a:rPr kumimoji="0" lang="zh-CN" altLang="en-US" sz="3200">
                <a:ea typeface="楷体_GB2312" pitchFamily="49" charset="-122"/>
              </a:rPr>
              <a:t>？</a:t>
            </a:r>
          </a:p>
        </p:txBody>
      </p:sp>
      <p:pic>
        <p:nvPicPr>
          <p:cNvPr id="24581" name="Picture 8" descr="j0299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1065213"/>
            <a:ext cx="1100137"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6"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图片 6"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83"/>
          <p:cNvSpPr txBox="1">
            <a:spLocks noChangeArrowheads="1"/>
          </p:cNvSpPr>
          <p:nvPr/>
        </p:nvSpPr>
        <p:spPr bwMode="auto">
          <a:xfrm>
            <a:off x="323850" y="47609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a:ea typeface="楷体_GB2312" pitchFamily="49" charset="-122"/>
            </a:endParaRPr>
          </a:p>
        </p:txBody>
      </p:sp>
      <p:pic>
        <p:nvPicPr>
          <p:cNvPr id="25603" name="图片 87"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165350"/>
            <a:ext cx="3716338"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ectangle 2"/>
          <p:cNvSpPr>
            <a:spLocks noGrp="1" noRot="1" noChangeArrowheads="1"/>
          </p:cNvSpPr>
          <p:nvPr>
            <p:ph type="title"/>
          </p:nvPr>
        </p:nvSpPr>
        <p:spPr>
          <a:xfrm>
            <a:off x="82550" y="693738"/>
            <a:ext cx="8540750" cy="1143000"/>
          </a:xfrm>
        </p:spPr>
        <p:txBody>
          <a:bodyPr/>
          <a:lstStyle/>
          <a:p>
            <a:pPr algn="l" eaLnBrk="1" hangingPunct="1">
              <a:defRPr/>
            </a:pPr>
            <a:r>
              <a:rPr lang="zh-CN" altLang="en-US" sz="3200" dirty="0" smtClean="0">
                <a:solidFill>
                  <a:srgbClr val="0000FF"/>
                </a:solidFill>
                <a:latin typeface="黑体" pitchFamily="49" charset="-122"/>
                <a:ea typeface="黑体" pitchFamily="49" charset="-122"/>
                <a:cs typeface="+mn-cs"/>
              </a:rPr>
              <a:t>二、</a:t>
            </a:r>
            <a:r>
              <a:rPr lang="en-US" altLang="zh-CN" sz="3200" b="1" dirty="0" smtClean="0">
                <a:solidFill>
                  <a:srgbClr val="0000FF"/>
                </a:solidFill>
                <a:latin typeface="Times New Roman" pitchFamily="18" charset="0"/>
                <a:ea typeface="黑体" pitchFamily="49" charset="-122"/>
                <a:cs typeface="Times New Roman" pitchFamily="18" charset="0"/>
              </a:rPr>
              <a:t>P</a:t>
            </a:r>
            <a:r>
              <a:rPr lang="zh-CN" altLang="en-US" sz="3200" dirty="0" smtClean="0">
                <a:solidFill>
                  <a:srgbClr val="0000FF"/>
                </a:solidFill>
                <a:latin typeface="黑体" pitchFamily="49" charset="-122"/>
                <a:ea typeface="黑体" pitchFamily="49" charset="-122"/>
                <a:cs typeface="+mn-cs"/>
              </a:rPr>
              <a:t>型半导体</a:t>
            </a:r>
          </a:p>
        </p:txBody>
      </p:sp>
      <p:pic>
        <p:nvPicPr>
          <p:cNvPr id="25605" name="图片 89"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矩形 90"/>
          <p:cNvSpPr>
            <a:spLocks noChangeArrowheads="1"/>
          </p:cNvSpPr>
          <p:nvPr/>
        </p:nvSpPr>
        <p:spPr bwMode="auto">
          <a:xfrm>
            <a:off x="214313" y="1712913"/>
            <a:ext cx="4441825"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sz="2600">
                <a:latin typeface="楷体" panose="02010609060101010101" pitchFamily="49" charset="-122"/>
                <a:ea typeface="楷体" panose="02010609060101010101" pitchFamily="49" charset="-122"/>
              </a:rPr>
              <a:t>在本征</a:t>
            </a:r>
            <a:r>
              <a:rPr lang="en-US" altLang="zh-CN" sz="2600">
                <a:ea typeface="楷体" panose="02010609060101010101" pitchFamily="49" charset="-122"/>
                <a:cs typeface="Times New Roman" panose="02020603050405020304" pitchFamily="18" charset="0"/>
              </a:rPr>
              <a:t>Si</a:t>
            </a:r>
            <a:r>
              <a:rPr lang="zh-CN" altLang="en-US" sz="2600">
                <a:latin typeface="楷体" panose="02010609060101010101" pitchFamily="49" charset="-122"/>
                <a:ea typeface="楷体" panose="02010609060101010101" pitchFamily="49" charset="-122"/>
              </a:rPr>
              <a:t>中掺入少量</a:t>
            </a:r>
            <a:r>
              <a:rPr lang="zh-CN" altLang="en-US" sz="2600">
                <a:solidFill>
                  <a:srgbClr val="FF0000"/>
                </a:solidFill>
                <a:latin typeface="楷体" panose="02010609060101010101" pitchFamily="49" charset="-122"/>
                <a:ea typeface="楷体" panose="02010609060101010101" pitchFamily="49" charset="-122"/>
              </a:rPr>
              <a:t>三价</a:t>
            </a:r>
            <a:r>
              <a:rPr lang="zh-CN" altLang="en-US" sz="2600">
                <a:latin typeface="楷体" panose="02010609060101010101" pitchFamily="49" charset="-122"/>
                <a:ea typeface="楷体" panose="02010609060101010101" pitchFamily="49" charset="-122"/>
              </a:rPr>
              <a:t>硼</a:t>
            </a:r>
            <a:r>
              <a:rPr lang="en-US" altLang="zh-CN" sz="2600">
                <a:ea typeface="楷体" panose="02010609060101010101" pitchFamily="49" charset="-122"/>
              </a:rPr>
              <a:t>(B)</a:t>
            </a:r>
            <a:r>
              <a:rPr lang="zh-CN" altLang="en-US" sz="2600">
                <a:latin typeface="楷体" panose="02010609060101010101" pitchFamily="49" charset="-122"/>
                <a:ea typeface="楷体" panose="02010609060101010101" pitchFamily="49" charset="-122"/>
              </a:rPr>
              <a:t>元素，因</a:t>
            </a:r>
            <a:r>
              <a:rPr lang="en-US" altLang="zh-CN" sz="2600">
                <a:ea typeface="楷体" panose="02010609060101010101" pitchFamily="49" charset="-122"/>
              </a:rPr>
              <a:t>B</a:t>
            </a:r>
            <a:r>
              <a:rPr lang="zh-CN" altLang="en-US" sz="2600">
                <a:latin typeface="楷体" panose="02010609060101010101" pitchFamily="49" charset="-122"/>
                <a:ea typeface="楷体" panose="02010609060101010101" pitchFamily="49" charset="-122"/>
              </a:rPr>
              <a:t>原子的最外层有三个价电子，故出现一个</a:t>
            </a:r>
            <a:r>
              <a:rPr lang="zh-CN" altLang="en-US" sz="2600">
                <a:solidFill>
                  <a:srgbClr val="FF0000"/>
                </a:solidFill>
                <a:latin typeface="楷体" panose="02010609060101010101" pitchFamily="49" charset="-122"/>
                <a:ea typeface="楷体" panose="02010609060101010101" pitchFamily="49" charset="-122"/>
              </a:rPr>
              <a:t>空位</a:t>
            </a:r>
            <a:r>
              <a:rPr lang="zh-CN" altLang="en-US" sz="2600">
                <a:latin typeface="楷体" panose="02010609060101010101" pitchFamily="49" charset="-122"/>
                <a:ea typeface="楷体" panose="02010609060101010101" pitchFamily="49" charset="-122"/>
              </a:rPr>
              <a:t>。这个空穴可以吸引邻近</a:t>
            </a:r>
            <a:r>
              <a:rPr lang="en-US" altLang="zh-CN" sz="2600">
                <a:ea typeface="楷体" panose="02010609060101010101" pitchFamily="49" charset="-122"/>
              </a:rPr>
              <a:t>Si</a:t>
            </a:r>
            <a:r>
              <a:rPr lang="zh-CN" altLang="en-US" sz="2600">
                <a:latin typeface="楷体" panose="02010609060101010101" pitchFamily="49" charset="-122"/>
                <a:ea typeface="楷体" panose="02010609060101010101" pitchFamily="49" charset="-122"/>
              </a:rPr>
              <a:t>原子共价键中的束缚电子来填补，这样</a:t>
            </a:r>
            <a:r>
              <a:rPr lang="en-US" altLang="zh-CN" sz="2600">
                <a:solidFill>
                  <a:srgbClr val="FF0000"/>
                </a:solidFill>
                <a:ea typeface="楷体" panose="02010609060101010101" pitchFamily="49" charset="-122"/>
              </a:rPr>
              <a:t>B</a:t>
            </a:r>
            <a:r>
              <a:rPr lang="zh-CN" altLang="en-US" sz="2600">
                <a:solidFill>
                  <a:srgbClr val="FF0000"/>
                </a:solidFill>
                <a:latin typeface="楷体" panose="02010609060101010101" pitchFamily="49" charset="-122"/>
                <a:ea typeface="楷体" panose="02010609060101010101" pitchFamily="49" charset="-122"/>
              </a:rPr>
              <a:t>原子</a:t>
            </a:r>
            <a:r>
              <a:rPr lang="zh-CN" altLang="en-US" sz="2600">
                <a:latin typeface="楷体" panose="02010609060101010101" pitchFamily="49" charset="-122"/>
                <a:ea typeface="楷体" panose="02010609060101010101" pitchFamily="49" charset="-122"/>
              </a:rPr>
              <a:t>因接受一个电子而成为不能移动的</a:t>
            </a:r>
            <a:r>
              <a:rPr lang="zh-CN" altLang="en-US" sz="2600">
                <a:solidFill>
                  <a:srgbClr val="FF0000"/>
                </a:solidFill>
                <a:latin typeface="楷体" panose="02010609060101010101" pitchFamily="49" charset="-122"/>
                <a:ea typeface="楷体" panose="02010609060101010101" pitchFamily="49" charset="-122"/>
              </a:rPr>
              <a:t>带负电的离子</a:t>
            </a:r>
            <a:r>
              <a:rPr lang="zh-CN" altLang="en-US" sz="2600">
                <a:latin typeface="楷体" panose="02010609060101010101" pitchFamily="49" charset="-122"/>
                <a:ea typeface="楷体" panose="02010609060101010101" pitchFamily="49" charset="-122"/>
              </a:rPr>
              <a:t>，同时在邻近</a:t>
            </a:r>
            <a:r>
              <a:rPr lang="zh-CN" altLang="en-US" sz="2600">
                <a:solidFill>
                  <a:srgbClr val="FF0000"/>
                </a:solidFill>
                <a:latin typeface="楷体" panose="02010609060101010101" pitchFamily="49" charset="-122"/>
                <a:ea typeface="楷体" panose="02010609060101010101" pitchFamily="49" charset="-122"/>
              </a:rPr>
              <a:t>产生</a:t>
            </a:r>
            <a:r>
              <a:rPr lang="zh-CN" altLang="en-US" sz="2600">
                <a:latin typeface="楷体" panose="02010609060101010101" pitchFamily="49" charset="-122"/>
                <a:ea typeface="楷体" panose="02010609060101010101" pitchFamily="49" charset="-122"/>
              </a:rPr>
              <a:t>一个</a:t>
            </a:r>
            <a:r>
              <a:rPr lang="zh-CN" altLang="en-US" sz="2600">
                <a:solidFill>
                  <a:srgbClr val="FF0000"/>
                </a:solidFill>
                <a:latin typeface="楷体" panose="02010609060101010101" pitchFamily="49" charset="-122"/>
                <a:ea typeface="楷体" panose="02010609060101010101" pitchFamily="49" charset="-122"/>
              </a:rPr>
              <a:t>空穴</a:t>
            </a:r>
            <a:r>
              <a:rPr lang="zh-CN" altLang="en-US" sz="2600">
                <a:latin typeface="楷体" panose="02010609060101010101" pitchFamily="49" charset="-122"/>
                <a:ea typeface="楷体" panose="02010609060101010101" pitchFamily="49" charset="-122"/>
              </a:rPr>
              <a:t>。</a:t>
            </a:r>
            <a:r>
              <a:rPr lang="en-US" altLang="zh-CN" sz="2600">
                <a:ea typeface="楷体" panose="02010609060101010101" pitchFamily="49" charset="-122"/>
              </a:rPr>
              <a:t>B</a:t>
            </a:r>
            <a:r>
              <a:rPr lang="zh-CN" altLang="en-US" sz="2600">
                <a:latin typeface="楷体" panose="02010609060101010101" pitchFamily="49" charset="-122"/>
                <a:ea typeface="楷体" panose="02010609060101010101" pitchFamily="49" charset="-122"/>
              </a:rPr>
              <a:t>原子称为</a:t>
            </a:r>
            <a:r>
              <a:rPr lang="zh-CN" altLang="en-US" sz="2600">
                <a:solidFill>
                  <a:srgbClr val="FF0000"/>
                </a:solidFill>
                <a:latin typeface="楷体" panose="02010609060101010101" pitchFamily="49" charset="-122"/>
                <a:ea typeface="楷体" panose="02010609060101010101" pitchFamily="49" charset="-122"/>
              </a:rPr>
              <a:t>受主原子</a:t>
            </a:r>
            <a:r>
              <a:rPr lang="zh-CN" altLang="en-US" sz="2600">
                <a:latin typeface="楷体" panose="02010609060101010101" pitchFamily="49" charset="-122"/>
                <a:ea typeface="楷体" panose="02010609060101010101" pitchFamily="49" charset="-122"/>
              </a:rPr>
              <a:t>。</a:t>
            </a:r>
          </a:p>
        </p:txBody>
      </p:sp>
      <p:sp>
        <p:nvSpPr>
          <p:cNvPr id="25607" name="Text Box 4"/>
          <p:cNvSpPr txBox="1">
            <a:spLocks noChangeArrowheads="1"/>
          </p:cNvSpPr>
          <p:nvPr/>
        </p:nvSpPr>
        <p:spPr bwMode="auto">
          <a:xfrm>
            <a:off x="4811713" y="5786438"/>
            <a:ext cx="4284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  </a:t>
            </a:r>
            <a:r>
              <a:rPr lang="zh-CN" altLang="en-US" sz="2000">
                <a:ea typeface="楷体_GB2312" pitchFamily="49" charset="-122"/>
              </a:rPr>
              <a:t>图 </a:t>
            </a:r>
            <a:r>
              <a:rPr lang="en-US" altLang="zh-CN" sz="2000">
                <a:ea typeface="楷体_GB2312" pitchFamily="49" charset="-122"/>
              </a:rPr>
              <a:t>7.  P</a:t>
            </a:r>
            <a:r>
              <a:rPr lang="zh-CN" altLang="en-US" sz="2000">
                <a:latin typeface="楷体" panose="02010609060101010101" pitchFamily="49" charset="-122"/>
                <a:ea typeface="楷体" panose="02010609060101010101" pitchFamily="49" charset="-122"/>
              </a:rPr>
              <a:t>型半导体原子结构示意图</a:t>
            </a:r>
          </a:p>
        </p:txBody>
      </p:sp>
      <p:pic>
        <p:nvPicPr>
          <p:cNvPr id="25608" name="图片 7"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54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AutoShape 226"/>
          <p:cNvSpPr>
            <a:spLocks noChangeArrowheads="1"/>
          </p:cNvSpPr>
          <p:nvPr/>
        </p:nvSpPr>
        <p:spPr bwMode="auto">
          <a:xfrm>
            <a:off x="466725" y="5056188"/>
            <a:ext cx="8170863" cy="1509712"/>
          </a:xfrm>
          <a:prstGeom prst="roundRect">
            <a:avLst>
              <a:gd name="adj" fmla="val 16667"/>
            </a:avLst>
          </a:prstGeom>
          <a:solidFill>
            <a:srgbClr val="FFFF97"/>
          </a:solidFill>
          <a:ln w="38100">
            <a:solidFill>
              <a:schemeClr val="tx2">
                <a:lumMod val="75000"/>
              </a:schemeClr>
            </a:solidFill>
            <a:round/>
            <a:headEnd type="none" w="sm" len="sm"/>
            <a:tailEnd type="none" w="sm" len="sm"/>
          </a:ln>
        </p:spPr>
        <p:txBody>
          <a:bodyPr lIns="90000" tIns="46800" rIns="90000" bIns="46800" anchor="ctr">
            <a:spAutoFit/>
          </a:bodyPr>
          <a:lstStyle/>
          <a:p>
            <a:pPr>
              <a:lnSpc>
                <a:spcPct val="150000"/>
              </a:lnSpc>
              <a:spcBef>
                <a:spcPct val="50000"/>
              </a:spcBef>
              <a:defRPr/>
            </a:pPr>
            <a:r>
              <a:rPr lang="zh-CN" altLang="en-US" dirty="0">
                <a:ea typeface="楷体_GB2312" pitchFamily="49" charset="-122"/>
              </a:rPr>
              <a:t>杂质</a:t>
            </a:r>
            <a:r>
              <a:rPr lang="zh-CN" altLang="en-US" dirty="0">
                <a:latin typeface="宋体" pitchFamily="2" charset="-122"/>
                <a:ea typeface="楷体_GB2312" pitchFamily="49" charset="-122"/>
              </a:rPr>
              <a:t>半导体中的多子和少子的移动都能形成电流。但由于数量的关系，起导电作用的主要是多子</a:t>
            </a:r>
            <a:r>
              <a:rPr lang="zh-CN" altLang="en-US" sz="3200" dirty="0">
                <a:latin typeface="宋体" pitchFamily="2" charset="-122"/>
                <a:ea typeface="楷体_GB2312" pitchFamily="49" charset="-122"/>
              </a:rPr>
              <a:t>。</a:t>
            </a:r>
          </a:p>
        </p:txBody>
      </p:sp>
      <p:pic>
        <p:nvPicPr>
          <p:cNvPr id="25604" name="图片 10" descr="图片2.png"/>
          <p:cNvPicPr>
            <a:picLocks noChangeAspect="1"/>
          </p:cNvPicPr>
          <p:nvPr/>
        </p:nvPicPr>
        <p:blipFill>
          <a:blip r:embed="rId3"/>
          <a:srcRect t="6902" r="7491"/>
          <a:stretch>
            <a:fillRect/>
          </a:stretch>
        </p:blipFill>
        <p:spPr bwMode="auto">
          <a:xfrm>
            <a:off x="422275" y="1192213"/>
            <a:ext cx="8245475" cy="3317875"/>
          </a:xfrm>
          <a:prstGeom prst="rect">
            <a:avLst/>
          </a:prstGeom>
          <a:solidFill>
            <a:srgbClr val="FFFF97"/>
          </a:solidFill>
          <a:ln w="9525">
            <a:solidFill>
              <a:schemeClr val="tx2">
                <a:lumMod val="75000"/>
              </a:schemeClr>
            </a:solidFill>
            <a:miter lim="800000"/>
            <a:headEnd/>
            <a:tailEnd/>
          </a:ln>
        </p:spPr>
      </p:pic>
      <p:sp>
        <p:nvSpPr>
          <p:cNvPr id="5" name="五角星 4"/>
          <p:cNvSpPr/>
          <p:nvPr/>
        </p:nvSpPr>
        <p:spPr>
          <a:xfrm>
            <a:off x="188913" y="835025"/>
            <a:ext cx="614362"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6630" name="图片 5"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0"/>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74900" y="3589338"/>
            <a:ext cx="2555875" cy="1008062"/>
          </a:xfrm>
          <a:prstGeom prst="rect">
            <a:avLst/>
          </a:prstGeom>
          <a:solidFill>
            <a:srgbClr val="FFFF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5864225" y="2397125"/>
            <a:ext cx="2555875" cy="1006475"/>
          </a:xfrm>
          <a:prstGeom prst="rect">
            <a:avLst/>
          </a:prstGeom>
          <a:solidFill>
            <a:srgbClr val="FFFF9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7652" name="图片 5"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 y="73025"/>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8" descr="图片2.png"/>
          <p:cNvPicPr>
            <a:picLocks noChangeAspect="1"/>
          </p:cNvPicPr>
          <p:nvPr/>
        </p:nvPicPr>
        <p:blipFill>
          <a:blip r:embed="rId3">
            <a:extLst>
              <a:ext uri="{28A0092B-C50C-407E-A947-70E740481C1C}">
                <a14:useLocalDpi xmlns:a14="http://schemas.microsoft.com/office/drawing/2010/main" val="0"/>
              </a:ext>
            </a:extLst>
          </a:blip>
          <a:srcRect b="81752"/>
          <a:stretch>
            <a:fillRect/>
          </a:stretch>
        </p:blipFill>
        <p:spPr bwMode="auto">
          <a:xfrm>
            <a:off x="63500" y="776288"/>
            <a:ext cx="88661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88975" y="5402263"/>
            <a:ext cx="7766050" cy="1092200"/>
          </a:xfrm>
          <a:prstGeom prst="rect">
            <a:avLst/>
          </a:prstGeom>
          <a:ln w="38100">
            <a:solidFill>
              <a:schemeClr val="tx2">
                <a:lumMod val="60000"/>
                <a:lumOff val="40000"/>
              </a:schemeClr>
            </a:solidFill>
          </a:ln>
        </p:spPr>
        <p:txBody>
          <a:bodyPr>
            <a:spAutoFit/>
          </a:bodyPr>
          <a:lstStyle/>
          <a:p>
            <a:pPr>
              <a:lnSpc>
                <a:spcPts val="3900"/>
              </a:lnSpc>
              <a:spcBef>
                <a:spcPct val="50000"/>
              </a:spcBef>
              <a:defRPr/>
            </a:pPr>
            <a:r>
              <a:rPr lang="zh-CN" altLang="en-US" dirty="0">
                <a:latin typeface="楷体" pitchFamily="49" charset="-122"/>
                <a:ea typeface="楷体" pitchFamily="49" charset="-122"/>
              </a:rPr>
              <a:t>在热平衡下，多子浓度值与少子浓度值的乘积恒等于本征载流子浓度</a:t>
            </a:r>
            <a:r>
              <a:rPr lang="zh-CN" altLang="en-US" dirty="0" smtClean="0">
                <a:latin typeface="楷体" pitchFamily="49" charset="-122"/>
                <a:ea typeface="楷体" pitchFamily="49" charset="-122"/>
              </a:rPr>
              <a:t>值</a:t>
            </a:r>
            <a:r>
              <a:rPr lang="en-US" altLang="zh-CN" i="1" dirty="0" err="1" smtClean="0">
                <a:ea typeface="楷体" pitchFamily="49" charset="-122"/>
                <a:cs typeface="Times New Roman" pitchFamily="18" charset="0"/>
              </a:rPr>
              <a:t>n</a:t>
            </a:r>
            <a:r>
              <a:rPr lang="en-US" altLang="zh-CN" i="1" baseline="-25000" dirty="0" err="1" smtClean="0">
                <a:ea typeface="楷体" pitchFamily="49" charset="-122"/>
                <a:cs typeface="Times New Roman" pitchFamily="18" charset="0"/>
              </a:rPr>
              <a:t>i</a:t>
            </a:r>
            <a:r>
              <a:rPr lang="zh-CN" altLang="en-US" dirty="0" smtClean="0">
                <a:latin typeface="楷体" pitchFamily="49" charset="-122"/>
                <a:ea typeface="楷体" pitchFamily="49" charset="-122"/>
              </a:rPr>
              <a:t>的平</a:t>
            </a:r>
            <a:r>
              <a:rPr lang="zh-CN" altLang="en-US" dirty="0">
                <a:latin typeface="楷体" pitchFamily="49" charset="-122"/>
                <a:ea typeface="楷体" pitchFamily="49" charset="-122"/>
              </a:rPr>
              <a:t>方。即</a:t>
            </a:r>
            <a:r>
              <a:rPr lang="en-US" altLang="zh-CN" i="1" dirty="0">
                <a:solidFill>
                  <a:srgbClr val="FF0000"/>
                </a:solidFill>
                <a:ea typeface="楷体" pitchFamily="49" charset="-122"/>
                <a:cs typeface="Times New Roman" pitchFamily="18" charset="0"/>
              </a:rPr>
              <a:t>n</a:t>
            </a:r>
            <a:r>
              <a:rPr lang="en-US" altLang="zh-CN" i="1" dirty="0">
                <a:solidFill>
                  <a:srgbClr val="FF0000"/>
                </a:solidFill>
                <a:ea typeface="楷体" pitchFamily="49" charset="-122"/>
                <a:cs typeface="Times New Roman" pitchFamily="18" charset="0"/>
                <a:sym typeface="Symbol"/>
              </a:rPr>
              <a:t> </a:t>
            </a:r>
            <a:r>
              <a:rPr lang="en-US" altLang="zh-CN" i="1" dirty="0">
                <a:solidFill>
                  <a:srgbClr val="FF0000"/>
                </a:solidFill>
                <a:ea typeface="楷体" pitchFamily="49" charset="-122"/>
                <a:cs typeface="Times New Roman" pitchFamily="18" charset="0"/>
              </a:rPr>
              <a:t>p</a:t>
            </a:r>
            <a:r>
              <a:rPr lang="en-US" altLang="zh-CN" dirty="0">
                <a:solidFill>
                  <a:srgbClr val="FF0000"/>
                </a:solidFill>
                <a:latin typeface="楷体" pitchFamily="49" charset="-122"/>
                <a:ea typeface="楷体" pitchFamily="49" charset="-122"/>
              </a:rPr>
              <a:t>=</a:t>
            </a:r>
            <a:r>
              <a:rPr lang="en-US" altLang="zh-CN" i="1" dirty="0">
                <a:solidFill>
                  <a:srgbClr val="FF0000"/>
                </a:solidFill>
                <a:ea typeface="楷体" pitchFamily="49" charset="-122"/>
                <a:cs typeface="Times New Roman" pitchFamily="18" charset="0"/>
              </a:rPr>
              <a:t> n</a:t>
            </a:r>
            <a:r>
              <a:rPr lang="en-US" altLang="zh-CN" i="1" baseline="-25000" dirty="0">
                <a:solidFill>
                  <a:srgbClr val="FF0000"/>
                </a:solidFill>
                <a:ea typeface="楷体" pitchFamily="49" charset="-122"/>
                <a:cs typeface="Times New Roman" pitchFamily="18" charset="0"/>
              </a:rPr>
              <a:t>i</a:t>
            </a:r>
            <a:r>
              <a:rPr lang="en-US" altLang="zh-CN" baseline="30000" dirty="0">
                <a:solidFill>
                  <a:srgbClr val="FF0000"/>
                </a:solidFill>
                <a:ea typeface="楷体" pitchFamily="49" charset="-122"/>
                <a:cs typeface="Times New Roman" pitchFamily="18" charset="0"/>
              </a:rPr>
              <a:t>2</a:t>
            </a:r>
            <a:r>
              <a:rPr lang="zh-CN" altLang="en-US" b="0" dirty="0">
                <a:solidFill>
                  <a:srgbClr val="FF0000"/>
                </a:solidFill>
                <a:latin typeface="楷体" pitchFamily="49" charset="-122"/>
                <a:ea typeface="楷体" pitchFamily="49" charset="-122"/>
              </a:rPr>
              <a:t> </a:t>
            </a:r>
            <a:endParaRPr lang="zh-CN" altLang="en-US" dirty="0">
              <a:solidFill>
                <a:srgbClr val="FF0000"/>
              </a:solidFill>
              <a:latin typeface="楷体" pitchFamily="49" charset="-122"/>
              <a:ea typeface="楷体" pitchFamily="49" charset="-122"/>
            </a:endParaRPr>
          </a:p>
        </p:txBody>
      </p:sp>
      <p:pic>
        <p:nvPicPr>
          <p:cNvPr id="27655" name="图片 10" descr="图片2.png"/>
          <p:cNvPicPr>
            <a:picLocks noChangeAspect="1"/>
          </p:cNvPicPr>
          <p:nvPr/>
        </p:nvPicPr>
        <p:blipFill>
          <a:blip r:embed="rId3">
            <a:extLst>
              <a:ext uri="{28A0092B-C50C-407E-A947-70E740481C1C}">
                <a14:useLocalDpi xmlns:a14="http://schemas.microsoft.com/office/drawing/2010/main" val="0"/>
              </a:ext>
            </a:extLst>
          </a:blip>
          <a:srcRect t="31325" r="6403"/>
          <a:stretch>
            <a:fillRect/>
          </a:stretch>
        </p:blipFill>
        <p:spPr bwMode="auto">
          <a:xfrm>
            <a:off x="106363" y="1944688"/>
            <a:ext cx="8299450"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矩形 5"/>
          <p:cNvSpPr>
            <a:spLocks noChangeArrowheads="1"/>
          </p:cNvSpPr>
          <p:nvPr/>
        </p:nvSpPr>
        <p:spPr bwMode="auto">
          <a:xfrm>
            <a:off x="5770563" y="2914650"/>
            <a:ext cx="2709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隶书" pitchFamily="49" charset="-122"/>
                <a:ea typeface="隶书" pitchFamily="49" charset="-122"/>
              </a:rPr>
              <a:t>与温度几乎无关</a:t>
            </a:r>
          </a:p>
        </p:txBody>
      </p:sp>
      <p:sp>
        <p:nvSpPr>
          <p:cNvPr id="27657" name="矩形 7"/>
          <p:cNvSpPr>
            <a:spLocks noChangeArrowheads="1"/>
          </p:cNvSpPr>
          <p:nvPr/>
        </p:nvSpPr>
        <p:spPr bwMode="auto">
          <a:xfrm>
            <a:off x="2286000" y="3644900"/>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楷体" panose="02010609060101010101" pitchFamily="49" charset="-122"/>
                <a:ea typeface="楷体" panose="02010609060101010101" pitchFamily="49" charset="-122"/>
              </a:rPr>
              <a:t>与温度密切相关</a:t>
            </a:r>
          </a:p>
        </p:txBody>
      </p:sp>
      <p:sp>
        <p:nvSpPr>
          <p:cNvPr id="11" name="五角星 10"/>
          <p:cNvSpPr/>
          <p:nvPr/>
        </p:nvSpPr>
        <p:spPr>
          <a:xfrm>
            <a:off x="5387975" y="917575"/>
            <a:ext cx="614363"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7659" name="图片 11"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3" name="Text Box 17"/>
          <p:cNvSpPr txBox="1">
            <a:spLocks noChangeArrowheads="1"/>
          </p:cNvSpPr>
          <p:nvPr/>
        </p:nvSpPr>
        <p:spPr bwMode="auto">
          <a:xfrm>
            <a:off x="0" y="903288"/>
            <a:ext cx="9144000" cy="647700"/>
          </a:xfrm>
          <a:prstGeom prst="rect">
            <a:avLst/>
          </a:prstGeom>
          <a:noFill/>
          <a:ln w="9525">
            <a:noFill/>
            <a:miter lim="800000"/>
            <a:headEnd/>
            <a:tailEnd/>
          </a:ln>
        </p:spPr>
        <p:txBody>
          <a:bodyPr>
            <a:spAutoFit/>
          </a:bodyPr>
          <a:lstStyle/>
          <a:p>
            <a:pPr algn="ctr">
              <a:spcBef>
                <a:spcPct val="50000"/>
              </a:spcBef>
              <a:defRPr/>
            </a:pPr>
            <a:r>
              <a:rPr lang="en-US" altLang="zh-CN" sz="3600" dirty="0">
                <a:solidFill>
                  <a:srgbClr val="0000FF"/>
                </a:solidFill>
                <a:ea typeface="楷体_GB2312" pitchFamily="49" charset="-122"/>
              </a:rPr>
              <a:t>§1.2   </a:t>
            </a:r>
            <a:r>
              <a:rPr lang="en-US" altLang="zh-CN" sz="3600" spc="300" dirty="0">
                <a:solidFill>
                  <a:srgbClr val="0000FF"/>
                </a:solidFill>
                <a:ea typeface="隶书" pitchFamily="49" charset="-122"/>
              </a:rPr>
              <a:t>PN</a:t>
            </a:r>
            <a:r>
              <a:rPr lang="zh-CN" altLang="en-US" sz="3600" spc="300" dirty="0">
                <a:solidFill>
                  <a:srgbClr val="0000FF"/>
                </a:solidFill>
                <a:latin typeface="黑体" pitchFamily="49" charset="-122"/>
                <a:ea typeface="黑体" pitchFamily="49" charset="-122"/>
              </a:rPr>
              <a:t>结</a:t>
            </a:r>
          </a:p>
        </p:txBody>
      </p:sp>
      <p:cxnSp>
        <p:nvCxnSpPr>
          <p:cNvPr id="11" name="直接连接符 10"/>
          <p:cNvCxnSpPr/>
          <p:nvPr/>
        </p:nvCxnSpPr>
        <p:spPr>
          <a:xfrm flipV="1">
            <a:off x="241300" y="5969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2" name="Picture 6"/>
          <p:cNvPicPr>
            <a:picLocks noChangeAspect="1" noChangeArrowheads="1"/>
          </p:cNvPicPr>
          <p:nvPr/>
        </p:nvPicPr>
        <p:blipFill>
          <a:blip r:embed="rId3" cstate="print">
            <a:clrChange>
              <a:clrFrom>
                <a:srgbClr val="FEFEFE"/>
              </a:clrFrom>
              <a:clrTo>
                <a:srgbClr val="FEFEFE">
                  <a:alpha val="0"/>
                </a:srgbClr>
              </a:clrTo>
            </a:clrChange>
          </a:blip>
          <a:srcRect l="6023" t="5142" r="18069" b="10284"/>
          <a:stretch>
            <a:fillRect/>
          </a:stretch>
        </p:blipFill>
        <p:spPr bwMode="auto">
          <a:xfrm>
            <a:off x="7737017" y="63500"/>
            <a:ext cx="772415" cy="504000"/>
          </a:xfrm>
          <a:prstGeom prst="roundRect">
            <a:avLst/>
          </a:prstGeom>
          <a:noFill/>
          <a:ln w="38100" cap="flat" cmpd="sng" algn="ctr">
            <a:noFill/>
            <a:prstDash val="solid"/>
            <a:miter lim="800000"/>
            <a:headEnd/>
            <a:tailEnd/>
          </a:ln>
        </p:spPr>
      </p:pic>
      <p:sp>
        <p:nvSpPr>
          <p:cNvPr id="28677" name="TextBox 24"/>
          <p:cNvSpPr txBox="1">
            <a:spLocks noChangeArrowheads="1"/>
          </p:cNvSpPr>
          <p:nvPr/>
        </p:nvSpPr>
        <p:spPr bwMode="auto">
          <a:xfrm>
            <a:off x="4660900" y="88900"/>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rPr>
              <a:t>模拟电子电路</a:t>
            </a:r>
          </a:p>
        </p:txBody>
      </p:sp>
      <p:sp>
        <p:nvSpPr>
          <p:cNvPr id="28678" name="TextBox 24"/>
          <p:cNvSpPr txBox="1">
            <a:spLocks noChangeArrowheads="1"/>
          </p:cNvSpPr>
          <p:nvPr/>
        </p:nvSpPr>
        <p:spPr bwMode="auto">
          <a:xfrm>
            <a:off x="228600" y="63500"/>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隶书" pitchFamily="49" charset="-122"/>
                <a:ea typeface="隶书" pitchFamily="49" charset="-122"/>
              </a:rPr>
              <a:t>第一章</a:t>
            </a:r>
            <a:r>
              <a:rPr lang="en-US" altLang="zh-CN" sz="2400">
                <a:latin typeface="隶书" pitchFamily="49" charset="-122"/>
                <a:ea typeface="隶书" pitchFamily="49" charset="-122"/>
              </a:rPr>
              <a:t> </a:t>
            </a:r>
            <a:r>
              <a:rPr lang="en-US" altLang="zh-CN" sz="2400">
                <a:ea typeface="隶书" pitchFamily="49" charset="-122"/>
                <a:cs typeface="Times New Roman" panose="02020603050405020304" pitchFamily="18" charset="0"/>
              </a:rPr>
              <a:t>--</a:t>
            </a:r>
            <a:r>
              <a:rPr lang="en-US" altLang="zh-CN" sz="2400">
                <a:solidFill>
                  <a:srgbClr val="FF0000"/>
                </a:solidFill>
                <a:ea typeface="楷体_GB2312" pitchFamily="49" charset="-122"/>
              </a:rPr>
              <a:t> </a:t>
            </a:r>
            <a:r>
              <a:rPr lang="en-US" altLang="zh-CN" sz="2400">
                <a:solidFill>
                  <a:srgbClr val="0000FF"/>
                </a:solidFill>
                <a:ea typeface="楷体_GB2312" pitchFamily="49" charset="-122"/>
              </a:rPr>
              <a:t>§1.2 </a:t>
            </a:r>
            <a:endParaRPr lang="zh-CN" altLang="en-US" sz="2400">
              <a:solidFill>
                <a:srgbClr val="0000FF"/>
              </a:solidFill>
              <a:latin typeface="隶书" pitchFamily="49" charset="-122"/>
              <a:ea typeface="隶书" pitchFamily="49" charset="-122"/>
            </a:endParaRPr>
          </a:p>
        </p:txBody>
      </p:sp>
      <p:sp>
        <p:nvSpPr>
          <p:cNvPr id="28679" name="Rectangle 3"/>
          <p:cNvSpPr txBox="1">
            <a:spLocks noRot="1" noChangeArrowheads="1"/>
          </p:cNvSpPr>
          <p:nvPr/>
        </p:nvSpPr>
        <p:spPr bwMode="auto">
          <a:xfrm>
            <a:off x="0" y="2127250"/>
            <a:ext cx="88233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kumimoji="0" lang="en-US" altLang="zh-CN" sz="3200">
                <a:solidFill>
                  <a:srgbClr val="0000C4"/>
                </a:solidFill>
                <a:ea typeface="楷体_GB2312" pitchFamily="49" charset="-122"/>
              </a:rPr>
              <a:t>  </a:t>
            </a:r>
            <a:r>
              <a:rPr kumimoji="0" lang="zh-CN" altLang="en-US" sz="3200">
                <a:solidFill>
                  <a:srgbClr val="0000C4"/>
                </a:solidFill>
                <a:ea typeface="楷体_GB2312" pitchFamily="49" charset="-122"/>
              </a:rPr>
              <a:t>一、</a:t>
            </a:r>
            <a:r>
              <a:rPr kumimoji="0" lang="en-US" altLang="zh-CN" sz="3200">
                <a:solidFill>
                  <a:srgbClr val="0000C4"/>
                </a:solidFill>
                <a:ea typeface="楷体_GB2312" pitchFamily="49" charset="-122"/>
              </a:rPr>
              <a:t>PN</a:t>
            </a:r>
            <a:r>
              <a:rPr kumimoji="0" lang="zh-CN" altLang="en-US" sz="3200">
                <a:solidFill>
                  <a:srgbClr val="0000C4"/>
                </a:solidFill>
                <a:latin typeface="楷体" panose="02010609060101010101" pitchFamily="49" charset="-122"/>
                <a:ea typeface="楷体" panose="02010609060101010101" pitchFamily="49" charset="-122"/>
              </a:rPr>
              <a:t>结的概念</a:t>
            </a:r>
            <a:endParaRPr kumimoji="0" lang="en-US" altLang="zh-CN" sz="3200">
              <a:solidFill>
                <a:srgbClr val="0000C4"/>
              </a:solidFill>
              <a:latin typeface="楷体" panose="02010609060101010101" pitchFamily="49" charset="-122"/>
              <a:ea typeface="楷体" panose="02010609060101010101" pitchFamily="49" charset="-122"/>
            </a:endParaRPr>
          </a:p>
        </p:txBody>
      </p:sp>
      <p:sp>
        <p:nvSpPr>
          <p:cNvPr id="28680" name="Text Box 4"/>
          <p:cNvSpPr txBox="1">
            <a:spLocks noChangeArrowheads="1"/>
          </p:cNvSpPr>
          <p:nvPr/>
        </p:nvSpPr>
        <p:spPr bwMode="auto">
          <a:xfrm>
            <a:off x="0" y="62738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a:ea typeface="楷体_GB2312" pitchFamily="49" charset="-122"/>
              </a:rPr>
              <a:t>  </a:t>
            </a:r>
            <a:r>
              <a:rPr lang="zh-CN" altLang="en-US" sz="2400">
                <a:ea typeface="楷体_GB2312" pitchFamily="49" charset="-122"/>
              </a:rPr>
              <a:t>图 </a:t>
            </a:r>
            <a:r>
              <a:rPr lang="en-US" altLang="zh-CN" sz="2400">
                <a:ea typeface="楷体_GB2312" pitchFamily="49" charset="-122"/>
              </a:rPr>
              <a:t>8.  PN</a:t>
            </a:r>
            <a:r>
              <a:rPr kumimoji="0" lang="zh-CN" altLang="en-US" sz="2400">
                <a:latin typeface="楷体" panose="02010609060101010101" pitchFamily="49" charset="-122"/>
                <a:ea typeface="楷体" panose="02010609060101010101" pitchFamily="49" charset="-122"/>
              </a:rPr>
              <a:t>结</a:t>
            </a:r>
            <a:r>
              <a:rPr lang="zh-CN" altLang="en-US" sz="2400">
                <a:latin typeface="楷体" panose="02010609060101010101" pitchFamily="49" charset="-122"/>
                <a:ea typeface="楷体" panose="02010609060101010101" pitchFamily="49" charset="-122"/>
              </a:rPr>
              <a:t>结构示意图</a:t>
            </a:r>
          </a:p>
        </p:txBody>
      </p:sp>
      <p:pic>
        <p:nvPicPr>
          <p:cNvPr id="28681" name="图片 23" descr="图片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4638" y="4252913"/>
            <a:ext cx="34194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p:cNvSpPr txBox="1">
            <a:spLocks noChangeArrowheads="1"/>
          </p:cNvSpPr>
          <p:nvPr/>
        </p:nvSpPr>
        <p:spPr bwMode="auto">
          <a:xfrm>
            <a:off x="0" y="1398588"/>
            <a:ext cx="8993188" cy="554037"/>
          </a:xfrm>
          <a:prstGeom prst="rect">
            <a:avLst/>
          </a:prstGeom>
          <a:noFill/>
          <a:ln w="38100">
            <a:noFill/>
            <a:miter lim="800000"/>
            <a:headEnd/>
            <a:tailEnd/>
          </a:ln>
        </p:spPr>
        <p:txBody>
          <a:bodyPr>
            <a:spAutoFit/>
          </a:bodyPr>
          <a:lstStyle/>
          <a:p>
            <a:pPr marL="514350" indent="-514350">
              <a:spcBef>
                <a:spcPct val="50000"/>
              </a:spcBef>
              <a:defRPr/>
            </a:pPr>
            <a:r>
              <a:rPr kumimoji="0" lang="en-US" altLang="zh-CN" sz="3000" dirty="0">
                <a:solidFill>
                  <a:srgbClr val="FF0000"/>
                </a:solidFill>
                <a:ea typeface="楷体_GB2312" pitchFamily="49" charset="-122"/>
              </a:rPr>
              <a:t> 1.  </a:t>
            </a:r>
            <a:r>
              <a:rPr kumimoji="0" lang="en-US" altLang="zh-CN" sz="3000" spc="600" dirty="0">
                <a:solidFill>
                  <a:srgbClr val="FF0000"/>
                </a:solidFill>
                <a:ea typeface="楷体_GB2312" pitchFamily="49" charset="-122"/>
              </a:rPr>
              <a:t>PN</a:t>
            </a:r>
            <a:r>
              <a:rPr lang="zh-CN" altLang="en-US" sz="3000" spc="600" dirty="0">
                <a:solidFill>
                  <a:srgbClr val="FF0000"/>
                </a:solidFill>
                <a:ea typeface="黑体" pitchFamily="49" charset="-122"/>
                <a:cs typeface="Times New Roman" pitchFamily="18" charset="0"/>
              </a:rPr>
              <a:t>结的形成</a:t>
            </a:r>
            <a:r>
              <a:rPr lang="en-US" altLang="zh-CN" sz="3000" spc="600" dirty="0">
                <a:solidFill>
                  <a:srgbClr val="0000FF"/>
                </a:solidFill>
                <a:ea typeface="黑体" pitchFamily="49" charset="-122"/>
                <a:cs typeface="Times New Roman" pitchFamily="18" charset="0"/>
              </a:rPr>
              <a:t>  </a:t>
            </a:r>
          </a:p>
        </p:txBody>
      </p:sp>
      <p:sp>
        <p:nvSpPr>
          <p:cNvPr id="28683" name="矩形 14"/>
          <p:cNvSpPr>
            <a:spLocks noChangeArrowheads="1"/>
          </p:cNvSpPr>
          <p:nvPr/>
        </p:nvSpPr>
        <p:spPr bwMode="auto">
          <a:xfrm>
            <a:off x="547688" y="2749550"/>
            <a:ext cx="76565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a:ea typeface="楷体_GB2312" pitchFamily="49" charset="-122"/>
              </a:rPr>
              <a:t> </a:t>
            </a:r>
            <a:r>
              <a:rPr lang="zh-CN" altLang="zh-CN">
                <a:ea typeface="楷体_GB2312" pitchFamily="49" charset="-122"/>
              </a:rPr>
              <a:t>P</a:t>
            </a:r>
            <a:r>
              <a:rPr kumimoji="0" lang="zh-CN" altLang="zh-CN">
                <a:latin typeface="楷体" panose="02010609060101010101" pitchFamily="49" charset="-122"/>
                <a:ea typeface="楷体" panose="02010609060101010101" pitchFamily="49" charset="-122"/>
              </a:rPr>
              <a:t>型半导体和</a:t>
            </a:r>
            <a:r>
              <a:rPr lang="zh-CN" altLang="zh-CN">
                <a:ea typeface="楷体_GB2312" pitchFamily="49" charset="-122"/>
              </a:rPr>
              <a:t>N</a:t>
            </a:r>
            <a:r>
              <a:rPr kumimoji="0" lang="zh-CN" altLang="zh-CN">
                <a:latin typeface="楷体" panose="02010609060101010101" pitchFamily="49" charset="-122"/>
                <a:ea typeface="楷体" panose="02010609060101010101" pitchFamily="49" charset="-122"/>
              </a:rPr>
              <a:t>型半导体结合在一起</a:t>
            </a:r>
            <a:r>
              <a:rPr kumimoji="0" lang="zh-CN" altLang="en-US">
                <a:latin typeface="楷体" panose="02010609060101010101" pitchFamily="49" charset="-122"/>
                <a:ea typeface="楷体" panose="02010609060101010101" pitchFamily="49" charset="-122"/>
              </a:rPr>
              <a:t>时，</a:t>
            </a:r>
            <a:r>
              <a:rPr kumimoji="0" lang="zh-CN" altLang="en-US">
                <a:solidFill>
                  <a:srgbClr val="FF0000"/>
                </a:solidFill>
                <a:latin typeface="楷体" panose="02010609060101010101" pitchFamily="49" charset="-122"/>
                <a:ea typeface="楷体" panose="02010609060101010101" pitchFamily="49" charset="-122"/>
              </a:rPr>
              <a:t>交界面</a:t>
            </a:r>
            <a:r>
              <a:rPr kumimoji="0" lang="zh-CN" altLang="en-US">
                <a:latin typeface="楷体" panose="02010609060101010101" pitchFamily="49" charset="-122"/>
                <a:ea typeface="楷体" panose="02010609060101010101" pitchFamily="49" charset="-122"/>
              </a:rPr>
              <a:t>处会形成一个很薄的特殊物理层称为</a:t>
            </a:r>
            <a:r>
              <a:rPr kumimoji="0" lang="en-US" altLang="zh-CN">
                <a:ea typeface="楷体_GB2312" pitchFamily="49" charset="-122"/>
              </a:rPr>
              <a:t>PN</a:t>
            </a:r>
            <a:r>
              <a:rPr kumimoji="0" lang="zh-CN" altLang="en-US">
                <a:latin typeface="楷体" panose="02010609060101010101" pitchFamily="49" charset="-122"/>
                <a:ea typeface="楷体" panose="02010609060101010101" pitchFamily="49" charset="-122"/>
              </a:rPr>
              <a:t>结</a:t>
            </a:r>
            <a:endParaRPr kumimoji="0" lang="en-US" altLang="zh-CN">
              <a:latin typeface="楷体" panose="02010609060101010101" pitchFamily="49" charset="-122"/>
              <a:ea typeface="楷体" panose="02010609060101010101" pitchFamily="49" charset="-122"/>
            </a:endParaRPr>
          </a:p>
        </p:txBody>
      </p:sp>
      <p:pic>
        <p:nvPicPr>
          <p:cNvPr id="28684" name="图片 12" descr="图片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5"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图片 5"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5113" y="1155700"/>
            <a:ext cx="8582025"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五角星 3"/>
          <p:cNvSpPr/>
          <p:nvPr/>
        </p:nvSpPr>
        <p:spPr>
          <a:xfrm>
            <a:off x="0" y="2632075"/>
            <a:ext cx="614363"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9701" name="图片 4" descr="图片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0"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Rot="1" noChangeArrowheads="1"/>
          </p:cNvSpPr>
          <p:nvPr/>
        </p:nvSpPr>
        <p:spPr bwMode="auto">
          <a:xfrm>
            <a:off x="106363" y="650875"/>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400">
                <a:solidFill>
                  <a:srgbClr val="0000C4"/>
                </a:solidFill>
                <a:latin typeface="楷体" panose="02010609060101010101" pitchFamily="49" charset="-122"/>
                <a:ea typeface="楷体" panose="02010609060101010101" pitchFamily="49" charset="-122"/>
              </a:rPr>
              <a:t>二</a:t>
            </a:r>
            <a:r>
              <a:rPr kumimoji="0" lang="zh-CN" altLang="en-US" sz="3200">
                <a:solidFill>
                  <a:srgbClr val="0000C4"/>
                </a:solidFill>
                <a:latin typeface="楷体" panose="02010609060101010101" pitchFamily="49" charset="-122"/>
                <a:ea typeface="楷体" panose="02010609060101010101" pitchFamily="49" charset="-122"/>
              </a:rPr>
              <a:t>、</a:t>
            </a:r>
            <a:r>
              <a:rPr lang="en-US" altLang="zh-CN" sz="3200">
                <a:solidFill>
                  <a:srgbClr val="0000FF"/>
                </a:solidFill>
                <a:ea typeface="楷体_GB2312" pitchFamily="49" charset="-122"/>
              </a:rPr>
              <a:t>PN</a:t>
            </a:r>
            <a:r>
              <a:rPr kumimoji="0" lang="zh-CN" altLang="en-US" sz="3400">
                <a:solidFill>
                  <a:srgbClr val="0000C4"/>
                </a:solidFill>
                <a:latin typeface="楷体" panose="02010609060101010101" pitchFamily="49" charset="-122"/>
                <a:ea typeface="楷体" panose="02010609060101010101" pitchFamily="49" charset="-122"/>
              </a:rPr>
              <a:t>结的形成</a:t>
            </a:r>
          </a:p>
        </p:txBody>
      </p:sp>
      <p:sp>
        <p:nvSpPr>
          <p:cNvPr id="30724" name="Oval 5"/>
          <p:cNvSpPr>
            <a:spLocks noChangeArrowheads="1"/>
          </p:cNvSpPr>
          <p:nvPr/>
        </p:nvSpPr>
        <p:spPr bwMode="auto">
          <a:xfrm>
            <a:off x="4637088"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25" name="Text Box 6"/>
          <p:cNvSpPr txBox="1">
            <a:spLocks noChangeArrowheads="1"/>
          </p:cNvSpPr>
          <p:nvPr/>
        </p:nvSpPr>
        <p:spPr bwMode="auto">
          <a:xfrm>
            <a:off x="4602163" y="42116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26" name="Text Box 9"/>
          <p:cNvSpPr txBox="1">
            <a:spLocks noChangeArrowheads="1"/>
          </p:cNvSpPr>
          <p:nvPr/>
        </p:nvSpPr>
        <p:spPr bwMode="auto">
          <a:xfrm>
            <a:off x="4602163" y="29924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27" name="Text Box 12"/>
          <p:cNvSpPr txBox="1">
            <a:spLocks noChangeArrowheads="1"/>
          </p:cNvSpPr>
          <p:nvPr/>
        </p:nvSpPr>
        <p:spPr bwMode="auto">
          <a:xfrm>
            <a:off x="4602163" y="36020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28" name="Oval 14"/>
          <p:cNvSpPr>
            <a:spLocks noChangeArrowheads="1"/>
          </p:cNvSpPr>
          <p:nvPr/>
        </p:nvSpPr>
        <p:spPr bwMode="auto">
          <a:xfrm>
            <a:off x="6056313"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29" name="Text Box 15"/>
          <p:cNvSpPr txBox="1">
            <a:spLocks noChangeArrowheads="1"/>
          </p:cNvSpPr>
          <p:nvPr/>
        </p:nvSpPr>
        <p:spPr bwMode="auto">
          <a:xfrm>
            <a:off x="5983288" y="29924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30" name="Oval 17"/>
          <p:cNvSpPr>
            <a:spLocks noChangeArrowheads="1"/>
          </p:cNvSpPr>
          <p:nvPr/>
        </p:nvSpPr>
        <p:spPr bwMode="auto">
          <a:xfrm>
            <a:off x="5343525"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31" name="Text Box 18"/>
          <p:cNvSpPr txBox="1">
            <a:spLocks noChangeArrowheads="1"/>
          </p:cNvSpPr>
          <p:nvPr/>
        </p:nvSpPr>
        <p:spPr bwMode="auto">
          <a:xfrm>
            <a:off x="5286375" y="42227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32" name="Oval 20"/>
          <p:cNvSpPr>
            <a:spLocks noChangeArrowheads="1"/>
          </p:cNvSpPr>
          <p:nvPr/>
        </p:nvSpPr>
        <p:spPr bwMode="auto">
          <a:xfrm>
            <a:off x="532288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33" name="Text Box 21"/>
          <p:cNvSpPr txBox="1">
            <a:spLocks noChangeArrowheads="1"/>
          </p:cNvSpPr>
          <p:nvPr/>
        </p:nvSpPr>
        <p:spPr bwMode="auto">
          <a:xfrm>
            <a:off x="5287963" y="29924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34" name="Oval 23"/>
          <p:cNvSpPr>
            <a:spLocks noChangeArrowheads="1"/>
          </p:cNvSpPr>
          <p:nvPr/>
        </p:nvSpPr>
        <p:spPr bwMode="auto">
          <a:xfrm>
            <a:off x="532288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35" name="Text Box 24"/>
          <p:cNvSpPr txBox="1">
            <a:spLocks noChangeArrowheads="1"/>
          </p:cNvSpPr>
          <p:nvPr/>
        </p:nvSpPr>
        <p:spPr bwMode="auto">
          <a:xfrm>
            <a:off x="5276850" y="36131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36" name="Oval 26"/>
          <p:cNvSpPr>
            <a:spLocks noChangeArrowheads="1"/>
          </p:cNvSpPr>
          <p:nvPr/>
        </p:nvSpPr>
        <p:spPr bwMode="auto">
          <a:xfrm>
            <a:off x="677068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37" name="Text Box 27"/>
          <p:cNvSpPr txBox="1">
            <a:spLocks noChangeArrowheads="1"/>
          </p:cNvSpPr>
          <p:nvPr/>
        </p:nvSpPr>
        <p:spPr bwMode="auto">
          <a:xfrm>
            <a:off x="6735763" y="29924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38" name="Oval 29"/>
          <p:cNvSpPr>
            <a:spLocks noChangeArrowheads="1"/>
          </p:cNvSpPr>
          <p:nvPr/>
        </p:nvSpPr>
        <p:spPr bwMode="auto">
          <a:xfrm>
            <a:off x="6037263" y="3716338"/>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39" name="Text Box 30"/>
          <p:cNvSpPr txBox="1">
            <a:spLocks noChangeArrowheads="1"/>
          </p:cNvSpPr>
          <p:nvPr/>
        </p:nvSpPr>
        <p:spPr bwMode="auto">
          <a:xfrm>
            <a:off x="5973763" y="36210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40" name="Oval 32"/>
          <p:cNvSpPr>
            <a:spLocks noChangeArrowheads="1"/>
          </p:cNvSpPr>
          <p:nvPr/>
        </p:nvSpPr>
        <p:spPr bwMode="auto">
          <a:xfrm>
            <a:off x="6037263"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41" name="Text Box 33"/>
          <p:cNvSpPr txBox="1">
            <a:spLocks noChangeArrowheads="1"/>
          </p:cNvSpPr>
          <p:nvPr/>
        </p:nvSpPr>
        <p:spPr bwMode="auto">
          <a:xfrm>
            <a:off x="5973763" y="42116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42" name="Oval 35"/>
          <p:cNvSpPr>
            <a:spLocks noChangeArrowheads="1"/>
          </p:cNvSpPr>
          <p:nvPr/>
        </p:nvSpPr>
        <p:spPr bwMode="auto">
          <a:xfrm>
            <a:off x="7456488"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43" name="Text Box 36"/>
          <p:cNvSpPr txBox="1">
            <a:spLocks noChangeArrowheads="1"/>
          </p:cNvSpPr>
          <p:nvPr/>
        </p:nvSpPr>
        <p:spPr bwMode="auto">
          <a:xfrm>
            <a:off x="7421563" y="42116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44" name="Oval 38"/>
          <p:cNvSpPr>
            <a:spLocks noChangeArrowheads="1"/>
          </p:cNvSpPr>
          <p:nvPr/>
        </p:nvSpPr>
        <p:spPr bwMode="auto">
          <a:xfrm>
            <a:off x="745648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45" name="Text Box 39"/>
          <p:cNvSpPr txBox="1">
            <a:spLocks noChangeArrowheads="1"/>
          </p:cNvSpPr>
          <p:nvPr/>
        </p:nvSpPr>
        <p:spPr bwMode="auto">
          <a:xfrm>
            <a:off x="7421563" y="29924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46" name="Oval 41"/>
          <p:cNvSpPr>
            <a:spLocks noChangeArrowheads="1"/>
          </p:cNvSpPr>
          <p:nvPr/>
        </p:nvSpPr>
        <p:spPr bwMode="auto">
          <a:xfrm>
            <a:off x="677068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47" name="Text Box 42"/>
          <p:cNvSpPr txBox="1">
            <a:spLocks noChangeArrowheads="1"/>
          </p:cNvSpPr>
          <p:nvPr/>
        </p:nvSpPr>
        <p:spPr bwMode="auto">
          <a:xfrm>
            <a:off x="6735763" y="36020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48" name="Oval 44"/>
          <p:cNvSpPr>
            <a:spLocks noChangeArrowheads="1"/>
          </p:cNvSpPr>
          <p:nvPr/>
        </p:nvSpPr>
        <p:spPr bwMode="auto">
          <a:xfrm>
            <a:off x="6770688"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49" name="Text Box 45"/>
          <p:cNvSpPr txBox="1">
            <a:spLocks noChangeArrowheads="1"/>
          </p:cNvSpPr>
          <p:nvPr/>
        </p:nvSpPr>
        <p:spPr bwMode="auto">
          <a:xfrm>
            <a:off x="6735763" y="42116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50" name="Oval 47"/>
          <p:cNvSpPr>
            <a:spLocks noChangeArrowheads="1"/>
          </p:cNvSpPr>
          <p:nvPr/>
        </p:nvSpPr>
        <p:spPr bwMode="auto">
          <a:xfrm>
            <a:off x="745648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51" name="Text Box 48"/>
          <p:cNvSpPr txBox="1">
            <a:spLocks noChangeArrowheads="1"/>
          </p:cNvSpPr>
          <p:nvPr/>
        </p:nvSpPr>
        <p:spPr bwMode="auto">
          <a:xfrm>
            <a:off x="7421563" y="36020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ea typeface="楷体_GB2312" pitchFamily="49" charset="-122"/>
              </a:rPr>
              <a:t>+</a:t>
            </a:r>
          </a:p>
        </p:txBody>
      </p:sp>
      <p:sp>
        <p:nvSpPr>
          <p:cNvPr id="30752" name="Oval 50"/>
          <p:cNvSpPr>
            <a:spLocks noChangeArrowheads="1"/>
          </p:cNvSpPr>
          <p:nvPr/>
        </p:nvSpPr>
        <p:spPr bwMode="auto">
          <a:xfrm>
            <a:off x="1436688"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53" name="Line 51"/>
          <p:cNvSpPr>
            <a:spLocks noChangeShapeType="1"/>
          </p:cNvSpPr>
          <p:nvPr/>
        </p:nvSpPr>
        <p:spPr bwMode="auto">
          <a:xfrm>
            <a:off x="1512888" y="45577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4" name="Oval 53"/>
          <p:cNvSpPr>
            <a:spLocks noChangeArrowheads="1"/>
          </p:cNvSpPr>
          <p:nvPr/>
        </p:nvSpPr>
        <p:spPr bwMode="auto">
          <a:xfrm>
            <a:off x="143668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55" name="Line 54"/>
          <p:cNvSpPr>
            <a:spLocks noChangeShapeType="1"/>
          </p:cNvSpPr>
          <p:nvPr/>
        </p:nvSpPr>
        <p:spPr bwMode="auto">
          <a:xfrm>
            <a:off x="1512888" y="39481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Oval 56"/>
          <p:cNvSpPr>
            <a:spLocks noChangeArrowheads="1"/>
          </p:cNvSpPr>
          <p:nvPr/>
        </p:nvSpPr>
        <p:spPr bwMode="auto">
          <a:xfrm>
            <a:off x="143668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57" name="Line 57"/>
          <p:cNvSpPr>
            <a:spLocks noChangeShapeType="1"/>
          </p:cNvSpPr>
          <p:nvPr/>
        </p:nvSpPr>
        <p:spPr bwMode="auto">
          <a:xfrm>
            <a:off x="1512888" y="33385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Oval 59"/>
          <p:cNvSpPr>
            <a:spLocks noChangeArrowheads="1"/>
          </p:cNvSpPr>
          <p:nvPr/>
        </p:nvSpPr>
        <p:spPr bwMode="auto">
          <a:xfrm>
            <a:off x="2024063"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59" name="Line 60"/>
          <p:cNvSpPr>
            <a:spLocks noChangeShapeType="1"/>
          </p:cNvSpPr>
          <p:nvPr/>
        </p:nvSpPr>
        <p:spPr bwMode="auto">
          <a:xfrm>
            <a:off x="2111375" y="45577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0" name="Oval 62"/>
          <p:cNvSpPr>
            <a:spLocks noChangeArrowheads="1"/>
          </p:cNvSpPr>
          <p:nvPr/>
        </p:nvSpPr>
        <p:spPr bwMode="auto">
          <a:xfrm>
            <a:off x="204628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61" name="Line 63"/>
          <p:cNvSpPr>
            <a:spLocks noChangeShapeType="1"/>
          </p:cNvSpPr>
          <p:nvPr/>
        </p:nvSpPr>
        <p:spPr bwMode="auto">
          <a:xfrm>
            <a:off x="2122488" y="39481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2" name="Oval 65"/>
          <p:cNvSpPr>
            <a:spLocks noChangeArrowheads="1"/>
          </p:cNvSpPr>
          <p:nvPr/>
        </p:nvSpPr>
        <p:spPr bwMode="auto">
          <a:xfrm>
            <a:off x="204628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63" name="Line 66"/>
          <p:cNvSpPr>
            <a:spLocks noChangeShapeType="1"/>
          </p:cNvSpPr>
          <p:nvPr/>
        </p:nvSpPr>
        <p:spPr bwMode="auto">
          <a:xfrm>
            <a:off x="2122488" y="33385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4" name="Oval 68"/>
          <p:cNvSpPr>
            <a:spLocks noChangeArrowheads="1"/>
          </p:cNvSpPr>
          <p:nvPr/>
        </p:nvSpPr>
        <p:spPr bwMode="auto">
          <a:xfrm>
            <a:off x="2655888"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65" name="Line 69"/>
          <p:cNvSpPr>
            <a:spLocks noChangeShapeType="1"/>
          </p:cNvSpPr>
          <p:nvPr/>
        </p:nvSpPr>
        <p:spPr bwMode="auto">
          <a:xfrm>
            <a:off x="2732088" y="45577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6" name="Oval 71"/>
          <p:cNvSpPr>
            <a:spLocks noChangeArrowheads="1"/>
          </p:cNvSpPr>
          <p:nvPr/>
        </p:nvSpPr>
        <p:spPr bwMode="auto">
          <a:xfrm>
            <a:off x="265588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67" name="Line 72"/>
          <p:cNvSpPr>
            <a:spLocks noChangeShapeType="1"/>
          </p:cNvSpPr>
          <p:nvPr/>
        </p:nvSpPr>
        <p:spPr bwMode="auto">
          <a:xfrm>
            <a:off x="2732088" y="39481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Oval 74"/>
          <p:cNvSpPr>
            <a:spLocks noChangeArrowheads="1"/>
          </p:cNvSpPr>
          <p:nvPr/>
        </p:nvSpPr>
        <p:spPr bwMode="auto">
          <a:xfrm>
            <a:off x="265588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69" name="Line 75"/>
          <p:cNvSpPr>
            <a:spLocks noChangeShapeType="1"/>
          </p:cNvSpPr>
          <p:nvPr/>
        </p:nvSpPr>
        <p:spPr bwMode="auto">
          <a:xfrm>
            <a:off x="2732088" y="33385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Oval 77"/>
          <p:cNvSpPr>
            <a:spLocks noChangeArrowheads="1"/>
          </p:cNvSpPr>
          <p:nvPr/>
        </p:nvSpPr>
        <p:spPr bwMode="auto">
          <a:xfrm>
            <a:off x="3284538"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71" name="Line 78"/>
          <p:cNvSpPr>
            <a:spLocks noChangeShapeType="1"/>
          </p:cNvSpPr>
          <p:nvPr/>
        </p:nvSpPr>
        <p:spPr bwMode="auto">
          <a:xfrm>
            <a:off x="3360738" y="45577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Oval 80"/>
          <p:cNvSpPr>
            <a:spLocks noChangeArrowheads="1"/>
          </p:cNvSpPr>
          <p:nvPr/>
        </p:nvSpPr>
        <p:spPr bwMode="auto">
          <a:xfrm>
            <a:off x="328453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73" name="Line 81"/>
          <p:cNvSpPr>
            <a:spLocks noChangeShapeType="1"/>
          </p:cNvSpPr>
          <p:nvPr/>
        </p:nvSpPr>
        <p:spPr bwMode="auto">
          <a:xfrm>
            <a:off x="3360738" y="39481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4" name="Oval 83"/>
          <p:cNvSpPr>
            <a:spLocks noChangeArrowheads="1"/>
          </p:cNvSpPr>
          <p:nvPr/>
        </p:nvSpPr>
        <p:spPr bwMode="auto">
          <a:xfrm>
            <a:off x="3284538" y="31242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75" name="Line 84"/>
          <p:cNvSpPr>
            <a:spLocks noChangeShapeType="1"/>
          </p:cNvSpPr>
          <p:nvPr/>
        </p:nvSpPr>
        <p:spPr bwMode="auto">
          <a:xfrm>
            <a:off x="3360738" y="33385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6" name="Oval 86"/>
          <p:cNvSpPr>
            <a:spLocks noChangeArrowheads="1"/>
          </p:cNvSpPr>
          <p:nvPr/>
        </p:nvSpPr>
        <p:spPr bwMode="auto">
          <a:xfrm>
            <a:off x="3894138" y="43291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77" name="Line 87"/>
          <p:cNvSpPr>
            <a:spLocks noChangeShapeType="1"/>
          </p:cNvSpPr>
          <p:nvPr/>
        </p:nvSpPr>
        <p:spPr bwMode="auto">
          <a:xfrm>
            <a:off x="3970338" y="45577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8" name="Oval 89"/>
          <p:cNvSpPr>
            <a:spLocks noChangeArrowheads="1"/>
          </p:cNvSpPr>
          <p:nvPr/>
        </p:nvSpPr>
        <p:spPr bwMode="auto">
          <a:xfrm>
            <a:off x="389413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79" name="Line 90"/>
          <p:cNvSpPr>
            <a:spLocks noChangeShapeType="1"/>
          </p:cNvSpPr>
          <p:nvPr/>
        </p:nvSpPr>
        <p:spPr bwMode="auto">
          <a:xfrm>
            <a:off x="3970338" y="39481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0" name="Oval 92"/>
          <p:cNvSpPr>
            <a:spLocks noChangeArrowheads="1"/>
          </p:cNvSpPr>
          <p:nvPr/>
        </p:nvSpPr>
        <p:spPr bwMode="auto">
          <a:xfrm>
            <a:off x="389413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81" name="Line 93"/>
          <p:cNvSpPr>
            <a:spLocks noChangeShapeType="1"/>
          </p:cNvSpPr>
          <p:nvPr/>
        </p:nvSpPr>
        <p:spPr bwMode="auto">
          <a:xfrm>
            <a:off x="3970338" y="3338513"/>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2" name="Line 94"/>
          <p:cNvSpPr>
            <a:spLocks noChangeShapeType="1"/>
          </p:cNvSpPr>
          <p:nvPr/>
        </p:nvSpPr>
        <p:spPr bwMode="auto">
          <a:xfrm>
            <a:off x="1284288" y="2957513"/>
            <a:ext cx="678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3" name="Line 95"/>
          <p:cNvSpPr>
            <a:spLocks noChangeShapeType="1"/>
          </p:cNvSpPr>
          <p:nvPr/>
        </p:nvSpPr>
        <p:spPr bwMode="auto">
          <a:xfrm flipH="1">
            <a:off x="1284288" y="2957513"/>
            <a:ext cx="0" cy="198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4" name="Line 96"/>
          <p:cNvSpPr>
            <a:spLocks noChangeShapeType="1"/>
          </p:cNvSpPr>
          <p:nvPr/>
        </p:nvSpPr>
        <p:spPr bwMode="auto">
          <a:xfrm>
            <a:off x="1284288" y="4938713"/>
            <a:ext cx="678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5" name="Line 97"/>
          <p:cNvSpPr>
            <a:spLocks noChangeShapeType="1"/>
          </p:cNvSpPr>
          <p:nvPr/>
        </p:nvSpPr>
        <p:spPr bwMode="auto">
          <a:xfrm>
            <a:off x="8066088" y="2957513"/>
            <a:ext cx="0" cy="198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98"/>
          <p:cNvSpPr>
            <a:spLocks noChangeShapeType="1"/>
          </p:cNvSpPr>
          <p:nvPr/>
        </p:nvSpPr>
        <p:spPr bwMode="auto">
          <a:xfrm>
            <a:off x="4513263" y="2957513"/>
            <a:ext cx="0" cy="1981200"/>
          </a:xfrm>
          <a:prstGeom prst="line">
            <a:avLst/>
          </a:prstGeom>
          <a:noFill/>
          <a:ln w="38100">
            <a:solidFill>
              <a:schemeClr val="accent5">
                <a:lumMod val="50000"/>
              </a:schemeClr>
            </a:solidFill>
            <a:round/>
            <a:headEnd/>
            <a:tailEnd/>
          </a:ln>
        </p:spPr>
        <p:txBody>
          <a:bodyPr wrap="none" anchor="ctr"/>
          <a:lstStyle/>
          <a:p>
            <a:pPr>
              <a:spcBef>
                <a:spcPct val="50000"/>
              </a:spcBef>
              <a:defRPr/>
            </a:pPr>
            <a:endParaRPr lang="zh-CN" altLang="en-US">
              <a:ea typeface="楷体_GB2312" pitchFamily="49" charset="-122"/>
            </a:endParaRPr>
          </a:p>
        </p:txBody>
      </p:sp>
      <p:sp>
        <p:nvSpPr>
          <p:cNvPr id="71" name="Oval 99"/>
          <p:cNvSpPr>
            <a:spLocks noChangeArrowheads="1"/>
          </p:cNvSpPr>
          <p:nvPr/>
        </p:nvSpPr>
        <p:spPr bwMode="auto">
          <a:xfrm>
            <a:off x="4987925" y="35861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88" name="Oval 100"/>
          <p:cNvSpPr>
            <a:spLocks noChangeArrowheads="1"/>
          </p:cNvSpPr>
          <p:nvPr/>
        </p:nvSpPr>
        <p:spPr bwMode="auto">
          <a:xfrm>
            <a:off x="2608263" y="35861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89" name="Oval 101"/>
          <p:cNvSpPr>
            <a:spLocks noChangeArrowheads="1"/>
          </p:cNvSpPr>
          <p:nvPr/>
        </p:nvSpPr>
        <p:spPr bwMode="auto">
          <a:xfrm>
            <a:off x="7853363" y="351948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90" name="Oval 102"/>
          <p:cNvSpPr>
            <a:spLocks noChangeArrowheads="1"/>
          </p:cNvSpPr>
          <p:nvPr/>
        </p:nvSpPr>
        <p:spPr bwMode="auto">
          <a:xfrm>
            <a:off x="6037263" y="359568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75" name="Oval 104"/>
          <p:cNvSpPr>
            <a:spLocks noChangeArrowheads="1"/>
          </p:cNvSpPr>
          <p:nvPr/>
        </p:nvSpPr>
        <p:spPr bwMode="auto">
          <a:xfrm>
            <a:off x="5094288" y="41767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92" name="Oval 107"/>
          <p:cNvSpPr>
            <a:spLocks noChangeArrowheads="1"/>
          </p:cNvSpPr>
          <p:nvPr/>
        </p:nvSpPr>
        <p:spPr bwMode="auto">
          <a:xfrm>
            <a:off x="6618288" y="30337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93" name="Oval 108"/>
          <p:cNvSpPr>
            <a:spLocks noChangeArrowheads="1"/>
          </p:cNvSpPr>
          <p:nvPr/>
        </p:nvSpPr>
        <p:spPr bwMode="auto">
          <a:xfrm>
            <a:off x="6557963" y="442118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94" name="Oval 109"/>
          <p:cNvSpPr>
            <a:spLocks noChangeArrowheads="1"/>
          </p:cNvSpPr>
          <p:nvPr/>
        </p:nvSpPr>
        <p:spPr bwMode="auto">
          <a:xfrm>
            <a:off x="7253288" y="46847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795" name="Oval 110"/>
          <p:cNvSpPr>
            <a:spLocks noChangeArrowheads="1"/>
          </p:cNvSpPr>
          <p:nvPr/>
        </p:nvSpPr>
        <p:spPr bwMode="auto">
          <a:xfrm>
            <a:off x="6567488" y="362108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0" name="Oval 111"/>
          <p:cNvSpPr>
            <a:spLocks noChangeArrowheads="1"/>
          </p:cNvSpPr>
          <p:nvPr/>
        </p:nvSpPr>
        <p:spPr bwMode="auto">
          <a:xfrm>
            <a:off x="5643563" y="41751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1" name="Oval 112"/>
          <p:cNvSpPr>
            <a:spLocks noChangeArrowheads="1"/>
          </p:cNvSpPr>
          <p:nvPr/>
        </p:nvSpPr>
        <p:spPr bwMode="auto">
          <a:xfrm>
            <a:off x="5695950" y="30019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2" name="Oval 113"/>
          <p:cNvSpPr>
            <a:spLocks noChangeArrowheads="1"/>
          </p:cNvSpPr>
          <p:nvPr/>
        </p:nvSpPr>
        <p:spPr bwMode="auto">
          <a:xfrm>
            <a:off x="5653088" y="36115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3" name="Oval 114"/>
          <p:cNvSpPr>
            <a:spLocks noChangeArrowheads="1"/>
          </p:cNvSpPr>
          <p:nvPr/>
        </p:nvSpPr>
        <p:spPr bwMode="auto">
          <a:xfrm>
            <a:off x="4627563" y="47212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00" name="Oval 116"/>
          <p:cNvSpPr>
            <a:spLocks noChangeArrowheads="1"/>
          </p:cNvSpPr>
          <p:nvPr/>
        </p:nvSpPr>
        <p:spPr bwMode="auto">
          <a:xfrm>
            <a:off x="7227888" y="30337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5" name="Oval 117"/>
          <p:cNvSpPr>
            <a:spLocks noChangeArrowheads="1"/>
          </p:cNvSpPr>
          <p:nvPr/>
        </p:nvSpPr>
        <p:spPr bwMode="auto">
          <a:xfrm>
            <a:off x="3892550" y="41767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6" name="Oval 118"/>
          <p:cNvSpPr>
            <a:spLocks noChangeArrowheads="1"/>
          </p:cNvSpPr>
          <p:nvPr/>
        </p:nvSpPr>
        <p:spPr bwMode="auto">
          <a:xfrm>
            <a:off x="3141663" y="355758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7" name="Oval 119"/>
          <p:cNvSpPr>
            <a:spLocks noChangeArrowheads="1"/>
          </p:cNvSpPr>
          <p:nvPr/>
        </p:nvSpPr>
        <p:spPr bwMode="auto">
          <a:xfrm>
            <a:off x="3208338" y="30337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88" name="Oval 120"/>
          <p:cNvSpPr>
            <a:spLocks noChangeArrowheads="1"/>
          </p:cNvSpPr>
          <p:nvPr/>
        </p:nvSpPr>
        <p:spPr bwMode="auto">
          <a:xfrm>
            <a:off x="3198813" y="418623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05" name="Oval 121"/>
          <p:cNvSpPr>
            <a:spLocks noChangeArrowheads="1"/>
          </p:cNvSpPr>
          <p:nvPr/>
        </p:nvSpPr>
        <p:spPr bwMode="auto">
          <a:xfrm>
            <a:off x="2051050" y="417988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06" name="Oval 122"/>
          <p:cNvSpPr>
            <a:spLocks noChangeArrowheads="1"/>
          </p:cNvSpPr>
          <p:nvPr/>
        </p:nvSpPr>
        <p:spPr bwMode="auto">
          <a:xfrm>
            <a:off x="1893888" y="30337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07" name="Oval 123"/>
          <p:cNvSpPr>
            <a:spLocks noChangeArrowheads="1"/>
          </p:cNvSpPr>
          <p:nvPr/>
        </p:nvSpPr>
        <p:spPr bwMode="auto">
          <a:xfrm>
            <a:off x="1308100" y="3067050"/>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08" name="Oval 124"/>
          <p:cNvSpPr>
            <a:spLocks noChangeArrowheads="1"/>
          </p:cNvSpPr>
          <p:nvPr/>
        </p:nvSpPr>
        <p:spPr bwMode="auto">
          <a:xfrm>
            <a:off x="2492375" y="299878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09" name="Oval 125"/>
          <p:cNvSpPr>
            <a:spLocks noChangeArrowheads="1"/>
          </p:cNvSpPr>
          <p:nvPr/>
        </p:nvSpPr>
        <p:spPr bwMode="auto">
          <a:xfrm>
            <a:off x="1893888" y="35671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94" name="Oval 126"/>
          <p:cNvSpPr>
            <a:spLocks noChangeArrowheads="1"/>
          </p:cNvSpPr>
          <p:nvPr/>
        </p:nvSpPr>
        <p:spPr bwMode="auto">
          <a:xfrm>
            <a:off x="3636963" y="35671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95" name="Oval 127"/>
          <p:cNvSpPr>
            <a:spLocks noChangeArrowheads="1"/>
          </p:cNvSpPr>
          <p:nvPr/>
        </p:nvSpPr>
        <p:spPr bwMode="auto">
          <a:xfrm>
            <a:off x="3722688" y="47101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96" name="Oval 128"/>
          <p:cNvSpPr>
            <a:spLocks noChangeArrowheads="1"/>
          </p:cNvSpPr>
          <p:nvPr/>
        </p:nvSpPr>
        <p:spPr bwMode="auto">
          <a:xfrm>
            <a:off x="2476500" y="471963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13" name="Oval 129"/>
          <p:cNvSpPr>
            <a:spLocks noChangeArrowheads="1"/>
          </p:cNvSpPr>
          <p:nvPr/>
        </p:nvSpPr>
        <p:spPr bwMode="auto">
          <a:xfrm>
            <a:off x="1827213" y="428307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14" name="Text Box 130"/>
          <p:cNvSpPr txBox="1">
            <a:spLocks noChangeArrowheads="1"/>
          </p:cNvSpPr>
          <p:nvPr/>
        </p:nvSpPr>
        <p:spPr bwMode="auto">
          <a:xfrm>
            <a:off x="2020888" y="2493963"/>
            <a:ext cx="401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P</a:t>
            </a:r>
          </a:p>
        </p:txBody>
      </p:sp>
      <p:sp>
        <p:nvSpPr>
          <p:cNvPr id="30815" name="Text Box 131"/>
          <p:cNvSpPr txBox="1">
            <a:spLocks noChangeArrowheads="1"/>
          </p:cNvSpPr>
          <p:nvPr/>
        </p:nvSpPr>
        <p:spPr bwMode="auto">
          <a:xfrm>
            <a:off x="6746875" y="25019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N</a:t>
            </a:r>
          </a:p>
        </p:txBody>
      </p:sp>
      <p:sp>
        <p:nvSpPr>
          <p:cNvPr id="30816" name="Oval 138"/>
          <p:cNvSpPr>
            <a:spLocks noChangeArrowheads="1"/>
          </p:cNvSpPr>
          <p:nvPr/>
        </p:nvSpPr>
        <p:spPr bwMode="auto">
          <a:xfrm>
            <a:off x="1341438" y="35147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17" name="Oval 8"/>
          <p:cNvSpPr>
            <a:spLocks noChangeArrowheads="1"/>
          </p:cNvSpPr>
          <p:nvPr/>
        </p:nvSpPr>
        <p:spPr bwMode="auto">
          <a:xfrm>
            <a:off x="4637088" y="31099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18" name="Oval 11"/>
          <p:cNvSpPr>
            <a:spLocks noChangeArrowheads="1"/>
          </p:cNvSpPr>
          <p:nvPr/>
        </p:nvSpPr>
        <p:spPr bwMode="auto">
          <a:xfrm>
            <a:off x="4637088" y="3719513"/>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19" name="Oval 154"/>
          <p:cNvSpPr>
            <a:spLocks noChangeArrowheads="1"/>
          </p:cNvSpPr>
          <p:nvPr/>
        </p:nvSpPr>
        <p:spPr bwMode="auto">
          <a:xfrm>
            <a:off x="7359650" y="36036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2" name="Group 156"/>
          <p:cNvGrpSpPr>
            <a:grpSpLocks/>
          </p:cNvGrpSpPr>
          <p:nvPr/>
        </p:nvGrpSpPr>
        <p:grpSpPr bwMode="auto">
          <a:xfrm>
            <a:off x="3157538" y="2616200"/>
            <a:ext cx="2763837" cy="2695575"/>
            <a:chOff x="1946" y="590"/>
            <a:chExt cx="1741" cy="2430"/>
          </a:xfrm>
        </p:grpSpPr>
        <p:sp>
          <p:nvSpPr>
            <p:cNvPr id="30845" name="Line 157"/>
            <p:cNvSpPr>
              <a:spLocks noChangeShapeType="1"/>
            </p:cNvSpPr>
            <p:nvPr/>
          </p:nvSpPr>
          <p:spPr bwMode="auto">
            <a:xfrm>
              <a:off x="1946" y="590"/>
              <a:ext cx="0" cy="243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46" name="Line 158"/>
            <p:cNvSpPr>
              <a:spLocks noChangeShapeType="1"/>
            </p:cNvSpPr>
            <p:nvPr/>
          </p:nvSpPr>
          <p:spPr bwMode="auto">
            <a:xfrm>
              <a:off x="3687" y="590"/>
              <a:ext cx="0" cy="243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Text Box 159"/>
          <p:cNvSpPr txBox="1">
            <a:spLocks noChangeArrowheads="1"/>
          </p:cNvSpPr>
          <p:nvPr/>
        </p:nvSpPr>
        <p:spPr bwMode="auto">
          <a:xfrm>
            <a:off x="3544888" y="2217738"/>
            <a:ext cx="18605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600">
                <a:solidFill>
                  <a:srgbClr val="FF00FF"/>
                </a:solidFill>
                <a:latin typeface="隶书" pitchFamily="49" charset="-122"/>
                <a:ea typeface="隶书" pitchFamily="49" charset="-122"/>
              </a:rPr>
              <a:t>空间电荷区</a:t>
            </a:r>
          </a:p>
        </p:txBody>
      </p:sp>
      <p:sp>
        <p:nvSpPr>
          <p:cNvPr id="108" name="Text Box 160"/>
          <p:cNvSpPr txBox="1">
            <a:spLocks noChangeArrowheads="1"/>
          </p:cNvSpPr>
          <p:nvPr/>
        </p:nvSpPr>
        <p:spPr bwMode="auto">
          <a:xfrm>
            <a:off x="3362325" y="4989513"/>
            <a:ext cx="21732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600">
                <a:solidFill>
                  <a:srgbClr val="FF00FF"/>
                </a:solidFill>
                <a:latin typeface="隶书" pitchFamily="49" charset="-122"/>
                <a:ea typeface="隶书" pitchFamily="49" charset="-122"/>
              </a:rPr>
              <a:t>内电场</a:t>
            </a:r>
            <a:r>
              <a:rPr lang="en-US" altLang="zh-CN" sz="2400" noProof="1">
                <a:solidFill>
                  <a:srgbClr val="FF00FF"/>
                </a:solidFill>
                <a:ea typeface="楷体_GB2312" pitchFamily="49" charset="-122"/>
              </a:rPr>
              <a:t>U</a:t>
            </a:r>
            <a:r>
              <a:rPr lang="en-US" altLang="zh-CN" sz="2400" baseline="-25000" noProof="1">
                <a:solidFill>
                  <a:srgbClr val="FF00FF"/>
                </a:solidFill>
                <a:ea typeface="楷体_GB2312" pitchFamily="49" charset="-122"/>
              </a:rPr>
              <a:t>B</a:t>
            </a:r>
          </a:p>
        </p:txBody>
      </p:sp>
      <p:sp>
        <p:nvSpPr>
          <p:cNvPr id="116" name="Line 168"/>
          <p:cNvSpPr>
            <a:spLocks noChangeShapeType="1"/>
          </p:cNvSpPr>
          <p:nvPr/>
        </p:nvSpPr>
        <p:spPr bwMode="auto">
          <a:xfrm flipH="1" flipV="1">
            <a:off x="3303588" y="5097463"/>
            <a:ext cx="2386012" cy="6350"/>
          </a:xfrm>
          <a:prstGeom prst="line">
            <a:avLst/>
          </a:prstGeom>
          <a:noFill/>
          <a:ln w="38100">
            <a:solidFill>
              <a:srgbClr val="FF00FF"/>
            </a:solidFill>
            <a:round/>
            <a:headEnd/>
            <a:tailEnd type="stealth"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 name="Line 169"/>
          <p:cNvSpPr>
            <a:spLocks noChangeShapeType="1"/>
          </p:cNvSpPr>
          <p:nvPr/>
        </p:nvSpPr>
        <p:spPr bwMode="auto">
          <a:xfrm>
            <a:off x="3133725" y="2794000"/>
            <a:ext cx="2765425" cy="0"/>
          </a:xfrm>
          <a:prstGeom prst="line">
            <a:avLst/>
          </a:prstGeom>
          <a:noFill/>
          <a:ln w="38100">
            <a:solidFill>
              <a:srgbClr val="FF00FF"/>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825" name="Oval 128"/>
          <p:cNvSpPr>
            <a:spLocks noChangeArrowheads="1"/>
          </p:cNvSpPr>
          <p:nvPr/>
        </p:nvSpPr>
        <p:spPr bwMode="auto">
          <a:xfrm>
            <a:off x="7897813" y="471963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0826" name="Oval 125"/>
          <p:cNvSpPr>
            <a:spLocks noChangeArrowheads="1"/>
          </p:cNvSpPr>
          <p:nvPr/>
        </p:nvSpPr>
        <p:spPr bwMode="auto">
          <a:xfrm>
            <a:off x="1370013" y="4222750"/>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30" name="Oval 122"/>
          <p:cNvSpPr>
            <a:spLocks noChangeArrowheads="1"/>
          </p:cNvSpPr>
          <p:nvPr/>
        </p:nvSpPr>
        <p:spPr bwMode="auto">
          <a:xfrm>
            <a:off x="6608763" y="415607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35" name="Text Box 217"/>
          <p:cNvSpPr txBox="1">
            <a:spLocks noChangeArrowheads="1"/>
          </p:cNvSpPr>
          <p:nvPr/>
        </p:nvSpPr>
        <p:spPr bwMode="auto">
          <a:xfrm>
            <a:off x="149225" y="1758950"/>
            <a:ext cx="473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rgbClr val="FF0000"/>
                </a:solidFill>
                <a:latin typeface="楷体" panose="02010609060101010101" pitchFamily="49" charset="-122"/>
                <a:ea typeface="楷体" panose="02010609060101010101" pitchFamily="49" charset="-122"/>
              </a:rPr>
              <a:t>多子因为浓度差作扩散运动</a:t>
            </a:r>
          </a:p>
        </p:txBody>
      </p:sp>
      <p:cxnSp>
        <p:nvCxnSpPr>
          <p:cNvPr id="142" name="直接箭头连接符 141"/>
          <p:cNvCxnSpPr/>
          <p:nvPr/>
        </p:nvCxnSpPr>
        <p:spPr>
          <a:xfrm flipH="1" flipV="1">
            <a:off x="957263" y="3205163"/>
            <a:ext cx="428625" cy="330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223838" y="2693988"/>
            <a:ext cx="960437" cy="558800"/>
          </a:xfrm>
          <a:prstGeom prst="rect">
            <a:avLst/>
          </a:prstGeom>
        </p:spPr>
        <p:txBody>
          <a:bodyPr wrap="none">
            <a:spAutoFit/>
          </a:bodyPr>
          <a:lstStyle/>
          <a:p>
            <a:pPr>
              <a:lnSpc>
                <a:spcPts val="1200"/>
              </a:lnSpc>
              <a:spcBef>
                <a:spcPct val="50000"/>
              </a:spcBef>
              <a:defRPr/>
            </a:pPr>
            <a:r>
              <a:rPr lang="zh-CN" altLang="en-US" sz="2000" dirty="0">
                <a:solidFill>
                  <a:srgbClr val="0000FF"/>
                </a:solidFill>
                <a:latin typeface="+mn-ea"/>
                <a:ea typeface="+mn-ea"/>
              </a:rPr>
              <a:t> </a:t>
            </a:r>
            <a:r>
              <a:rPr lang="zh-CN" altLang="en-US" sz="2000" dirty="0">
                <a:solidFill>
                  <a:srgbClr val="0000FF"/>
                </a:solidFill>
                <a:latin typeface="黑体" pitchFamily="49" charset="-122"/>
                <a:ea typeface="黑体" pitchFamily="49" charset="-122"/>
              </a:rPr>
              <a:t>多子</a:t>
            </a:r>
            <a:endParaRPr lang="en-US" altLang="zh-CN" sz="2000" dirty="0">
              <a:solidFill>
                <a:srgbClr val="0000FF"/>
              </a:solidFill>
              <a:latin typeface="黑体" pitchFamily="49" charset="-122"/>
              <a:ea typeface="黑体" pitchFamily="49" charset="-122"/>
            </a:endParaRPr>
          </a:p>
          <a:p>
            <a:pPr>
              <a:lnSpc>
                <a:spcPts val="1200"/>
              </a:lnSpc>
              <a:spcBef>
                <a:spcPct val="50000"/>
              </a:spcBef>
              <a:defRPr/>
            </a:pPr>
            <a:r>
              <a:rPr lang="en-US" altLang="zh-CN" sz="2000" dirty="0">
                <a:solidFill>
                  <a:srgbClr val="0000FF"/>
                </a:solidFill>
                <a:latin typeface="黑体" pitchFamily="49" charset="-122"/>
                <a:ea typeface="黑体" pitchFamily="49" charset="-122"/>
                <a:cs typeface="Times New Roman" pitchFamily="18" charset="0"/>
              </a:rPr>
              <a:t>(</a:t>
            </a:r>
            <a:r>
              <a:rPr lang="zh-CN" altLang="en-US" sz="2000" dirty="0">
                <a:solidFill>
                  <a:srgbClr val="0000FF"/>
                </a:solidFill>
                <a:latin typeface="黑体" pitchFamily="49" charset="-122"/>
                <a:ea typeface="黑体" pitchFamily="49" charset="-122"/>
              </a:rPr>
              <a:t>空穴</a:t>
            </a:r>
            <a:r>
              <a:rPr lang="en-US" altLang="zh-CN" sz="2000" dirty="0">
                <a:solidFill>
                  <a:srgbClr val="0000FF"/>
                </a:solidFill>
                <a:latin typeface="黑体" pitchFamily="49" charset="-122"/>
                <a:ea typeface="黑体" pitchFamily="49" charset="-122"/>
                <a:cs typeface="Times New Roman" pitchFamily="18" charset="0"/>
              </a:rPr>
              <a:t>)</a:t>
            </a:r>
            <a:endParaRPr lang="zh-CN" altLang="en-US" sz="2000" dirty="0">
              <a:solidFill>
                <a:srgbClr val="0000FF"/>
              </a:solidFill>
              <a:latin typeface="黑体" pitchFamily="49" charset="-122"/>
              <a:ea typeface="黑体" pitchFamily="49" charset="-122"/>
              <a:cs typeface="Times New Roman" pitchFamily="18" charset="0"/>
            </a:endParaRPr>
          </a:p>
        </p:txBody>
      </p:sp>
      <p:cxnSp>
        <p:nvCxnSpPr>
          <p:cNvPr id="145" name="直接箭头连接符 144"/>
          <p:cNvCxnSpPr>
            <a:stCxn id="30754" idx="2"/>
          </p:cNvCxnSpPr>
          <p:nvPr/>
        </p:nvCxnSpPr>
        <p:spPr>
          <a:xfrm flipH="1">
            <a:off x="862013" y="3948113"/>
            <a:ext cx="574675" cy="333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832" name="矩形 147"/>
          <p:cNvSpPr>
            <a:spLocks noChangeArrowheads="1"/>
          </p:cNvSpPr>
          <p:nvPr/>
        </p:nvSpPr>
        <p:spPr bwMode="auto">
          <a:xfrm>
            <a:off x="0" y="3590925"/>
            <a:ext cx="9588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1200"/>
              </a:lnSpc>
              <a:spcBef>
                <a:spcPct val="50000"/>
              </a:spcBef>
            </a:pPr>
            <a:r>
              <a:rPr lang="zh-CN" altLang="en-US" sz="2000">
                <a:solidFill>
                  <a:srgbClr val="0000FF"/>
                </a:solidFill>
                <a:latin typeface="楷体" panose="02010609060101010101" pitchFamily="49" charset="-122"/>
                <a:ea typeface="楷体" panose="02010609060101010101" pitchFamily="49" charset="-122"/>
              </a:rPr>
              <a:t> </a:t>
            </a:r>
            <a:r>
              <a:rPr lang="zh-CN" altLang="en-US" sz="2000">
                <a:solidFill>
                  <a:srgbClr val="0000FF"/>
                </a:solidFill>
                <a:latin typeface="黑体" panose="02010609060101010101" pitchFamily="49" charset="-122"/>
                <a:ea typeface="黑体" panose="02010609060101010101" pitchFamily="49" charset="-122"/>
              </a:rPr>
              <a:t>负受</a:t>
            </a:r>
            <a:endParaRPr lang="en-US" altLang="zh-CN" sz="2000">
              <a:solidFill>
                <a:srgbClr val="0000FF"/>
              </a:solidFill>
              <a:latin typeface="黑体" panose="02010609060101010101" pitchFamily="49" charset="-122"/>
              <a:ea typeface="黑体" panose="02010609060101010101" pitchFamily="49" charset="-122"/>
            </a:endParaRPr>
          </a:p>
          <a:p>
            <a:pPr eaLnBrk="1" hangingPunct="1">
              <a:lnSpc>
                <a:spcPts val="1200"/>
              </a:lnSpc>
              <a:spcBef>
                <a:spcPct val="50000"/>
              </a:spcBef>
            </a:pPr>
            <a:r>
              <a:rPr lang="zh-CN" altLang="en-US" sz="2000">
                <a:solidFill>
                  <a:srgbClr val="0000FF"/>
                </a:solidFill>
                <a:latin typeface="黑体" panose="02010609060101010101" pitchFamily="49" charset="-122"/>
                <a:ea typeface="黑体" panose="02010609060101010101" pitchFamily="49" charset="-122"/>
              </a:rPr>
              <a:t>主离子</a:t>
            </a:r>
            <a:endParaRPr lang="en-US" altLang="zh-CN" sz="2000">
              <a:solidFill>
                <a:srgbClr val="0000FF"/>
              </a:solidFill>
              <a:latin typeface="黑体" panose="02010609060101010101" pitchFamily="49" charset="-122"/>
              <a:ea typeface="黑体" panose="02010609060101010101" pitchFamily="49" charset="-122"/>
            </a:endParaRPr>
          </a:p>
        </p:txBody>
      </p:sp>
      <p:sp>
        <p:nvSpPr>
          <p:cNvPr id="149" name="矩形 148"/>
          <p:cNvSpPr/>
          <p:nvPr/>
        </p:nvSpPr>
        <p:spPr>
          <a:xfrm>
            <a:off x="127000" y="4622800"/>
            <a:ext cx="960438" cy="554038"/>
          </a:xfrm>
          <a:prstGeom prst="rect">
            <a:avLst/>
          </a:prstGeom>
        </p:spPr>
        <p:txBody>
          <a:bodyPr wrap="none">
            <a:spAutoFit/>
          </a:bodyPr>
          <a:lstStyle/>
          <a:p>
            <a:pPr>
              <a:lnSpc>
                <a:spcPts val="1200"/>
              </a:lnSpc>
              <a:spcBef>
                <a:spcPct val="50000"/>
              </a:spcBef>
              <a:defRPr/>
            </a:pPr>
            <a:r>
              <a:rPr lang="zh-CN" altLang="en-US" sz="2000" dirty="0">
                <a:solidFill>
                  <a:srgbClr val="0000FF"/>
                </a:solidFill>
                <a:latin typeface="+mn-ea"/>
                <a:ea typeface="+mn-ea"/>
              </a:rPr>
              <a:t> </a:t>
            </a:r>
            <a:r>
              <a:rPr lang="zh-CN" altLang="en-US" sz="2000" dirty="0">
                <a:solidFill>
                  <a:srgbClr val="0000FF"/>
                </a:solidFill>
                <a:latin typeface="黑体" pitchFamily="49" charset="-122"/>
                <a:ea typeface="黑体" pitchFamily="49" charset="-122"/>
              </a:rPr>
              <a:t>少子</a:t>
            </a:r>
            <a:endParaRPr lang="en-US" altLang="zh-CN" sz="2000" dirty="0">
              <a:solidFill>
                <a:srgbClr val="0000FF"/>
              </a:solidFill>
              <a:latin typeface="黑体" pitchFamily="49" charset="-122"/>
              <a:ea typeface="黑体" pitchFamily="49" charset="-122"/>
            </a:endParaRPr>
          </a:p>
          <a:p>
            <a:pPr>
              <a:lnSpc>
                <a:spcPts val="1200"/>
              </a:lnSpc>
              <a:spcBef>
                <a:spcPct val="50000"/>
              </a:spcBef>
              <a:defRPr/>
            </a:pPr>
            <a:r>
              <a:rPr lang="en-US" altLang="zh-CN" sz="2000" dirty="0">
                <a:solidFill>
                  <a:srgbClr val="0000FF"/>
                </a:solidFill>
                <a:latin typeface="黑体" pitchFamily="49" charset="-122"/>
                <a:ea typeface="黑体" pitchFamily="49" charset="-122"/>
              </a:rPr>
              <a:t>(</a:t>
            </a:r>
            <a:r>
              <a:rPr lang="zh-CN" altLang="en-US" sz="2000" dirty="0">
                <a:solidFill>
                  <a:srgbClr val="0000FF"/>
                </a:solidFill>
                <a:latin typeface="黑体" pitchFamily="49" charset="-122"/>
                <a:ea typeface="黑体" pitchFamily="49" charset="-122"/>
              </a:rPr>
              <a:t>电子</a:t>
            </a:r>
            <a:r>
              <a:rPr lang="en-US" altLang="zh-CN" sz="2000" dirty="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cxnSp>
        <p:nvCxnSpPr>
          <p:cNvPr id="150" name="直接箭头连接符 149"/>
          <p:cNvCxnSpPr/>
          <p:nvPr/>
        </p:nvCxnSpPr>
        <p:spPr>
          <a:xfrm flipH="1">
            <a:off x="935038" y="4818063"/>
            <a:ext cx="1541462" cy="1000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flipV="1">
            <a:off x="7983538" y="3141663"/>
            <a:ext cx="225425" cy="400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矩形 159"/>
          <p:cNvSpPr/>
          <p:nvPr/>
        </p:nvSpPr>
        <p:spPr>
          <a:xfrm>
            <a:off x="8108950" y="2743200"/>
            <a:ext cx="960438" cy="554038"/>
          </a:xfrm>
          <a:prstGeom prst="rect">
            <a:avLst/>
          </a:prstGeom>
        </p:spPr>
        <p:txBody>
          <a:bodyPr wrap="none">
            <a:spAutoFit/>
          </a:bodyPr>
          <a:lstStyle/>
          <a:p>
            <a:pPr>
              <a:lnSpc>
                <a:spcPts val="1200"/>
              </a:lnSpc>
              <a:spcBef>
                <a:spcPct val="50000"/>
              </a:spcBef>
              <a:defRPr/>
            </a:pPr>
            <a:r>
              <a:rPr lang="zh-CN" altLang="en-US" sz="2000" dirty="0">
                <a:solidFill>
                  <a:srgbClr val="0000FF"/>
                </a:solidFill>
                <a:latin typeface="+mn-ea"/>
                <a:ea typeface="+mn-ea"/>
              </a:rPr>
              <a:t> </a:t>
            </a:r>
            <a:r>
              <a:rPr lang="zh-CN" altLang="en-US" sz="2000" dirty="0">
                <a:solidFill>
                  <a:srgbClr val="0000FF"/>
                </a:solidFill>
                <a:latin typeface="黑体" pitchFamily="49" charset="-122"/>
                <a:ea typeface="黑体" pitchFamily="49" charset="-122"/>
              </a:rPr>
              <a:t>多子</a:t>
            </a:r>
            <a:endParaRPr lang="en-US" altLang="zh-CN" sz="2000" dirty="0">
              <a:solidFill>
                <a:srgbClr val="0000FF"/>
              </a:solidFill>
              <a:latin typeface="黑体" pitchFamily="49" charset="-122"/>
              <a:ea typeface="黑体" pitchFamily="49" charset="-122"/>
            </a:endParaRPr>
          </a:p>
          <a:p>
            <a:pPr>
              <a:lnSpc>
                <a:spcPts val="1200"/>
              </a:lnSpc>
              <a:spcBef>
                <a:spcPct val="50000"/>
              </a:spcBef>
              <a:defRPr/>
            </a:pPr>
            <a:r>
              <a:rPr lang="en-US" altLang="zh-CN" sz="2000" dirty="0">
                <a:solidFill>
                  <a:srgbClr val="0000FF"/>
                </a:solidFill>
                <a:latin typeface="黑体" pitchFamily="49" charset="-122"/>
                <a:ea typeface="黑体" pitchFamily="49" charset="-122"/>
              </a:rPr>
              <a:t>(</a:t>
            </a:r>
            <a:r>
              <a:rPr lang="zh-CN" altLang="en-US" sz="2000" dirty="0">
                <a:solidFill>
                  <a:srgbClr val="0000FF"/>
                </a:solidFill>
                <a:latin typeface="黑体" pitchFamily="49" charset="-122"/>
                <a:ea typeface="黑体" pitchFamily="49" charset="-122"/>
              </a:rPr>
              <a:t>电子</a:t>
            </a:r>
            <a:r>
              <a:rPr lang="en-US" altLang="zh-CN" sz="2000" dirty="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sp>
        <p:nvSpPr>
          <p:cNvPr id="30837" name="矩形 160"/>
          <p:cNvSpPr>
            <a:spLocks noChangeArrowheads="1"/>
          </p:cNvSpPr>
          <p:nvPr/>
        </p:nvSpPr>
        <p:spPr bwMode="auto">
          <a:xfrm>
            <a:off x="8174038" y="3582988"/>
            <a:ext cx="958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1200"/>
              </a:lnSpc>
              <a:spcBef>
                <a:spcPct val="50000"/>
              </a:spcBef>
            </a:pPr>
            <a:r>
              <a:rPr lang="zh-CN" altLang="en-US" sz="2000">
                <a:solidFill>
                  <a:srgbClr val="0000FF"/>
                </a:solidFill>
                <a:latin typeface="黑体" panose="02010609060101010101" pitchFamily="49" charset="-122"/>
                <a:ea typeface="黑体" panose="02010609060101010101" pitchFamily="49" charset="-122"/>
              </a:rPr>
              <a:t>正施</a:t>
            </a:r>
            <a:endParaRPr lang="en-US" altLang="zh-CN" sz="2000">
              <a:solidFill>
                <a:srgbClr val="0000FF"/>
              </a:solidFill>
              <a:latin typeface="黑体" panose="02010609060101010101" pitchFamily="49" charset="-122"/>
              <a:ea typeface="黑体" panose="02010609060101010101" pitchFamily="49" charset="-122"/>
            </a:endParaRPr>
          </a:p>
          <a:p>
            <a:pPr eaLnBrk="1" hangingPunct="1">
              <a:lnSpc>
                <a:spcPts val="1200"/>
              </a:lnSpc>
              <a:spcBef>
                <a:spcPct val="50000"/>
              </a:spcBef>
            </a:pPr>
            <a:r>
              <a:rPr lang="zh-CN" altLang="en-US" sz="2000">
                <a:solidFill>
                  <a:srgbClr val="0000FF"/>
                </a:solidFill>
                <a:latin typeface="黑体" panose="02010609060101010101" pitchFamily="49" charset="-122"/>
                <a:ea typeface="黑体" panose="02010609060101010101" pitchFamily="49" charset="-122"/>
              </a:rPr>
              <a:t>主离子</a:t>
            </a:r>
            <a:endParaRPr lang="en-US" altLang="zh-CN" sz="2000">
              <a:solidFill>
                <a:srgbClr val="0000FF"/>
              </a:solidFill>
              <a:latin typeface="黑体" panose="02010609060101010101" pitchFamily="49" charset="-122"/>
              <a:ea typeface="黑体" panose="02010609060101010101" pitchFamily="49" charset="-122"/>
            </a:endParaRPr>
          </a:p>
        </p:txBody>
      </p:sp>
      <p:cxnSp>
        <p:nvCxnSpPr>
          <p:cNvPr id="162" name="直接箭头连接符 161"/>
          <p:cNvCxnSpPr/>
          <p:nvPr/>
        </p:nvCxnSpPr>
        <p:spPr>
          <a:xfrm flipV="1">
            <a:off x="7880350" y="3875088"/>
            <a:ext cx="369888" cy="317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a:off x="6815138" y="4225925"/>
            <a:ext cx="1328737" cy="1381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3" name="矩形 172"/>
          <p:cNvSpPr/>
          <p:nvPr/>
        </p:nvSpPr>
        <p:spPr>
          <a:xfrm>
            <a:off x="8002588" y="4354513"/>
            <a:ext cx="960437" cy="558800"/>
          </a:xfrm>
          <a:prstGeom prst="rect">
            <a:avLst/>
          </a:prstGeom>
        </p:spPr>
        <p:txBody>
          <a:bodyPr wrap="none">
            <a:spAutoFit/>
          </a:bodyPr>
          <a:lstStyle/>
          <a:p>
            <a:pPr>
              <a:lnSpc>
                <a:spcPts val="1200"/>
              </a:lnSpc>
              <a:spcBef>
                <a:spcPct val="50000"/>
              </a:spcBef>
              <a:defRPr/>
            </a:pPr>
            <a:r>
              <a:rPr lang="zh-CN" altLang="en-US" sz="2000" dirty="0">
                <a:solidFill>
                  <a:srgbClr val="0000FF"/>
                </a:solidFill>
                <a:latin typeface="+mn-ea"/>
                <a:ea typeface="+mn-ea"/>
              </a:rPr>
              <a:t> 少</a:t>
            </a:r>
            <a:r>
              <a:rPr lang="zh-CN" altLang="en-US" sz="2000" dirty="0">
                <a:solidFill>
                  <a:srgbClr val="0000FF"/>
                </a:solidFill>
                <a:latin typeface="黑体" pitchFamily="49" charset="-122"/>
                <a:ea typeface="黑体" pitchFamily="49" charset="-122"/>
              </a:rPr>
              <a:t>子</a:t>
            </a:r>
            <a:endParaRPr lang="en-US" altLang="zh-CN" sz="2000" dirty="0">
              <a:solidFill>
                <a:srgbClr val="0000FF"/>
              </a:solidFill>
              <a:latin typeface="黑体" pitchFamily="49" charset="-122"/>
              <a:ea typeface="黑体" pitchFamily="49" charset="-122"/>
            </a:endParaRPr>
          </a:p>
          <a:p>
            <a:pPr>
              <a:lnSpc>
                <a:spcPts val="1200"/>
              </a:lnSpc>
              <a:spcBef>
                <a:spcPct val="50000"/>
              </a:spcBef>
              <a:defRPr/>
            </a:pPr>
            <a:r>
              <a:rPr lang="en-US" altLang="zh-CN" sz="2000" dirty="0">
                <a:solidFill>
                  <a:srgbClr val="0000FF"/>
                </a:solidFill>
                <a:latin typeface="黑体" pitchFamily="49" charset="-122"/>
                <a:ea typeface="黑体" pitchFamily="49" charset="-122"/>
                <a:cs typeface="Times New Roman" pitchFamily="18" charset="0"/>
              </a:rPr>
              <a:t>(</a:t>
            </a:r>
            <a:r>
              <a:rPr lang="zh-CN" altLang="en-US" sz="2000" dirty="0">
                <a:solidFill>
                  <a:srgbClr val="0000FF"/>
                </a:solidFill>
                <a:latin typeface="黑体" pitchFamily="49" charset="-122"/>
                <a:ea typeface="黑体" pitchFamily="49" charset="-122"/>
              </a:rPr>
              <a:t>空穴</a:t>
            </a:r>
            <a:r>
              <a:rPr lang="en-US" altLang="zh-CN" sz="2000" dirty="0">
                <a:solidFill>
                  <a:srgbClr val="0000FF"/>
                </a:solidFill>
                <a:latin typeface="黑体" pitchFamily="49" charset="-122"/>
                <a:ea typeface="黑体" pitchFamily="49" charset="-122"/>
                <a:cs typeface="Times New Roman" pitchFamily="18" charset="0"/>
              </a:rPr>
              <a:t>)</a:t>
            </a:r>
            <a:endParaRPr lang="zh-CN" altLang="en-US" sz="2000" dirty="0">
              <a:solidFill>
                <a:srgbClr val="0000FF"/>
              </a:solidFill>
              <a:latin typeface="黑体" pitchFamily="49" charset="-122"/>
              <a:ea typeface="黑体" pitchFamily="49" charset="-122"/>
              <a:cs typeface="Times New Roman" pitchFamily="18" charset="0"/>
            </a:endParaRPr>
          </a:p>
        </p:txBody>
      </p:sp>
      <p:sp>
        <p:nvSpPr>
          <p:cNvPr id="179" name="AutoShape 268"/>
          <p:cNvSpPr>
            <a:spLocks noChangeArrowheads="1"/>
          </p:cNvSpPr>
          <p:nvPr/>
        </p:nvSpPr>
        <p:spPr bwMode="auto">
          <a:xfrm>
            <a:off x="4849813" y="1343025"/>
            <a:ext cx="3586162" cy="922338"/>
          </a:xfrm>
          <a:prstGeom prst="wedgeRoundRectCallout">
            <a:avLst>
              <a:gd name="adj1" fmla="val -37523"/>
              <a:gd name="adj2" fmla="val 142292"/>
              <a:gd name="adj3" fmla="val 16667"/>
            </a:avLst>
          </a:prstGeom>
          <a:solidFill>
            <a:srgbClr val="FFC269"/>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ea typeface="楷体_GB2312" pitchFamily="49" charset="-122"/>
              </a:rPr>
              <a:t>扩散的继续会使空间电荷区变宽</a:t>
            </a:r>
          </a:p>
        </p:txBody>
      </p:sp>
      <p:sp>
        <p:nvSpPr>
          <p:cNvPr id="180" name="AutoShape 269"/>
          <p:cNvSpPr>
            <a:spLocks noChangeArrowheads="1"/>
          </p:cNvSpPr>
          <p:nvPr/>
        </p:nvSpPr>
        <p:spPr bwMode="auto">
          <a:xfrm>
            <a:off x="1862138" y="5949950"/>
            <a:ext cx="4775200" cy="812800"/>
          </a:xfrm>
          <a:prstGeom prst="wedgeRoundRectCallout">
            <a:avLst>
              <a:gd name="adj1" fmla="val 1435"/>
              <a:gd name="adj2" fmla="val -105366"/>
              <a:gd name="adj3" fmla="val 16667"/>
            </a:avLst>
          </a:prstGeom>
          <a:solidFill>
            <a:srgbClr val="FFC269"/>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2500"/>
              </a:lnSpc>
              <a:spcBef>
                <a:spcPct val="50000"/>
              </a:spcBef>
            </a:pPr>
            <a:r>
              <a:rPr lang="zh-CN" altLang="en-US" sz="2400">
                <a:ea typeface="楷体_GB2312" pitchFamily="49" charset="-122"/>
              </a:rPr>
              <a:t>内电场会阻碍扩散运动，但利于漂移运动，空间电荷区就会变窄。</a:t>
            </a:r>
          </a:p>
        </p:txBody>
      </p:sp>
      <p:sp>
        <p:nvSpPr>
          <p:cNvPr id="125" name="五角星 124"/>
          <p:cNvSpPr/>
          <p:nvPr/>
        </p:nvSpPr>
        <p:spPr>
          <a:xfrm>
            <a:off x="3479800" y="885825"/>
            <a:ext cx="614363"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0844" name="图片 125"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grpId="0" nodeType="clickEffect">
                                  <p:stCondLst>
                                    <p:cond delay="0"/>
                                  </p:stCondLst>
                                  <p:childTnLst>
                                    <p:animMotion origin="layout" path="M -2.22222E-6 0.0 L -0.15 0.0 " pathEditMode="relative" rAng="0" ptsTypes="AA">
                                      <p:cBhvr>
                                        <p:cTn id="10" dur="2000" fill="hold"/>
                                        <p:tgtEl>
                                          <p:spTgt spid="71"/>
                                        </p:tgtEl>
                                        <p:attrNameLst>
                                          <p:attrName>ppt_x</p:attrName>
                                          <p:attrName>ppt_y</p:attrName>
                                        </p:attrNameLst>
                                      </p:cBhvr>
                                      <p:rCtr x="-7500" y="0"/>
                                    </p:animMotion>
                                  </p:childTnLst>
                                </p:cTn>
                              </p:par>
                              <p:par>
                                <p:cTn id="11" presetID="35" presetClass="path" presetSubtype="0" accel="50000" decel="50000" fill="hold" nodeType="withEffect">
                                  <p:stCondLst>
                                    <p:cond delay="0"/>
                                  </p:stCondLst>
                                  <p:childTnLst>
                                    <p:animMotion origin="layout" path="M -4.72222E-6 -2.96296E-6 L -0.09895 -0.00139 " pathEditMode="relative" rAng="0" ptsTypes="AA">
                                      <p:cBhvr>
                                        <p:cTn id="12" dur="2000" fill="hold"/>
                                        <p:tgtEl>
                                          <p:spTgt spid="83"/>
                                        </p:tgtEl>
                                        <p:attrNameLst>
                                          <p:attrName>ppt_x</p:attrName>
                                          <p:attrName>ppt_y</p:attrName>
                                        </p:attrNameLst>
                                      </p:cBhvr>
                                      <p:rCtr x="-4900" y="-100"/>
                                    </p:animMotion>
                                  </p:childTnLst>
                                </p:cTn>
                              </p:par>
                            </p:childTnLst>
                          </p:cTn>
                        </p:par>
                        <p:par>
                          <p:cTn id="13" fill="hold" nodeType="afterGroup">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9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71"/>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83"/>
                                        </p:tgtEl>
                                        <p:attrNameLst>
                                          <p:attrName>style.visibility</p:attrName>
                                        </p:attrNameLst>
                                      </p:cBhvr>
                                      <p:to>
                                        <p:strVal val="hidden"/>
                                      </p:to>
                                    </p:set>
                                  </p:childTnLst>
                                </p:cTn>
                              </p:par>
                              <p:par>
                                <p:cTn id="22" presetID="63" presetClass="path" presetSubtype="0" accel="50000" decel="50000" fill="hold" grpId="0" nodeType="withEffect">
                                  <p:stCondLst>
                                    <p:cond delay="0"/>
                                  </p:stCondLst>
                                  <p:childTnLst>
                                    <p:animMotion origin="layout" path="M -0.01875 -0.00138 L 0.13125 -0.00138 " pathEditMode="relative" rAng="0" ptsTypes="AA">
                                      <p:cBhvr>
                                        <p:cTn id="23" dur="2000" fill="hold"/>
                                        <p:tgtEl>
                                          <p:spTgt spid="85"/>
                                        </p:tgtEl>
                                        <p:attrNameLst>
                                          <p:attrName>ppt_x</p:attrName>
                                          <p:attrName>ppt_y</p:attrName>
                                        </p:attrNameLst>
                                      </p:cBhvr>
                                      <p:rCtr x="7500" y="0"/>
                                    </p:animMotion>
                                  </p:childTnLst>
                                </p:cTn>
                              </p:par>
                            </p:childTnLst>
                          </p:cTn>
                        </p:par>
                        <p:par>
                          <p:cTn id="24" fill="hold" nodeType="afterGroup">
                            <p:stCondLst>
                              <p:cond delay="4000"/>
                            </p:stCondLst>
                            <p:childTnLst>
                              <p:par>
                                <p:cTn id="25" presetID="1" presetClass="exit"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5"/>
                                        </p:tgtEl>
                                        <p:attrNameLst>
                                          <p:attrName>style.visibility</p:attrName>
                                        </p:attrNameLst>
                                      </p:cBhvr>
                                      <p:to>
                                        <p:strVal val="hidden"/>
                                      </p:to>
                                    </p:set>
                                  </p:childTnLst>
                                </p:cTn>
                              </p:par>
                            </p:childTnLst>
                          </p:cTn>
                        </p:par>
                        <p:par>
                          <p:cTn id="29" fill="hold" nodeType="afterGroup">
                            <p:stCondLst>
                              <p:cond delay="4000"/>
                            </p:stCondLst>
                            <p:childTnLst>
                              <p:par>
                                <p:cTn id="30" presetID="0" presetClass="path" presetSubtype="0" accel="50000" decel="50000" fill="hold" grpId="0" nodeType="afterEffect">
                                  <p:stCondLst>
                                    <p:cond delay="0"/>
                                  </p:stCondLst>
                                  <p:childTnLst>
                                    <p:animMotion origin="layout" path="M 0.00209 0.00555 L -0.27136 0.00347 " pathEditMode="relative" rAng="0" ptsTypes="AA">
                                      <p:cBhvr>
                                        <p:cTn id="31" dur="2000" fill="hold"/>
                                        <p:tgtEl>
                                          <p:spTgt spid="81"/>
                                        </p:tgtEl>
                                        <p:attrNameLst>
                                          <p:attrName>ppt_x</p:attrName>
                                          <p:attrName>ppt_y</p:attrName>
                                        </p:attrNameLst>
                                      </p:cBhvr>
                                      <p:rCtr x="-13700" y="-100"/>
                                    </p:animMotion>
                                  </p:childTnLst>
                                </p:cTn>
                              </p:par>
                              <p:par>
                                <p:cTn id="32" presetID="35" presetClass="path" presetSubtype="0" accel="50000" decel="50000" fill="hold" nodeType="withEffect">
                                  <p:stCondLst>
                                    <p:cond delay="0"/>
                                  </p:stCondLst>
                                  <p:childTnLst>
                                    <p:animMotion origin="layout" path="M -1.11111E-6 2.59259E-6 L -0.27587 -0.00787 " pathEditMode="relative" rAng="0" ptsTypes="AA">
                                      <p:cBhvr>
                                        <p:cTn id="33" dur="2000" fill="hold"/>
                                        <p:tgtEl>
                                          <p:spTgt spid="82"/>
                                        </p:tgtEl>
                                        <p:attrNameLst>
                                          <p:attrName>ppt_x</p:attrName>
                                          <p:attrName>ppt_y</p:attrName>
                                        </p:attrNameLst>
                                      </p:cBhvr>
                                      <p:rCtr x="-13800" y="-400"/>
                                    </p:animMotion>
                                  </p:childTnLst>
                                </p:cTn>
                              </p:par>
                              <p:par>
                                <p:cTn id="34" presetID="0" presetClass="path" presetSubtype="0" accel="50000" decel="50000" fill="hold" grpId="0" nodeType="withEffect">
                                  <p:stCondLst>
                                    <p:cond delay="0"/>
                                  </p:stCondLst>
                                  <p:childTnLst>
                                    <p:animMotion origin="layout" path="M 4.16667E-6 -3.33333E-6 L -0.26771 -0.0037 " pathEditMode="relative" rAng="0" ptsTypes="AA">
                                      <p:cBhvr>
                                        <p:cTn id="35" dur="2000" fill="hold"/>
                                        <p:tgtEl>
                                          <p:spTgt spid="80"/>
                                        </p:tgtEl>
                                        <p:attrNameLst>
                                          <p:attrName>ppt_x</p:attrName>
                                          <p:attrName>ppt_y</p:attrName>
                                        </p:attrNameLst>
                                      </p:cBhvr>
                                      <p:rCtr x="-13400" y="-200"/>
                                    </p:animMotion>
                                  </p:childTnLst>
                                </p:cTn>
                              </p:par>
                            </p:childTnLst>
                          </p:cTn>
                        </p:par>
                        <p:par>
                          <p:cTn id="36" fill="hold" nodeType="afterGroup">
                            <p:stCondLst>
                              <p:cond delay="600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2"/>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8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8"/>
                                        </p:tgtEl>
                                        <p:attrNameLst>
                                          <p:attrName>style.visibility</p:attrName>
                                        </p:attrNameLst>
                                      </p:cBhvr>
                                      <p:to>
                                        <p:strVal val="hidden"/>
                                      </p:to>
                                    </p:set>
                                  </p:childTnLst>
                                </p:cTn>
                              </p:par>
                            </p:childTnLst>
                          </p:cTn>
                        </p:par>
                        <p:par>
                          <p:cTn id="49" fill="hold" nodeType="afterGroup">
                            <p:stCondLst>
                              <p:cond delay="6000"/>
                            </p:stCondLst>
                            <p:childTnLst>
                              <p:par>
                                <p:cTn id="50" presetID="22" presetClass="entr" presetSubtype="1"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up)">
                                      <p:cBhvr>
                                        <p:cTn id="52" dur="500"/>
                                        <p:tgtEl>
                                          <p:spTgt spid="2"/>
                                        </p:tgtEl>
                                      </p:cBhvr>
                                    </p:animEffect>
                                  </p:childTnLst>
                                </p:cTn>
                              </p:par>
                            </p:childTnLst>
                          </p:cTn>
                        </p:par>
                        <p:par>
                          <p:cTn id="53" fill="hold" nodeType="afterGroup">
                            <p:stCondLst>
                              <p:cond delay="6500"/>
                            </p:stCondLst>
                            <p:childTnLst>
                              <p:par>
                                <p:cTn id="54" presetID="17" presetClass="entr" presetSubtype="10" fill="hold" nodeType="afterEffect">
                                  <p:stCondLst>
                                    <p:cond delay="0"/>
                                  </p:stCondLst>
                                  <p:childTnLst>
                                    <p:set>
                                      <p:cBhvr>
                                        <p:cTn id="55" dur="1" fill="hold">
                                          <p:stCondLst>
                                            <p:cond delay="0"/>
                                          </p:stCondLst>
                                        </p:cTn>
                                        <p:tgtEl>
                                          <p:spTgt spid="117"/>
                                        </p:tgtEl>
                                        <p:attrNameLst>
                                          <p:attrName>style.visibility</p:attrName>
                                        </p:attrNameLst>
                                      </p:cBhvr>
                                      <p:to>
                                        <p:strVal val="visible"/>
                                      </p:to>
                                    </p:set>
                                    <p:anim calcmode="lin" valueType="num">
                                      <p:cBhvr>
                                        <p:cTn id="56" dur="500" fill="hold"/>
                                        <p:tgtEl>
                                          <p:spTgt spid="117"/>
                                        </p:tgtEl>
                                        <p:attrNameLst>
                                          <p:attrName>ppt_w</p:attrName>
                                        </p:attrNameLst>
                                      </p:cBhvr>
                                      <p:tavLst>
                                        <p:tav tm="0">
                                          <p:val>
                                            <p:fltVal val="0"/>
                                          </p:val>
                                        </p:tav>
                                        <p:tav tm="100000">
                                          <p:val>
                                            <p:strVal val="#ppt_w"/>
                                          </p:val>
                                        </p:tav>
                                      </p:tavLst>
                                    </p:anim>
                                    <p:anim calcmode="lin" valueType="num">
                                      <p:cBhvr>
                                        <p:cTn id="57" dur="500" fill="hold"/>
                                        <p:tgtEl>
                                          <p:spTgt spid="117"/>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7000"/>
                            </p:stCondLst>
                            <p:childTnLst>
                              <p:par>
                                <p:cTn id="59" presetID="1" presetClass="entr" presetSubtype="0" fill="hold" nodeType="afterEffect">
                                  <p:stCondLst>
                                    <p:cond delay="0"/>
                                  </p:stCondLst>
                                  <p:childTnLst>
                                    <p:set>
                                      <p:cBhvr>
                                        <p:cTn id="60" dur="1" fill="hold">
                                          <p:stCondLst>
                                            <p:cond delay="0"/>
                                          </p:stCondLst>
                                        </p:cTn>
                                        <p:tgtEl>
                                          <p:spTgt spid="1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79"/>
                                        </p:tgtEl>
                                        <p:attrNameLst>
                                          <p:attrName>style.visibility</p:attrName>
                                        </p:attrNameLst>
                                      </p:cBhvr>
                                      <p:to>
                                        <p:strVal val="visible"/>
                                      </p:to>
                                    </p:set>
                                    <p:animEffect transition="in" filter="wipe(right)">
                                      <p:cBhvr>
                                        <p:cTn id="67" dur="500"/>
                                        <p:tgtEl>
                                          <p:spTgt spid="179"/>
                                        </p:tgtEl>
                                      </p:cBhvr>
                                    </p:animEffect>
                                  </p:childTnLst>
                                </p:cTn>
                              </p:par>
                            </p:childTnLst>
                          </p:cTn>
                        </p:par>
                        <p:par>
                          <p:cTn id="68" fill="hold" nodeType="afterGroup">
                            <p:stCondLst>
                              <p:cond delay="500"/>
                            </p:stCondLst>
                            <p:childTnLst>
                              <p:par>
                                <p:cTn id="69" presetID="12" presetClass="entr" presetSubtype="4" fill="hold" nodeType="afterEffect">
                                  <p:stCondLst>
                                    <p:cond delay="0"/>
                                  </p:stCondLst>
                                  <p:childTnLst>
                                    <p:set>
                                      <p:cBhvr>
                                        <p:cTn id="70" dur="1" fill="hold">
                                          <p:stCondLst>
                                            <p:cond delay="0"/>
                                          </p:stCondLst>
                                        </p:cTn>
                                        <p:tgtEl>
                                          <p:spTgt spid="116"/>
                                        </p:tgtEl>
                                        <p:attrNameLst>
                                          <p:attrName>style.visibility</p:attrName>
                                        </p:attrNameLst>
                                      </p:cBhvr>
                                      <p:to>
                                        <p:strVal val="visible"/>
                                      </p:to>
                                    </p:set>
                                    <p:animEffect transition="in" filter="slide(fromBottom)">
                                      <p:cBhvr>
                                        <p:cTn id="71" dur="500"/>
                                        <p:tgtEl>
                                          <p:spTgt spid="116"/>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slide(fromBottom)">
                                      <p:cBhvr>
                                        <p:cTn id="74" dur="500"/>
                                        <p:tgtEl>
                                          <p:spTgt spid="10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180"/>
                                        </p:tgtEl>
                                        <p:attrNameLst>
                                          <p:attrName>style.visibility</p:attrName>
                                        </p:attrNameLst>
                                      </p:cBhvr>
                                      <p:to>
                                        <p:strVal val="visible"/>
                                      </p:to>
                                    </p:set>
                                    <p:animEffect transition="in" filter="wipe(right)">
                                      <p:cBhvr>
                                        <p:cTn id="79" dur="500"/>
                                        <p:tgtEl>
                                          <p:spTgt spid="18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0" presetClass="path" presetSubtype="0" accel="50000" decel="50000" fill="hold" grpId="0" nodeType="clickEffect">
                                  <p:stCondLst>
                                    <p:cond delay="0"/>
                                  </p:stCondLst>
                                  <p:childTnLst>
                                    <p:animMotion origin="layout" path="M 4.44444E-6 4.44444E-6 L 0.32326 0.00601 " pathEditMode="relative" rAng="0" ptsTypes="AA">
                                      <p:cBhvr>
                                        <p:cTn id="83" dur="3000" fill="hold"/>
                                        <p:tgtEl>
                                          <p:spTgt spid="96"/>
                                        </p:tgtEl>
                                        <p:attrNameLst>
                                          <p:attrName>ppt_x</p:attrName>
                                          <p:attrName>ppt_y</p:attrName>
                                        </p:attrNameLst>
                                      </p:cBhvr>
                                      <p:rCtr x="16200" y="300"/>
                                    </p:animMotion>
                                  </p:childTnLst>
                                </p:cTn>
                              </p:par>
                              <p:par>
                                <p:cTn id="84" presetID="1" presetClass="exit" presetSubtype="0" fill="hold" nodeType="withEffect">
                                  <p:stCondLst>
                                    <p:cond delay="0"/>
                                  </p:stCondLst>
                                  <p:childTnLst>
                                    <p:set>
                                      <p:cBhvr>
                                        <p:cTn id="85" dur="1" fill="hold">
                                          <p:stCondLst>
                                            <p:cond delay="0"/>
                                          </p:stCondLst>
                                        </p:cTn>
                                        <p:tgtEl>
                                          <p:spTgt spid="150"/>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49"/>
                                        </p:tgtEl>
                                        <p:attrNameLst>
                                          <p:attrName>style.visibility</p:attrName>
                                        </p:attrNameLst>
                                      </p:cBhvr>
                                      <p:to>
                                        <p:strVal val="hidden"/>
                                      </p:to>
                                    </p:set>
                                  </p:childTnLst>
                                </p:cTn>
                              </p:par>
                              <p:par>
                                <p:cTn id="88" presetID="0" presetClass="path" presetSubtype="0" accel="50000" decel="50000" fill="hold" grpId="0" nodeType="withEffect">
                                  <p:stCondLst>
                                    <p:cond delay="0"/>
                                  </p:stCondLst>
                                  <p:childTnLst>
                                    <p:animMotion origin="layout" path="M -5.55556E-7 -3.7037E-7 L -0.32101 0.00463 " pathEditMode="relative" rAng="0" ptsTypes="AA">
                                      <p:cBhvr>
                                        <p:cTn id="89" dur="3000" fill="hold"/>
                                        <p:tgtEl>
                                          <p:spTgt spid="130"/>
                                        </p:tgtEl>
                                        <p:attrNameLst>
                                          <p:attrName>ppt_x</p:attrName>
                                          <p:attrName>ppt_y</p:attrName>
                                        </p:attrNameLst>
                                      </p:cBhvr>
                                      <p:rCtr x="-16100" y="200"/>
                                    </p:animMotion>
                                  </p:childTnLst>
                                </p:cTn>
                              </p:par>
                              <p:par>
                                <p:cTn id="90" presetID="1" presetClass="exit" presetSubtype="0" fill="hold" nodeType="withEffect">
                                  <p:stCondLst>
                                    <p:cond delay="3500"/>
                                  </p:stCondLst>
                                  <p:childTnLst>
                                    <p:set>
                                      <p:cBhvr>
                                        <p:cTn id="91" dur="1" fill="hold">
                                          <p:stCondLst>
                                            <p:cond delay="0"/>
                                          </p:stCondLst>
                                        </p:cTn>
                                        <p:tgtEl>
                                          <p:spTgt spid="165"/>
                                        </p:tgtEl>
                                        <p:attrNameLst>
                                          <p:attrName>style.visibility</p:attrName>
                                        </p:attrNameLst>
                                      </p:cBhvr>
                                      <p:to>
                                        <p:strVal val="hidden"/>
                                      </p:to>
                                    </p:set>
                                  </p:childTnLst>
                                </p:cTn>
                              </p:par>
                              <p:par>
                                <p:cTn id="92" presetID="1" presetClass="exit" presetSubtype="0" fill="hold" nodeType="withEffect">
                                  <p:stCondLst>
                                    <p:cond delay="3500"/>
                                  </p:stCondLst>
                                  <p:childTnLst>
                                    <p:set>
                                      <p:cBhvr>
                                        <p:cTn id="93" dur="1" fill="hold">
                                          <p:stCondLst>
                                            <p:cond delay="0"/>
                                          </p:stCondLst>
                                        </p:cTn>
                                        <p:tgtEl>
                                          <p:spTgt spid="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5" grpId="0" animBg="1"/>
      <p:bldP spid="80" grpId="0" animBg="1"/>
      <p:bldP spid="80" grpId="1" animBg="1"/>
      <p:bldP spid="81" grpId="0" animBg="1"/>
      <p:bldP spid="81" grpId="1" animBg="1"/>
      <p:bldP spid="83" grpId="0" animBg="1"/>
      <p:bldP spid="85" grpId="0" animBg="1"/>
      <p:bldP spid="94" grpId="0" animBg="1"/>
      <p:bldP spid="95" grpId="0" animBg="1"/>
      <p:bldP spid="96" grpId="0" animBg="1"/>
      <p:bldP spid="107" grpId="0"/>
      <p:bldP spid="108" grpId="0"/>
      <p:bldP spid="130" grpId="0" animBg="1"/>
      <p:bldP spid="179" grpId="0" animBg="1" autoUpdateAnimBg="0"/>
      <p:bldP spid="18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4788" y="1339850"/>
            <a:ext cx="8675687" cy="2376488"/>
          </a:xfrm>
          <a:prstGeom prst="rect">
            <a:avLst/>
          </a:prstGeom>
          <a:solidFill>
            <a:srgbClr val="97E5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47" name="Text Box 9"/>
          <p:cNvSpPr txBox="1">
            <a:spLocks noChangeArrowheads="1"/>
          </p:cNvSpPr>
          <p:nvPr/>
        </p:nvSpPr>
        <p:spPr bwMode="auto">
          <a:xfrm>
            <a:off x="457200" y="1620838"/>
            <a:ext cx="352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solidFill>
                  <a:srgbClr val="0000F6"/>
                </a:solidFill>
                <a:ea typeface="楷体_GB2312" pitchFamily="49" charset="-122"/>
              </a:rPr>
              <a:t>PN </a:t>
            </a:r>
            <a:r>
              <a:rPr lang="zh-CN" altLang="en-US">
                <a:solidFill>
                  <a:srgbClr val="0000F6"/>
                </a:solidFill>
                <a:latin typeface="黑体" panose="02010609060101010101" pitchFamily="49" charset="-122"/>
                <a:ea typeface="黑体" panose="02010609060101010101" pitchFamily="49" charset="-122"/>
              </a:rPr>
              <a:t>结的形成步骤</a:t>
            </a:r>
          </a:p>
        </p:txBody>
      </p:sp>
      <p:sp>
        <p:nvSpPr>
          <p:cNvPr id="31748" name="Rectangle 33"/>
          <p:cNvSpPr>
            <a:spLocks noChangeArrowheads="1"/>
          </p:cNvSpPr>
          <p:nvPr/>
        </p:nvSpPr>
        <p:spPr bwMode="auto">
          <a:xfrm>
            <a:off x="352425" y="4243388"/>
            <a:ext cx="8415338"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buClr>
                <a:schemeClr val="hlink"/>
              </a:buClr>
              <a:buSzPct val="70000"/>
              <a:buFont typeface="Wingdings" panose="05000000000000000000" pitchFamily="2" charset="2"/>
              <a:buNone/>
            </a:pPr>
            <a:r>
              <a:rPr lang="zh-CN" altLang="en-US">
                <a:latin typeface="楷体" panose="02010609060101010101" pitchFamily="49" charset="-122"/>
                <a:ea typeface="楷体" panose="02010609060101010101" pitchFamily="49" charset="-122"/>
              </a:rPr>
              <a:t>   最终，多子的扩散和少子的漂移这一对相反的运动达到平衡，空间电荷区的厚度固定不变。</a:t>
            </a:r>
            <a:r>
              <a:rPr lang="zh-CN" altLang="en-US">
                <a:solidFill>
                  <a:srgbClr val="FF0000"/>
                </a:solidFill>
                <a:latin typeface="楷体" panose="02010609060101010101" pitchFamily="49" charset="-122"/>
                <a:ea typeface="楷体" panose="02010609060101010101" pitchFamily="49" charset="-122"/>
              </a:rPr>
              <a:t>由于这个空间电荷区缺少载流子，所以也称耗尽层。</a:t>
            </a:r>
            <a:endParaRPr kumimoji="0" lang="zh-CN" altLang="en-US">
              <a:solidFill>
                <a:srgbClr val="FF0000"/>
              </a:solidFill>
              <a:latin typeface="楷体" panose="02010609060101010101" pitchFamily="49" charset="-122"/>
              <a:ea typeface="楷体" panose="02010609060101010101" pitchFamily="49" charset="-122"/>
            </a:endParaRPr>
          </a:p>
        </p:txBody>
      </p:sp>
      <p:pic>
        <p:nvPicPr>
          <p:cNvPr id="31749" name="图片 33"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2393950"/>
            <a:ext cx="6704013" cy="1079500"/>
          </a:xfrm>
          <a:prstGeom prst="rect">
            <a:avLst/>
          </a:prstGeom>
          <a:solidFill>
            <a:srgbClr val="D8E89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1750" name="图片 7"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五角星 6"/>
          <p:cNvSpPr/>
          <p:nvPr/>
        </p:nvSpPr>
        <p:spPr>
          <a:xfrm>
            <a:off x="327025" y="857250"/>
            <a:ext cx="614363"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1752" name="图片 7"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1404938" y="1209675"/>
            <a:ext cx="79073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C4"/>
                </a:solidFill>
                <a:ea typeface="楷体_GB2312" pitchFamily="49" charset="-122"/>
              </a:rPr>
              <a:t>问题</a:t>
            </a:r>
            <a:r>
              <a:rPr kumimoji="0" lang="zh-CN" altLang="en-US">
                <a:ea typeface="楷体_GB2312" pitchFamily="49" charset="-122"/>
              </a:rPr>
              <a:t>：达到动态平衡时，在 </a:t>
            </a:r>
            <a:r>
              <a:rPr kumimoji="0" lang="en-US" altLang="zh-CN">
                <a:ea typeface="楷体_GB2312" pitchFamily="49" charset="-122"/>
              </a:rPr>
              <a:t>PN</a:t>
            </a:r>
            <a:r>
              <a:rPr kumimoji="0" lang="zh-CN" altLang="en-US">
                <a:ea typeface="楷体_GB2312" pitchFamily="49" charset="-122"/>
              </a:rPr>
              <a:t>结流过的总</a:t>
            </a:r>
            <a:endParaRPr kumimoji="0" lang="en-US" altLang="zh-CN">
              <a:ea typeface="楷体_GB2312" pitchFamily="49" charset="-122"/>
            </a:endParaRPr>
          </a:p>
          <a:p>
            <a:r>
              <a:rPr kumimoji="0" lang="en-US" altLang="zh-CN">
                <a:ea typeface="楷体_GB2312" pitchFamily="49" charset="-122"/>
              </a:rPr>
              <a:t>            </a:t>
            </a:r>
            <a:r>
              <a:rPr kumimoji="0" lang="zh-CN" altLang="en-US">
                <a:ea typeface="楷体_GB2312" pitchFamily="49" charset="-122"/>
              </a:rPr>
              <a:t>电流为多少，方向是什么？ </a:t>
            </a:r>
          </a:p>
        </p:txBody>
      </p:sp>
      <p:sp>
        <p:nvSpPr>
          <p:cNvPr id="205829" name="Text Box 5"/>
          <p:cNvSpPr txBox="1">
            <a:spLocks noChangeArrowheads="1"/>
          </p:cNvSpPr>
          <p:nvPr/>
        </p:nvSpPr>
        <p:spPr bwMode="auto">
          <a:xfrm>
            <a:off x="0" y="2890838"/>
            <a:ext cx="5718175"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nSpc>
                <a:spcPct val="115000"/>
              </a:lnSpc>
            </a:pPr>
            <a:r>
              <a:rPr kumimoji="0" lang="zh-CN" altLang="en-US">
                <a:solidFill>
                  <a:srgbClr val="FF0000"/>
                </a:solidFill>
                <a:ea typeface="楷体_GB2312" pitchFamily="49" charset="-122"/>
              </a:rPr>
              <a:t>答</a:t>
            </a:r>
            <a:r>
              <a:rPr kumimoji="0" lang="en-US" altLang="zh-CN">
                <a:solidFill>
                  <a:srgbClr val="FF0000"/>
                </a:solidFill>
                <a:ea typeface="楷体_GB2312" pitchFamily="49" charset="-122"/>
              </a:rPr>
              <a:t>:</a:t>
            </a:r>
            <a:r>
              <a:rPr lang="zh-CN" altLang="en-US">
                <a:latin typeface="楷体" panose="02010609060101010101" pitchFamily="49" charset="-122"/>
                <a:ea typeface="楷体" panose="02010609060101010101" pitchFamily="49" charset="-122"/>
              </a:rPr>
              <a:t>多子的扩散电流方向为从左</a:t>
            </a:r>
            <a:endParaRPr lang="en-US" altLang="zh-CN">
              <a:latin typeface="楷体" panose="02010609060101010101" pitchFamily="49" charset="-122"/>
              <a:ea typeface="楷体" panose="02010609060101010101" pitchFamily="49" charset="-122"/>
            </a:endParaRPr>
          </a:p>
          <a:p>
            <a:pPr>
              <a:lnSpc>
                <a:spcPct val="115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  到右，少子的漂移电流方向</a:t>
            </a:r>
            <a:endParaRPr lang="en-US" altLang="zh-CN">
              <a:latin typeface="楷体" panose="02010609060101010101" pitchFamily="49" charset="-122"/>
              <a:ea typeface="楷体" panose="02010609060101010101" pitchFamily="49" charset="-122"/>
            </a:endParaRPr>
          </a:p>
          <a:p>
            <a:pPr>
              <a:lnSpc>
                <a:spcPct val="115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从右到左。在达到动态平衡</a:t>
            </a:r>
            <a:endParaRPr lang="en-US" altLang="zh-CN">
              <a:latin typeface="楷体" panose="02010609060101010101" pitchFamily="49" charset="-122"/>
              <a:ea typeface="楷体" panose="02010609060101010101" pitchFamily="49" charset="-122"/>
            </a:endParaRPr>
          </a:p>
          <a:p>
            <a:pPr>
              <a:lnSpc>
                <a:spcPct val="115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时，两者大小相等，而方向</a:t>
            </a:r>
            <a:endParaRPr lang="en-US" altLang="zh-CN">
              <a:latin typeface="楷体" panose="02010609060101010101" pitchFamily="49" charset="-122"/>
              <a:ea typeface="楷体" panose="02010609060101010101" pitchFamily="49" charset="-122"/>
            </a:endParaRPr>
          </a:p>
          <a:p>
            <a:pPr>
              <a:lnSpc>
                <a:spcPct val="115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相反。所以，流过</a:t>
            </a:r>
            <a:r>
              <a:rPr kumimoji="0" lang="en-US" altLang="zh-CN">
                <a:ea typeface="楷体_GB2312" pitchFamily="49" charset="-122"/>
              </a:rPr>
              <a:t>PN</a:t>
            </a:r>
            <a:r>
              <a:rPr lang="zh-CN" altLang="en-US">
                <a:latin typeface="楷体" panose="02010609060101010101" pitchFamily="49" charset="-122"/>
                <a:ea typeface="楷体" panose="02010609060101010101" pitchFamily="49" charset="-122"/>
              </a:rPr>
              <a:t>结的总</a:t>
            </a:r>
            <a:endParaRPr lang="en-US" altLang="zh-CN">
              <a:latin typeface="楷体" panose="02010609060101010101" pitchFamily="49" charset="-122"/>
              <a:ea typeface="楷体" panose="02010609060101010101" pitchFamily="49" charset="-122"/>
            </a:endParaRPr>
          </a:p>
          <a:p>
            <a:pPr>
              <a:lnSpc>
                <a:spcPct val="115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电流为零。相当于在</a:t>
            </a:r>
            <a:r>
              <a:rPr kumimoji="0" lang="zh-CN" altLang="en-US">
                <a:ea typeface="楷体_GB2312" pitchFamily="49" charset="-122"/>
              </a:rPr>
              <a:t> </a:t>
            </a:r>
            <a:r>
              <a:rPr kumimoji="0" lang="en-US" altLang="zh-CN">
                <a:ea typeface="楷体_GB2312" pitchFamily="49" charset="-122"/>
              </a:rPr>
              <a:t>PN</a:t>
            </a:r>
            <a:r>
              <a:rPr lang="zh-CN" altLang="en-US">
                <a:latin typeface="楷体" panose="02010609060101010101" pitchFamily="49" charset="-122"/>
                <a:ea typeface="楷体" panose="02010609060101010101" pitchFamily="49" charset="-122"/>
              </a:rPr>
              <a:t>结没</a:t>
            </a:r>
            <a:endParaRPr lang="en-US" altLang="zh-CN">
              <a:latin typeface="楷体" panose="02010609060101010101" pitchFamily="49" charset="-122"/>
              <a:ea typeface="楷体" panose="02010609060101010101" pitchFamily="49" charset="-122"/>
            </a:endParaRPr>
          </a:p>
          <a:p>
            <a:pPr>
              <a:lnSpc>
                <a:spcPct val="115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有电荷运动。 </a:t>
            </a:r>
          </a:p>
        </p:txBody>
      </p:sp>
      <p:sp>
        <p:nvSpPr>
          <p:cNvPr id="205839" name="AutoShape 15"/>
          <p:cNvSpPr>
            <a:spLocks noChangeArrowheads="1"/>
          </p:cNvSpPr>
          <p:nvPr/>
        </p:nvSpPr>
        <p:spPr bwMode="auto">
          <a:xfrm>
            <a:off x="6288088" y="3846513"/>
            <a:ext cx="1947862" cy="46037"/>
          </a:xfrm>
          <a:prstGeom prst="rightArrow">
            <a:avLst>
              <a:gd name="adj1" fmla="val 50000"/>
              <a:gd name="adj2" fmla="val 213121"/>
            </a:avLst>
          </a:prstGeom>
          <a:solidFill>
            <a:schemeClr val="tx1"/>
          </a:solidFill>
          <a:ln w="9525">
            <a:solidFill>
              <a:schemeClr val="tx1"/>
            </a:solidFill>
            <a:miter lim="800000"/>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205840" name="Text Box 16"/>
          <p:cNvSpPr txBox="1">
            <a:spLocks noChangeArrowheads="1"/>
          </p:cNvSpPr>
          <p:nvPr/>
        </p:nvSpPr>
        <p:spPr bwMode="auto">
          <a:xfrm>
            <a:off x="6281738" y="3384550"/>
            <a:ext cx="21859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ea typeface="楷体_GB2312" pitchFamily="49" charset="-122"/>
              </a:rPr>
              <a:t>多子扩散电流方向</a:t>
            </a:r>
            <a:endParaRPr kumimoji="0" lang="zh-CN" altLang="en-US" sz="2000" b="0">
              <a:ea typeface="楷体_GB2312" pitchFamily="49" charset="-122"/>
            </a:endParaRPr>
          </a:p>
        </p:txBody>
      </p:sp>
      <p:sp>
        <p:nvSpPr>
          <p:cNvPr id="205843" name="AutoShape 19"/>
          <p:cNvSpPr>
            <a:spLocks noChangeArrowheads="1"/>
          </p:cNvSpPr>
          <p:nvPr/>
        </p:nvSpPr>
        <p:spPr bwMode="auto">
          <a:xfrm>
            <a:off x="6162675" y="5405438"/>
            <a:ext cx="2176463" cy="46037"/>
          </a:xfrm>
          <a:prstGeom prst="leftArrow">
            <a:avLst>
              <a:gd name="adj1" fmla="val 50000"/>
              <a:gd name="adj2" fmla="val 184947"/>
            </a:avLst>
          </a:prstGeom>
          <a:solidFill>
            <a:schemeClr val="tx1"/>
          </a:solidFill>
          <a:ln w="9525">
            <a:solidFill>
              <a:schemeClr val="tx1"/>
            </a:solidFill>
            <a:miter lim="800000"/>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205844" name="Text Box 20"/>
          <p:cNvSpPr txBox="1">
            <a:spLocks noChangeArrowheads="1"/>
          </p:cNvSpPr>
          <p:nvPr/>
        </p:nvSpPr>
        <p:spPr bwMode="auto">
          <a:xfrm>
            <a:off x="6138863" y="5545138"/>
            <a:ext cx="2470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ea typeface="楷体_GB2312" pitchFamily="49" charset="-122"/>
              </a:rPr>
              <a:t>少子漂移电流方向</a:t>
            </a:r>
            <a:endParaRPr kumimoji="0" lang="zh-CN" altLang="en-US" sz="2000" b="0">
              <a:ea typeface="楷体_GB2312" pitchFamily="49" charset="-122"/>
            </a:endParaRPr>
          </a:p>
        </p:txBody>
      </p:sp>
      <p:grpSp>
        <p:nvGrpSpPr>
          <p:cNvPr id="2" name="Group 28"/>
          <p:cNvGrpSpPr>
            <a:grpSpLocks/>
          </p:cNvGrpSpPr>
          <p:nvPr/>
        </p:nvGrpSpPr>
        <p:grpSpPr bwMode="auto">
          <a:xfrm>
            <a:off x="5711825" y="4081463"/>
            <a:ext cx="3108325" cy="1096962"/>
            <a:chOff x="1240" y="2644"/>
            <a:chExt cx="1838" cy="691"/>
          </a:xfrm>
        </p:grpSpPr>
        <p:sp>
          <p:nvSpPr>
            <p:cNvPr id="32780" name="Oval 6"/>
            <p:cNvSpPr>
              <a:spLocks noChangeArrowheads="1"/>
            </p:cNvSpPr>
            <p:nvPr/>
          </p:nvSpPr>
          <p:spPr bwMode="auto">
            <a:xfrm>
              <a:off x="1610" y="2761"/>
              <a:ext cx="116" cy="115"/>
            </a:xfrm>
            <a:prstGeom prst="ellipse">
              <a:avLst/>
            </a:prstGeom>
            <a:solidFill>
              <a:srgbClr val="FFFFFF"/>
            </a:solidFill>
            <a:ln w="28575">
              <a:solidFill>
                <a:srgbClr val="660033"/>
              </a:solidFill>
              <a:round/>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2781" name="Rectangle 7"/>
            <p:cNvSpPr>
              <a:spLocks noChangeArrowheads="1"/>
            </p:cNvSpPr>
            <p:nvPr/>
          </p:nvSpPr>
          <p:spPr bwMode="auto">
            <a:xfrm>
              <a:off x="1240" y="2649"/>
              <a:ext cx="1781" cy="6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2782" name="Rectangle 8"/>
            <p:cNvSpPr>
              <a:spLocks noChangeArrowheads="1"/>
            </p:cNvSpPr>
            <p:nvPr/>
          </p:nvSpPr>
          <p:spPr bwMode="auto">
            <a:xfrm>
              <a:off x="1938" y="2649"/>
              <a:ext cx="168" cy="654"/>
            </a:xfrm>
            <a:prstGeom prst="rect">
              <a:avLst/>
            </a:prstGeom>
            <a:solidFill>
              <a:srgbClr val="808080"/>
            </a:solidFill>
            <a:ln w="9525">
              <a:solidFill>
                <a:srgbClr val="000000"/>
              </a:solidFill>
              <a:miter lim="800000"/>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2783" name="Rectangle 9"/>
            <p:cNvSpPr>
              <a:spLocks noChangeArrowheads="1"/>
            </p:cNvSpPr>
            <p:nvPr/>
          </p:nvSpPr>
          <p:spPr bwMode="auto">
            <a:xfrm>
              <a:off x="2110" y="2649"/>
              <a:ext cx="169" cy="654"/>
            </a:xfrm>
            <a:prstGeom prst="rect">
              <a:avLst/>
            </a:prstGeom>
            <a:solidFill>
              <a:srgbClr val="808080"/>
            </a:solidFill>
            <a:ln w="9525">
              <a:solidFill>
                <a:srgbClr val="000000"/>
              </a:solidFill>
              <a:miter lim="800000"/>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2784" name="Text Box 10"/>
            <p:cNvSpPr txBox="1">
              <a:spLocks noChangeArrowheads="1"/>
            </p:cNvSpPr>
            <p:nvPr/>
          </p:nvSpPr>
          <p:spPr bwMode="auto">
            <a:xfrm>
              <a:off x="1281" y="2856"/>
              <a:ext cx="2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ea typeface="楷体_GB2312" pitchFamily="49" charset="-122"/>
                </a:rPr>
                <a:t>P</a:t>
              </a:r>
            </a:p>
          </p:txBody>
        </p:sp>
        <p:sp>
          <p:nvSpPr>
            <p:cNvPr id="32785" name="Text Box 11"/>
            <p:cNvSpPr txBox="1">
              <a:spLocks noChangeArrowheads="1"/>
            </p:cNvSpPr>
            <p:nvPr/>
          </p:nvSpPr>
          <p:spPr bwMode="auto">
            <a:xfrm>
              <a:off x="2773" y="2644"/>
              <a:ext cx="2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ea typeface="楷体_GB2312" pitchFamily="49" charset="-122"/>
                </a:rPr>
                <a:t>N</a:t>
              </a:r>
            </a:p>
          </p:txBody>
        </p:sp>
        <p:sp>
          <p:nvSpPr>
            <p:cNvPr id="32786" name="Oval 13"/>
            <p:cNvSpPr>
              <a:spLocks noChangeArrowheads="1"/>
            </p:cNvSpPr>
            <p:nvPr/>
          </p:nvSpPr>
          <p:spPr bwMode="auto">
            <a:xfrm>
              <a:off x="2515" y="3079"/>
              <a:ext cx="116" cy="115"/>
            </a:xfrm>
            <a:prstGeom prst="ellipse">
              <a:avLst/>
            </a:prstGeom>
            <a:solidFill>
              <a:srgbClr val="FFFFFF"/>
            </a:solidFill>
            <a:ln w="28575">
              <a:solidFill>
                <a:srgbClr val="660033"/>
              </a:solidFill>
              <a:round/>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2787" name="Text Box 17"/>
            <p:cNvSpPr txBox="1">
              <a:spLocks noChangeArrowheads="1"/>
            </p:cNvSpPr>
            <p:nvPr/>
          </p:nvSpPr>
          <p:spPr bwMode="auto">
            <a:xfrm>
              <a:off x="1317" y="2646"/>
              <a:ext cx="40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solidFill>
                    <a:srgbClr val="0000C4"/>
                  </a:solidFill>
                  <a:ea typeface="楷体_GB2312" pitchFamily="49" charset="-122"/>
                </a:rPr>
                <a:t>多子</a:t>
              </a:r>
              <a:endParaRPr kumimoji="0" lang="zh-CN" altLang="en-US" sz="2000" b="0">
                <a:solidFill>
                  <a:srgbClr val="0000C4"/>
                </a:solidFill>
                <a:ea typeface="楷体_GB2312" pitchFamily="49" charset="-122"/>
              </a:endParaRPr>
            </a:p>
          </p:txBody>
        </p:sp>
        <p:sp>
          <p:nvSpPr>
            <p:cNvPr id="32788" name="Text Box 18"/>
            <p:cNvSpPr txBox="1">
              <a:spLocks noChangeArrowheads="1"/>
            </p:cNvSpPr>
            <p:nvPr/>
          </p:nvSpPr>
          <p:spPr bwMode="auto">
            <a:xfrm>
              <a:off x="2615" y="3130"/>
              <a:ext cx="45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solidFill>
                    <a:srgbClr val="FF0000"/>
                  </a:solidFill>
                  <a:ea typeface="楷体_GB2312" pitchFamily="49" charset="-122"/>
                </a:rPr>
                <a:t>少子</a:t>
              </a:r>
              <a:endParaRPr kumimoji="0" lang="zh-CN" altLang="en-US" sz="2000" b="0">
                <a:solidFill>
                  <a:srgbClr val="FF0000"/>
                </a:solidFill>
                <a:ea typeface="楷体_GB2312" pitchFamily="49" charset="-122"/>
              </a:endParaRPr>
            </a:p>
          </p:txBody>
        </p:sp>
        <p:sp>
          <p:nvSpPr>
            <p:cNvPr id="32789" name="Oval 21"/>
            <p:cNvSpPr>
              <a:spLocks noChangeArrowheads="1"/>
            </p:cNvSpPr>
            <p:nvPr/>
          </p:nvSpPr>
          <p:spPr bwMode="auto">
            <a:xfrm>
              <a:off x="2494" y="2799"/>
              <a:ext cx="116" cy="115"/>
            </a:xfrm>
            <a:prstGeom prst="ellipse">
              <a:avLst/>
            </a:prstGeom>
            <a:solidFill>
              <a:srgbClr val="008000"/>
            </a:solidFill>
            <a:ln w="9525">
              <a:solidFill>
                <a:srgbClr val="000000"/>
              </a:solidFill>
              <a:round/>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2790" name="Text Box 23"/>
            <p:cNvSpPr txBox="1">
              <a:spLocks noChangeArrowheads="1"/>
            </p:cNvSpPr>
            <p:nvPr/>
          </p:nvSpPr>
          <p:spPr bwMode="auto">
            <a:xfrm>
              <a:off x="2644" y="2812"/>
              <a:ext cx="43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solidFill>
                    <a:srgbClr val="0000C4"/>
                  </a:solidFill>
                  <a:ea typeface="楷体_GB2312" pitchFamily="49" charset="-122"/>
                </a:rPr>
                <a:t>多子</a:t>
              </a:r>
              <a:endParaRPr kumimoji="0" lang="zh-CN" altLang="en-US" sz="2000" b="0">
                <a:solidFill>
                  <a:srgbClr val="0000C4"/>
                </a:solidFill>
                <a:ea typeface="楷体_GB2312" pitchFamily="49" charset="-122"/>
              </a:endParaRPr>
            </a:p>
          </p:txBody>
        </p:sp>
        <p:sp>
          <p:nvSpPr>
            <p:cNvPr id="32791" name="Oval 24"/>
            <p:cNvSpPr>
              <a:spLocks noChangeArrowheads="1"/>
            </p:cNvSpPr>
            <p:nvPr/>
          </p:nvSpPr>
          <p:spPr bwMode="auto">
            <a:xfrm>
              <a:off x="1475" y="2984"/>
              <a:ext cx="116" cy="115"/>
            </a:xfrm>
            <a:prstGeom prst="ellipse">
              <a:avLst/>
            </a:prstGeom>
            <a:solidFill>
              <a:srgbClr val="008000"/>
            </a:solidFill>
            <a:ln w="9525">
              <a:solidFill>
                <a:srgbClr val="000000"/>
              </a:solidFill>
              <a:round/>
              <a:headEnd/>
              <a:tailEnd/>
            </a:ln>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2792" name="Text Box 26"/>
            <p:cNvSpPr txBox="1">
              <a:spLocks noChangeArrowheads="1"/>
            </p:cNvSpPr>
            <p:nvPr/>
          </p:nvSpPr>
          <p:spPr bwMode="auto">
            <a:xfrm>
              <a:off x="1366" y="3062"/>
              <a:ext cx="3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solidFill>
                    <a:srgbClr val="FF0000"/>
                  </a:solidFill>
                  <a:ea typeface="楷体_GB2312" pitchFamily="49" charset="-122"/>
                </a:rPr>
                <a:t>少子</a:t>
              </a:r>
              <a:endParaRPr kumimoji="0" lang="zh-CN" altLang="en-US" sz="2000" b="0">
                <a:solidFill>
                  <a:srgbClr val="FF0000"/>
                </a:solidFill>
                <a:ea typeface="楷体_GB2312" pitchFamily="49" charset="-122"/>
              </a:endParaRPr>
            </a:p>
          </p:txBody>
        </p:sp>
      </p:grpSp>
      <p:pic>
        <p:nvPicPr>
          <p:cNvPr id="32777" name="Picture 29" descr="j0299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928688"/>
            <a:ext cx="92075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图片 23"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图片 23"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29"/>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0584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058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0584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0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9" grpId="0" animBg="1"/>
      <p:bldP spid="2058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241300" y="6604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6" name="Picture 6"/>
          <p:cNvPicPr>
            <a:picLocks noChangeAspect="1" noChangeArrowheads="1"/>
          </p:cNvPicPr>
          <p:nvPr/>
        </p:nvPicPr>
        <p:blipFill>
          <a:blip r:embed="rId3" cstate="print">
            <a:clrChange>
              <a:clrFrom>
                <a:srgbClr val="FEFEFE"/>
              </a:clrFrom>
              <a:clrTo>
                <a:srgbClr val="FEFEFE">
                  <a:alpha val="0"/>
                </a:srgbClr>
              </a:clrTo>
            </a:clrChange>
          </a:blip>
          <a:srcRect l="6023" t="5142" r="18069" b="10284"/>
          <a:stretch>
            <a:fillRect/>
          </a:stretch>
        </p:blipFill>
        <p:spPr bwMode="auto">
          <a:xfrm>
            <a:off x="7737016" y="76200"/>
            <a:ext cx="882760" cy="576000"/>
          </a:xfrm>
          <a:prstGeom prst="roundRect">
            <a:avLst/>
          </a:prstGeom>
          <a:noFill/>
          <a:ln w="38100" cap="flat" cmpd="sng" algn="ctr">
            <a:noFill/>
            <a:prstDash val="solid"/>
            <a:miter lim="800000"/>
            <a:headEnd/>
            <a:tailEnd/>
          </a:ln>
        </p:spPr>
      </p:pic>
      <p:sp>
        <p:nvSpPr>
          <p:cNvPr id="6148" name="TextBox 24"/>
          <p:cNvSpPr txBox="1">
            <a:spLocks noChangeArrowheads="1"/>
          </p:cNvSpPr>
          <p:nvPr/>
        </p:nvSpPr>
        <p:spPr bwMode="auto">
          <a:xfrm>
            <a:off x="4660900" y="88900"/>
            <a:ext cx="276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模拟电子线路 </a:t>
            </a:r>
            <a:r>
              <a:rPr lang="en-US" altLang="zh-CN">
                <a:ea typeface="楷体" panose="02010609060101010101" pitchFamily="49" charset="-122"/>
                <a:cs typeface="Times New Roman" panose="02020603050405020304" pitchFamily="18" charset="0"/>
              </a:rPr>
              <a:t>B</a:t>
            </a:r>
            <a:endParaRPr lang="zh-CN" altLang="en-US">
              <a:latin typeface="楷体" panose="02010609060101010101" pitchFamily="49" charset="-122"/>
              <a:ea typeface="楷体" panose="02010609060101010101" pitchFamily="49" charset="-122"/>
            </a:endParaRPr>
          </a:p>
        </p:txBody>
      </p:sp>
      <p:sp>
        <p:nvSpPr>
          <p:cNvPr id="6149" name="矩形 7"/>
          <p:cNvSpPr>
            <a:spLocks noChangeArrowheads="1"/>
          </p:cNvSpPr>
          <p:nvPr/>
        </p:nvSpPr>
        <p:spPr bwMode="auto">
          <a:xfrm>
            <a:off x="693738" y="2613025"/>
            <a:ext cx="70310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200000"/>
              </a:lnSpc>
            </a:pPr>
            <a:r>
              <a:rPr kumimoji="0" lang="en-US" altLang="zh-CN" dirty="0">
                <a:latin typeface="Arial" panose="020B0604020202020204" pitchFamily="34" charset="0"/>
              </a:rPr>
              <a:t> </a:t>
            </a:r>
            <a:r>
              <a:rPr lang="zh-CN" altLang="en-US" dirty="0">
                <a:latin typeface="Arial" panose="020B0604020202020204" pitchFamily="34" charset="0"/>
              </a:rPr>
              <a:t>掌握有关模拟电路的基本概念、基本电路及基本分析方法，最终达到可以对图做定性分析，对参数做定量计算，自行选择电路和参数。</a:t>
            </a:r>
          </a:p>
        </p:txBody>
      </p:sp>
      <p:sp>
        <p:nvSpPr>
          <p:cNvPr id="6150" name="矩形 8"/>
          <p:cNvSpPr>
            <a:spLocks noChangeArrowheads="1"/>
          </p:cNvSpPr>
          <p:nvPr/>
        </p:nvSpPr>
        <p:spPr bwMode="auto">
          <a:xfrm>
            <a:off x="282575" y="1481138"/>
            <a:ext cx="3878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600" b="0">
                <a:solidFill>
                  <a:srgbClr val="FF0000"/>
                </a:solidFill>
                <a:latin typeface="黑体" panose="02010609060101010101" pitchFamily="49" charset="-122"/>
                <a:ea typeface="黑体" panose="02010609060101010101" pitchFamily="49" charset="-122"/>
              </a:rPr>
              <a:t>本课程的主要任务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39913" y="4298950"/>
            <a:ext cx="2649537" cy="1674813"/>
          </a:xfrm>
          <a:prstGeom prst="rect">
            <a:avLst/>
          </a:prstGeom>
          <a:solidFill>
            <a:srgbClr val="B0DD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
        <p:nvSpPr>
          <p:cNvPr id="14" name="矩形 13"/>
          <p:cNvSpPr/>
          <p:nvPr/>
        </p:nvSpPr>
        <p:spPr>
          <a:xfrm>
            <a:off x="4489450" y="4297363"/>
            <a:ext cx="2682875" cy="1673225"/>
          </a:xfrm>
          <a:prstGeom prst="rect">
            <a:avLst/>
          </a:prstGeom>
          <a:solidFill>
            <a:srgbClr val="E2EA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
        <p:nvSpPr>
          <p:cNvPr id="33796" name="Rectangle 7"/>
          <p:cNvSpPr>
            <a:spLocks noChangeArrowheads="1"/>
          </p:cNvSpPr>
          <p:nvPr/>
        </p:nvSpPr>
        <p:spPr bwMode="auto">
          <a:xfrm>
            <a:off x="277813" y="1644650"/>
            <a:ext cx="8948737"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ea typeface="楷体" panose="02010609060101010101" pitchFamily="49" charset="-122"/>
                <a:cs typeface="Times New Roman" panose="02020603050405020304" pitchFamily="18" charset="0"/>
              </a:rPr>
              <a:t>1. </a:t>
            </a:r>
            <a:r>
              <a:rPr lang="zh-CN" altLang="en-US">
                <a:solidFill>
                  <a:srgbClr val="FF0000"/>
                </a:solidFill>
                <a:latin typeface="楷体" panose="02010609060101010101" pitchFamily="49" charset="-122"/>
                <a:ea typeface="楷体" panose="02010609060101010101" pitchFamily="49" charset="-122"/>
                <a:cs typeface="Times New Roman" panose="02020603050405020304" pitchFamily="18" charset="0"/>
              </a:rPr>
              <a:t>对称</a:t>
            </a:r>
            <a:r>
              <a:rPr lang="en-US" altLang="zh-CN">
                <a:solidFill>
                  <a:srgbClr val="FF0000"/>
                </a:solidFill>
                <a:ea typeface="楷体_GB2312" pitchFamily="49" charset="-122"/>
                <a:cs typeface="Times New Roman" panose="02020603050405020304" pitchFamily="18" charset="0"/>
              </a:rPr>
              <a:t>PN</a:t>
            </a:r>
            <a:r>
              <a:rPr lang="zh-CN" altLang="en-US">
                <a:solidFill>
                  <a:srgbClr val="FF0000"/>
                </a:solidFill>
                <a:latin typeface="楷体" panose="02010609060101010101" pitchFamily="49" charset="-122"/>
                <a:ea typeface="楷体" panose="02010609060101010101" pitchFamily="49" charset="-122"/>
                <a:cs typeface="Times New Roman" panose="02020603050405020304" pitchFamily="18" charset="0"/>
              </a:rPr>
              <a:t>结</a:t>
            </a:r>
            <a:r>
              <a:rPr lang="zh-CN" altLang="en-US">
                <a:solidFill>
                  <a:srgbClr val="FF0000"/>
                </a:solidFill>
                <a:ea typeface="楷体_GB2312" pitchFamily="49" charset="-122"/>
                <a:cs typeface="Times New Roman" panose="02020603050405020304" pitchFamily="18" charset="0"/>
              </a:rPr>
              <a:t>：</a:t>
            </a:r>
            <a:r>
              <a:rPr lang="zh-CN" altLang="en-US">
                <a:latin typeface="楷体" panose="02010609060101010101" pitchFamily="49" charset="-122"/>
                <a:ea typeface="楷体" panose="02010609060101010101" pitchFamily="49" charset="-122"/>
                <a:cs typeface="Times New Roman" panose="02020603050405020304" pitchFamily="18" charset="0"/>
              </a:rPr>
              <a:t>如果</a:t>
            </a:r>
            <a:r>
              <a:rPr lang="en-US" altLang="zh-CN" sz="2600">
                <a:ea typeface="楷体" panose="02010609060101010101" pitchFamily="49" charset="-122"/>
                <a:cs typeface="Times New Roman" panose="02020603050405020304" pitchFamily="18" charset="0"/>
              </a:rPr>
              <a:t>P</a:t>
            </a:r>
            <a:r>
              <a:rPr lang="zh-CN" altLang="en-US">
                <a:latin typeface="楷体" panose="02010609060101010101" pitchFamily="49" charset="-122"/>
                <a:ea typeface="楷体" panose="02010609060101010101" pitchFamily="49" charset="-122"/>
              </a:rPr>
              <a:t>区和</a:t>
            </a:r>
            <a:r>
              <a:rPr lang="en-US" altLang="zh-CN" sz="2600">
                <a:ea typeface="楷体" panose="02010609060101010101" pitchFamily="49" charset="-122"/>
              </a:rPr>
              <a:t>N</a:t>
            </a:r>
            <a:r>
              <a:rPr lang="zh-CN" altLang="en-US">
                <a:latin typeface="楷体" panose="02010609060101010101" pitchFamily="49" charset="-122"/>
                <a:ea typeface="楷体" panose="02010609060101010101" pitchFamily="49" charset="-122"/>
              </a:rPr>
              <a:t>区的掺杂浓度相同，则耗</a:t>
            </a:r>
            <a:endParaRPr lang="en-US" altLang="zh-CN">
              <a:latin typeface="楷体" panose="02010609060101010101" pitchFamily="49" charset="-122"/>
              <a:ea typeface="楷体" panose="02010609060101010101" pitchFamily="49" charset="-122"/>
            </a:endParaRPr>
          </a:p>
          <a:p>
            <a:r>
              <a:rPr lang="zh-CN" altLang="en-US">
                <a:latin typeface="楷体" panose="02010609060101010101" pitchFamily="49" charset="-122"/>
                <a:ea typeface="楷体" panose="02010609060101010101" pitchFamily="49" charset="-122"/>
              </a:rPr>
              <a:t>             尽区相对界面对称，称为对称结。</a:t>
            </a:r>
            <a:endParaRPr lang="en-US" altLang="zh-CN">
              <a:latin typeface="楷体" panose="02010609060101010101" pitchFamily="49" charset="-122"/>
              <a:ea typeface="楷体" panose="02010609060101010101" pitchFamily="49" charset="-122"/>
            </a:endParaRPr>
          </a:p>
          <a:p>
            <a:pPr>
              <a:lnSpc>
                <a:spcPts val="1800"/>
              </a:lnSpc>
            </a:pPr>
            <a:endParaRPr lang="en-US" altLang="zh-CN">
              <a:latin typeface="楷体" panose="02010609060101010101" pitchFamily="49" charset="-122"/>
              <a:ea typeface="楷体" panose="02010609060101010101" pitchFamily="49" charset="-122"/>
            </a:endParaRPr>
          </a:p>
          <a:p>
            <a:r>
              <a:rPr lang="en-US" altLang="zh-CN">
                <a:solidFill>
                  <a:srgbClr val="FF0000"/>
                </a:solidFill>
                <a:ea typeface="楷体" panose="02010609060101010101" pitchFamily="49" charset="-122"/>
              </a:rPr>
              <a:t>2. </a:t>
            </a:r>
            <a:r>
              <a:rPr lang="zh-CN" altLang="en-US">
                <a:solidFill>
                  <a:srgbClr val="FF0000"/>
                </a:solidFill>
                <a:latin typeface="楷体" panose="02010609060101010101" pitchFamily="49" charset="-122"/>
                <a:ea typeface="楷体" panose="02010609060101010101" pitchFamily="49" charset="-122"/>
              </a:rPr>
              <a:t>不对称</a:t>
            </a:r>
            <a:r>
              <a:rPr lang="en-US" altLang="zh-CN">
                <a:solidFill>
                  <a:srgbClr val="FF0000"/>
                </a:solidFill>
                <a:ea typeface="楷体_GB2312" pitchFamily="49" charset="-122"/>
              </a:rPr>
              <a:t>PN</a:t>
            </a:r>
            <a:r>
              <a:rPr lang="zh-CN" altLang="en-US">
                <a:solidFill>
                  <a:srgbClr val="FF0000"/>
                </a:solidFill>
                <a:latin typeface="楷体" panose="02010609060101010101" pitchFamily="49" charset="-122"/>
                <a:ea typeface="楷体" panose="02010609060101010101" pitchFamily="49" charset="-122"/>
              </a:rPr>
              <a:t>结：</a:t>
            </a:r>
            <a:r>
              <a:rPr lang="zh-CN" altLang="en-US">
                <a:latin typeface="楷体" panose="02010609060101010101" pitchFamily="49" charset="-122"/>
                <a:ea typeface="楷体" panose="02010609060101010101" pitchFamily="49" charset="-122"/>
              </a:rPr>
              <a:t>两边掺杂浓度不相等时形成的</a:t>
            </a:r>
            <a:r>
              <a:rPr lang="en-US" altLang="zh-CN" sz="2600">
                <a:ea typeface="楷体" panose="02010609060101010101" pitchFamily="49" charset="-122"/>
              </a:rPr>
              <a:t>PN</a:t>
            </a:r>
            <a:r>
              <a:rPr lang="zh-CN" altLang="en-US">
                <a:latin typeface="楷体" panose="02010609060101010101" pitchFamily="49" charset="-122"/>
                <a:ea typeface="楷体" panose="02010609060101010101" pitchFamily="49" charset="-122"/>
              </a:rPr>
              <a:t>结</a:t>
            </a:r>
            <a:endParaRPr lang="en-US" altLang="zh-CN">
              <a:latin typeface="楷体" panose="02010609060101010101" pitchFamily="49" charset="-122"/>
              <a:ea typeface="楷体" panose="02010609060101010101" pitchFamily="49" charset="-122"/>
            </a:endParaRPr>
          </a:p>
          <a:p>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称为不对称结，</a:t>
            </a:r>
            <a:r>
              <a:rPr lang="en-US" altLang="zh-CN">
                <a:ea typeface="楷体_GB2312" pitchFamily="49" charset="-122"/>
              </a:rPr>
              <a:t> </a:t>
            </a:r>
            <a:r>
              <a:rPr lang="en-US" altLang="zh-CN" sz="2600">
                <a:ea typeface="楷体" panose="02010609060101010101" pitchFamily="49" charset="-122"/>
              </a:rPr>
              <a:t>PN</a:t>
            </a:r>
            <a:r>
              <a:rPr lang="zh-CN" altLang="en-US">
                <a:latin typeface="楷体" panose="02010609060101010101" pitchFamily="49" charset="-122"/>
                <a:ea typeface="楷体" panose="02010609060101010101" pitchFamily="49" charset="-122"/>
              </a:rPr>
              <a:t>结伸向轻掺杂区。</a:t>
            </a:r>
          </a:p>
          <a:p>
            <a:endParaRPr lang="zh-CN" altLang="en-US">
              <a:latin typeface="楷体" panose="02010609060101010101" pitchFamily="49" charset="-122"/>
              <a:ea typeface="楷体" panose="02010609060101010101" pitchFamily="49" charset="-122"/>
            </a:endParaRPr>
          </a:p>
        </p:txBody>
      </p:sp>
      <p:sp>
        <p:nvSpPr>
          <p:cNvPr id="33797" name="Rectangle 8"/>
          <p:cNvSpPr>
            <a:spLocks noChangeArrowheads="1"/>
          </p:cNvSpPr>
          <p:nvPr/>
        </p:nvSpPr>
        <p:spPr bwMode="auto">
          <a:xfrm>
            <a:off x="966788" y="2632075"/>
            <a:ext cx="7024687"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ea typeface="楷体_GB2312" pitchFamily="49" charset="-122"/>
            </a:endParaRPr>
          </a:p>
        </p:txBody>
      </p:sp>
      <p:pic>
        <p:nvPicPr>
          <p:cNvPr id="33798" name="图片 8"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3"/>
          <p:cNvSpPr txBox="1">
            <a:spLocks noRot="1" noChangeArrowheads="1"/>
          </p:cNvSpPr>
          <p:nvPr/>
        </p:nvSpPr>
        <p:spPr bwMode="auto">
          <a:xfrm>
            <a:off x="0" y="873125"/>
            <a:ext cx="88233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kumimoji="0" lang="en-US" altLang="zh-CN" sz="3200">
                <a:solidFill>
                  <a:srgbClr val="0000C4"/>
                </a:solidFill>
                <a:ea typeface="楷体_GB2312" pitchFamily="49" charset="-122"/>
              </a:rPr>
              <a:t>  </a:t>
            </a:r>
            <a:r>
              <a:rPr kumimoji="0" lang="zh-CN" altLang="en-US" sz="3200">
                <a:solidFill>
                  <a:srgbClr val="0000C4"/>
                </a:solidFill>
                <a:ea typeface="楷体_GB2312" pitchFamily="49" charset="-122"/>
              </a:rPr>
              <a:t>三、</a:t>
            </a:r>
            <a:r>
              <a:rPr kumimoji="0" lang="en-US" altLang="zh-CN" sz="3200">
                <a:solidFill>
                  <a:srgbClr val="0000C4"/>
                </a:solidFill>
                <a:ea typeface="楷体_GB2312" pitchFamily="49" charset="-122"/>
              </a:rPr>
              <a:t>PN</a:t>
            </a:r>
            <a:r>
              <a:rPr kumimoji="0" lang="zh-CN" altLang="en-US" sz="3200">
                <a:solidFill>
                  <a:srgbClr val="0000C4"/>
                </a:solidFill>
                <a:latin typeface="楷体" panose="02010609060101010101" pitchFamily="49" charset="-122"/>
                <a:ea typeface="楷体" panose="02010609060101010101" pitchFamily="49" charset="-122"/>
              </a:rPr>
              <a:t>结的类型</a:t>
            </a:r>
            <a:endParaRPr kumimoji="0" lang="en-US" altLang="zh-CN" sz="3200">
              <a:solidFill>
                <a:srgbClr val="0000C4"/>
              </a:solidFill>
              <a:latin typeface="楷体" panose="02010609060101010101" pitchFamily="49" charset="-122"/>
              <a:ea typeface="楷体" panose="02010609060101010101" pitchFamily="49" charset="-122"/>
            </a:endParaRPr>
          </a:p>
        </p:txBody>
      </p:sp>
      <p:sp>
        <p:nvSpPr>
          <p:cNvPr id="33800" name="Text Box 4"/>
          <p:cNvSpPr txBox="1">
            <a:spLocks noChangeArrowheads="1"/>
          </p:cNvSpPr>
          <p:nvPr/>
        </p:nvSpPr>
        <p:spPr bwMode="auto">
          <a:xfrm>
            <a:off x="0" y="62611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a:ea typeface="楷体_GB2312" pitchFamily="49" charset="-122"/>
              </a:rPr>
              <a:t>图 </a:t>
            </a:r>
            <a:r>
              <a:rPr lang="en-US" altLang="zh-CN" sz="2400">
                <a:ea typeface="楷体_GB2312" pitchFamily="49" charset="-122"/>
              </a:rPr>
              <a:t>10.  </a:t>
            </a:r>
            <a:r>
              <a:rPr lang="zh-CN" altLang="en-US" sz="2400">
                <a:ea typeface="楷体_GB2312" pitchFamily="49" charset="-122"/>
              </a:rPr>
              <a:t>不对称</a:t>
            </a:r>
            <a:r>
              <a:rPr lang="en-US" altLang="zh-CN" sz="2400">
                <a:ea typeface="楷体" panose="02010609060101010101" pitchFamily="49" charset="-122"/>
                <a:cs typeface="Times New Roman" panose="02020603050405020304" pitchFamily="18" charset="0"/>
              </a:rPr>
              <a:t>P</a:t>
            </a:r>
            <a:r>
              <a:rPr lang="en-US" altLang="zh-CN" sz="2400" baseline="30000">
                <a:ea typeface="楷体" panose="02010609060101010101" pitchFamily="49" charset="-122"/>
                <a:cs typeface="Times New Roman" panose="02020603050405020304" pitchFamily="18" charset="0"/>
              </a:rPr>
              <a:t>+</a:t>
            </a:r>
            <a:r>
              <a:rPr lang="en-US" altLang="zh-CN" sz="2400">
                <a:ea typeface="楷体" panose="02010609060101010101" pitchFamily="49" charset="-122"/>
                <a:cs typeface="Times New Roman" panose="02020603050405020304" pitchFamily="18" charset="0"/>
              </a:rPr>
              <a:t>N</a:t>
            </a:r>
            <a:r>
              <a:rPr lang="zh-CN" altLang="en-US" sz="2400">
                <a:latin typeface="楷体" panose="02010609060101010101" pitchFamily="49" charset="-122"/>
                <a:ea typeface="楷体" panose="02010609060101010101" pitchFamily="49" charset="-122"/>
              </a:rPr>
              <a:t>结</a:t>
            </a:r>
          </a:p>
        </p:txBody>
      </p:sp>
      <p:pic>
        <p:nvPicPr>
          <p:cNvPr id="33801" name="图片 14"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5222875"/>
            <a:ext cx="371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图片 15"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8688" y="5221288"/>
            <a:ext cx="371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3" name="图片 16"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4546600"/>
            <a:ext cx="371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4" name="图片 17"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5187950"/>
            <a:ext cx="371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5" name="图片 18"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4546600"/>
            <a:ext cx="371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6" name="图片 19"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0275" y="4546600"/>
            <a:ext cx="3730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图片 20"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4533900"/>
            <a:ext cx="371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图片 21"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5211763"/>
            <a:ext cx="371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9" name="矩形 22"/>
          <p:cNvSpPr>
            <a:spLocks noChangeArrowheads="1"/>
          </p:cNvSpPr>
          <p:nvPr/>
        </p:nvSpPr>
        <p:spPr bwMode="auto">
          <a:xfrm>
            <a:off x="2470150" y="5483225"/>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0000F6"/>
                </a:solidFill>
                <a:ea typeface="楷体" panose="02010609060101010101" pitchFamily="49" charset="-122"/>
                <a:cs typeface="Times New Roman" panose="02020603050405020304" pitchFamily="18" charset="0"/>
              </a:rPr>
              <a:t>P</a:t>
            </a:r>
            <a:endParaRPr lang="zh-CN" altLang="en-US" sz="2400">
              <a:solidFill>
                <a:srgbClr val="0000F6"/>
              </a:solidFill>
              <a:ea typeface="楷体_GB2312" pitchFamily="49" charset="-122"/>
              <a:cs typeface="Times New Roman" panose="02020603050405020304" pitchFamily="18" charset="0"/>
            </a:endParaRPr>
          </a:p>
        </p:txBody>
      </p:sp>
      <p:sp>
        <p:nvSpPr>
          <p:cNvPr id="33810" name="矩形 24"/>
          <p:cNvSpPr>
            <a:spLocks noChangeArrowheads="1"/>
          </p:cNvSpPr>
          <p:nvPr/>
        </p:nvSpPr>
        <p:spPr bwMode="auto">
          <a:xfrm>
            <a:off x="6234113" y="5424488"/>
            <a:ext cx="407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0000F6"/>
                </a:solidFill>
                <a:ea typeface="楷体" panose="02010609060101010101" pitchFamily="49" charset="-122"/>
                <a:cs typeface="Times New Roman" panose="02020603050405020304" pitchFamily="18" charset="0"/>
              </a:rPr>
              <a:t>N</a:t>
            </a:r>
            <a:endParaRPr lang="zh-CN" altLang="en-US" sz="2400">
              <a:solidFill>
                <a:srgbClr val="0000F6"/>
              </a:solidFill>
              <a:ea typeface="楷体" panose="02010609060101010101" pitchFamily="49" charset="-122"/>
              <a:cs typeface="Times New Roman" panose="02020603050405020304" pitchFamily="18" charset="0"/>
            </a:endParaRPr>
          </a:p>
        </p:txBody>
      </p:sp>
      <p:pic>
        <p:nvPicPr>
          <p:cNvPr id="33811" name="图片 25" descr="图片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64138" y="4783138"/>
            <a:ext cx="63976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2" name="图片 27" descr="图片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4767263"/>
            <a:ext cx="639762"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3" name="图片 28" descr="图片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0400" y="4764088"/>
            <a:ext cx="6397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图片 29" descr="图片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2538" y="4762500"/>
            <a:ext cx="6397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15" name="Group 156"/>
          <p:cNvGrpSpPr>
            <a:grpSpLocks/>
          </p:cNvGrpSpPr>
          <p:nvPr/>
        </p:nvGrpSpPr>
        <p:grpSpPr bwMode="auto">
          <a:xfrm>
            <a:off x="3848100" y="4073525"/>
            <a:ext cx="1887538" cy="2019300"/>
            <a:chOff x="1946" y="590"/>
            <a:chExt cx="1741" cy="2430"/>
          </a:xfrm>
        </p:grpSpPr>
        <p:sp>
          <p:nvSpPr>
            <p:cNvPr id="33819" name="Line 157"/>
            <p:cNvSpPr>
              <a:spLocks noChangeShapeType="1"/>
            </p:cNvSpPr>
            <p:nvPr/>
          </p:nvSpPr>
          <p:spPr bwMode="auto">
            <a:xfrm>
              <a:off x="1946" y="590"/>
              <a:ext cx="0" cy="2430"/>
            </a:xfrm>
            <a:prstGeom prst="line">
              <a:avLst/>
            </a:prstGeom>
            <a:noFill/>
            <a:ln w="38100">
              <a:solidFill>
                <a:srgbClr val="0000C4"/>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Line 158"/>
            <p:cNvSpPr>
              <a:spLocks noChangeShapeType="1"/>
            </p:cNvSpPr>
            <p:nvPr/>
          </p:nvSpPr>
          <p:spPr bwMode="auto">
            <a:xfrm>
              <a:off x="3687" y="590"/>
              <a:ext cx="0" cy="2430"/>
            </a:xfrm>
            <a:prstGeom prst="line">
              <a:avLst/>
            </a:prstGeom>
            <a:noFill/>
            <a:ln w="38100">
              <a:solidFill>
                <a:srgbClr val="0000C4"/>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16" name="Text Box 159"/>
          <p:cNvSpPr txBox="1">
            <a:spLocks noChangeArrowheads="1"/>
          </p:cNvSpPr>
          <p:nvPr/>
        </p:nvSpPr>
        <p:spPr bwMode="auto">
          <a:xfrm>
            <a:off x="4456113" y="3697288"/>
            <a:ext cx="9636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a:solidFill>
                  <a:srgbClr val="0000C4"/>
                </a:solidFill>
                <a:ea typeface="楷体" panose="02010609060101010101" pitchFamily="49" charset="-122"/>
                <a:cs typeface="Times New Roman" panose="02020603050405020304" pitchFamily="18" charset="0"/>
              </a:rPr>
              <a:t>PN</a:t>
            </a:r>
            <a:r>
              <a:rPr lang="zh-CN" altLang="en-US" sz="2600">
                <a:solidFill>
                  <a:srgbClr val="0000C4"/>
                </a:solidFill>
                <a:latin typeface="隶书" pitchFamily="49" charset="-122"/>
                <a:ea typeface="隶书" pitchFamily="49" charset="-122"/>
                <a:cs typeface="Times New Roman" panose="02020603050405020304" pitchFamily="18" charset="0"/>
              </a:rPr>
              <a:t>结</a:t>
            </a:r>
            <a:endParaRPr lang="zh-CN" altLang="zh-CN" sz="2600">
              <a:solidFill>
                <a:srgbClr val="0000C4"/>
              </a:solidFill>
              <a:latin typeface="隶书" pitchFamily="49" charset="-122"/>
              <a:ea typeface="隶书" pitchFamily="49" charset="-122"/>
              <a:cs typeface="Times New Roman" panose="02020603050405020304" pitchFamily="18" charset="0"/>
            </a:endParaRPr>
          </a:p>
        </p:txBody>
      </p:sp>
      <p:sp>
        <p:nvSpPr>
          <p:cNvPr id="33817" name="Line 169"/>
          <p:cNvSpPr>
            <a:spLocks noChangeShapeType="1"/>
          </p:cNvSpPr>
          <p:nvPr/>
        </p:nvSpPr>
        <p:spPr bwMode="auto">
          <a:xfrm>
            <a:off x="3871913" y="4192588"/>
            <a:ext cx="1792287" cy="0"/>
          </a:xfrm>
          <a:prstGeom prst="line">
            <a:avLst/>
          </a:prstGeom>
          <a:noFill/>
          <a:ln w="38100">
            <a:solidFill>
              <a:srgbClr val="0000C4"/>
            </a:solidFill>
            <a:prstDash val="dash"/>
            <a:round/>
            <a:headEnd type="triangle" w="sm" len="med"/>
            <a:tailEnd type="triangle" w="sm" len="med"/>
          </a:ln>
          <a:extLst>
            <a:ext uri="{909E8E84-426E-40DD-AFC4-6F175D3DCCD1}">
              <a14:hiddenFill xmlns:a14="http://schemas.microsoft.com/office/drawing/2010/main">
                <a:noFill/>
              </a14:hiddenFill>
            </a:ext>
          </a:extLst>
        </p:spPr>
        <p:txBody>
          <a:bodyPr>
            <a:spAutoFit/>
          </a:bodyPr>
          <a:lstStyle/>
          <a:p>
            <a:endParaRPr lang="zh-CN" altLang="en-US"/>
          </a:p>
        </p:txBody>
      </p:sp>
      <p:pic>
        <p:nvPicPr>
          <p:cNvPr id="33818" name="图片 27" descr="图片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五角星 124"/>
          <p:cNvSpPr/>
          <p:nvPr/>
        </p:nvSpPr>
        <p:spPr>
          <a:xfrm>
            <a:off x="4954588" y="639763"/>
            <a:ext cx="614362"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5" name="矩形 154"/>
          <p:cNvSpPr>
            <a:spLocks noChangeArrowheads="1"/>
          </p:cNvSpPr>
          <p:nvPr/>
        </p:nvSpPr>
        <p:spPr bwMode="auto">
          <a:xfrm>
            <a:off x="4000500" y="2619375"/>
            <a:ext cx="1371600" cy="1981200"/>
          </a:xfrm>
          <a:prstGeom prst="rect">
            <a:avLst/>
          </a:prstGeom>
          <a:solidFill>
            <a:srgbClr val="98DC76"/>
          </a:solidFill>
          <a:ln>
            <a:noFill/>
          </a:ln>
          <a:extLst>
            <a:ext uri="{91240B29-F687-4F45-9708-019B960494DF}">
              <a14:hiddenLine xmlns:a14="http://schemas.microsoft.com/office/drawing/2010/main" w="38100" algn="ctr">
                <a:solidFill>
                  <a:srgbClr val="000000"/>
                </a:solidFill>
                <a:round/>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54" name="矩形 153"/>
          <p:cNvSpPr>
            <a:spLocks noChangeArrowheads="1"/>
          </p:cNvSpPr>
          <p:nvPr/>
        </p:nvSpPr>
        <p:spPr bwMode="auto">
          <a:xfrm>
            <a:off x="3416300" y="2619375"/>
            <a:ext cx="2628900" cy="1979613"/>
          </a:xfrm>
          <a:prstGeom prst="rect">
            <a:avLst/>
          </a:prstGeom>
          <a:solidFill>
            <a:srgbClr val="98DC76"/>
          </a:solidFill>
          <a:ln>
            <a:noFill/>
          </a:ln>
          <a:extLst>
            <a:ext uri="{91240B29-F687-4F45-9708-019B960494DF}">
              <a14:hiddenLine xmlns:a14="http://schemas.microsoft.com/office/drawing/2010/main" w="38100" algn="ctr">
                <a:solidFill>
                  <a:srgbClr val="000000"/>
                </a:solidFill>
                <a:round/>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21" name="Text Box 114"/>
          <p:cNvSpPr txBox="1">
            <a:spLocks noChangeArrowheads="1"/>
          </p:cNvSpPr>
          <p:nvPr/>
        </p:nvSpPr>
        <p:spPr bwMode="auto">
          <a:xfrm>
            <a:off x="2438400" y="2130425"/>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P</a:t>
            </a:r>
          </a:p>
        </p:txBody>
      </p:sp>
      <p:sp>
        <p:nvSpPr>
          <p:cNvPr id="34822" name="Text Box 115"/>
          <p:cNvSpPr txBox="1">
            <a:spLocks noChangeArrowheads="1"/>
          </p:cNvSpPr>
          <p:nvPr/>
        </p:nvSpPr>
        <p:spPr bwMode="auto">
          <a:xfrm>
            <a:off x="6542088" y="2130425"/>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N</a:t>
            </a:r>
          </a:p>
        </p:txBody>
      </p:sp>
      <p:grpSp>
        <p:nvGrpSpPr>
          <p:cNvPr id="2" name="Group 245"/>
          <p:cNvGrpSpPr>
            <a:grpSpLocks/>
          </p:cNvGrpSpPr>
          <p:nvPr/>
        </p:nvGrpSpPr>
        <p:grpSpPr bwMode="auto">
          <a:xfrm>
            <a:off x="3984625" y="2341563"/>
            <a:ext cx="1371600" cy="2576512"/>
            <a:chOff x="2390" y="453"/>
            <a:chExt cx="864" cy="2448"/>
          </a:xfrm>
        </p:grpSpPr>
        <p:sp>
          <p:nvSpPr>
            <p:cNvPr id="34940" name="Line 116"/>
            <p:cNvSpPr>
              <a:spLocks noChangeShapeType="1"/>
            </p:cNvSpPr>
            <p:nvPr/>
          </p:nvSpPr>
          <p:spPr bwMode="auto">
            <a:xfrm>
              <a:off x="2390" y="453"/>
              <a:ext cx="0" cy="244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41" name="Line 117"/>
            <p:cNvSpPr>
              <a:spLocks noChangeShapeType="1"/>
            </p:cNvSpPr>
            <p:nvPr/>
          </p:nvSpPr>
          <p:spPr bwMode="auto">
            <a:xfrm>
              <a:off x="3254" y="453"/>
              <a:ext cx="0" cy="244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24" name="Text Box 118"/>
          <p:cNvSpPr txBox="1">
            <a:spLocks noChangeArrowheads="1"/>
          </p:cNvSpPr>
          <p:nvPr/>
        </p:nvSpPr>
        <p:spPr bwMode="auto">
          <a:xfrm>
            <a:off x="4041775" y="2016125"/>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latin typeface="楷体" panose="02010609060101010101" pitchFamily="49" charset="-122"/>
                <a:ea typeface="楷体" panose="02010609060101010101" pitchFamily="49" charset="-122"/>
              </a:rPr>
              <a:t>耗尽</a:t>
            </a:r>
            <a:r>
              <a:rPr lang="zh-CN" altLang="zh-CN">
                <a:latin typeface="楷体" panose="02010609060101010101" pitchFamily="49" charset="-122"/>
                <a:ea typeface="楷体" panose="02010609060101010101" pitchFamily="49" charset="-122"/>
              </a:rPr>
              <a:t>区</a:t>
            </a:r>
            <a:endParaRPr lang="zh-CN" altLang="zh-CN" sz="3600">
              <a:latin typeface="楷体" panose="02010609060101010101" pitchFamily="49" charset="-122"/>
              <a:ea typeface="楷体" panose="02010609060101010101" pitchFamily="49" charset="-122"/>
            </a:endParaRPr>
          </a:p>
        </p:txBody>
      </p:sp>
      <p:sp>
        <p:nvSpPr>
          <p:cNvPr id="34825" name="Text Box 119"/>
          <p:cNvSpPr txBox="1">
            <a:spLocks noChangeArrowheads="1"/>
          </p:cNvSpPr>
          <p:nvPr/>
        </p:nvSpPr>
        <p:spPr bwMode="auto">
          <a:xfrm>
            <a:off x="4973638" y="4881563"/>
            <a:ext cx="162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latin typeface="楷体" panose="02010609060101010101" pitchFamily="49" charset="-122"/>
                <a:ea typeface="楷体" panose="02010609060101010101" pitchFamily="49" charset="-122"/>
              </a:rPr>
              <a:t>内电场</a:t>
            </a:r>
            <a:r>
              <a:rPr lang="en-US" altLang="zh-CN" sz="2400" noProof="1">
                <a:ea typeface="楷体_GB2312" pitchFamily="49" charset="-122"/>
              </a:rPr>
              <a:t>U</a:t>
            </a:r>
            <a:r>
              <a:rPr lang="en-US" altLang="zh-CN" sz="2400" baseline="-25000" noProof="1">
                <a:ea typeface="楷体_GB2312" pitchFamily="49" charset="-122"/>
              </a:rPr>
              <a:t>B</a:t>
            </a:r>
            <a:endParaRPr lang="zh-CN" altLang="zh-CN" sz="2400" b="0">
              <a:ea typeface="楷体_GB2312" pitchFamily="49" charset="-122"/>
            </a:endParaRPr>
          </a:p>
        </p:txBody>
      </p:sp>
      <p:sp>
        <p:nvSpPr>
          <p:cNvPr id="34826" name="Line 124"/>
          <p:cNvSpPr>
            <a:spLocks noChangeShapeType="1"/>
          </p:cNvSpPr>
          <p:nvPr/>
        </p:nvSpPr>
        <p:spPr bwMode="auto">
          <a:xfrm flipH="1">
            <a:off x="4054475" y="4937125"/>
            <a:ext cx="1243013" cy="31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Text Box 127"/>
          <p:cNvSpPr txBox="1">
            <a:spLocks noChangeArrowheads="1"/>
          </p:cNvSpPr>
          <p:nvPr/>
        </p:nvSpPr>
        <p:spPr bwMode="auto">
          <a:xfrm>
            <a:off x="0" y="6365875"/>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400">
                <a:ea typeface="楷体_GB2312" pitchFamily="49" charset="-122"/>
              </a:rPr>
              <a:t>图</a:t>
            </a:r>
            <a:r>
              <a:rPr lang="en-US" altLang="zh-CN" sz="2400">
                <a:ea typeface="楷体_GB2312" pitchFamily="49" charset="-122"/>
                <a:cs typeface="Times New Roman" panose="02020603050405020304" pitchFamily="18" charset="0"/>
              </a:rPr>
              <a:t> 11</a:t>
            </a:r>
            <a:r>
              <a:rPr lang="en-US" altLang="zh-CN" sz="2400">
                <a:ea typeface="楷体_GB2312" pitchFamily="49" charset="-122"/>
              </a:rPr>
              <a:t>.  </a:t>
            </a:r>
            <a:r>
              <a:rPr lang="zh-CN" altLang="en-US" sz="2400">
                <a:ea typeface="楷体_GB2312" pitchFamily="49" charset="-122"/>
              </a:rPr>
              <a:t>正向偏置的</a:t>
            </a:r>
            <a:r>
              <a:rPr lang="en-US" altLang="zh-CN" sz="2400" noProof="1">
                <a:ea typeface="楷体_GB2312" pitchFamily="49" charset="-122"/>
              </a:rPr>
              <a:t>PN</a:t>
            </a:r>
            <a:r>
              <a:rPr lang="zh-CN" altLang="zh-CN" sz="2400">
                <a:ea typeface="楷体_GB2312" pitchFamily="49" charset="-122"/>
              </a:rPr>
              <a:t>结</a:t>
            </a:r>
          </a:p>
        </p:txBody>
      </p:sp>
      <p:sp>
        <p:nvSpPr>
          <p:cNvPr id="34828" name="Line 130"/>
          <p:cNvSpPr>
            <a:spLocks noChangeShapeType="1"/>
          </p:cNvSpPr>
          <p:nvPr/>
        </p:nvSpPr>
        <p:spPr bwMode="auto">
          <a:xfrm>
            <a:off x="2460625" y="5783263"/>
            <a:ext cx="0" cy="608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Line 131"/>
          <p:cNvSpPr>
            <a:spLocks noChangeShapeType="1"/>
          </p:cNvSpPr>
          <p:nvPr/>
        </p:nvSpPr>
        <p:spPr bwMode="auto">
          <a:xfrm>
            <a:off x="2613025" y="5935663"/>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132"/>
          <p:cNvSpPr>
            <a:spLocks noChangeShapeType="1"/>
          </p:cNvSpPr>
          <p:nvPr/>
        </p:nvSpPr>
        <p:spPr bwMode="auto">
          <a:xfrm>
            <a:off x="2765425" y="5783263"/>
            <a:ext cx="0" cy="608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Line 133"/>
          <p:cNvSpPr>
            <a:spLocks noChangeShapeType="1"/>
          </p:cNvSpPr>
          <p:nvPr/>
        </p:nvSpPr>
        <p:spPr bwMode="auto">
          <a:xfrm>
            <a:off x="2917825" y="5935663"/>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2" name="Text Box 134"/>
          <p:cNvSpPr txBox="1">
            <a:spLocks noChangeArrowheads="1"/>
          </p:cNvSpPr>
          <p:nvPr/>
        </p:nvSpPr>
        <p:spPr bwMode="auto">
          <a:xfrm>
            <a:off x="1997075" y="5649913"/>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E</a:t>
            </a:r>
          </a:p>
        </p:txBody>
      </p:sp>
      <p:sp>
        <p:nvSpPr>
          <p:cNvPr id="34833" name="Line 135"/>
          <p:cNvSpPr>
            <a:spLocks noChangeShapeType="1"/>
          </p:cNvSpPr>
          <p:nvPr/>
        </p:nvSpPr>
        <p:spPr bwMode="auto">
          <a:xfrm flipH="1">
            <a:off x="1012825" y="6088063"/>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Line 136"/>
          <p:cNvSpPr>
            <a:spLocks noChangeShapeType="1"/>
          </p:cNvSpPr>
          <p:nvPr/>
        </p:nvSpPr>
        <p:spPr bwMode="auto">
          <a:xfrm flipV="1">
            <a:off x="1023938" y="3692525"/>
            <a:ext cx="9525" cy="2408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5" name="Line 137"/>
          <p:cNvSpPr>
            <a:spLocks noChangeShapeType="1"/>
          </p:cNvSpPr>
          <p:nvPr/>
        </p:nvSpPr>
        <p:spPr bwMode="auto">
          <a:xfrm>
            <a:off x="1023938" y="370205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6" name="Line 138"/>
          <p:cNvSpPr>
            <a:spLocks noChangeShapeType="1"/>
          </p:cNvSpPr>
          <p:nvPr/>
        </p:nvSpPr>
        <p:spPr bwMode="auto">
          <a:xfrm>
            <a:off x="8251825" y="368458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Line 139"/>
          <p:cNvSpPr>
            <a:spLocks noChangeShapeType="1"/>
          </p:cNvSpPr>
          <p:nvPr/>
        </p:nvSpPr>
        <p:spPr bwMode="auto">
          <a:xfrm flipH="1">
            <a:off x="8543925" y="3681413"/>
            <a:ext cx="6350" cy="2406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8" name="Line 140"/>
          <p:cNvSpPr>
            <a:spLocks noChangeShapeType="1"/>
          </p:cNvSpPr>
          <p:nvPr/>
        </p:nvSpPr>
        <p:spPr bwMode="auto">
          <a:xfrm>
            <a:off x="2917825" y="6088063"/>
            <a:ext cx="3352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Rectangle 141"/>
          <p:cNvSpPr>
            <a:spLocks noChangeArrowheads="1"/>
          </p:cNvSpPr>
          <p:nvPr/>
        </p:nvSpPr>
        <p:spPr bwMode="auto">
          <a:xfrm>
            <a:off x="6270625" y="6011863"/>
            <a:ext cx="608013" cy="15398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40" name="Line 142"/>
          <p:cNvSpPr>
            <a:spLocks noChangeShapeType="1"/>
          </p:cNvSpPr>
          <p:nvPr/>
        </p:nvSpPr>
        <p:spPr bwMode="auto">
          <a:xfrm>
            <a:off x="6880225" y="6088063"/>
            <a:ext cx="1676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Text Box 143"/>
          <p:cNvSpPr txBox="1">
            <a:spLocks noChangeArrowheads="1"/>
          </p:cNvSpPr>
          <p:nvPr/>
        </p:nvSpPr>
        <p:spPr bwMode="auto">
          <a:xfrm>
            <a:off x="6880225" y="56388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R</a:t>
            </a:r>
          </a:p>
        </p:txBody>
      </p:sp>
      <p:sp>
        <p:nvSpPr>
          <p:cNvPr id="111760" name="Text Box 144"/>
          <p:cNvSpPr txBox="1">
            <a:spLocks noChangeArrowheads="1"/>
          </p:cNvSpPr>
          <p:nvPr/>
        </p:nvSpPr>
        <p:spPr bwMode="auto">
          <a:xfrm>
            <a:off x="2443163" y="5224463"/>
            <a:ext cx="1543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a:solidFill>
                  <a:srgbClr val="FF0000"/>
                </a:solidFill>
                <a:ea typeface="楷体_GB2312" pitchFamily="49" charset="-122"/>
              </a:rPr>
              <a:t>外</a:t>
            </a:r>
            <a:r>
              <a:rPr lang="zh-CN" altLang="zh-CN" sz="2400">
                <a:solidFill>
                  <a:srgbClr val="FF0000"/>
                </a:solidFill>
                <a:ea typeface="楷体_GB2312" pitchFamily="49" charset="-122"/>
              </a:rPr>
              <a:t>电场</a:t>
            </a:r>
            <a:r>
              <a:rPr lang="en-US" altLang="zh-CN" sz="2400" noProof="1">
                <a:solidFill>
                  <a:srgbClr val="FF0000"/>
                </a:solidFill>
                <a:ea typeface="楷体_GB2312" pitchFamily="49" charset="-122"/>
              </a:rPr>
              <a:t>U</a:t>
            </a:r>
            <a:r>
              <a:rPr lang="zh-CN" altLang="en-US" sz="2400" baseline="-25000" noProof="1">
                <a:solidFill>
                  <a:srgbClr val="FF0000"/>
                </a:solidFill>
                <a:ea typeface="楷体_GB2312" pitchFamily="49" charset="-122"/>
              </a:rPr>
              <a:t>外</a:t>
            </a:r>
            <a:endParaRPr lang="zh-CN" altLang="zh-CN" sz="2400" baseline="-25000" noProof="1">
              <a:solidFill>
                <a:srgbClr val="FF0000"/>
              </a:solidFill>
              <a:ea typeface="楷体_GB2312" pitchFamily="49" charset="-122"/>
            </a:endParaRPr>
          </a:p>
        </p:txBody>
      </p:sp>
      <p:sp>
        <p:nvSpPr>
          <p:cNvPr id="111762" name="Line 146"/>
          <p:cNvSpPr>
            <a:spLocks noChangeShapeType="1"/>
          </p:cNvSpPr>
          <p:nvPr/>
        </p:nvSpPr>
        <p:spPr bwMode="auto">
          <a:xfrm flipV="1">
            <a:off x="3886200" y="5411788"/>
            <a:ext cx="3984625" cy="349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4" name="Oval 154"/>
          <p:cNvSpPr>
            <a:spLocks noChangeArrowheads="1"/>
          </p:cNvSpPr>
          <p:nvPr/>
        </p:nvSpPr>
        <p:spPr bwMode="auto">
          <a:xfrm>
            <a:off x="4821238" y="39798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45" name="Text Box 155"/>
          <p:cNvSpPr txBox="1">
            <a:spLocks noChangeArrowheads="1"/>
          </p:cNvSpPr>
          <p:nvPr/>
        </p:nvSpPr>
        <p:spPr bwMode="auto">
          <a:xfrm>
            <a:off x="4765675" y="38417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46" name="Oval 156"/>
          <p:cNvSpPr>
            <a:spLocks noChangeArrowheads="1"/>
          </p:cNvSpPr>
          <p:nvPr/>
        </p:nvSpPr>
        <p:spPr bwMode="auto">
          <a:xfrm>
            <a:off x="4821238" y="27606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47" name="Text Box 157"/>
          <p:cNvSpPr txBox="1">
            <a:spLocks noChangeArrowheads="1"/>
          </p:cNvSpPr>
          <p:nvPr/>
        </p:nvSpPr>
        <p:spPr bwMode="auto">
          <a:xfrm>
            <a:off x="4765675" y="26225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48" name="Oval 158"/>
          <p:cNvSpPr>
            <a:spLocks noChangeArrowheads="1"/>
          </p:cNvSpPr>
          <p:nvPr/>
        </p:nvSpPr>
        <p:spPr bwMode="auto">
          <a:xfrm>
            <a:off x="4821238" y="33702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49" name="Text Box 159"/>
          <p:cNvSpPr txBox="1">
            <a:spLocks noChangeArrowheads="1"/>
          </p:cNvSpPr>
          <p:nvPr/>
        </p:nvSpPr>
        <p:spPr bwMode="auto">
          <a:xfrm>
            <a:off x="4765675" y="32321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50" name="Oval 160"/>
          <p:cNvSpPr>
            <a:spLocks noChangeArrowheads="1"/>
          </p:cNvSpPr>
          <p:nvPr/>
        </p:nvSpPr>
        <p:spPr bwMode="auto">
          <a:xfrm>
            <a:off x="6269038" y="27606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51" name="Text Box 161"/>
          <p:cNvSpPr txBox="1">
            <a:spLocks noChangeArrowheads="1"/>
          </p:cNvSpPr>
          <p:nvPr/>
        </p:nvSpPr>
        <p:spPr bwMode="auto">
          <a:xfrm>
            <a:off x="6254750" y="26431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52" name="Oval 162"/>
          <p:cNvSpPr>
            <a:spLocks noChangeArrowheads="1"/>
          </p:cNvSpPr>
          <p:nvPr/>
        </p:nvSpPr>
        <p:spPr bwMode="auto">
          <a:xfrm>
            <a:off x="5583238" y="39798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53" name="Text Box 163"/>
          <p:cNvSpPr txBox="1">
            <a:spLocks noChangeArrowheads="1"/>
          </p:cNvSpPr>
          <p:nvPr/>
        </p:nvSpPr>
        <p:spPr bwMode="auto">
          <a:xfrm>
            <a:off x="5527675" y="38623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54" name="Oval 164"/>
          <p:cNvSpPr>
            <a:spLocks noChangeArrowheads="1"/>
          </p:cNvSpPr>
          <p:nvPr/>
        </p:nvSpPr>
        <p:spPr bwMode="auto">
          <a:xfrm>
            <a:off x="5507038" y="27606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55" name="Text Box 165"/>
          <p:cNvSpPr txBox="1">
            <a:spLocks noChangeArrowheads="1"/>
          </p:cNvSpPr>
          <p:nvPr/>
        </p:nvSpPr>
        <p:spPr bwMode="auto">
          <a:xfrm>
            <a:off x="5451475" y="26431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56" name="Oval 166"/>
          <p:cNvSpPr>
            <a:spLocks noChangeArrowheads="1"/>
          </p:cNvSpPr>
          <p:nvPr/>
        </p:nvSpPr>
        <p:spPr bwMode="auto">
          <a:xfrm>
            <a:off x="5507038" y="33702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57" name="Text Box 167"/>
          <p:cNvSpPr txBox="1">
            <a:spLocks noChangeArrowheads="1"/>
          </p:cNvSpPr>
          <p:nvPr/>
        </p:nvSpPr>
        <p:spPr bwMode="auto">
          <a:xfrm>
            <a:off x="5451475" y="32527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58" name="Oval 168"/>
          <p:cNvSpPr>
            <a:spLocks noChangeArrowheads="1"/>
          </p:cNvSpPr>
          <p:nvPr/>
        </p:nvSpPr>
        <p:spPr bwMode="auto">
          <a:xfrm>
            <a:off x="6954838" y="27606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59" name="Text Box 169"/>
          <p:cNvSpPr txBox="1">
            <a:spLocks noChangeArrowheads="1"/>
          </p:cNvSpPr>
          <p:nvPr/>
        </p:nvSpPr>
        <p:spPr bwMode="auto">
          <a:xfrm>
            <a:off x="6919913" y="26431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60" name="Oval 170"/>
          <p:cNvSpPr>
            <a:spLocks noChangeArrowheads="1"/>
          </p:cNvSpPr>
          <p:nvPr/>
        </p:nvSpPr>
        <p:spPr bwMode="auto">
          <a:xfrm>
            <a:off x="6269038" y="33702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61" name="Text Box 171"/>
          <p:cNvSpPr txBox="1">
            <a:spLocks noChangeArrowheads="1"/>
          </p:cNvSpPr>
          <p:nvPr/>
        </p:nvSpPr>
        <p:spPr bwMode="auto">
          <a:xfrm>
            <a:off x="6254750" y="32527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62" name="Oval 172"/>
          <p:cNvSpPr>
            <a:spLocks noChangeArrowheads="1"/>
          </p:cNvSpPr>
          <p:nvPr/>
        </p:nvSpPr>
        <p:spPr bwMode="auto">
          <a:xfrm>
            <a:off x="6269038" y="39798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63" name="Text Box 173"/>
          <p:cNvSpPr txBox="1">
            <a:spLocks noChangeArrowheads="1"/>
          </p:cNvSpPr>
          <p:nvPr/>
        </p:nvSpPr>
        <p:spPr bwMode="auto">
          <a:xfrm>
            <a:off x="6254750" y="38623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64" name="Oval 174"/>
          <p:cNvSpPr>
            <a:spLocks noChangeArrowheads="1"/>
          </p:cNvSpPr>
          <p:nvPr/>
        </p:nvSpPr>
        <p:spPr bwMode="auto">
          <a:xfrm>
            <a:off x="7640638" y="39798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65" name="Text Box 175"/>
          <p:cNvSpPr txBox="1">
            <a:spLocks noChangeArrowheads="1"/>
          </p:cNvSpPr>
          <p:nvPr/>
        </p:nvSpPr>
        <p:spPr bwMode="auto">
          <a:xfrm>
            <a:off x="7605713" y="38623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66" name="Oval 176"/>
          <p:cNvSpPr>
            <a:spLocks noChangeArrowheads="1"/>
          </p:cNvSpPr>
          <p:nvPr/>
        </p:nvSpPr>
        <p:spPr bwMode="auto">
          <a:xfrm>
            <a:off x="7640638" y="27606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67" name="Text Box 177"/>
          <p:cNvSpPr txBox="1">
            <a:spLocks noChangeArrowheads="1"/>
          </p:cNvSpPr>
          <p:nvPr/>
        </p:nvSpPr>
        <p:spPr bwMode="auto">
          <a:xfrm>
            <a:off x="7605713" y="26431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68" name="Oval 178"/>
          <p:cNvSpPr>
            <a:spLocks noChangeArrowheads="1"/>
          </p:cNvSpPr>
          <p:nvPr/>
        </p:nvSpPr>
        <p:spPr bwMode="auto">
          <a:xfrm>
            <a:off x="6954838" y="33702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69" name="Text Box 179"/>
          <p:cNvSpPr txBox="1">
            <a:spLocks noChangeArrowheads="1"/>
          </p:cNvSpPr>
          <p:nvPr/>
        </p:nvSpPr>
        <p:spPr bwMode="auto">
          <a:xfrm>
            <a:off x="6919913" y="32527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70" name="Oval 180"/>
          <p:cNvSpPr>
            <a:spLocks noChangeArrowheads="1"/>
          </p:cNvSpPr>
          <p:nvPr/>
        </p:nvSpPr>
        <p:spPr bwMode="auto">
          <a:xfrm>
            <a:off x="6954838" y="39798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71" name="Text Box 181"/>
          <p:cNvSpPr txBox="1">
            <a:spLocks noChangeArrowheads="1"/>
          </p:cNvSpPr>
          <p:nvPr/>
        </p:nvSpPr>
        <p:spPr bwMode="auto">
          <a:xfrm>
            <a:off x="6919913" y="38623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72" name="Oval 182"/>
          <p:cNvSpPr>
            <a:spLocks noChangeArrowheads="1"/>
          </p:cNvSpPr>
          <p:nvPr/>
        </p:nvSpPr>
        <p:spPr bwMode="auto">
          <a:xfrm>
            <a:off x="7640638" y="337026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73" name="Text Box 183"/>
          <p:cNvSpPr txBox="1">
            <a:spLocks noChangeArrowheads="1"/>
          </p:cNvSpPr>
          <p:nvPr/>
        </p:nvSpPr>
        <p:spPr bwMode="auto">
          <a:xfrm>
            <a:off x="7605713" y="325278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4874" name="Oval 184"/>
          <p:cNvSpPr>
            <a:spLocks noChangeArrowheads="1"/>
          </p:cNvSpPr>
          <p:nvPr/>
        </p:nvSpPr>
        <p:spPr bwMode="auto">
          <a:xfrm>
            <a:off x="1620838" y="39798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75" name="Line 185"/>
          <p:cNvSpPr>
            <a:spLocks noChangeShapeType="1"/>
          </p:cNvSpPr>
          <p:nvPr/>
        </p:nvSpPr>
        <p:spPr bwMode="auto">
          <a:xfrm>
            <a:off x="1697038" y="42084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6" name="Oval 186"/>
          <p:cNvSpPr>
            <a:spLocks noChangeArrowheads="1"/>
          </p:cNvSpPr>
          <p:nvPr/>
        </p:nvSpPr>
        <p:spPr bwMode="auto">
          <a:xfrm>
            <a:off x="1620838" y="33702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77" name="Line 187"/>
          <p:cNvSpPr>
            <a:spLocks noChangeShapeType="1"/>
          </p:cNvSpPr>
          <p:nvPr/>
        </p:nvSpPr>
        <p:spPr bwMode="auto">
          <a:xfrm>
            <a:off x="1697038" y="35988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8" name="Oval 188"/>
          <p:cNvSpPr>
            <a:spLocks noChangeArrowheads="1"/>
          </p:cNvSpPr>
          <p:nvPr/>
        </p:nvSpPr>
        <p:spPr bwMode="auto">
          <a:xfrm>
            <a:off x="1620838" y="27606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79" name="Line 189"/>
          <p:cNvSpPr>
            <a:spLocks noChangeShapeType="1"/>
          </p:cNvSpPr>
          <p:nvPr/>
        </p:nvSpPr>
        <p:spPr bwMode="auto">
          <a:xfrm>
            <a:off x="1697038" y="29892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0" name="Oval 190"/>
          <p:cNvSpPr>
            <a:spLocks noChangeArrowheads="1"/>
          </p:cNvSpPr>
          <p:nvPr/>
        </p:nvSpPr>
        <p:spPr bwMode="auto">
          <a:xfrm>
            <a:off x="2230438" y="39798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81" name="Line 191"/>
          <p:cNvSpPr>
            <a:spLocks noChangeShapeType="1"/>
          </p:cNvSpPr>
          <p:nvPr/>
        </p:nvSpPr>
        <p:spPr bwMode="auto">
          <a:xfrm>
            <a:off x="2306638" y="42084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2" name="Oval 192"/>
          <p:cNvSpPr>
            <a:spLocks noChangeArrowheads="1"/>
          </p:cNvSpPr>
          <p:nvPr/>
        </p:nvSpPr>
        <p:spPr bwMode="auto">
          <a:xfrm>
            <a:off x="2230438" y="33702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83" name="Line 193"/>
          <p:cNvSpPr>
            <a:spLocks noChangeShapeType="1"/>
          </p:cNvSpPr>
          <p:nvPr/>
        </p:nvSpPr>
        <p:spPr bwMode="auto">
          <a:xfrm>
            <a:off x="2306638" y="35988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4" name="Oval 194"/>
          <p:cNvSpPr>
            <a:spLocks noChangeArrowheads="1"/>
          </p:cNvSpPr>
          <p:nvPr/>
        </p:nvSpPr>
        <p:spPr bwMode="auto">
          <a:xfrm>
            <a:off x="2230438" y="27606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85" name="Line 195"/>
          <p:cNvSpPr>
            <a:spLocks noChangeShapeType="1"/>
          </p:cNvSpPr>
          <p:nvPr/>
        </p:nvSpPr>
        <p:spPr bwMode="auto">
          <a:xfrm>
            <a:off x="2306638" y="29892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6" name="Oval 196"/>
          <p:cNvSpPr>
            <a:spLocks noChangeArrowheads="1"/>
          </p:cNvSpPr>
          <p:nvPr/>
        </p:nvSpPr>
        <p:spPr bwMode="auto">
          <a:xfrm>
            <a:off x="2840038" y="39798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87" name="Line 197"/>
          <p:cNvSpPr>
            <a:spLocks noChangeShapeType="1"/>
          </p:cNvSpPr>
          <p:nvPr/>
        </p:nvSpPr>
        <p:spPr bwMode="auto">
          <a:xfrm>
            <a:off x="2916238" y="42084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8" name="Oval 198"/>
          <p:cNvSpPr>
            <a:spLocks noChangeArrowheads="1"/>
          </p:cNvSpPr>
          <p:nvPr/>
        </p:nvSpPr>
        <p:spPr bwMode="auto">
          <a:xfrm>
            <a:off x="2840038" y="33702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89" name="Line 199"/>
          <p:cNvSpPr>
            <a:spLocks noChangeShapeType="1"/>
          </p:cNvSpPr>
          <p:nvPr/>
        </p:nvSpPr>
        <p:spPr bwMode="auto">
          <a:xfrm>
            <a:off x="2916238" y="35988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0" name="Oval 200"/>
          <p:cNvSpPr>
            <a:spLocks noChangeArrowheads="1"/>
          </p:cNvSpPr>
          <p:nvPr/>
        </p:nvSpPr>
        <p:spPr bwMode="auto">
          <a:xfrm>
            <a:off x="2840038" y="27606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91" name="Line 201"/>
          <p:cNvSpPr>
            <a:spLocks noChangeShapeType="1"/>
          </p:cNvSpPr>
          <p:nvPr/>
        </p:nvSpPr>
        <p:spPr bwMode="auto">
          <a:xfrm>
            <a:off x="2916238" y="29892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2" name="Oval 202"/>
          <p:cNvSpPr>
            <a:spLocks noChangeArrowheads="1"/>
          </p:cNvSpPr>
          <p:nvPr/>
        </p:nvSpPr>
        <p:spPr bwMode="auto">
          <a:xfrm>
            <a:off x="3449638" y="39798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93" name="Line 203"/>
          <p:cNvSpPr>
            <a:spLocks noChangeShapeType="1"/>
          </p:cNvSpPr>
          <p:nvPr/>
        </p:nvSpPr>
        <p:spPr bwMode="auto">
          <a:xfrm>
            <a:off x="3525838" y="42084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4" name="Oval 204"/>
          <p:cNvSpPr>
            <a:spLocks noChangeArrowheads="1"/>
          </p:cNvSpPr>
          <p:nvPr/>
        </p:nvSpPr>
        <p:spPr bwMode="auto">
          <a:xfrm>
            <a:off x="3449638" y="33702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95" name="Line 205"/>
          <p:cNvSpPr>
            <a:spLocks noChangeShapeType="1"/>
          </p:cNvSpPr>
          <p:nvPr/>
        </p:nvSpPr>
        <p:spPr bwMode="auto">
          <a:xfrm>
            <a:off x="3525838" y="35988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6" name="Oval 206"/>
          <p:cNvSpPr>
            <a:spLocks noChangeArrowheads="1"/>
          </p:cNvSpPr>
          <p:nvPr/>
        </p:nvSpPr>
        <p:spPr bwMode="auto">
          <a:xfrm>
            <a:off x="3449638" y="27606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97" name="Line 207"/>
          <p:cNvSpPr>
            <a:spLocks noChangeShapeType="1"/>
          </p:cNvSpPr>
          <p:nvPr/>
        </p:nvSpPr>
        <p:spPr bwMode="auto">
          <a:xfrm>
            <a:off x="3525838" y="29892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8" name="Oval 208"/>
          <p:cNvSpPr>
            <a:spLocks noChangeArrowheads="1"/>
          </p:cNvSpPr>
          <p:nvPr/>
        </p:nvSpPr>
        <p:spPr bwMode="auto">
          <a:xfrm>
            <a:off x="4059238" y="39798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899" name="Line 209"/>
          <p:cNvSpPr>
            <a:spLocks noChangeShapeType="1"/>
          </p:cNvSpPr>
          <p:nvPr/>
        </p:nvSpPr>
        <p:spPr bwMode="auto">
          <a:xfrm>
            <a:off x="4135438" y="42084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0" name="Oval 210"/>
          <p:cNvSpPr>
            <a:spLocks noChangeArrowheads="1"/>
          </p:cNvSpPr>
          <p:nvPr/>
        </p:nvSpPr>
        <p:spPr bwMode="auto">
          <a:xfrm>
            <a:off x="4059238" y="33702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01" name="Line 211"/>
          <p:cNvSpPr>
            <a:spLocks noChangeShapeType="1"/>
          </p:cNvSpPr>
          <p:nvPr/>
        </p:nvSpPr>
        <p:spPr bwMode="auto">
          <a:xfrm>
            <a:off x="4135438" y="35988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2" name="Oval 212"/>
          <p:cNvSpPr>
            <a:spLocks noChangeArrowheads="1"/>
          </p:cNvSpPr>
          <p:nvPr/>
        </p:nvSpPr>
        <p:spPr bwMode="auto">
          <a:xfrm>
            <a:off x="4059238" y="276066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03" name="Line 213"/>
          <p:cNvSpPr>
            <a:spLocks noChangeShapeType="1"/>
          </p:cNvSpPr>
          <p:nvPr/>
        </p:nvSpPr>
        <p:spPr bwMode="auto">
          <a:xfrm>
            <a:off x="4135438" y="298926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4" name="Line 214"/>
          <p:cNvSpPr>
            <a:spLocks noChangeShapeType="1"/>
          </p:cNvSpPr>
          <p:nvPr/>
        </p:nvSpPr>
        <p:spPr bwMode="auto">
          <a:xfrm>
            <a:off x="1468438" y="2632075"/>
            <a:ext cx="67818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5" name="Line 215"/>
          <p:cNvSpPr>
            <a:spLocks noChangeShapeType="1"/>
          </p:cNvSpPr>
          <p:nvPr/>
        </p:nvSpPr>
        <p:spPr bwMode="auto">
          <a:xfrm flipH="1">
            <a:off x="1468438" y="2608263"/>
            <a:ext cx="0" cy="19812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6" name="Line 216"/>
          <p:cNvSpPr>
            <a:spLocks noChangeShapeType="1"/>
          </p:cNvSpPr>
          <p:nvPr/>
        </p:nvSpPr>
        <p:spPr bwMode="auto">
          <a:xfrm>
            <a:off x="1468438" y="4589463"/>
            <a:ext cx="67818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7" name="Line 217"/>
          <p:cNvSpPr>
            <a:spLocks noChangeShapeType="1"/>
          </p:cNvSpPr>
          <p:nvPr/>
        </p:nvSpPr>
        <p:spPr bwMode="auto">
          <a:xfrm>
            <a:off x="8250238" y="2608263"/>
            <a:ext cx="0" cy="19812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3" name="Line 218"/>
          <p:cNvSpPr>
            <a:spLocks noChangeShapeType="1"/>
          </p:cNvSpPr>
          <p:nvPr/>
        </p:nvSpPr>
        <p:spPr bwMode="auto">
          <a:xfrm>
            <a:off x="4668838" y="2608263"/>
            <a:ext cx="0" cy="1981200"/>
          </a:xfrm>
          <a:prstGeom prst="line">
            <a:avLst/>
          </a:prstGeom>
          <a:noFill/>
          <a:ln w="38100">
            <a:solidFill>
              <a:schemeClr val="accent5">
                <a:lumMod val="50000"/>
              </a:schemeClr>
            </a:solidFill>
            <a:round/>
            <a:headEnd/>
            <a:tailEnd/>
          </a:ln>
        </p:spPr>
        <p:txBody>
          <a:bodyPr wrap="none" anchor="ctr"/>
          <a:lstStyle/>
          <a:p>
            <a:pPr>
              <a:spcBef>
                <a:spcPct val="50000"/>
              </a:spcBef>
              <a:defRPr/>
            </a:pPr>
            <a:endParaRPr lang="zh-CN" altLang="en-US">
              <a:ea typeface="楷体_GB2312" pitchFamily="49" charset="-122"/>
            </a:endParaRPr>
          </a:p>
        </p:txBody>
      </p:sp>
      <p:sp>
        <p:nvSpPr>
          <p:cNvPr id="50274" name="Oval 219"/>
          <p:cNvSpPr>
            <a:spLocks noChangeArrowheads="1"/>
          </p:cNvSpPr>
          <p:nvPr/>
        </p:nvSpPr>
        <p:spPr bwMode="auto">
          <a:xfrm>
            <a:off x="2611438" y="32178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0" name="Oval 220"/>
          <p:cNvSpPr>
            <a:spLocks noChangeArrowheads="1"/>
          </p:cNvSpPr>
          <p:nvPr/>
        </p:nvSpPr>
        <p:spPr bwMode="auto">
          <a:xfrm>
            <a:off x="7488238" y="32178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1" name="Oval 221"/>
          <p:cNvSpPr>
            <a:spLocks noChangeArrowheads="1"/>
          </p:cNvSpPr>
          <p:nvPr/>
        </p:nvSpPr>
        <p:spPr bwMode="auto">
          <a:xfrm>
            <a:off x="6726238" y="32178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1838" name="Oval 222"/>
          <p:cNvSpPr>
            <a:spLocks noChangeArrowheads="1"/>
          </p:cNvSpPr>
          <p:nvPr/>
        </p:nvSpPr>
        <p:spPr bwMode="auto">
          <a:xfrm>
            <a:off x="6205538" y="43402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3" name="Oval 223"/>
          <p:cNvSpPr>
            <a:spLocks noChangeArrowheads="1"/>
          </p:cNvSpPr>
          <p:nvPr/>
        </p:nvSpPr>
        <p:spPr bwMode="auto">
          <a:xfrm>
            <a:off x="6802438" y="26844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4" name="Oval 224"/>
          <p:cNvSpPr>
            <a:spLocks noChangeArrowheads="1"/>
          </p:cNvSpPr>
          <p:nvPr/>
        </p:nvSpPr>
        <p:spPr bwMode="auto">
          <a:xfrm>
            <a:off x="7412038" y="38274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5" name="Oval 225"/>
          <p:cNvSpPr>
            <a:spLocks noChangeArrowheads="1"/>
          </p:cNvSpPr>
          <p:nvPr/>
        </p:nvSpPr>
        <p:spPr bwMode="auto">
          <a:xfrm>
            <a:off x="7437438" y="43354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50281" name="Oval 226"/>
          <p:cNvSpPr>
            <a:spLocks noChangeArrowheads="1"/>
          </p:cNvSpPr>
          <p:nvPr/>
        </p:nvSpPr>
        <p:spPr bwMode="auto">
          <a:xfrm>
            <a:off x="6319838" y="38147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7" name="Oval 227"/>
          <p:cNvSpPr>
            <a:spLocks noChangeArrowheads="1"/>
          </p:cNvSpPr>
          <p:nvPr/>
        </p:nvSpPr>
        <p:spPr bwMode="auto">
          <a:xfrm>
            <a:off x="7412038" y="26844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8" name="Oval 228"/>
          <p:cNvSpPr>
            <a:spLocks noChangeArrowheads="1"/>
          </p:cNvSpPr>
          <p:nvPr/>
        </p:nvSpPr>
        <p:spPr bwMode="auto">
          <a:xfrm>
            <a:off x="1512888" y="438308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19" name="Oval 229"/>
          <p:cNvSpPr>
            <a:spLocks noChangeArrowheads="1"/>
          </p:cNvSpPr>
          <p:nvPr/>
        </p:nvSpPr>
        <p:spPr bwMode="auto">
          <a:xfrm>
            <a:off x="2078038" y="26844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20" name="Oval 230"/>
          <p:cNvSpPr>
            <a:spLocks noChangeArrowheads="1"/>
          </p:cNvSpPr>
          <p:nvPr/>
        </p:nvSpPr>
        <p:spPr bwMode="auto">
          <a:xfrm>
            <a:off x="1535113" y="32178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50286" name="Oval 231"/>
          <p:cNvSpPr>
            <a:spLocks noChangeArrowheads="1"/>
          </p:cNvSpPr>
          <p:nvPr/>
        </p:nvSpPr>
        <p:spPr bwMode="auto">
          <a:xfrm>
            <a:off x="2687638" y="43608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22" name="Oval 232"/>
          <p:cNvSpPr>
            <a:spLocks noChangeArrowheads="1"/>
          </p:cNvSpPr>
          <p:nvPr/>
        </p:nvSpPr>
        <p:spPr bwMode="auto">
          <a:xfrm>
            <a:off x="2078038" y="32178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23" name="Oval 233"/>
          <p:cNvSpPr>
            <a:spLocks noChangeArrowheads="1"/>
          </p:cNvSpPr>
          <p:nvPr/>
        </p:nvSpPr>
        <p:spPr bwMode="auto">
          <a:xfrm>
            <a:off x="2001838" y="38274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50289" name="Oval 234"/>
          <p:cNvSpPr>
            <a:spLocks noChangeArrowheads="1"/>
          </p:cNvSpPr>
          <p:nvPr/>
        </p:nvSpPr>
        <p:spPr bwMode="auto">
          <a:xfrm>
            <a:off x="2687638" y="382746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25" name="Oval 235"/>
          <p:cNvSpPr>
            <a:spLocks noChangeArrowheads="1"/>
          </p:cNvSpPr>
          <p:nvPr/>
        </p:nvSpPr>
        <p:spPr bwMode="auto">
          <a:xfrm>
            <a:off x="2681288" y="266858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1855" name="Oval 239"/>
          <p:cNvSpPr>
            <a:spLocks noChangeArrowheads="1"/>
          </p:cNvSpPr>
          <p:nvPr/>
        </p:nvSpPr>
        <p:spPr bwMode="auto">
          <a:xfrm>
            <a:off x="6159500" y="3187700"/>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cxnSp>
        <p:nvCxnSpPr>
          <p:cNvPr id="34926" name="直接箭头连接符 134"/>
          <p:cNvCxnSpPr>
            <a:cxnSpLocks noChangeShapeType="1"/>
          </p:cNvCxnSpPr>
          <p:nvPr/>
        </p:nvCxnSpPr>
        <p:spPr bwMode="auto">
          <a:xfrm flipV="1">
            <a:off x="1019175" y="4630738"/>
            <a:ext cx="1588" cy="5588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265" name="矩形 147"/>
          <p:cNvSpPr>
            <a:spLocks noChangeArrowheads="1"/>
          </p:cNvSpPr>
          <p:nvPr/>
        </p:nvSpPr>
        <p:spPr bwMode="auto">
          <a:xfrm>
            <a:off x="546100" y="4564063"/>
            <a:ext cx="43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solidFill>
                  <a:srgbClr val="FF0000"/>
                </a:solidFill>
                <a:ea typeface="楷体_GB2312" pitchFamily="49" charset="-122"/>
              </a:rPr>
              <a:t>I</a:t>
            </a:r>
            <a:r>
              <a:rPr lang="en-US" altLang="zh-CN" sz="2400" baseline="-25000">
                <a:solidFill>
                  <a:srgbClr val="FF0000"/>
                </a:solidFill>
                <a:ea typeface="楷体_GB2312" pitchFamily="49" charset="-122"/>
              </a:rPr>
              <a:t>F</a:t>
            </a:r>
            <a:endParaRPr lang="zh-CN" altLang="en-US" sz="2400" baseline="-25000">
              <a:solidFill>
                <a:srgbClr val="FF0000"/>
              </a:solidFill>
              <a:ea typeface="楷体_GB2312" pitchFamily="49" charset="-122"/>
            </a:endParaRPr>
          </a:p>
        </p:txBody>
      </p:sp>
      <p:cxnSp>
        <p:nvCxnSpPr>
          <p:cNvPr id="150" name="直接连接符 149"/>
          <p:cNvCxnSpPr>
            <a:cxnSpLocks noChangeShapeType="1"/>
            <a:endCxn id="111760" idx="1"/>
          </p:cNvCxnSpPr>
          <p:nvPr/>
        </p:nvCxnSpPr>
        <p:spPr bwMode="auto">
          <a:xfrm>
            <a:off x="1765300" y="5446713"/>
            <a:ext cx="677863" cy="952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pSp>
        <p:nvGrpSpPr>
          <p:cNvPr id="3" name="Group 245"/>
          <p:cNvGrpSpPr>
            <a:grpSpLocks/>
          </p:cNvGrpSpPr>
          <p:nvPr/>
        </p:nvGrpSpPr>
        <p:grpSpPr bwMode="auto">
          <a:xfrm>
            <a:off x="3413125" y="2344738"/>
            <a:ext cx="2606675" cy="2619375"/>
            <a:chOff x="2548" y="453"/>
            <a:chExt cx="706" cy="2448"/>
          </a:xfrm>
        </p:grpSpPr>
        <p:sp>
          <p:nvSpPr>
            <p:cNvPr id="34938" name="Line 116"/>
            <p:cNvSpPr>
              <a:spLocks noChangeShapeType="1"/>
            </p:cNvSpPr>
            <p:nvPr/>
          </p:nvSpPr>
          <p:spPr bwMode="auto">
            <a:xfrm>
              <a:off x="2548"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39" name="Line 117"/>
            <p:cNvSpPr>
              <a:spLocks noChangeShapeType="1"/>
            </p:cNvSpPr>
            <p:nvPr/>
          </p:nvSpPr>
          <p:spPr bwMode="auto">
            <a:xfrm>
              <a:off x="3254"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 name="Text Box 5"/>
          <p:cNvSpPr txBox="1">
            <a:spLocks noChangeArrowheads="1"/>
          </p:cNvSpPr>
          <p:nvPr/>
        </p:nvSpPr>
        <p:spPr bwMode="auto">
          <a:xfrm>
            <a:off x="150813" y="833438"/>
            <a:ext cx="8993187" cy="554037"/>
          </a:xfrm>
          <a:prstGeom prst="rect">
            <a:avLst/>
          </a:prstGeom>
          <a:noFill/>
          <a:ln w="38100">
            <a:noFill/>
            <a:miter lim="800000"/>
            <a:headEnd/>
            <a:tailEnd/>
          </a:ln>
        </p:spPr>
        <p:txBody>
          <a:bodyPr>
            <a:spAutoFit/>
          </a:bodyPr>
          <a:lstStyle/>
          <a:p>
            <a:pPr marL="514350" indent="-514350">
              <a:spcBef>
                <a:spcPct val="50000"/>
              </a:spcBef>
              <a:defRPr/>
            </a:pPr>
            <a:r>
              <a:rPr kumimoji="0" lang="en-US" altLang="zh-CN" sz="3000" dirty="0">
                <a:solidFill>
                  <a:srgbClr val="FF0000"/>
                </a:solidFill>
                <a:ea typeface="楷体_GB2312" pitchFamily="49" charset="-122"/>
              </a:rPr>
              <a:t> 2.  </a:t>
            </a:r>
            <a:r>
              <a:rPr kumimoji="0" lang="en-US" altLang="zh-CN" sz="3000" spc="600" dirty="0">
                <a:solidFill>
                  <a:srgbClr val="FF0000"/>
                </a:solidFill>
                <a:ea typeface="楷体_GB2312" pitchFamily="49" charset="-122"/>
              </a:rPr>
              <a:t>PN</a:t>
            </a:r>
            <a:r>
              <a:rPr lang="zh-CN" altLang="en-US" sz="3000" spc="600" dirty="0">
                <a:solidFill>
                  <a:srgbClr val="FF0000"/>
                </a:solidFill>
                <a:ea typeface="黑体" pitchFamily="49" charset="-122"/>
                <a:cs typeface="Times New Roman" pitchFamily="18" charset="0"/>
              </a:rPr>
              <a:t>结的单向导电性</a:t>
            </a:r>
            <a:endParaRPr lang="en-US" altLang="zh-CN" sz="3000" spc="600" dirty="0">
              <a:solidFill>
                <a:srgbClr val="FF0000"/>
              </a:solidFill>
              <a:ea typeface="黑体" pitchFamily="49" charset="-122"/>
              <a:cs typeface="Times New Roman" pitchFamily="18" charset="0"/>
            </a:endParaRPr>
          </a:p>
        </p:txBody>
      </p:sp>
      <p:pic>
        <p:nvPicPr>
          <p:cNvPr id="34932" name="图片 120"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Oval 230"/>
          <p:cNvSpPr>
            <a:spLocks noChangeArrowheads="1"/>
          </p:cNvSpPr>
          <p:nvPr/>
        </p:nvSpPr>
        <p:spPr bwMode="auto">
          <a:xfrm>
            <a:off x="938213" y="4260850"/>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23" name="Oval 225"/>
          <p:cNvSpPr>
            <a:spLocks noChangeArrowheads="1"/>
          </p:cNvSpPr>
          <p:nvPr/>
        </p:nvSpPr>
        <p:spPr bwMode="auto">
          <a:xfrm>
            <a:off x="8456613" y="461327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4935" name="矩形 122"/>
          <p:cNvSpPr>
            <a:spLocks noChangeArrowheads="1"/>
          </p:cNvSpPr>
          <p:nvPr/>
        </p:nvSpPr>
        <p:spPr bwMode="auto">
          <a:xfrm>
            <a:off x="187325" y="1443038"/>
            <a:ext cx="8420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0000EE"/>
                </a:solidFill>
                <a:latin typeface="楷体" panose="02010609060101010101" pitchFamily="49" charset="-122"/>
                <a:ea typeface="楷体" panose="02010609060101010101" pitchFamily="49" charset="-122"/>
              </a:rPr>
              <a:t>一、</a:t>
            </a:r>
            <a:r>
              <a:rPr lang="en-US" altLang="zh-CN">
                <a:solidFill>
                  <a:srgbClr val="0000EE"/>
                </a:solidFill>
                <a:ea typeface="楷体_GB2312" pitchFamily="49" charset="-122"/>
              </a:rPr>
              <a:t>PN</a:t>
            </a:r>
            <a:r>
              <a:rPr kumimoji="0" lang="zh-CN" altLang="en-US">
                <a:solidFill>
                  <a:srgbClr val="0000EE"/>
                </a:solidFill>
                <a:latin typeface="楷体" panose="02010609060101010101" pitchFamily="49" charset="-122"/>
                <a:ea typeface="楷体" panose="02010609060101010101" pitchFamily="49" charset="-122"/>
              </a:rPr>
              <a:t>结外加正向电压</a:t>
            </a:r>
            <a:r>
              <a:rPr kumimoji="0" lang="zh-CN" altLang="en-US" sz="2400">
                <a:solidFill>
                  <a:srgbClr val="0000EE"/>
                </a:solidFill>
                <a:latin typeface="楷体" panose="02010609060101010101" pitchFamily="49" charset="-122"/>
                <a:ea typeface="楷体" panose="02010609060101010101" pitchFamily="49" charset="-122"/>
              </a:rPr>
              <a:t>（</a:t>
            </a:r>
            <a:r>
              <a:rPr lang="zh-CN" altLang="en-US" sz="2400">
                <a:solidFill>
                  <a:srgbClr val="0000F6"/>
                </a:solidFill>
                <a:latin typeface="楷体" panose="02010609060101010101" pitchFamily="49" charset="-122"/>
                <a:ea typeface="楷体" panose="02010609060101010101" pitchFamily="49" charset="-122"/>
              </a:rPr>
              <a:t>正极接</a:t>
            </a:r>
            <a:r>
              <a:rPr lang="en-US" altLang="zh-CN" sz="2400">
                <a:solidFill>
                  <a:srgbClr val="0000F6"/>
                </a:solidFill>
                <a:ea typeface="楷体" panose="02010609060101010101" pitchFamily="49" charset="-122"/>
                <a:cs typeface="Times New Roman" panose="02020603050405020304" pitchFamily="18" charset="0"/>
              </a:rPr>
              <a:t>P</a:t>
            </a:r>
            <a:r>
              <a:rPr lang="zh-CN" altLang="en-US" sz="2400">
                <a:solidFill>
                  <a:srgbClr val="0000F6"/>
                </a:solidFill>
                <a:latin typeface="楷体" panose="02010609060101010101" pitchFamily="49" charset="-122"/>
                <a:ea typeface="楷体" panose="02010609060101010101" pitchFamily="49" charset="-122"/>
              </a:rPr>
              <a:t>区，负极接</a:t>
            </a:r>
            <a:r>
              <a:rPr lang="en-US" altLang="zh-CN" sz="2400">
                <a:solidFill>
                  <a:srgbClr val="0000F6"/>
                </a:solidFill>
                <a:ea typeface="楷体" panose="02010609060101010101" pitchFamily="49" charset="-122"/>
              </a:rPr>
              <a:t>N</a:t>
            </a:r>
            <a:r>
              <a:rPr lang="zh-CN" altLang="en-US" sz="2400">
                <a:solidFill>
                  <a:srgbClr val="0000F6"/>
                </a:solidFill>
                <a:latin typeface="楷体" panose="02010609060101010101" pitchFamily="49" charset="-122"/>
                <a:ea typeface="楷体" panose="02010609060101010101" pitchFamily="49" charset="-122"/>
              </a:rPr>
              <a:t>区</a:t>
            </a:r>
            <a:r>
              <a:rPr kumimoji="0" lang="zh-CN" altLang="en-US" sz="2400">
                <a:solidFill>
                  <a:srgbClr val="0000F6"/>
                </a:solidFill>
                <a:latin typeface="楷体" panose="02010609060101010101" pitchFamily="49" charset="-122"/>
                <a:ea typeface="楷体" panose="02010609060101010101" pitchFamily="49" charset="-122"/>
              </a:rPr>
              <a:t>）</a:t>
            </a:r>
          </a:p>
        </p:txBody>
      </p:sp>
      <p:pic>
        <p:nvPicPr>
          <p:cNvPr id="34936" name="图片 126"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6" name="AutoShape 251"/>
          <p:cNvSpPr>
            <a:spLocks noChangeArrowheads="1"/>
          </p:cNvSpPr>
          <p:nvPr/>
        </p:nvSpPr>
        <p:spPr bwMode="auto">
          <a:xfrm>
            <a:off x="1836738" y="-355600"/>
            <a:ext cx="7075487" cy="4189413"/>
          </a:xfrm>
          <a:prstGeom prst="horizontalScroll">
            <a:avLst>
              <a:gd name="adj" fmla="val 12500"/>
            </a:avLst>
          </a:prstGeom>
          <a:solidFill>
            <a:srgbClr val="FFFF99"/>
          </a:solidFill>
          <a:ln w="38100">
            <a:solidFill>
              <a:schemeClr val="tx2"/>
            </a:solidFill>
            <a:round/>
            <a:headEnd type="none" w="sm" len="sm"/>
            <a:tailEnd type="none" w="sm" len="sm"/>
          </a:ln>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3200"/>
              </a:lnSpc>
              <a:spcBef>
                <a:spcPct val="50000"/>
              </a:spcBef>
            </a:pPr>
            <a:r>
              <a:rPr lang="zh-CN" altLang="en-US" sz="2400">
                <a:solidFill>
                  <a:srgbClr val="0000F6"/>
                </a:solidFill>
                <a:ea typeface="楷体_GB2312" pitchFamily="49" charset="-122"/>
              </a:rPr>
              <a:t>耗尽层宽度减小</a:t>
            </a:r>
            <a:r>
              <a:rPr lang="en-US" altLang="zh-CN" sz="2400">
                <a:solidFill>
                  <a:srgbClr val="0000F6"/>
                </a:solidFill>
                <a:ea typeface="楷体_GB2312" pitchFamily="49" charset="-122"/>
              </a:rPr>
              <a:t>, </a:t>
            </a:r>
            <a:r>
              <a:rPr lang="zh-CN" altLang="en-US" sz="2400">
                <a:solidFill>
                  <a:srgbClr val="0000F6"/>
                </a:solidFill>
                <a:ea typeface="楷体_GB2312" pitchFamily="49" charset="-122"/>
              </a:rPr>
              <a:t>内电场减弱</a:t>
            </a:r>
            <a:r>
              <a:rPr lang="en-US" altLang="zh-CN" sz="2400">
                <a:ea typeface="楷体_GB2312" pitchFamily="49" charset="-122"/>
              </a:rPr>
              <a:t>(</a:t>
            </a:r>
            <a:r>
              <a:rPr lang="zh-CN" altLang="en-US" sz="2400">
                <a:ea typeface="楷体_GB2312" pitchFamily="49" charset="-122"/>
              </a:rPr>
              <a:t>外电场与内电场方向相反，削弱了内电场</a:t>
            </a:r>
            <a:r>
              <a:rPr lang="en-US" altLang="zh-CN" sz="2400">
                <a:ea typeface="楷体_GB2312" pitchFamily="49" charset="-122"/>
              </a:rPr>
              <a:t>), </a:t>
            </a:r>
            <a:r>
              <a:rPr lang="zh-CN" altLang="en-US" sz="2400">
                <a:ea typeface="楷体_GB2312" pitchFamily="49" charset="-122"/>
              </a:rPr>
              <a:t>动态平衡被打破</a:t>
            </a:r>
            <a:r>
              <a:rPr lang="en-US" altLang="zh-CN" sz="2400">
                <a:ea typeface="楷体_GB2312" pitchFamily="49" charset="-122"/>
              </a:rPr>
              <a:t>, </a:t>
            </a:r>
            <a:r>
              <a:rPr lang="zh-CN" altLang="en-US" sz="2400">
                <a:solidFill>
                  <a:srgbClr val="0000EE"/>
                </a:solidFill>
                <a:ea typeface="楷体_GB2312" pitchFamily="49" charset="-122"/>
              </a:rPr>
              <a:t>扩散运动超过漂移运动</a:t>
            </a:r>
            <a:r>
              <a:rPr lang="en-US" altLang="zh-CN" sz="2400">
                <a:ea typeface="楷体_GB2312" pitchFamily="49" charset="-122"/>
              </a:rPr>
              <a:t>,</a:t>
            </a:r>
            <a:r>
              <a:rPr lang="zh-CN" altLang="en-US" sz="2400"/>
              <a:t>与此同时，电源不断向</a:t>
            </a:r>
            <a:r>
              <a:rPr lang="en-US" altLang="zh-CN" sz="2400"/>
              <a:t>P </a:t>
            </a:r>
            <a:r>
              <a:rPr lang="zh-CN" altLang="en-US" sz="2400"/>
              <a:t>区补充正电荷，向</a:t>
            </a:r>
            <a:r>
              <a:rPr lang="en-US" altLang="zh-CN" sz="2400"/>
              <a:t>N </a:t>
            </a:r>
            <a:r>
              <a:rPr lang="zh-CN" altLang="en-US" sz="2400"/>
              <a:t>区补充负电荷，结果在电路中形成了较大的</a:t>
            </a:r>
            <a:r>
              <a:rPr lang="zh-CN" altLang="en-US" sz="2400">
                <a:solidFill>
                  <a:srgbClr val="0000EE"/>
                </a:solidFill>
                <a:ea typeface="楷体_GB2312" pitchFamily="49" charset="-122"/>
              </a:rPr>
              <a:t>正向扩散电流</a:t>
            </a:r>
            <a:r>
              <a:rPr lang="en-US" altLang="zh-CN" sz="2400" i="1">
                <a:ea typeface="楷体_GB2312" pitchFamily="49" charset="-122"/>
              </a:rPr>
              <a:t>I</a:t>
            </a:r>
            <a:r>
              <a:rPr lang="en-US" altLang="zh-CN" sz="2400" baseline="-25000">
                <a:ea typeface="楷体_GB2312" pitchFamily="49" charset="-122"/>
              </a:rPr>
              <a:t>F</a:t>
            </a:r>
            <a:r>
              <a:rPr lang="en-US" altLang="zh-CN" sz="2400">
                <a:ea typeface="楷体_GB2312" pitchFamily="49" charset="-122"/>
              </a:rPr>
              <a:t>, </a:t>
            </a:r>
            <a:r>
              <a:rPr lang="zh-CN" altLang="en-US" sz="2400">
                <a:ea typeface="楷体_GB2312" pitchFamily="49" charset="-122"/>
              </a:rPr>
              <a:t>且</a:t>
            </a:r>
            <a:r>
              <a:rPr lang="en-US" altLang="zh-CN" sz="2400" i="1">
                <a:ea typeface="楷体_GB2312" pitchFamily="49" charset="-122"/>
              </a:rPr>
              <a:t>I</a:t>
            </a:r>
            <a:r>
              <a:rPr lang="en-US" altLang="zh-CN" sz="2400" baseline="-25000">
                <a:ea typeface="楷体_GB2312" pitchFamily="49" charset="-122"/>
              </a:rPr>
              <a:t>F</a:t>
            </a:r>
            <a:r>
              <a:rPr lang="zh-CN" altLang="en-US" sz="2400">
                <a:ea typeface="楷体_GB2312" pitchFamily="49" charset="-122"/>
              </a:rPr>
              <a:t>随</a:t>
            </a:r>
            <a:r>
              <a:rPr lang="zh-CN" altLang="en-US" sz="2400"/>
              <a:t>正向电压的增大而增大</a:t>
            </a:r>
            <a:endParaRPr lang="en-US" altLang="zh-CN" sz="2400">
              <a:ea typeface="楷体_GB2312" pitchFamily="49" charset="-122"/>
            </a:endParaRPr>
          </a:p>
          <a:p>
            <a:pPr eaLnBrk="1" hangingPunct="1">
              <a:lnSpc>
                <a:spcPts val="3200"/>
              </a:lnSpc>
              <a:spcBef>
                <a:spcPct val="50000"/>
              </a:spcBef>
            </a:pPr>
            <a:r>
              <a:rPr lang="zh-CN" altLang="en-US" sz="2400">
                <a:ea typeface="楷体_GB2312" pitchFamily="49" charset="-122"/>
              </a:rPr>
              <a:t>正向</a:t>
            </a:r>
            <a:r>
              <a:rPr lang="en-US" altLang="zh-CN" sz="2400">
                <a:ea typeface="楷体_GB2312" pitchFamily="49" charset="-122"/>
              </a:rPr>
              <a:t>PN</a:t>
            </a:r>
            <a:r>
              <a:rPr lang="zh-CN" altLang="en-US" sz="2400">
                <a:ea typeface="楷体_GB2312" pitchFamily="49" charset="-122"/>
              </a:rPr>
              <a:t>结表现为一个很小的电阻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7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7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0 0 L -0.05695 0 " pathEditMode="relative" ptsTypes="AA">
                                      <p:cBhvr>
                                        <p:cTn id="14" dur="2000" fill="hold"/>
                                        <p:tgtEl>
                                          <p:spTgt spid="111855"/>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5695 0 " pathEditMode="relative" ptsTypes="AA">
                                      <p:cBhvr>
                                        <p:cTn id="16" dur="2000" fill="hold"/>
                                        <p:tgtEl>
                                          <p:spTgt spid="5028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5695 0 " pathEditMode="relative" ptsTypes="AA">
                                      <p:cBhvr>
                                        <p:cTn id="18" dur="2000" fill="hold"/>
                                        <p:tgtEl>
                                          <p:spTgt spid="111838"/>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09306 0 " pathEditMode="relative" ptsTypes="AA">
                                      <p:cBhvr>
                                        <p:cTn id="20" dur="2000" fill="hold"/>
                                        <p:tgtEl>
                                          <p:spTgt spid="50274"/>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09306 0 " pathEditMode="relative" ptsTypes="AA">
                                      <p:cBhvr>
                                        <p:cTn id="22" dur="2000" fill="hold"/>
                                        <p:tgtEl>
                                          <p:spTgt spid="50289"/>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09306 0 " pathEditMode="relative" ptsTypes="AA">
                                      <p:cBhvr>
                                        <p:cTn id="24" dur="2000" fill="hold"/>
                                        <p:tgtEl>
                                          <p:spTgt spid="50286"/>
                                        </p:tgtEl>
                                        <p:attrNameLst>
                                          <p:attrName>ppt_x</p:attrName>
                                          <p:attrName>ppt_y</p:attrName>
                                        </p:attrNameLst>
                                      </p:cBhvr>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5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0 0 C -0.00399 -0.03561 -0.00781 -0.07123 0.00261 -0.08487 C 0.01302 -0.09852 0.05347 -0.08163 0.06233 -0.0814 " pathEditMode="relative" ptsTypes="aaA">
                                      <p:cBhvr>
                                        <p:cTn id="42" dur="2000" fill="hold"/>
                                        <p:tgtEl>
                                          <p:spTgt spid="124"/>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00503 0.01851 C 0.00347 -0.04885 0.01198 -0.11598 0.00347 -0.13912 C -0.00503 -0.16204 -0.04566 -0.12408 -0.05538 -0.1213 " pathEditMode="relative" rAng="0" ptsTypes="aaA">
                                      <p:cBhvr>
                                        <p:cTn id="44" dur="2000" fill="hold"/>
                                        <p:tgtEl>
                                          <p:spTgt spid="123"/>
                                        </p:tgtEl>
                                        <p:attrNameLst>
                                          <p:attrName>ppt_x</p:attrName>
                                          <p:attrName>ppt_y</p:attrName>
                                        </p:attrNameLst>
                                      </p:cBhvr>
                                      <p:rCtr x="-1700" y="-9000"/>
                                    </p:animMotion>
                                  </p:childTnLst>
                                </p:cTn>
                              </p:par>
                            </p:childTnLst>
                          </p:cTn>
                        </p:par>
                        <p:par>
                          <p:cTn id="45" fill="hold" nodeType="afterGroup">
                            <p:stCondLst>
                              <p:cond delay="2000"/>
                            </p:stCondLst>
                            <p:childTnLst>
                              <p:par>
                                <p:cTn id="46" presetID="2" presetClass="entr" presetSubtype="2" fill="hold" grpId="0" nodeType="afterEffect">
                                  <p:stCondLst>
                                    <p:cond delay="0"/>
                                  </p:stCondLst>
                                  <p:childTnLst>
                                    <p:set>
                                      <p:cBhvr>
                                        <p:cTn id="47" dur="1" fill="hold">
                                          <p:stCondLst>
                                            <p:cond delay="0"/>
                                          </p:stCondLst>
                                        </p:cTn>
                                        <p:tgtEl>
                                          <p:spTgt spid="126">
                                            <p:bg/>
                                          </p:spTgt>
                                        </p:tgtEl>
                                        <p:attrNameLst>
                                          <p:attrName>style.visibility</p:attrName>
                                        </p:attrNameLst>
                                      </p:cBhvr>
                                      <p:to>
                                        <p:strVal val="visible"/>
                                      </p:to>
                                    </p:set>
                                    <p:anim calcmode="lin" valueType="num">
                                      <p:cBhvr additive="base">
                                        <p:cTn id="48" dur="500" fill="hold"/>
                                        <p:tgtEl>
                                          <p:spTgt spid="126">
                                            <p:bg/>
                                          </p:spTgt>
                                        </p:tgtEl>
                                        <p:attrNameLst>
                                          <p:attrName>ppt_x</p:attrName>
                                        </p:attrNameLst>
                                      </p:cBhvr>
                                      <p:tavLst>
                                        <p:tav tm="0">
                                          <p:val>
                                            <p:strVal val="1+#ppt_w/2"/>
                                          </p:val>
                                        </p:tav>
                                        <p:tav tm="100000">
                                          <p:val>
                                            <p:strVal val="#ppt_x"/>
                                          </p:val>
                                        </p:tav>
                                      </p:tavLst>
                                    </p:anim>
                                    <p:anim calcmode="lin" valueType="num">
                                      <p:cBhvr additive="base">
                                        <p:cTn id="49" dur="500" fill="hold"/>
                                        <p:tgtEl>
                                          <p:spTgt spid="126">
                                            <p:bg/>
                                          </p:spTgt>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26">
                                            <p:txEl>
                                              <p:pRg st="0" end="0"/>
                                            </p:txEl>
                                          </p:spTgt>
                                        </p:tgtEl>
                                        <p:attrNameLst>
                                          <p:attrName>style.visibility</p:attrName>
                                        </p:attrNameLst>
                                      </p:cBhvr>
                                      <p:to>
                                        <p:strVal val="visible"/>
                                      </p:to>
                                    </p:set>
                                    <p:anim calcmode="lin" valueType="num">
                                      <p:cBhvr additive="base">
                                        <p:cTn id="52" dur="500" fill="hold"/>
                                        <p:tgtEl>
                                          <p:spTgt spid="126">
                                            <p:txEl>
                                              <p:pRg st="0" end="0"/>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26">
                                            <p:txEl>
                                              <p:pRg st="0" end="0"/>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500"/>
                            </p:stCondLst>
                            <p:childTnLst>
                              <p:par>
                                <p:cTn id="55" presetID="2" presetClass="entr" presetSubtype="2" fill="hold" grpId="0" nodeType="afterEffect">
                                  <p:stCondLst>
                                    <p:cond delay="4000"/>
                                  </p:stCondLst>
                                  <p:childTnLst>
                                    <p:set>
                                      <p:cBhvr>
                                        <p:cTn id="56" dur="1" fill="hold">
                                          <p:stCondLst>
                                            <p:cond delay="0"/>
                                          </p:stCondLst>
                                        </p:cTn>
                                        <p:tgtEl>
                                          <p:spTgt spid="126">
                                            <p:txEl>
                                              <p:pRg st="1" end="1"/>
                                            </p:txEl>
                                          </p:spTgt>
                                        </p:tgtEl>
                                        <p:attrNameLst>
                                          <p:attrName>style.visibility</p:attrName>
                                        </p:attrNameLst>
                                      </p:cBhvr>
                                      <p:to>
                                        <p:strVal val="visible"/>
                                      </p:to>
                                    </p:set>
                                    <p:anim calcmode="lin" valueType="num">
                                      <p:cBhvr additive="base">
                                        <p:cTn id="57" dur="500" fill="hold"/>
                                        <p:tgtEl>
                                          <p:spTgt spid="126">
                                            <p:txEl>
                                              <p:pRg st="1" end="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26">
                                            <p:txEl>
                                              <p:pRg st="1" end="1"/>
                                            </p:txEl>
                                          </p:spTgt>
                                        </p:tgtEl>
                                        <p:attrNameLst>
                                          <p:attrName>ppt_y</p:attrName>
                                        </p:attrNameLst>
                                      </p:cBhvr>
                                      <p:tavLst>
                                        <p:tav tm="0">
                                          <p:val>
                                            <p:strVal val="#ppt_y"/>
                                          </p:val>
                                        </p:tav>
                                        <p:tav tm="100000">
                                          <p:val>
                                            <p:strVal val="#ppt_y"/>
                                          </p:val>
                                        </p:tav>
                                      </p:tavLst>
                                    </p:anim>
                                  </p:childTnLst>
                                </p:cTn>
                              </p:par>
                              <p:par>
                                <p:cTn id="59" presetID="1" presetClass="entr" presetSubtype="0" fill="hold" nodeType="withEffect">
                                  <p:stCondLst>
                                    <p:cond delay="10000"/>
                                  </p:stCondLst>
                                  <p:childTnLst>
                                    <p:set>
                                      <p:cBhvr>
                                        <p:cTn id="60" dur="1" fill="hold">
                                          <p:stCondLst>
                                            <p:cond delay="0"/>
                                          </p:stCondLst>
                                        </p:cTn>
                                        <p:tgtEl>
                                          <p:spTgt spid="34926"/>
                                        </p:tgtEl>
                                        <p:attrNameLst>
                                          <p:attrName>style.visibility</p:attrName>
                                        </p:attrNameLst>
                                      </p:cBhvr>
                                      <p:to>
                                        <p:strVal val="visible"/>
                                      </p:to>
                                    </p:set>
                                  </p:childTnLst>
                                </p:cTn>
                              </p:par>
                              <p:par>
                                <p:cTn id="61" presetID="4" presetClass="entr" presetSubtype="16" fill="hold" grpId="0" nodeType="withEffect">
                                  <p:stCondLst>
                                    <p:cond delay="0"/>
                                  </p:stCondLst>
                                  <p:childTnLst>
                                    <p:set>
                                      <p:cBhvr>
                                        <p:cTn id="62" dur="1" fill="hold">
                                          <p:stCondLst>
                                            <p:cond delay="0"/>
                                          </p:stCondLst>
                                        </p:cTn>
                                        <p:tgtEl>
                                          <p:spTgt spid="49265"/>
                                        </p:tgtEl>
                                        <p:attrNameLst>
                                          <p:attrName>style.visibility</p:attrName>
                                        </p:attrNameLst>
                                      </p:cBhvr>
                                      <p:to>
                                        <p:strVal val="visible"/>
                                      </p:to>
                                    </p:set>
                                    <p:animEffect transition="in" filter="box(in)">
                                      <p:cBhvr>
                                        <p:cTn id="63" dur="500"/>
                                        <p:tgtEl>
                                          <p:spTgt spid="49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4" grpId="0" animBg="1"/>
      <p:bldP spid="50274" grpId="0" animBg="1"/>
      <p:bldP spid="111838" grpId="0" animBg="1"/>
      <p:bldP spid="50281" grpId="0" animBg="1"/>
      <p:bldP spid="50286" grpId="0" animBg="1"/>
      <p:bldP spid="50289" grpId="0" animBg="1"/>
      <p:bldP spid="111855" grpId="0" animBg="1"/>
      <p:bldP spid="49265" grpId="0"/>
      <p:bldP spid="124" grpId="0" animBg="1"/>
      <p:bldP spid="124" grpId="1" animBg="1"/>
      <p:bldP spid="123" grpId="0" animBg="1"/>
      <p:bldP spid="123" grpId="1" animBg="1"/>
      <p:bldP spid="126" grpId="0" build="allAtOnce"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五角星 120"/>
          <p:cNvSpPr/>
          <p:nvPr/>
        </p:nvSpPr>
        <p:spPr>
          <a:xfrm>
            <a:off x="4586288" y="720725"/>
            <a:ext cx="614362"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5" name="矩形 134"/>
          <p:cNvSpPr>
            <a:spLocks noChangeArrowheads="1"/>
          </p:cNvSpPr>
          <p:nvPr/>
        </p:nvSpPr>
        <p:spPr bwMode="auto">
          <a:xfrm>
            <a:off x="2501900" y="2349500"/>
            <a:ext cx="4102100" cy="1944688"/>
          </a:xfrm>
          <a:prstGeom prst="rect">
            <a:avLst/>
          </a:prstGeom>
          <a:solidFill>
            <a:srgbClr val="98DC76"/>
          </a:solidFill>
          <a:ln>
            <a:noFill/>
          </a:ln>
          <a:extLst>
            <a:ext uri="{91240B29-F687-4F45-9708-019B960494DF}">
              <a14:hiddenLine xmlns:a14="http://schemas.microsoft.com/office/drawing/2010/main" w="38100" algn="ctr">
                <a:solidFill>
                  <a:srgbClr val="000000"/>
                </a:solidFill>
                <a:round/>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44" name="矩形 133"/>
          <p:cNvSpPr>
            <a:spLocks noChangeArrowheads="1"/>
          </p:cNvSpPr>
          <p:nvPr/>
        </p:nvSpPr>
        <p:spPr bwMode="auto">
          <a:xfrm>
            <a:off x="3225800" y="2335213"/>
            <a:ext cx="2628900" cy="1979612"/>
          </a:xfrm>
          <a:prstGeom prst="rect">
            <a:avLst/>
          </a:prstGeom>
          <a:solidFill>
            <a:srgbClr val="98DC76"/>
          </a:solidFill>
          <a:ln>
            <a:noFill/>
          </a:ln>
          <a:extLst>
            <a:ext uri="{91240B29-F687-4F45-9708-019B960494DF}">
              <a14:hiddenLine xmlns:a14="http://schemas.microsoft.com/office/drawing/2010/main" w="38100" algn="ctr">
                <a:solidFill>
                  <a:srgbClr val="000000"/>
                </a:solidFill>
                <a:round/>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45" name="Rectangle 3"/>
          <p:cNvSpPr>
            <a:spLocks noChangeArrowheads="1"/>
          </p:cNvSpPr>
          <p:nvPr/>
        </p:nvSpPr>
        <p:spPr bwMode="auto">
          <a:xfrm>
            <a:off x="0" y="63134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2400">
                <a:ea typeface="楷体_GB2312" pitchFamily="49" charset="-122"/>
              </a:rPr>
              <a:t>图</a:t>
            </a:r>
            <a:r>
              <a:rPr lang="en-US" altLang="zh-CN" sz="2400">
                <a:ea typeface="楷体_GB2312" pitchFamily="49" charset="-122"/>
                <a:cs typeface="Times New Roman" panose="02020603050405020304" pitchFamily="18" charset="0"/>
              </a:rPr>
              <a:t> 12</a:t>
            </a:r>
            <a:r>
              <a:rPr lang="en-US" altLang="zh-CN" sz="2400">
                <a:ea typeface="楷体_GB2312" pitchFamily="49" charset="-122"/>
              </a:rPr>
              <a:t>.</a:t>
            </a:r>
            <a:r>
              <a:rPr lang="zh-CN" altLang="zh-CN" sz="2400">
                <a:ea typeface="楷体_GB2312" pitchFamily="49" charset="-122"/>
              </a:rPr>
              <a:t>反向偏置的</a:t>
            </a:r>
            <a:r>
              <a:rPr lang="en-US" altLang="zh-CN" sz="2400" noProof="1">
                <a:ea typeface="楷体_GB2312" pitchFamily="49" charset="-122"/>
              </a:rPr>
              <a:t>PN</a:t>
            </a:r>
            <a:r>
              <a:rPr lang="zh-CN" altLang="zh-CN" sz="2400">
                <a:ea typeface="楷体_GB2312" pitchFamily="49" charset="-122"/>
              </a:rPr>
              <a:t>结</a:t>
            </a:r>
          </a:p>
        </p:txBody>
      </p:sp>
      <p:grpSp>
        <p:nvGrpSpPr>
          <p:cNvPr id="2" name="Group 255"/>
          <p:cNvGrpSpPr>
            <a:grpSpLocks/>
          </p:cNvGrpSpPr>
          <p:nvPr/>
        </p:nvGrpSpPr>
        <p:grpSpPr bwMode="auto">
          <a:xfrm>
            <a:off x="2490788" y="2157413"/>
            <a:ext cx="4084637" cy="2362200"/>
            <a:chOff x="1617" y="359"/>
            <a:chExt cx="2573" cy="2598"/>
          </a:xfrm>
        </p:grpSpPr>
        <p:sp>
          <p:nvSpPr>
            <p:cNvPr id="35961" name="Line 111"/>
            <p:cNvSpPr>
              <a:spLocks noChangeShapeType="1"/>
            </p:cNvSpPr>
            <p:nvPr/>
          </p:nvSpPr>
          <p:spPr bwMode="auto">
            <a:xfrm>
              <a:off x="1617" y="359"/>
              <a:ext cx="0" cy="2598"/>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62" name="Line 112"/>
            <p:cNvSpPr>
              <a:spLocks noChangeShapeType="1"/>
            </p:cNvSpPr>
            <p:nvPr/>
          </p:nvSpPr>
          <p:spPr bwMode="auto">
            <a:xfrm>
              <a:off x="4190" y="372"/>
              <a:ext cx="0" cy="2583"/>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847" name="Line 124"/>
          <p:cNvSpPr>
            <a:spLocks noChangeShapeType="1"/>
          </p:cNvSpPr>
          <p:nvPr/>
        </p:nvSpPr>
        <p:spPr bwMode="auto">
          <a:xfrm>
            <a:off x="2668588" y="5527675"/>
            <a:ext cx="0" cy="581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125"/>
          <p:cNvSpPr>
            <a:spLocks noChangeShapeType="1"/>
          </p:cNvSpPr>
          <p:nvPr/>
        </p:nvSpPr>
        <p:spPr bwMode="auto">
          <a:xfrm>
            <a:off x="2516188" y="5673725"/>
            <a:ext cx="0" cy="292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126"/>
          <p:cNvSpPr>
            <a:spLocks noChangeShapeType="1"/>
          </p:cNvSpPr>
          <p:nvPr/>
        </p:nvSpPr>
        <p:spPr bwMode="auto">
          <a:xfrm>
            <a:off x="2973388" y="5527675"/>
            <a:ext cx="0" cy="581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127"/>
          <p:cNvSpPr>
            <a:spLocks noChangeShapeType="1"/>
          </p:cNvSpPr>
          <p:nvPr/>
        </p:nvSpPr>
        <p:spPr bwMode="auto">
          <a:xfrm>
            <a:off x="2820988" y="5673725"/>
            <a:ext cx="0" cy="292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Text Box 128"/>
          <p:cNvSpPr txBox="1">
            <a:spLocks noChangeArrowheads="1"/>
          </p:cNvSpPr>
          <p:nvPr/>
        </p:nvSpPr>
        <p:spPr bwMode="auto">
          <a:xfrm>
            <a:off x="1866900" y="53721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E</a:t>
            </a:r>
          </a:p>
        </p:txBody>
      </p:sp>
      <p:sp>
        <p:nvSpPr>
          <p:cNvPr id="35852" name="Line 129"/>
          <p:cNvSpPr>
            <a:spLocks noChangeShapeType="1"/>
          </p:cNvSpPr>
          <p:nvPr/>
        </p:nvSpPr>
        <p:spPr bwMode="auto">
          <a:xfrm flipH="1">
            <a:off x="866775" y="5819775"/>
            <a:ext cx="1631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130"/>
          <p:cNvSpPr>
            <a:spLocks noChangeShapeType="1"/>
          </p:cNvSpPr>
          <p:nvPr/>
        </p:nvSpPr>
        <p:spPr bwMode="auto">
          <a:xfrm flipV="1">
            <a:off x="884238" y="3233738"/>
            <a:ext cx="3175" cy="2559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131"/>
          <p:cNvSpPr>
            <a:spLocks noChangeShapeType="1"/>
          </p:cNvSpPr>
          <p:nvPr/>
        </p:nvSpPr>
        <p:spPr bwMode="auto">
          <a:xfrm>
            <a:off x="889000" y="3235325"/>
            <a:ext cx="387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Line 132"/>
          <p:cNvSpPr>
            <a:spLocks noChangeShapeType="1"/>
          </p:cNvSpPr>
          <p:nvPr/>
        </p:nvSpPr>
        <p:spPr bwMode="auto">
          <a:xfrm>
            <a:off x="8083550" y="3162300"/>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Line 133"/>
          <p:cNvSpPr>
            <a:spLocks noChangeShapeType="1"/>
          </p:cNvSpPr>
          <p:nvPr/>
        </p:nvSpPr>
        <p:spPr bwMode="auto">
          <a:xfrm flipH="1">
            <a:off x="8412163" y="3138488"/>
            <a:ext cx="7937" cy="2700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7" name="Line 134"/>
          <p:cNvSpPr>
            <a:spLocks noChangeShapeType="1"/>
          </p:cNvSpPr>
          <p:nvPr/>
        </p:nvSpPr>
        <p:spPr bwMode="auto">
          <a:xfrm>
            <a:off x="2973388" y="5819775"/>
            <a:ext cx="33559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Rectangle 135"/>
          <p:cNvSpPr>
            <a:spLocks noChangeArrowheads="1"/>
          </p:cNvSpPr>
          <p:nvPr/>
        </p:nvSpPr>
        <p:spPr bwMode="auto">
          <a:xfrm>
            <a:off x="6324600" y="5751513"/>
            <a:ext cx="609600" cy="14763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59" name="Line 136"/>
          <p:cNvSpPr>
            <a:spLocks noChangeShapeType="1"/>
          </p:cNvSpPr>
          <p:nvPr/>
        </p:nvSpPr>
        <p:spPr bwMode="auto">
          <a:xfrm>
            <a:off x="6967538" y="5819775"/>
            <a:ext cx="14144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137"/>
          <p:cNvSpPr txBox="1">
            <a:spLocks noChangeArrowheads="1"/>
          </p:cNvSpPr>
          <p:nvPr/>
        </p:nvSpPr>
        <p:spPr bwMode="auto">
          <a:xfrm>
            <a:off x="7002463" y="53213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R</a:t>
            </a:r>
          </a:p>
        </p:txBody>
      </p:sp>
      <p:sp>
        <p:nvSpPr>
          <p:cNvPr id="35861" name="Text Box 143"/>
          <p:cNvSpPr txBox="1">
            <a:spLocks noChangeArrowheads="1"/>
          </p:cNvSpPr>
          <p:nvPr/>
        </p:nvSpPr>
        <p:spPr bwMode="auto">
          <a:xfrm>
            <a:off x="1895475" y="1749425"/>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P</a:t>
            </a:r>
          </a:p>
        </p:txBody>
      </p:sp>
      <p:sp>
        <p:nvSpPr>
          <p:cNvPr id="35862" name="Text Box 144"/>
          <p:cNvSpPr txBox="1">
            <a:spLocks noChangeArrowheads="1"/>
          </p:cNvSpPr>
          <p:nvPr/>
        </p:nvSpPr>
        <p:spPr bwMode="auto">
          <a:xfrm>
            <a:off x="7300913" y="1749425"/>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N</a:t>
            </a:r>
          </a:p>
        </p:txBody>
      </p:sp>
      <p:sp>
        <p:nvSpPr>
          <p:cNvPr id="35863" name="Text Box 148"/>
          <p:cNvSpPr txBox="1">
            <a:spLocks noChangeArrowheads="1"/>
          </p:cNvSpPr>
          <p:nvPr/>
        </p:nvSpPr>
        <p:spPr bwMode="auto">
          <a:xfrm>
            <a:off x="3851275" y="1647825"/>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ea typeface="楷体_GB2312" pitchFamily="49" charset="-122"/>
              </a:rPr>
              <a:t>耗尽</a:t>
            </a:r>
            <a:r>
              <a:rPr lang="zh-CN" altLang="zh-CN">
                <a:ea typeface="楷体_GB2312" pitchFamily="49" charset="-122"/>
              </a:rPr>
              <a:t>区</a:t>
            </a:r>
            <a:endParaRPr lang="zh-CN" altLang="zh-CN" sz="3600">
              <a:ea typeface="楷体_GB2312" pitchFamily="49" charset="-122"/>
            </a:endParaRPr>
          </a:p>
        </p:txBody>
      </p:sp>
      <p:sp>
        <p:nvSpPr>
          <p:cNvPr id="35864" name="Oval 165"/>
          <p:cNvSpPr>
            <a:spLocks noChangeArrowheads="1"/>
          </p:cNvSpPr>
          <p:nvPr/>
        </p:nvSpPr>
        <p:spPr bwMode="auto">
          <a:xfrm>
            <a:off x="4630738" y="37068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65" name="Text Box 166"/>
          <p:cNvSpPr txBox="1">
            <a:spLocks noChangeArrowheads="1"/>
          </p:cNvSpPr>
          <p:nvPr/>
        </p:nvSpPr>
        <p:spPr bwMode="auto">
          <a:xfrm>
            <a:off x="4575175" y="35687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66" name="Oval 167"/>
          <p:cNvSpPr>
            <a:spLocks noChangeArrowheads="1"/>
          </p:cNvSpPr>
          <p:nvPr/>
        </p:nvSpPr>
        <p:spPr bwMode="auto">
          <a:xfrm>
            <a:off x="4630738" y="24749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67" name="Text Box 168"/>
          <p:cNvSpPr txBox="1">
            <a:spLocks noChangeArrowheads="1"/>
          </p:cNvSpPr>
          <p:nvPr/>
        </p:nvSpPr>
        <p:spPr bwMode="auto">
          <a:xfrm>
            <a:off x="4575175" y="23368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68" name="Oval 169"/>
          <p:cNvSpPr>
            <a:spLocks noChangeArrowheads="1"/>
          </p:cNvSpPr>
          <p:nvPr/>
        </p:nvSpPr>
        <p:spPr bwMode="auto">
          <a:xfrm>
            <a:off x="4630738" y="30972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69" name="Text Box 170"/>
          <p:cNvSpPr txBox="1">
            <a:spLocks noChangeArrowheads="1"/>
          </p:cNvSpPr>
          <p:nvPr/>
        </p:nvSpPr>
        <p:spPr bwMode="auto">
          <a:xfrm>
            <a:off x="4575175" y="29591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70" name="Oval 171"/>
          <p:cNvSpPr>
            <a:spLocks noChangeArrowheads="1"/>
          </p:cNvSpPr>
          <p:nvPr/>
        </p:nvSpPr>
        <p:spPr bwMode="auto">
          <a:xfrm>
            <a:off x="6078538" y="24749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71" name="Text Box 172"/>
          <p:cNvSpPr txBox="1">
            <a:spLocks noChangeArrowheads="1"/>
          </p:cNvSpPr>
          <p:nvPr/>
        </p:nvSpPr>
        <p:spPr bwMode="auto">
          <a:xfrm>
            <a:off x="6032500" y="23050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72" name="Oval 173"/>
          <p:cNvSpPr>
            <a:spLocks noChangeArrowheads="1"/>
          </p:cNvSpPr>
          <p:nvPr/>
        </p:nvSpPr>
        <p:spPr bwMode="auto">
          <a:xfrm>
            <a:off x="5376863" y="37068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73" name="Text Box 174"/>
          <p:cNvSpPr txBox="1">
            <a:spLocks noChangeArrowheads="1"/>
          </p:cNvSpPr>
          <p:nvPr/>
        </p:nvSpPr>
        <p:spPr bwMode="auto">
          <a:xfrm>
            <a:off x="5321300" y="3605213"/>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74" name="Oval 175"/>
          <p:cNvSpPr>
            <a:spLocks noChangeArrowheads="1"/>
          </p:cNvSpPr>
          <p:nvPr/>
        </p:nvSpPr>
        <p:spPr bwMode="auto">
          <a:xfrm>
            <a:off x="5380038" y="24749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75" name="Text Box 176"/>
          <p:cNvSpPr txBox="1">
            <a:spLocks noChangeArrowheads="1"/>
          </p:cNvSpPr>
          <p:nvPr/>
        </p:nvSpPr>
        <p:spPr bwMode="auto">
          <a:xfrm>
            <a:off x="5340350" y="23050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76" name="Oval 177"/>
          <p:cNvSpPr>
            <a:spLocks noChangeArrowheads="1"/>
          </p:cNvSpPr>
          <p:nvPr/>
        </p:nvSpPr>
        <p:spPr bwMode="auto">
          <a:xfrm>
            <a:off x="5380038" y="30972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77" name="Text Box 178"/>
          <p:cNvSpPr txBox="1">
            <a:spLocks noChangeArrowheads="1"/>
          </p:cNvSpPr>
          <p:nvPr/>
        </p:nvSpPr>
        <p:spPr bwMode="auto">
          <a:xfrm>
            <a:off x="5340350" y="2995613"/>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78" name="Oval 179"/>
          <p:cNvSpPr>
            <a:spLocks noChangeArrowheads="1"/>
          </p:cNvSpPr>
          <p:nvPr/>
        </p:nvSpPr>
        <p:spPr bwMode="auto">
          <a:xfrm>
            <a:off x="6764338" y="24749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79" name="Text Box 180"/>
          <p:cNvSpPr txBox="1">
            <a:spLocks noChangeArrowheads="1"/>
          </p:cNvSpPr>
          <p:nvPr/>
        </p:nvSpPr>
        <p:spPr bwMode="auto">
          <a:xfrm>
            <a:off x="6729413" y="2289175"/>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80" name="Oval 181"/>
          <p:cNvSpPr>
            <a:spLocks noChangeArrowheads="1"/>
          </p:cNvSpPr>
          <p:nvPr/>
        </p:nvSpPr>
        <p:spPr bwMode="auto">
          <a:xfrm>
            <a:off x="6078538" y="30972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81" name="Text Box 182"/>
          <p:cNvSpPr txBox="1">
            <a:spLocks noChangeArrowheads="1"/>
          </p:cNvSpPr>
          <p:nvPr/>
        </p:nvSpPr>
        <p:spPr bwMode="auto">
          <a:xfrm>
            <a:off x="6032500" y="2995613"/>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82" name="Oval 183"/>
          <p:cNvSpPr>
            <a:spLocks noChangeArrowheads="1"/>
          </p:cNvSpPr>
          <p:nvPr/>
        </p:nvSpPr>
        <p:spPr bwMode="auto">
          <a:xfrm>
            <a:off x="6078538" y="37068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83" name="Text Box 184"/>
          <p:cNvSpPr txBox="1">
            <a:spLocks noChangeArrowheads="1"/>
          </p:cNvSpPr>
          <p:nvPr/>
        </p:nvSpPr>
        <p:spPr bwMode="auto">
          <a:xfrm>
            <a:off x="6032500" y="3605213"/>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84" name="Oval 185"/>
          <p:cNvSpPr>
            <a:spLocks noChangeArrowheads="1"/>
          </p:cNvSpPr>
          <p:nvPr/>
        </p:nvSpPr>
        <p:spPr bwMode="auto">
          <a:xfrm>
            <a:off x="7450138" y="37068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85" name="Text Box 186"/>
          <p:cNvSpPr txBox="1">
            <a:spLocks noChangeArrowheads="1"/>
          </p:cNvSpPr>
          <p:nvPr/>
        </p:nvSpPr>
        <p:spPr bwMode="auto">
          <a:xfrm>
            <a:off x="7415213" y="35893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86" name="Oval 187"/>
          <p:cNvSpPr>
            <a:spLocks noChangeArrowheads="1"/>
          </p:cNvSpPr>
          <p:nvPr/>
        </p:nvSpPr>
        <p:spPr bwMode="auto">
          <a:xfrm>
            <a:off x="7450138" y="24749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87" name="Text Box 188"/>
          <p:cNvSpPr txBox="1">
            <a:spLocks noChangeArrowheads="1"/>
          </p:cNvSpPr>
          <p:nvPr/>
        </p:nvSpPr>
        <p:spPr bwMode="auto">
          <a:xfrm>
            <a:off x="7415213" y="2289175"/>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88" name="Oval 189"/>
          <p:cNvSpPr>
            <a:spLocks noChangeArrowheads="1"/>
          </p:cNvSpPr>
          <p:nvPr/>
        </p:nvSpPr>
        <p:spPr bwMode="auto">
          <a:xfrm>
            <a:off x="6764338" y="30972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89" name="Text Box 190"/>
          <p:cNvSpPr txBox="1">
            <a:spLocks noChangeArrowheads="1"/>
          </p:cNvSpPr>
          <p:nvPr/>
        </p:nvSpPr>
        <p:spPr bwMode="auto">
          <a:xfrm>
            <a:off x="6729413" y="29797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90" name="Oval 191"/>
          <p:cNvSpPr>
            <a:spLocks noChangeArrowheads="1"/>
          </p:cNvSpPr>
          <p:nvPr/>
        </p:nvSpPr>
        <p:spPr bwMode="auto">
          <a:xfrm>
            <a:off x="6764338" y="37068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91" name="Text Box 192"/>
          <p:cNvSpPr txBox="1">
            <a:spLocks noChangeArrowheads="1"/>
          </p:cNvSpPr>
          <p:nvPr/>
        </p:nvSpPr>
        <p:spPr bwMode="auto">
          <a:xfrm>
            <a:off x="6729413" y="35893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92" name="Oval 193"/>
          <p:cNvSpPr>
            <a:spLocks noChangeArrowheads="1"/>
          </p:cNvSpPr>
          <p:nvPr/>
        </p:nvSpPr>
        <p:spPr bwMode="auto">
          <a:xfrm>
            <a:off x="7450138" y="3097213"/>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93" name="Text Box 194"/>
          <p:cNvSpPr txBox="1">
            <a:spLocks noChangeArrowheads="1"/>
          </p:cNvSpPr>
          <p:nvPr/>
        </p:nvSpPr>
        <p:spPr bwMode="auto">
          <a:xfrm>
            <a:off x="7415213" y="2979738"/>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35894" name="Oval 195"/>
          <p:cNvSpPr>
            <a:spLocks noChangeArrowheads="1"/>
          </p:cNvSpPr>
          <p:nvPr/>
        </p:nvSpPr>
        <p:spPr bwMode="auto">
          <a:xfrm>
            <a:off x="1430338" y="37068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95" name="Line 196"/>
          <p:cNvSpPr>
            <a:spLocks noChangeShapeType="1"/>
          </p:cNvSpPr>
          <p:nvPr/>
        </p:nvSpPr>
        <p:spPr bwMode="auto">
          <a:xfrm>
            <a:off x="1506538" y="39354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6" name="Oval 197"/>
          <p:cNvSpPr>
            <a:spLocks noChangeArrowheads="1"/>
          </p:cNvSpPr>
          <p:nvPr/>
        </p:nvSpPr>
        <p:spPr bwMode="auto">
          <a:xfrm>
            <a:off x="1430338" y="30972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97" name="Line 198"/>
          <p:cNvSpPr>
            <a:spLocks noChangeShapeType="1"/>
          </p:cNvSpPr>
          <p:nvPr/>
        </p:nvSpPr>
        <p:spPr bwMode="auto">
          <a:xfrm>
            <a:off x="1506538" y="33258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8" name="Oval 199"/>
          <p:cNvSpPr>
            <a:spLocks noChangeArrowheads="1"/>
          </p:cNvSpPr>
          <p:nvPr/>
        </p:nvSpPr>
        <p:spPr bwMode="auto">
          <a:xfrm>
            <a:off x="1430338" y="24749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899" name="Line 200"/>
          <p:cNvSpPr>
            <a:spLocks noChangeShapeType="1"/>
          </p:cNvSpPr>
          <p:nvPr/>
        </p:nvSpPr>
        <p:spPr bwMode="auto">
          <a:xfrm>
            <a:off x="1506538" y="27035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0" name="Oval 201"/>
          <p:cNvSpPr>
            <a:spLocks noChangeArrowheads="1"/>
          </p:cNvSpPr>
          <p:nvPr/>
        </p:nvSpPr>
        <p:spPr bwMode="auto">
          <a:xfrm>
            <a:off x="2039938" y="37068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01" name="Line 202"/>
          <p:cNvSpPr>
            <a:spLocks noChangeShapeType="1"/>
          </p:cNvSpPr>
          <p:nvPr/>
        </p:nvSpPr>
        <p:spPr bwMode="auto">
          <a:xfrm>
            <a:off x="2116138" y="39354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2" name="Oval 203"/>
          <p:cNvSpPr>
            <a:spLocks noChangeArrowheads="1"/>
          </p:cNvSpPr>
          <p:nvPr/>
        </p:nvSpPr>
        <p:spPr bwMode="auto">
          <a:xfrm>
            <a:off x="2039938" y="30972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03" name="Line 204"/>
          <p:cNvSpPr>
            <a:spLocks noChangeShapeType="1"/>
          </p:cNvSpPr>
          <p:nvPr/>
        </p:nvSpPr>
        <p:spPr bwMode="auto">
          <a:xfrm>
            <a:off x="2116138" y="33258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4" name="Oval 205"/>
          <p:cNvSpPr>
            <a:spLocks noChangeArrowheads="1"/>
          </p:cNvSpPr>
          <p:nvPr/>
        </p:nvSpPr>
        <p:spPr bwMode="auto">
          <a:xfrm>
            <a:off x="2039938" y="24749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05" name="Line 206"/>
          <p:cNvSpPr>
            <a:spLocks noChangeShapeType="1"/>
          </p:cNvSpPr>
          <p:nvPr/>
        </p:nvSpPr>
        <p:spPr bwMode="auto">
          <a:xfrm>
            <a:off x="2116138" y="27035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6" name="Oval 207"/>
          <p:cNvSpPr>
            <a:spLocks noChangeArrowheads="1"/>
          </p:cNvSpPr>
          <p:nvPr/>
        </p:nvSpPr>
        <p:spPr bwMode="auto">
          <a:xfrm>
            <a:off x="2649538" y="37068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07" name="Line 208"/>
          <p:cNvSpPr>
            <a:spLocks noChangeShapeType="1"/>
          </p:cNvSpPr>
          <p:nvPr/>
        </p:nvSpPr>
        <p:spPr bwMode="auto">
          <a:xfrm>
            <a:off x="2725738" y="39354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8" name="Oval 209"/>
          <p:cNvSpPr>
            <a:spLocks noChangeArrowheads="1"/>
          </p:cNvSpPr>
          <p:nvPr/>
        </p:nvSpPr>
        <p:spPr bwMode="auto">
          <a:xfrm>
            <a:off x="2649538" y="30972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09" name="Line 210"/>
          <p:cNvSpPr>
            <a:spLocks noChangeShapeType="1"/>
          </p:cNvSpPr>
          <p:nvPr/>
        </p:nvSpPr>
        <p:spPr bwMode="auto">
          <a:xfrm>
            <a:off x="2725738" y="33258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0" name="Oval 211"/>
          <p:cNvSpPr>
            <a:spLocks noChangeArrowheads="1"/>
          </p:cNvSpPr>
          <p:nvPr/>
        </p:nvSpPr>
        <p:spPr bwMode="auto">
          <a:xfrm>
            <a:off x="2649538" y="24749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11" name="Line 212"/>
          <p:cNvSpPr>
            <a:spLocks noChangeShapeType="1"/>
          </p:cNvSpPr>
          <p:nvPr/>
        </p:nvSpPr>
        <p:spPr bwMode="auto">
          <a:xfrm>
            <a:off x="2725738" y="27035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2" name="Oval 213"/>
          <p:cNvSpPr>
            <a:spLocks noChangeArrowheads="1"/>
          </p:cNvSpPr>
          <p:nvPr/>
        </p:nvSpPr>
        <p:spPr bwMode="auto">
          <a:xfrm>
            <a:off x="3259138" y="37068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13" name="Line 214"/>
          <p:cNvSpPr>
            <a:spLocks noChangeShapeType="1"/>
          </p:cNvSpPr>
          <p:nvPr/>
        </p:nvSpPr>
        <p:spPr bwMode="auto">
          <a:xfrm>
            <a:off x="3335338" y="39354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4" name="Oval 215"/>
          <p:cNvSpPr>
            <a:spLocks noChangeArrowheads="1"/>
          </p:cNvSpPr>
          <p:nvPr/>
        </p:nvSpPr>
        <p:spPr bwMode="auto">
          <a:xfrm>
            <a:off x="3259138" y="30972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15" name="Line 216"/>
          <p:cNvSpPr>
            <a:spLocks noChangeShapeType="1"/>
          </p:cNvSpPr>
          <p:nvPr/>
        </p:nvSpPr>
        <p:spPr bwMode="auto">
          <a:xfrm>
            <a:off x="3335338" y="33258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6" name="Oval 217"/>
          <p:cNvSpPr>
            <a:spLocks noChangeArrowheads="1"/>
          </p:cNvSpPr>
          <p:nvPr/>
        </p:nvSpPr>
        <p:spPr bwMode="auto">
          <a:xfrm>
            <a:off x="3259138" y="24749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17" name="Line 218"/>
          <p:cNvSpPr>
            <a:spLocks noChangeShapeType="1"/>
          </p:cNvSpPr>
          <p:nvPr/>
        </p:nvSpPr>
        <p:spPr bwMode="auto">
          <a:xfrm>
            <a:off x="3335338" y="27035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8" name="Oval 219"/>
          <p:cNvSpPr>
            <a:spLocks noChangeArrowheads="1"/>
          </p:cNvSpPr>
          <p:nvPr/>
        </p:nvSpPr>
        <p:spPr bwMode="auto">
          <a:xfrm>
            <a:off x="3868738" y="37068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19" name="Line 220"/>
          <p:cNvSpPr>
            <a:spLocks noChangeShapeType="1"/>
          </p:cNvSpPr>
          <p:nvPr/>
        </p:nvSpPr>
        <p:spPr bwMode="auto">
          <a:xfrm>
            <a:off x="3944938" y="39354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0" name="Oval 221"/>
          <p:cNvSpPr>
            <a:spLocks noChangeArrowheads="1"/>
          </p:cNvSpPr>
          <p:nvPr/>
        </p:nvSpPr>
        <p:spPr bwMode="auto">
          <a:xfrm>
            <a:off x="3868738" y="30972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21" name="Line 222"/>
          <p:cNvSpPr>
            <a:spLocks noChangeShapeType="1"/>
          </p:cNvSpPr>
          <p:nvPr/>
        </p:nvSpPr>
        <p:spPr bwMode="auto">
          <a:xfrm>
            <a:off x="3944938" y="33258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2" name="Oval 223"/>
          <p:cNvSpPr>
            <a:spLocks noChangeArrowheads="1"/>
          </p:cNvSpPr>
          <p:nvPr/>
        </p:nvSpPr>
        <p:spPr bwMode="auto">
          <a:xfrm>
            <a:off x="3868738" y="2474913"/>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23" name="Line 224"/>
          <p:cNvSpPr>
            <a:spLocks noChangeShapeType="1"/>
          </p:cNvSpPr>
          <p:nvPr/>
        </p:nvSpPr>
        <p:spPr bwMode="auto">
          <a:xfrm>
            <a:off x="3944938" y="2703513"/>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4" name="Line 225"/>
          <p:cNvSpPr>
            <a:spLocks noChangeShapeType="1"/>
          </p:cNvSpPr>
          <p:nvPr/>
        </p:nvSpPr>
        <p:spPr bwMode="auto">
          <a:xfrm>
            <a:off x="1292225" y="2335213"/>
            <a:ext cx="67818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5" name="Line 226"/>
          <p:cNvSpPr>
            <a:spLocks noChangeShapeType="1"/>
          </p:cNvSpPr>
          <p:nvPr/>
        </p:nvSpPr>
        <p:spPr bwMode="auto">
          <a:xfrm flipH="1">
            <a:off x="1270000" y="2306638"/>
            <a:ext cx="0" cy="20193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6" name="Line 227"/>
          <p:cNvSpPr>
            <a:spLocks noChangeShapeType="1"/>
          </p:cNvSpPr>
          <p:nvPr/>
        </p:nvSpPr>
        <p:spPr bwMode="auto">
          <a:xfrm>
            <a:off x="1277938" y="4303713"/>
            <a:ext cx="67818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7" name="Line 228"/>
          <p:cNvSpPr>
            <a:spLocks noChangeShapeType="1"/>
          </p:cNvSpPr>
          <p:nvPr/>
        </p:nvSpPr>
        <p:spPr bwMode="auto">
          <a:xfrm flipH="1">
            <a:off x="8066088" y="2292350"/>
            <a:ext cx="26987" cy="202088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321" name="Line 229"/>
          <p:cNvSpPr>
            <a:spLocks noChangeShapeType="1"/>
          </p:cNvSpPr>
          <p:nvPr/>
        </p:nvSpPr>
        <p:spPr bwMode="auto">
          <a:xfrm>
            <a:off x="4478338" y="2308225"/>
            <a:ext cx="0" cy="1981200"/>
          </a:xfrm>
          <a:prstGeom prst="line">
            <a:avLst/>
          </a:prstGeom>
          <a:noFill/>
          <a:ln w="38100">
            <a:solidFill>
              <a:schemeClr val="accent5">
                <a:lumMod val="50000"/>
              </a:schemeClr>
            </a:solidFill>
            <a:round/>
            <a:headEnd/>
            <a:tailEnd/>
          </a:ln>
        </p:spPr>
        <p:txBody>
          <a:bodyPr wrap="none" anchor="ctr"/>
          <a:lstStyle/>
          <a:p>
            <a:pPr>
              <a:spcBef>
                <a:spcPct val="50000"/>
              </a:spcBef>
              <a:defRPr/>
            </a:pPr>
            <a:endParaRPr lang="zh-CN" altLang="en-US">
              <a:ea typeface="楷体_GB2312" pitchFamily="49" charset="-122"/>
            </a:endParaRPr>
          </a:p>
        </p:txBody>
      </p:sp>
      <p:sp>
        <p:nvSpPr>
          <p:cNvPr id="35929" name="Oval 230"/>
          <p:cNvSpPr>
            <a:spLocks noChangeArrowheads="1"/>
          </p:cNvSpPr>
          <p:nvPr/>
        </p:nvSpPr>
        <p:spPr bwMode="auto">
          <a:xfrm>
            <a:off x="1887538" y="407828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0" name="Oval 232"/>
          <p:cNvSpPr>
            <a:spLocks noChangeArrowheads="1"/>
          </p:cNvSpPr>
          <p:nvPr/>
        </p:nvSpPr>
        <p:spPr bwMode="auto">
          <a:xfrm>
            <a:off x="7534275" y="29448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1" name="Oval 234"/>
          <p:cNvSpPr>
            <a:spLocks noChangeArrowheads="1"/>
          </p:cNvSpPr>
          <p:nvPr/>
        </p:nvSpPr>
        <p:spPr bwMode="auto">
          <a:xfrm>
            <a:off x="7856538" y="23987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2" name="Oval 235"/>
          <p:cNvSpPr>
            <a:spLocks noChangeArrowheads="1"/>
          </p:cNvSpPr>
          <p:nvPr/>
        </p:nvSpPr>
        <p:spPr bwMode="auto">
          <a:xfrm>
            <a:off x="7821613" y="35544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3" name="Oval 236"/>
          <p:cNvSpPr>
            <a:spLocks noChangeArrowheads="1"/>
          </p:cNvSpPr>
          <p:nvPr/>
        </p:nvSpPr>
        <p:spPr bwMode="auto">
          <a:xfrm>
            <a:off x="7246938" y="40624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4" name="Oval 237"/>
          <p:cNvSpPr>
            <a:spLocks noChangeArrowheads="1"/>
          </p:cNvSpPr>
          <p:nvPr/>
        </p:nvSpPr>
        <p:spPr bwMode="auto">
          <a:xfrm>
            <a:off x="7250113" y="355758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5" name="Oval 238"/>
          <p:cNvSpPr>
            <a:spLocks noChangeArrowheads="1"/>
          </p:cNvSpPr>
          <p:nvPr/>
        </p:nvSpPr>
        <p:spPr bwMode="auto">
          <a:xfrm>
            <a:off x="7248525" y="2889250"/>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6" name="Oval 239"/>
          <p:cNvSpPr>
            <a:spLocks noChangeArrowheads="1"/>
          </p:cNvSpPr>
          <p:nvPr/>
        </p:nvSpPr>
        <p:spPr bwMode="auto">
          <a:xfrm>
            <a:off x="1322388" y="40878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7" name="Oval 240"/>
          <p:cNvSpPr>
            <a:spLocks noChangeArrowheads="1"/>
          </p:cNvSpPr>
          <p:nvPr/>
        </p:nvSpPr>
        <p:spPr bwMode="auto">
          <a:xfrm>
            <a:off x="1887538" y="23987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8" name="Oval 241"/>
          <p:cNvSpPr>
            <a:spLocks noChangeArrowheads="1"/>
          </p:cNvSpPr>
          <p:nvPr/>
        </p:nvSpPr>
        <p:spPr bwMode="auto">
          <a:xfrm>
            <a:off x="1344613" y="28559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39" name="Oval 243"/>
          <p:cNvSpPr>
            <a:spLocks noChangeArrowheads="1"/>
          </p:cNvSpPr>
          <p:nvPr/>
        </p:nvSpPr>
        <p:spPr bwMode="auto">
          <a:xfrm>
            <a:off x="1887538" y="29448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40" name="Oval 244"/>
          <p:cNvSpPr>
            <a:spLocks noChangeArrowheads="1"/>
          </p:cNvSpPr>
          <p:nvPr/>
        </p:nvSpPr>
        <p:spPr bwMode="auto">
          <a:xfrm>
            <a:off x="1366838" y="3554413"/>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35941" name="Rectangle 258"/>
          <p:cNvSpPr>
            <a:spLocks noChangeArrowheads="1"/>
          </p:cNvSpPr>
          <p:nvPr/>
        </p:nvSpPr>
        <p:spPr bwMode="auto">
          <a:xfrm>
            <a:off x="334963" y="915988"/>
            <a:ext cx="388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kumimoji="0" lang="zh-CN" altLang="en-US">
                <a:solidFill>
                  <a:srgbClr val="0000EE"/>
                </a:solidFill>
                <a:latin typeface="隶书" pitchFamily="49" charset="-122"/>
                <a:ea typeface="隶书" pitchFamily="49" charset="-122"/>
              </a:rPr>
              <a:t>二</a:t>
            </a:r>
            <a:r>
              <a:rPr kumimoji="0" lang="zh-CN" altLang="en-US">
                <a:solidFill>
                  <a:srgbClr val="0000EE"/>
                </a:solidFill>
                <a:latin typeface="楷体" panose="02010609060101010101" pitchFamily="49" charset="-122"/>
                <a:ea typeface="楷体" panose="02010609060101010101" pitchFamily="49" charset="-122"/>
              </a:rPr>
              <a:t>、</a:t>
            </a:r>
            <a:r>
              <a:rPr kumimoji="0" lang="zh-CN" altLang="en-US">
                <a:solidFill>
                  <a:srgbClr val="0000EE"/>
                </a:solidFill>
                <a:ea typeface="楷体" panose="02010609060101010101" pitchFamily="49" charset="-122"/>
                <a:cs typeface="Times New Roman" panose="02020603050405020304" pitchFamily="18" charset="0"/>
              </a:rPr>
              <a:t> </a:t>
            </a:r>
            <a:r>
              <a:rPr lang="en-US" altLang="zh-CN">
                <a:solidFill>
                  <a:srgbClr val="0000EE"/>
                </a:solidFill>
                <a:ea typeface="楷体_GB2312" pitchFamily="49" charset="-122"/>
              </a:rPr>
              <a:t>PN</a:t>
            </a:r>
            <a:r>
              <a:rPr kumimoji="0" lang="zh-CN" altLang="en-US">
                <a:solidFill>
                  <a:srgbClr val="0000EE"/>
                </a:solidFill>
                <a:latin typeface="楷体" panose="02010609060101010101" pitchFamily="49" charset="-122"/>
                <a:ea typeface="楷体" panose="02010609060101010101" pitchFamily="49" charset="-122"/>
              </a:rPr>
              <a:t>结加反向电压</a:t>
            </a:r>
          </a:p>
        </p:txBody>
      </p:sp>
      <p:sp>
        <p:nvSpPr>
          <p:cNvPr id="113923" name="Oval 259"/>
          <p:cNvSpPr>
            <a:spLocks noChangeArrowheads="1"/>
          </p:cNvSpPr>
          <p:nvPr/>
        </p:nvSpPr>
        <p:spPr bwMode="auto">
          <a:xfrm>
            <a:off x="2962275" y="355917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3924" name="Oval 260"/>
          <p:cNvSpPr>
            <a:spLocks noChangeArrowheads="1"/>
          </p:cNvSpPr>
          <p:nvPr/>
        </p:nvSpPr>
        <p:spPr bwMode="auto">
          <a:xfrm>
            <a:off x="2489200" y="295433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3925" name="Oval 261"/>
          <p:cNvSpPr>
            <a:spLocks noChangeArrowheads="1"/>
          </p:cNvSpPr>
          <p:nvPr/>
        </p:nvSpPr>
        <p:spPr bwMode="auto">
          <a:xfrm>
            <a:off x="6438900" y="357663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3926" name="Oval 262"/>
          <p:cNvSpPr>
            <a:spLocks noChangeArrowheads="1"/>
          </p:cNvSpPr>
          <p:nvPr/>
        </p:nvSpPr>
        <p:spPr bwMode="auto">
          <a:xfrm>
            <a:off x="6438900" y="29432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3927" name="Oval 263"/>
          <p:cNvSpPr>
            <a:spLocks noChangeArrowheads="1"/>
          </p:cNvSpPr>
          <p:nvPr/>
        </p:nvSpPr>
        <p:spPr bwMode="auto">
          <a:xfrm>
            <a:off x="6453188" y="241141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3929" name="Oval 265"/>
          <p:cNvSpPr>
            <a:spLocks noChangeArrowheads="1"/>
          </p:cNvSpPr>
          <p:nvPr/>
        </p:nvSpPr>
        <p:spPr bwMode="auto">
          <a:xfrm>
            <a:off x="3051175" y="2382838"/>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grpSp>
        <p:nvGrpSpPr>
          <p:cNvPr id="3" name="Group 245"/>
          <p:cNvGrpSpPr>
            <a:grpSpLocks/>
          </p:cNvGrpSpPr>
          <p:nvPr/>
        </p:nvGrpSpPr>
        <p:grpSpPr bwMode="auto">
          <a:xfrm>
            <a:off x="3222625" y="2125663"/>
            <a:ext cx="2606675" cy="2400300"/>
            <a:chOff x="2548" y="453"/>
            <a:chExt cx="706" cy="2448"/>
          </a:xfrm>
        </p:grpSpPr>
        <p:sp>
          <p:nvSpPr>
            <p:cNvPr id="35959" name="Line 116"/>
            <p:cNvSpPr>
              <a:spLocks noChangeShapeType="1"/>
            </p:cNvSpPr>
            <p:nvPr/>
          </p:nvSpPr>
          <p:spPr bwMode="auto">
            <a:xfrm>
              <a:off x="2548"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60" name="Line 117"/>
            <p:cNvSpPr>
              <a:spLocks noChangeShapeType="1"/>
            </p:cNvSpPr>
            <p:nvPr/>
          </p:nvSpPr>
          <p:spPr bwMode="auto">
            <a:xfrm>
              <a:off x="3254"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9" name="Text Box 144"/>
          <p:cNvSpPr txBox="1">
            <a:spLocks noChangeArrowheads="1"/>
          </p:cNvSpPr>
          <p:nvPr/>
        </p:nvSpPr>
        <p:spPr bwMode="auto">
          <a:xfrm>
            <a:off x="4957763" y="5087938"/>
            <a:ext cx="1543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a:solidFill>
                  <a:srgbClr val="FF0000"/>
                </a:solidFill>
                <a:ea typeface="楷体_GB2312" pitchFamily="49" charset="-122"/>
              </a:rPr>
              <a:t>外</a:t>
            </a:r>
            <a:r>
              <a:rPr lang="zh-CN" altLang="zh-CN" sz="2400">
                <a:solidFill>
                  <a:srgbClr val="FF0000"/>
                </a:solidFill>
                <a:ea typeface="楷体_GB2312" pitchFamily="49" charset="-122"/>
              </a:rPr>
              <a:t>电场</a:t>
            </a:r>
            <a:r>
              <a:rPr lang="en-US" altLang="zh-CN" sz="2400" noProof="1">
                <a:solidFill>
                  <a:srgbClr val="FF0000"/>
                </a:solidFill>
                <a:ea typeface="楷体_GB2312" pitchFamily="49" charset="-122"/>
              </a:rPr>
              <a:t>U</a:t>
            </a:r>
            <a:r>
              <a:rPr lang="zh-CN" altLang="en-US" sz="2400" baseline="-25000" noProof="1">
                <a:solidFill>
                  <a:srgbClr val="FF0000"/>
                </a:solidFill>
                <a:ea typeface="楷体_GB2312" pitchFamily="49" charset="-122"/>
              </a:rPr>
              <a:t>外</a:t>
            </a:r>
            <a:endParaRPr lang="zh-CN" altLang="zh-CN" sz="2400" baseline="-25000" noProof="1">
              <a:solidFill>
                <a:srgbClr val="FF0000"/>
              </a:solidFill>
              <a:ea typeface="楷体_GB2312" pitchFamily="49" charset="-122"/>
            </a:endParaRPr>
          </a:p>
        </p:txBody>
      </p:sp>
      <p:sp>
        <p:nvSpPr>
          <p:cNvPr id="130" name="Line 146"/>
          <p:cNvSpPr>
            <a:spLocks noChangeShapeType="1"/>
          </p:cNvSpPr>
          <p:nvPr/>
        </p:nvSpPr>
        <p:spPr bwMode="auto">
          <a:xfrm flipH="1">
            <a:off x="1739900" y="5272088"/>
            <a:ext cx="31877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31" name="直接连接符 130"/>
          <p:cNvCxnSpPr>
            <a:cxnSpLocks noChangeShapeType="1"/>
          </p:cNvCxnSpPr>
          <p:nvPr/>
        </p:nvCxnSpPr>
        <p:spPr bwMode="auto">
          <a:xfrm>
            <a:off x="6553200" y="5259388"/>
            <a:ext cx="677863" cy="952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
        <p:nvSpPr>
          <p:cNvPr id="35952" name="Text Box 119"/>
          <p:cNvSpPr txBox="1">
            <a:spLocks noChangeArrowheads="1"/>
          </p:cNvSpPr>
          <p:nvPr/>
        </p:nvSpPr>
        <p:spPr bwMode="auto">
          <a:xfrm>
            <a:off x="4778375" y="4511675"/>
            <a:ext cx="147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400">
                <a:ea typeface="楷体_GB2312" pitchFamily="49" charset="-122"/>
              </a:rPr>
              <a:t>内电场</a:t>
            </a:r>
            <a:r>
              <a:rPr lang="en-US" altLang="zh-CN" sz="2400" noProof="1">
                <a:ea typeface="楷体_GB2312" pitchFamily="49" charset="-122"/>
              </a:rPr>
              <a:t>U</a:t>
            </a:r>
            <a:r>
              <a:rPr lang="en-US" altLang="zh-CN" sz="2400" baseline="-25000" noProof="1">
                <a:ea typeface="楷体_GB2312" pitchFamily="49" charset="-122"/>
              </a:rPr>
              <a:t>B</a:t>
            </a:r>
            <a:endParaRPr lang="zh-CN" altLang="zh-CN" sz="2400" b="0">
              <a:ea typeface="楷体_GB2312" pitchFamily="49" charset="-122"/>
            </a:endParaRPr>
          </a:p>
        </p:txBody>
      </p:sp>
      <p:sp>
        <p:nvSpPr>
          <p:cNvPr id="35953" name="Line 124"/>
          <p:cNvSpPr>
            <a:spLocks noChangeShapeType="1"/>
          </p:cNvSpPr>
          <p:nvPr/>
        </p:nvSpPr>
        <p:spPr bwMode="auto">
          <a:xfrm flipH="1">
            <a:off x="3887788" y="4548188"/>
            <a:ext cx="1243012" cy="31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4" name="直接箭头连接符 135"/>
          <p:cNvCxnSpPr>
            <a:cxnSpLocks noChangeShapeType="1"/>
          </p:cNvCxnSpPr>
          <p:nvPr/>
        </p:nvCxnSpPr>
        <p:spPr bwMode="auto">
          <a:xfrm>
            <a:off x="882650" y="4451350"/>
            <a:ext cx="7938" cy="55403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954" name="矩形 136"/>
          <p:cNvSpPr>
            <a:spLocks noChangeArrowheads="1"/>
          </p:cNvSpPr>
          <p:nvPr/>
        </p:nvSpPr>
        <p:spPr bwMode="auto">
          <a:xfrm>
            <a:off x="366713" y="4433888"/>
            <a:ext cx="41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ea typeface="楷体_GB2312" pitchFamily="49" charset="-122"/>
              </a:rPr>
              <a:t>I</a:t>
            </a:r>
            <a:r>
              <a:rPr lang="en-US" altLang="zh-CN" sz="2400" baseline="-25000">
                <a:ea typeface="楷体_GB2312" pitchFamily="49" charset="-122"/>
              </a:rPr>
              <a:t>S</a:t>
            </a:r>
            <a:endParaRPr lang="zh-CN" altLang="en-US" sz="2400" baseline="-25000">
              <a:ea typeface="楷体_GB2312" pitchFamily="49" charset="-122"/>
            </a:endParaRPr>
          </a:p>
        </p:txBody>
      </p:sp>
      <p:pic>
        <p:nvPicPr>
          <p:cNvPr id="35956" name="图片 121"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 y="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57" name="图片 121"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3" name="AutoShape 251"/>
          <p:cNvSpPr>
            <a:spLocks noChangeArrowheads="1"/>
          </p:cNvSpPr>
          <p:nvPr/>
        </p:nvSpPr>
        <p:spPr bwMode="auto">
          <a:xfrm>
            <a:off x="1911350" y="-463550"/>
            <a:ext cx="6673850" cy="4189413"/>
          </a:xfrm>
          <a:prstGeom prst="horizontalScroll">
            <a:avLst>
              <a:gd name="adj" fmla="val 12500"/>
            </a:avLst>
          </a:prstGeom>
          <a:solidFill>
            <a:srgbClr val="FFFF99"/>
          </a:solidFill>
          <a:ln w="38100">
            <a:solidFill>
              <a:schemeClr val="tx2"/>
            </a:solidFill>
            <a:round/>
            <a:headEnd type="none" w="sm" len="sm"/>
            <a:tailEnd type="none" w="sm" len="sm"/>
          </a:ln>
        </p:spPr>
        <p:txBody>
          <a:bodyPr lIns="90000" tIns="46800" rIns="90000" bIns="46800"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3200"/>
              </a:lnSpc>
              <a:spcBef>
                <a:spcPct val="50000"/>
              </a:spcBef>
            </a:pPr>
            <a:r>
              <a:rPr lang="zh-CN" altLang="en-US" sz="2400">
                <a:solidFill>
                  <a:srgbClr val="0000F6"/>
                </a:solidFill>
                <a:ea typeface="楷体_GB2312" pitchFamily="49" charset="-122"/>
              </a:rPr>
              <a:t>耗尽层变宽</a:t>
            </a:r>
            <a:r>
              <a:rPr lang="en-US" altLang="zh-CN" sz="2400">
                <a:solidFill>
                  <a:srgbClr val="0000F6"/>
                </a:solidFill>
                <a:ea typeface="楷体_GB2312" pitchFamily="49" charset="-122"/>
              </a:rPr>
              <a:t>, </a:t>
            </a:r>
            <a:r>
              <a:rPr lang="zh-CN" altLang="en-US" sz="2400">
                <a:solidFill>
                  <a:srgbClr val="0000F6"/>
                </a:solidFill>
                <a:ea typeface="楷体_GB2312" pitchFamily="49" charset="-122"/>
              </a:rPr>
              <a:t>内电场增强</a:t>
            </a:r>
            <a:r>
              <a:rPr lang="en-US" altLang="zh-CN" sz="2400">
                <a:ea typeface="楷体_GB2312" pitchFamily="49" charset="-122"/>
              </a:rPr>
              <a:t>, </a:t>
            </a:r>
            <a:r>
              <a:rPr lang="zh-CN" altLang="en-US" sz="2400">
                <a:ea typeface="楷体_GB2312" pitchFamily="49" charset="-122"/>
              </a:rPr>
              <a:t>动态平衡被打破</a:t>
            </a:r>
            <a:r>
              <a:rPr lang="en-US" altLang="zh-CN" sz="2400">
                <a:ea typeface="楷体_GB2312" pitchFamily="49" charset="-122"/>
              </a:rPr>
              <a:t>, </a:t>
            </a:r>
            <a:r>
              <a:rPr lang="zh-CN" altLang="en-US" sz="2400">
                <a:ea typeface="楷体_GB2312" pitchFamily="49" charset="-122"/>
              </a:rPr>
              <a:t>漂移运动超过扩散运动</a:t>
            </a:r>
            <a:r>
              <a:rPr lang="en-US" altLang="zh-CN" sz="2400">
                <a:ea typeface="楷体_GB2312" pitchFamily="49" charset="-122"/>
              </a:rPr>
              <a:t>, </a:t>
            </a:r>
            <a:r>
              <a:rPr lang="zh-CN" altLang="en-US" sz="2400">
                <a:ea typeface="楷体_GB2312" pitchFamily="49" charset="-122"/>
              </a:rPr>
              <a:t>因此</a:t>
            </a:r>
            <a:r>
              <a:rPr lang="zh-CN" altLang="en-US" sz="2400">
                <a:solidFill>
                  <a:srgbClr val="0000F6"/>
                </a:solidFill>
                <a:ea typeface="楷体_GB2312" pitchFamily="49" charset="-122"/>
              </a:rPr>
              <a:t>流过</a:t>
            </a:r>
            <a:r>
              <a:rPr lang="en-US" altLang="zh-CN" sz="2400">
                <a:solidFill>
                  <a:srgbClr val="0000F6"/>
                </a:solidFill>
                <a:ea typeface="楷体_GB2312" pitchFamily="49" charset="-122"/>
              </a:rPr>
              <a:t>PN</a:t>
            </a:r>
            <a:r>
              <a:rPr lang="zh-CN" altLang="en-US" sz="2400">
                <a:solidFill>
                  <a:srgbClr val="0000F6"/>
                </a:solidFill>
                <a:ea typeface="楷体_GB2312" pitchFamily="49" charset="-122"/>
              </a:rPr>
              <a:t>结的主要电流是漂移电流</a:t>
            </a:r>
            <a:r>
              <a:rPr lang="zh-CN" altLang="en-US" sz="2400">
                <a:ea typeface="楷体_GB2312" pitchFamily="49" charset="-122"/>
              </a:rPr>
              <a:t>，但因为少子浓度很低，所以形成的漂移电流</a:t>
            </a:r>
            <a:r>
              <a:rPr lang="zh-CN" altLang="en-US" sz="2400">
                <a:solidFill>
                  <a:srgbClr val="0000F6"/>
                </a:solidFill>
                <a:ea typeface="楷体_GB2312" pitchFamily="49" charset="-122"/>
              </a:rPr>
              <a:t>很小</a:t>
            </a:r>
            <a:r>
              <a:rPr lang="en-US" altLang="zh-CN" sz="2400" i="1">
                <a:ea typeface="楷体_GB2312" pitchFamily="49" charset="-122"/>
              </a:rPr>
              <a:t>I</a:t>
            </a:r>
            <a:r>
              <a:rPr lang="en-US" altLang="zh-CN" sz="2400" baseline="-25000">
                <a:ea typeface="楷体_GB2312" pitchFamily="49" charset="-122"/>
              </a:rPr>
              <a:t>S</a:t>
            </a:r>
            <a:r>
              <a:rPr lang="en-US" altLang="zh-CN" sz="2400">
                <a:ea typeface="楷体_GB2312" pitchFamily="49" charset="-122"/>
              </a:rPr>
              <a:t>, </a:t>
            </a:r>
            <a:r>
              <a:rPr lang="zh-CN" altLang="en-US" sz="2400">
                <a:ea typeface="楷体_GB2312" pitchFamily="49" charset="-122"/>
              </a:rPr>
              <a:t>且固定温度下，少子浓度一定不随着外电压变化</a:t>
            </a:r>
            <a:r>
              <a:rPr lang="en-US" altLang="zh-CN" sz="2400">
                <a:ea typeface="楷体_GB2312" pitchFamily="49" charset="-122"/>
              </a:rPr>
              <a:t>, </a:t>
            </a:r>
            <a:r>
              <a:rPr lang="zh-CN" altLang="en-US" sz="2400">
                <a:ea typeface="楷体_GB2312" pitchFamily="49" charset="-122"/>
              </a:rPr>
              <a:t>故被称为</a:t>
            </a:r>
            <a:r>
              <a:rPr lang="zh-CN" altLang="en-US" sz="2400">
                <a:solidFill>
                  <a:srgbClr val="0000EE"/>
                </a:solidFill>
                <a:ea typeface="楷体_GB2312" pitchFamily="49" charset="-122"/>
              </a:rPr>
              <a:t>反向饱和电流</a:t>
            </a:r>
            <a:r>
              <a:rPr lang="zh-CN" altLang="en-US" sz="2400">
                <a:ea typeface="楷体_GB2312" pitchFamily="49" charset="-122"/>
              </a:rPr>
              <a:t>。 </a:t>
            </a:r>
            <a:endParaRPr lang="en-US" altLang="zh-CN" sz="2400">
              <a:ea typeface="楷体_GB2312" pitchFamily="49" charset="-122"/>
            </a:endParaRPr>
          </a:p>
          <a:p>
            <a:pPr eaLnBrk="1" hangingPunct="1">
              <a:lnSpc>
                <a:spcPts val="3200"/>
              </a:lnSpc>
              <a:spcBef>
                <a:spcPct val="50000"/>
              </a:spcBef>
            </a:pPr>
            <a:r>
              <a:rPr lang="zh-CN" altLang="en-US" sz="2400">
                <a:ea typeface="楷体_GB2312" pitchFamily="49" charset="-122"/>
              </a:rPr>
              <a:t>反向</a:t>
            </a:r>
            <a:r>
              <a:rPr lang="en-US" altLang="zh-CN" sz="2400">
                <a:ea typeface="楷体_GB2312" pitchFamily="49" charset="-122"/>
              </a:rPr>
              <a:t>PN</a:t>
            </a:r>
            <a:r>
              <a:rPr lang="zh-CN" altLang="en-US" sz="2400">
                <a:ea typeface="楷体_GB2312" pitchFamily="49" charset="-122"/>
              </a:rPr>
              <a:t>结表现为一个很大的电阻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0 0 L 0.11527 0.00371 " pathEditMode="relative" ptsTypes="AA">
                                      <p:cBhvr>
                                        <p:cTn id="14" dur="2000" fill="hold"/>
                                        <p:tgtEl>
                                          <p:spTgt spid="113927"/>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11527 0.00371 " pathEditMode="relative" ptsTypes="AA">
                                      <p:cBhvr>
                                        <p:cTn id="16" dur="2000" fill="hold"/>
                                        <p:tgtEl>
                                          <p:spTgt spid="113926"/>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11527 0.00371 " pathEditMode="relative" ptsTypes="AA">
                                      <p:cBhvr>
                                        <p:cTn id="18" dur="2000" fill="hold"/>
                                        <p:tgtEl>
                                          <p:spTgt spid="113925"/>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00834 -7.40741E-7 L -0.08334 -0.0037 " pathEditMode="relative" rAng="0" ptsTypes="AA">
                                      <p:cBhvr>
                                        <p:cTn id="20" dur="2000" fill="hold"/>
                                        <p:tgtEl>
                                          <p:spTgt spid="113924"/>
                                        </p:tgtEl>
                                        <p:attrNameLst>
                                          <p:attrName>ppt_x</p:attrName>
                                          <p:attrName>ppt_y</p:attrName>
                                        </p:attrNameLst>
                                      </p:cBhvr>
                                      <p:rCtr x="-3800" y="-200"/>
                                    </p:animMotion>
                                  </p:childTnLst>
                                </p:cTn>
                              </p:par>
                              <p:par>
                                <p:cTn id="21" presetID="0" presetClass="path" presetSubtype="0" accel="50000" decel="50000" fill="hold" grpId="0" nodeType="withEffect">
                                  <p:stCondLst>
                                    <p:cond delay="0"/>
                                  </p:stCondLst>
                                  <p:childTnLst>
                                    <p:animMotion origin="layout" path="M -0.00277 7.40741E-7 L -0.07777 -0.0037 " pathEditMode="relative" rAng="0" ptsTypes="AA">
                                      <p:cBhvr>
                                        <p:cTn id="22" dur="2000" fill="hold"/>
                                        <p:tgtEl>
                                          <p:spTgt spid="113929"/>
                                        </p:tgtEl>
                                        <p:attrNameLst>
                                          <p:attrName>ppt_x</p:attrName>
                                          <p:attrName>ppt_y</p:attrName>
                                        </p:attrNameLst>
                                      </p:cBhvr>
                                      <p:rCtr x="-3800" y="-200"/>
                                    </p:animMotion>
                                  </p:childTnLst>
                                </p:cTn>
                              </p:par>
                              <p:par>
                                <p:cTn id="23" presetID="0" presetClass="path" presetSubtype="0" accel="50000" decel="50000" fill="hold" grpId="0" nodeType="withEffect">
                                  <p:stCondLst>
                                    <p:cond delay="0"/>
                                  </p:stCondLst>
                                  <p:childTnLst>
                                    <p:animMotion origin="layout" path="M 0 0 L -0.075 -0.0037 " pathEditMode="relative" ptsTypes="AA">
                                      <p:cBhvr>
                                        <p:cTn id="24" dur="2000" fill="hold"/>
                                        <p:tgtEl>
                                          <p:spTgt spid="113923"/>
                                        </p:tgtEl>
                                        <p:attrNameLst>
                                          <p:attrName>ppt_x</p:attrName>
                                          <p:attrName>ppt_y</p:attrName>
                                        </p:attrNameLst>
                                      </p:cBhvr>
                                    </p:animMotion>
                                  </p:childTnLst>
                                </p:cTn>
                              </p:par>
                            </p:childTnLst>
                          </p:cTn>
                        </p:par>
                        <p:par>
                          <p:cTn id="25" fill="hold" nodeType="afterGroup">
                            <p:stCondLst>
                              <p:cond delay="2000"/>
                            </p:stCondLst>
                            <p:childTnLst>
                              <p:par>
                                <p:cTn id="26" presetID="1" presetClass="exit" presetSubtype="0" fill="hold" nodeType="afterEffect">
                                  <p:stCondLst>
                                    <p:cond delay="0"/>
                                  </p:stCondLst>
                                  <p:childTnLst>
                                    <p:set>
                                      <p:cBhvr>
                                        <p:cTn id="27" dur="1" fill="hold">
                                          <p:stCondLst>
                                            <p:cond delay="0"/>
                                          </p:stCondLst>
                                        </p:cTn>
                                        <p:tgtEl>
                                          <p:spTgt spid="3"/>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23"/>
                                        </p:tgtEl>
                                        <p:attrNameLst>
                                          <p:attrName>style.visibility</p:attrName>
                                        </p:attrNameLst>
                                      </p:cBhvr>
                                      <p:to>
                                        <p:strVal val="visible"/>
                                      </p:to>
                                    </p:set>
                                    <p:anim calcmode="lin" valueType="num">
                                      <p:cBhvr additive="base">
                                        <p:cTn id="36" dur="500" fill="hold"/>
                                        <p:tgtEl>
                                          <p:spTgt spid="123"/>
                                        </p:tgtEl>
                                        <p:attrNameLst>
                                          <p:attrName>ppt_x</p:attrName>
                                        </p:attrNameLst>
                                      </p:cBhvr>
                                      <p:tavLst>
                                        <p:tav tm="0">
                                          <p:val>
                                            <p:strVal val="1+#ppt_w/2"/>
                                          </p:val>
                                        </p:tav>
                                        <p:tav tm="100000">
                                          <p:val>
                                            <p:strVal val="#ppt_x"/>
                                          </p:val>
                                        </p:tav>
                                      </p:tavLst>
                                    </p:anim>
                                    <p:anim calcmode="lin" valueType="num">
                                      <p:cBhvr additive="base">
                                        <p:cTn id="37" dur="500" fill="hold"/>
                                        <p:tgtEl>
                                          <p:spTgt spid="123"/>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35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13923" grpId="0" animBg="1"/>
      <p:bldP spid="113924" grpId="0" animBg="1"/>
      <p:bldP spid="113925" grpId="0" animBg="1"/>
      <p:bldP spid="113926" grpId="0" animBg="1"/>
      <p:bldP spid="113927" grpId="0" animBg="1"/>
      <p:bldP spid="113929" grpId="0" animBg="1"/>
      <p:bldP spid="129" grpId="0"/>
      <p:bldP spid="35954" grpId="0"/>
      <p:bldP spid="12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790575" y="2476500"/>
            <a:ext cx="7678738" cy="3324225"/>
          </a:xfrm>
          <a:prstGeom prst="rect">
            <a:avLst/>
          </a:prstGeom>
          <a:solidFill>
            <a:srgbClr val="97E597"/>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zh-CN">
                <a:ea typeface="楷体_GB2312" pitchFamily="49" charset="-122"/>
              </a:rPr>
              <a:t>PN</a:t>
            </a:r>
            <a:r>
              <a:rPr lang="zh-CN" altLang="en-US">
                <a:ea typeface="楷体_GB2312" pitchFamily="49" charset="-122"/>
              </a:rPr>
              <a:t>结加正向电压时，具有较大的正向扩散电流，呈现低电阻态，</a:t>
            </a:r>
            <a:r>
              <a:rPr lang="zh-CN" altLang="en-US"/>
              <a:t>相当于</a:t>
            </a:r>
            <a:r>
              <a:rPr lang="en-US" altLang="zh-CN"/>
              <a:t>PN </a:t>
            </a:r>
            <a:r>
              <a:rPr lang="zh-CN" altLang="en-US"/>
              <a:t>结导通</a:t>
            </a:r>
            <a:r>
              <a:rPr lang="zh-CN" altLang="en-US">
                <a:ea typeface="楷体_GB2312" pitchFamily="49" charset="-122"/>
              </a:rPr>
              <a:t>；</a:t>
            </a:r>
            <a:endParaRPr lang="en-US" altLang="zh-CN">
              <a:ea typeface="楷体_GB2312" pitchFamily="49" charset="-122"/>
            </a:endParaRPr>
          </a:p>
          <a:p>
            <a:pPr eaLnBrk="1" hangingPunct="1">
              <a:lnSpc>
                <a:spcPct val="130000"/>
              </a:lnSpc>
              <a:spcBef>
                <a:spcPct val="50000"/>
              </a:spcBef>
            </a:pPr>
            <a:r>
              <a:rPr lang="en-US" altLang="zh-CN">
                <a:ea typeface="楷体_GB2312" pitchFamily="49" charset="-122"/>
              </a:rPr>
              <a:t>PN</a:t>
            </a:r>
            <a:r>
              <a:rPr lang="zh-CN" altLang="en-US">
                <a:ea typeface="楷体_GB2312" pitchFamily="49" charset="-122"/>
              </a:rPr>
              <a:t>结加反向电压时，具有很小的反向漂移电流，呈现高电阻态，</a:t>
            </a:r>
            <a:r>
              <a:rPr lang="zh-CN" altLang="en-US"/>
              <a:t>相当于</a:t>
            </a:r>
            <a:r>
              <a:rPr lang="en-US" altLang="zh-CN"/>
              <a:t>PN </a:t>
            </a:r>
            <a:r>
              <a:rPr lang="zh-CN" altLang="en-US"/>
              <a:t>结截止</a:t>
            </a:r>
            <a:r>
              <a:rPr lang="zh-CN" altLang="en-US">
                <a:ea typeface="楷体_GB2312" pitchFamily="49" charset="-122"/>
              </a:rPr>
              <a:t>。</a:t>
            </a:r>
          </a:p>
          <a:p>
            <a:pPr eaLnBrk="1" hangingPunct="1">
              <a:lnSpc>
                <a:spcPct val="130000"/>
              </a:lnSpc>
              <a:spcBef>
                <a:spcPct val="50000"/>
              </a:spcBef>
            </a:pPr>
            <a:r>
              <a:rPr lang="zh-CN" altLang="en-US">
                <a:solidFill>
                  <a:srgbClr val="FF0000"/>
                </a:solidFill>
                <a:latin typeface="黑体" panose="02010609060101010101" pitchFamily="49" charset="-122"/>
                <a:ea typeface="黑体" panose="02010609060101010101" pitchFamily="49" charset="-122"/>
              </a:rPr>
              <a:t>结论：</a:t>
            </a:r>
            <a:r>
              <a:rPr lang="en-US" altLang="zh-CN">
                <a:solidFill>
                  <a:srgbClr val="FF0000"/>
                </a:solidFill>
                <a:ea typeface="黑体" panose="02010609060101010101" pitchFamily="49" charset="-122"/>
                <a:cs typeface="Times New Roman" panose="02020603050405020304" pitchFamily="18" charset="0"/>
              </a:rPr>
              <a:t>PN</a:t>
            </a:r>
            <a:r>
              <a:rPr lang="zh-CN" altLang="en-US">
                <a:solidFill>
                  <a:srgbClr val="FF0000"/>
                </a:solidFill>
                <a:latin typeface="黑体" panose="02010609060101010101" pitchFamily="49" charset="-122"/>
                <a:ea typeface="黑体" panose="02010609060101010101" pitchFamily="49" charset="-122"/>
              </a:rPr>
              <a:t>结具有单向导电性。 </a:t>
            </a:r>
          </a:p>
        </p:txBody>
      </p:sp>
      <p:pic>
        <p:nvPicPr>
          <p:cNvPr id="36867" name="图片 3"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14325" y="1441450"/>
            <a:ext cx="1651000" cy="646113"/>
          </a:xfrm>
          <a:prstGeom prst="rect">
            <a:avLst/>
          </a:prstGeom>
        </p:spPr>
        <p:txBody>
          <a:bodyPr wrap="none">
            <a:spAutoFit/>
          </a:bodyPr>
          <a:lstStyle/>
          <a:p>
            <a:pPr>
              <a:spcBef>
                <a:spcPct val="50000"/>
              </a:spcBef>
              <a:defRPr/>
            </a:pPr>
            <a:r>
              <a:rPr lang="zh-CN" altLang="en-US" sz="3600" spc="300" dirty="0">
                <a:solidFill>
                  <a:srgbClr val="0000EE"/>
                </a:solidFill>
                <a:ea typeface="楷体_GB2312" pitchFamily="49" charset="-122"/>
              </a:rPr>
              <a:t>小结</a:t>
            </a:r>
            <a:r>
              <a:rPr lang="zh-CN" altLang="en-US" sz="3600" dirty="0">
                <a:solidFill>
                  <a:srgbClr val="0000EE"/>
                </a:solidFill>
                <a:ea typeface="楷体_GB2312" pitchFamily="49" charset="-122"/>
              </a:rPr>
              <a:t>：</a:t>
            </a:r>
          </a:p>
        </p:txBody>
      </p:sp>
      <p:sp>
        <p:nvSpPr>
          <p:cNvPr id="6" name="五角星 5"/>
          <p:cNvSpPr/>
          <p:nvPr/>
        </p:nvSpPr>
        <p:spPr>
          <a:xfrm>
            <a:off x="1828800" y="1390650"/>
            <a:ext cx="614363" cy="615950"/>
          </a:xfrm>
          <a:prstGeom prst="star5">
            <a:avLst/>
          </a:prstGeom>
          <a:solidFill>
            <a:srgbClr val="FF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870" name="图片 6"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3"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47625"/>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矩形 3"/>
          <p:cNvSpPr>
            <a:spLocks noChangeArrowheads="1"/>
          </p:cNvSpPr>
          <p:nvPr/>
        </p:nvSpPr>
        <p:spPr bwMode="auto">
          <a:xfrm>
            <a:off x="300038" y="1152525"/>
            <a:ext cx="82137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nSpc>
                <a:spcPct val="150000"/>
              </a:lnSpc>
            </a:pP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rPr>
              <a:t>利用</a:t>
            </a:r>
            <a:r>
              <a:rPr kumimoji="0" lang="zh-CN" altLang="zh-CN">
                <a:solidFill>
                  <a:srgbClr val="000000"/>
                </a:solidFill>
                <a:ea typeface="楷体" panose="02010609060101010101" pitchFamily="49" charset="-122"/>
                <a:cs typeface="Times New Roman" panose="02020603050405020304" pitchFamily="18" charset="0"/>
              </a:rPr>
              <a:t>PN</a:t>
            </a: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rPr>
              <a:t>结</a:t>
            </a:r>
            <a:r>
              <a:rPr kumimoji="0" lang="zh-CN" altLang="en-US">
                <a:solidFill>
                  <a:srgbClr val="000000"/>
                </a:solidFill>
                <a:latin typeface="楷体" panose="02010609060101010101" pitchFamily="49" charset="-122"/>
                <a:ea typeface="楷体" panose="02010609060101010101" pitchFamily="49" charset="-122"/>
                <a:cs typeface="宋体" panose="02010600030101010101" pitchFamily="2" charset="-122"/>
              </a:rPr>
              <a:t>的</a:t>
            </a: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rPr>
              <a:t>单向导电性可以制作</a:t>
            </a: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hlinkClick r:id="rId3"/>
              </a:rPr>
              <a:t>整流二极管</a:t>
            </a: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rPr>
              <a:t>、</a:t>
            </a: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hlinkClick r:id="rId3"/>
              </a:rPr>
              <a:t>检波二极管</a:t>
            </a: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rPr>
              <a:t>和</a:t>
            </a: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hlinkClick r:id="rId4"/>
              </a:rPr>
              <a:t>开关二极管</a:t>
            </a:r>
            <a:r>
              <a:rPr kumimoji="0" lang="zh-CN" altLang="en-US">
                <a:solidFill>
                  <a:srgbClr val="000000"/>
                </a:solidFill>
                <a:latin typeface="楷体" panose="02010609060101010101" pitchFamily="49" charset="-122"/>
                <a:ea typeface="楷体" panose="02010609060101010101" pitchFamily="49" charset="-122"/>
                <a:cs typeface="宋体" panose="02010600030101010101" pitchFamily="2" charset="-122"/>
              </a:rPr>
              <a:t>。</a:t>
            </a:r>
            <a:endParaRPr kumimoji="0" lang="en-US" altLang="zh-CN">
              <a:solidFill>
                <a:srgbClr val="000000"/>
              </a:solidFill>
              <a:latin typeface="楷体" panose="02010609060101010101" pitchFamily="49" charset="-122"/>
              <a:ea typeface="楷体" panose="02010609060101010101" pitchFamily="49" charset="-122"/>
              <a:cs typeface="宋体" panose="02010600030101010101" pitchFamily="2" charset="-122"/>
            </a:endParaRPr>
          </a:p>
        </p:txBody>
      </p:sp>
      <p:sp>
        <p:nvSpPr>
          <p:cNvPr id="37892" name="矩形 4"/>
          <p:cNvSpPr>
            <a:spLocks noChangeArrowheads="1"/>
          </p:cNvSpPr>
          <p:nvPr/>
        </p:nvSpPr>
        <p:spPr bwMode="auto">
          <a:xfrm>
            <a:off x="315913" y="2836863"/>
            <a:ext cx="82137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zh-CN" altLang="zh-CN">
                <a:solidFill>
                  <a:srgbClr val="000000"/>
                </a:solidFill>
                <a:latin typeface="楷体" panose="02010609060101010101" pitchFamily="49" charset="-122"/>
                <a:ea typeface="楷体" panose="02010609060101010101" pitchFamily="49" charset="-122"/>
                <a:cs typeface="宋体" panose="02010600030101010101" pitchFamily="2" charset="-122"/>
                <a:hlinkClick r:id="rId3"/>
              </a:rPr>
              <a:t>整流二极管</a:t>
            </a:r>
            <a:r>
              <a:rPr kumimoji="0" lang="zh-CN" altLang="en-US">
                <a:solidFill>
                  <a:srgbClr val="000000"/>
                </a:solidFill>
                <a:latin typeface="楷体" panose="02010609060101010101" pitchFamily="49" charset="-122"/>
                <a:ea typeface="楷体" panose="02010609060101010101" pitchFamily="49" charset="-122"/>
                <a:cs typeface="宋体" panose="02010600030101010101" pitchFamily="2" charset="-122"/>
              </a:rPr>
              <a:t>：把</a:t>
            </a:r>
            <a:r>
              <a:rPr kumimoji="0" lang="zh-CN" altLang="en-US">
                <a:solidFill>
                  <a:srgbClr val="FF0000"/>
                </a:solidFill>
                <a:latin typeface="楷体" panose="02010609060101010101" pitchFamily="49" charset="-122"/>
                <a:ea typeface="楷体" panose="02010609060101010101" pitchFamily="49" charset="-122"/>
                <a:cs typeface="宋体" panose="02010600030101010101" pitchFamily="2" charset="-122"/>
              </a:rPr>
              <a:t>交流电变</a:t>
            </a:r>
            <a:r>
              <a:rPr kumimoji="0" lang="zh-CN" altLang="en-US">
                <a:solidFill>
                  <a:srgbClr val="000000"/>
                </a:solidFill>
                <a:latin typeface="楷体" panose="02010609060101010101" pitchFamily="49" charset="-122"/>
                <a:ea typeface="楷体" panose="02010609060101010101" pitchFamily="49" charset="-122"/>
                <a:cs typeface="宋体" panose="02010600030101010101" pitchFamily="2" charset="-122"/>
              </a:rPr>
              <a:t>成</a:t>
            </a:r>
            <a:r>
              <a:rPr kumimoji="0" lang="zh-CN" altLang="en-US">
                <a:solidFill>
                  <a:srgbClr val="FF0000"/>
                </a:solidFill>
                <a:latin typeface="楷体" panose="02010609060101010101" pitchFamily="49" charset="-122"/>
                <a:ea typeface="楷体" panose="02010609060101010101" pitchFamily="49" charset="-122"/>
                <a:cs typeface="宋体" panose="02010600030101010101" pitchFamily="2" charset="-122"/>
              </a:rPr>
              <a:t>直流电。</a:t>
            </a:r>
            <a:endParaRPr lang="zh-CN" altLang="en-US">
              <a:solidFill>
                <a:srgbClr val="FF0000"/>
              </a:solidFill>
              <a:ea typeface="楷体" panose="02010609060101010101" pitchFamily="49" charset="-122"/>
              <a:cs typeface="宋体" panose="02010600030101010101" pitchFamily="2" charset="-122"/>
            </a:endParaRPr>
          </a:p>
        </p:txBody>
      </p:sp>
      <p:pic>
        <p:nvPicPr>
          <p:cNvPr id="37893" name="Picture 2" descr="http://img00.hc360.com/jdpj/201106/20110630093301247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990975"/>
            <a:ext cx="21558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69" descr="图片1.png"/>
          <p:cNvPicPr>
            <a:picLocks noChangeAspect="1"/>
          </p:cNvPicPr>
          <p:nvPr/>
        </p:nvPicPr>
        <p:blipFill>
          <a:blip r:embed="rId6">
            <a:extLst>
              <a:ext uri="{28A0092B-C50C-407E-A947-70E740481C1C}">
                <a14:useLocalDpi xmlns:a14="http://schemas.microsoft.com/office/drawing/2010/main" val="0"/>
              </a:ext>
            </a:extLst>
          </a:blip>
          <a:srcRect b="29597"/>
          <a:stretch>
            <a:fillRect/>
          </a:stretch>
        </p:blipFill>
        <p:spPr bwMode="auto">
          <a:xfrm>
            <a:off x="2773363" y="4219575"/>
            <a:ext cx="30607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图片 70" descr="图片2.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30888" y="3822700"/>
            <a:ext cx="29432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图片 7" descr="图片1.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076450" y="5292725"/>
            <a:ext cx="3779838" cy="755650"/>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a:off x="2033588" y="2522538"/>
            <a:ext cx="3995737" cy="792162"/>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0" name="Text Box 2"/>
          <p:cNvSpPr txBox="1">
            <a:spLocks noChangeArrowheads="1"/>
          </p:cNvSpPr>
          <p:nvPr/>
        </p:nvSpPr>
        <p:spPr bwMode="auto">
          <a:xfrm>
            <a:off x="111125" y="1011238"/>
            <a:ext cx="3698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EE"/>
                </a:solidFill>
                <a:ea typeface="楷体_GB2312" pitchFamily="49" charset="-122"/>
              </a:rPr>
              <a:t>三、</a:t>
            </a:r>
            <a:r>
              <a:rPr lang="en-US" altLang="zh-CN" sz="3200">
                <a:solidFill>
                  <a:srgbClr val="0000EE"/>
                </a:solidFill>
                <a:ea typeface="楷体_GB2312" pitchFamily="49" charset="-122"/>
              </a:rPr>
              <a:t>PN</a:t>
            </a:r>
            <a:r>
              <a:rPr lang="zh-CN" altLang="en-US" sz="3200">
                <a:solidFill>
                  <a:srgbClr val="0000EE"/>
                </a:solidFill>
                <a:ea typeface="楷体_GB2312" pitchFamily="49" charset="-122"/>
              </a:rPr>
              <a:t>结电流方程</a:t>
            </a:r>
          </a:p>
        </p:txBody>
      </p:sp>
      <p:graphicFrame>
        <p:nvGraphicFramePr>
          <p:cNvPr id="114691" name="Object 3"/>
          <p:cNvGraphicFramePr>
            <a:graphicFrameLocks noChangeAspect="1"/>
          </p:cNvGraphicFramePr>
          <p:nvPr/>
        </p:nvGraphicFramePr>
        <p:xfrm>
          <a:off x="1828800" y="2546350"/>
          <a:ext cx="4162425" cy="811213"/>
        </p:xfrm>
        <a:graphic>
          <a:graphicData uri="http://schemas.openxmlformats.org/presentationml/2006/ole">
            <mc:AlternateContent xmlns:mc="http://schemas.openxmlformats.org/markup-compatibility/2006">
              <mc:Choice xmlns:v="urn:schemas-microsoft-com:vml" Requires="v">
                <p:oleObj spid="_x0000_s1063" name="公式" r:id="rId4" imgW="1143000" imgH="241200" progId="Equation.3">
                  <p:embed/>
                </p:oleObj>
              </mc:Choice>
              <mc:Fallback>
                <p:oleObj name="公式" r:id="rId4" imgW="114300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546350"/>
                        <a:ext cx="4162425"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031" name="Rectangle 28"/>
          <p:cNvSpPr>
            <a:spLocks noChangeArrowheads="1"/>
          </p:cNvSpPr>
          <p:nvPr/>
        </p:nvSpPr>
        <p:spPr bwMode="auto">
          <a:xfrm>
            <a:off x="914400" y="3409950"/>
            <a:ext cx="75834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nSpc>
                <a:spcPts val="3800"/>
              </a:lnSpc>
            </a:pPr>
            <a:r>
              <a:rPr lang="zh-CN" altLang="en-US">
                <a:latin typeface="楷体" panose="02010609060101010101" pitchFamily="49" charset="-122"/>
                <a:ea typeface="楷体" panose="02010609060101010101" pitchFamily="49" charset="-122"/>
              </a:rPr>
              <a:t>其中，</a:t>
            </a:r>
            <a:r>
              <a:rPr lang="en-US" altLang="zh-CN" i="1">
                <a:solidFill>
                  <a:srgbClr val="0000EE"/>
                </a:solidFill>
                <a:ea typeface="楷体_GB2312" pitchFamily="49" charset="-122"/>
              </a:rPr>
              <a:t>I</a:t>
            </a:r>
            <a:r>
              <a:rPr lang="en-US" altLang="zh-CN" baseline="-25000">
                <a:solidFill>
                  <a:srgbClr val="0000EE"/>
                </a:solidFill>
                <a:ea typeface="楷体_GB2312" pitchFamily="49" charset="-122"/>
              </a:rPr>
              <a:t>S</a:t>
            </a:r>
            <a:r>
              <a:rPr lang="zh-CN" altLang="en-US">
                <a:latin typeface="楷体" panose="02010609060101010101" pitchFamily="49" charset="-122"/>
                <a:ea typeface="楷体" panose="02010609060101010101" pitchFamily="49" charset="-122"/>
              </a:rPr>
              <a:t>为反向饱和电流，</a:t>
            </a:r>
            <a:r>
              <a:rPr lang="en-US" altLang="zh-CN" i="1">
                <a:ea typeface="楷体_GB2312" pitchFamily="49" charset="-122"/>
              </a:rPr>
              <a:t>k</a:t>
            </a:r>
            <a:r>
              <a:rPr lang="zh-CN" altLang="en-US">
                <a:latin typeface="楷体" panose="02010609060101010101" pitchFamily="49" charset="-122"/>
                <a:ea typeface="楷体" panose="02010609060101010101" pitchFamily="49" charset="-122"/>
              </a:rPr>
              <a:t>为玻尔兹曼常数</a:t>
            </a:r>
            <a:r>
              <a:rPr lang="zh-CN" altLang="en-US">
                <a:ea typeface="楷体_GB2312" pitchFamily="49" charset="-122"/>
              </a:rPr>
              <a:t>，</a:t>
            </a:r>
            <a:r>
              <a:rPr lang="en-US" altLang="zh-CN" i="1">
                <a:ea typeface="楷体_GB2312" pitchFamily="49" charset="-122"/>
              </a:rPr>
              <a:t>T</a:t>
            </a:r>
            <a:r>
              <a:rPr lang="zh-CN" altLang="en-US">
                <a:latin typeface="楷体" panose="02010609060101010101" pitchFamily="49" charset="-122"/>
                <a:ea typeface="楷体" panose="02010609060101010101" pitchFamily="49" charset="-122"/>
              </a:rPr>
              <a:t>为热力学温度</a:t>
            </a:r>
            <a:r>
              <a:rPr lang="zh-CN" altLang="en-US">
                <a:ea typeface="楷体_GB2312" pitchFamily="49" charset="-122"/>
              </a:rPr>
              <a:t>，</a:t>
            </a:r>
            <a:r>
              <a:rPr lang="en-US" altLang="zh-CN" i="1">
                <a:ea typeface="楷体_GB2312" pitchFamily="49" charset="-122"/>
              </a:rPr>
              <a:t>q</a:t>
            </a:r>
            <a:r>
              <a:rPr lang="zh-CN" altLang="en-US">
                <a:latin typeface="楷体" panose="02010609060101010101" pitchFamily="49" charset="-122"/>
                <a:ea typeface="楷体" panose="02010609060101010101" pitchFamily="49" charset="-122"/>
              </a:rPr>
              <a:t>为单位电子电荷量</a:t>
            </a:r>
            <a:endParaRPr lang="en-US" altLang="zh-CN">
              <a:latin typeface="楷体" panose="02010609060101010101" pitchFamily="49" charset="-122"/>
              <a:ea typeface="楷体" panose="02010609060101010101" pitchFamily="49" charset="-122"/>
            </a:endParaRPr>
          </a:p>
        </p:txBody>
      </p:sp>
      <p:pic>
        <p:nvPicPr>
          <p:cNvPr id="1032" name="图片 20" descr="图片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矩形 23"/>
          <p:cNvSpPr>
            <a:spLocks noChangeArrowheads="1"/>
          </p:cNvSpPr>
          <p:nvPr/>
        </p:nvSpPr>
        <p:spPr bwMode="auto">
          <a:xfrm>
            <a:off x="587375" y="6188075"/>
            <a:ext cx="8105775" cy="552459"/>
          </a:xfrm>
          <a:prstGeom prst="rect">
            <a:avLst/>
          </a:prstGeom>
          <a:solidFill>
            <a:schemeClr val="accent6">
              <a:lumMod val="20000"/>
              <a:lumOff val="80000"/>
            </a:schemeClr>
          </a:solidFill>
          <a:ln w="28575">
            <a:noFill/>
            <a:prstDash val="dash"/>
            <a:miter lim="800000"/>
            <a:headEnd/>
            <a:tailEnd/>
          </a:ln>
        </p:spPr>
        <p:txBody>
          <a:bodyPr>
            <a:spAutoFit/>
          </a:bodyPr>
          <a:lstStyle/>
          <a:p>
            <a:pPr algn="ctr" eaLnBrk="0" hangingPunct="0">
              <a:lnSpc>
                <a:spcPct val="115000"/>
              </a:lnSpc>
              <a:defRPr/>
            </a:pPr>
            <a:r>
              <a:rPr lang="zh-CN" altLang="en-US" sz="2600" dirty="0">
                <a:solidFill>
                  <a:srgbClr val="C00000"/>
                </a:solidFill>
                <a:latin typeface="楷体" pitchFamily="49" charset="-122"/>
                <a:ea typeface="楷体" pitchFamily="49" charset="-122"/>
              </a:rPr>
              <a:t> 室温</a:t>
            </a:r>
            <a:r>
              <a:rPr lang="en-US" altLang="zh-CN" sz="2600" dirty="0">
                <a:solidFill>
                  <a:srgbClr val="C00000"/>
                </a:solidFill>
                <a:ea typeface="楷体" pitchFamily="49" charset="-122"/>
                <a:cs typeface="Times New Roman" pitchFamily="18" charset="0"/>
              </a:rPr>
              <a:t>(</a:t>
            </a:r>
            <a:r>
              <a:rPr lang="en-US" altLang="zh-CN" sz="2600" i="1" dirty="0">
                <a:solidFill>
                  <a:srgbClr val="C00000"/>
                </a:solidFill>
                <a:ea typeface="楷体" pitchFamily="49" charset="-122"/>
                <a:cs typeface="Times New Roman" pitchFamily="18" charset="0"/>
              </a:rPr>
              <a:t>T</a:t>
            </a:r>
            <a:r>
              <a:rPr lang="en-US" altLang="zh-CN" sz="2600" dirty="0">
                <a:solidFill>
                  <a:srgbClr val="C00000"/>
                </a:solidFill>
                <a:ea typeface="楷体" pitchFamily="49" charset="-122"/>
                <a:cs typeface="Times New Roman" pitchFamily="18" charset="0"/>
              </a:rPr>
              <a:t>=300K)</a:t>
            </a:r>
            <a:r>
              <a:rPr lang="zh-CN" altLang="en-US" sz="2600" dirty="0">
                <a:solidFill>
                  <a:srgbClr val="C00000"/>
                </a:solidFill>
                <a:latin typeface="楷体" pitchFamily="49" charset="-122"/>
                <a:ea typeface="楷体" pitchFamily="49" charset="-122"/>
              </a:rPr>
              <a:t>下</a:t>
            </a:r>
            <a:r>
              <a:rPr lang="zh-CN" altLang="en-US" sz="2600" dirty="0">
                <a:solidFill>
                  <a:srgbClr val="C00000"/>
                </a:solidFill>
                <a:ea typeface="楷体" pitchFamily="49" charset="-122"/>
              </a:rPr>
              <a:t>，</a:t>
            </a:r>
            <a:r>
              <a:rPr lang="en-US" altLang="zh-CN" sz="2600" i="1" smtClean="0">
                <a:solidFill>
                  <a:srgbClr val="C00000"/>
                </a:solidFill>
                <a:ea typeface="楷体_GB2312" pitchFamily="49" charset="-122"/>
              </a:rPr>
              <a:t>U</a:t>
            </a:r>
            <a:r>
              <a:rPr lang="en-US" altLang="zh-CN" sz="2600" baseline="-25000" smtClean="0">
                <a:solidFill>
                  <a:srgbClr val="C00000"/>
                </a:solidFill>
                <a:ea typeface="楷体_GB2312" pitchFamily="49" charset="-122"/>
              </a:rPr>
              <a:t>T</a:t>
            </a:r>
            <a:r>
              <a:rPr lang="en-US" altLang="zh-CN" sz="2600" smtClean="0">
                <a:solidFill>
                  <a:srgbClr val="C00000"/>
                </a:solidFill>
                <a:ea typeface="楷体_GB2312" pitchFamily="49" charset="-122"/>
              </a:rPr>
              <a:t>=26mV</a:t>
            </a:r>
            <a:endParaRPr lang="en-US" altLang="zh-CN" sz="2600" dirty="0">
              <a:solidFill>
                <a:srgbClr val="C00000"/>
              </a:solidFill>
              <a:ea typeface="楷体" pitchFamily="49" charset="-122"/>
            </a:endParaRPr>
          </a:p>
        </p:txBody>
      </p:sp>
      <p:sp>
        <p:nvSpPr>
          <p:cNvPr id="1034" name="矩形 23"/>
          <p:cNvSpPr>
            <a:spLocks noChangeArrowheads="1"/>
          </p:cNvSpPr>
          <p:nvPr/>
        </p:nvSpPr>
        <p:spPr bwMode="auto">
          <a:xfrm>
            <a:off x="204788" y="1674813"/>
            <a:ext cx="86868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C00000"/>
              </a:buClr>
              <a:buSzPct val="85000"/>
              <a:buFont typeface="Wingdings" panose="05000000000000000000" pitchFamily="2" charset="2"/>
              <a:buChar char="p"/>
            </a:pPr>
            <a:r>
              <a:rPr lang="en-US" altLang="zh-CN" sz="3000">
                <a:ea typeface="楷体_GB2312" pitchFamily="49" charset="-122"/>
              </a:rPr>
              <a:t>  PN</a:t>
            </a:r>
            <a:r>
              <a:rPr lang="zh-CN" altLang="en-US" sz="3000">
                <a:latin typeface="楷体" panose="02010609060101010101" pitchFamily="49" charset="-122"/>
                <a:ea typeface="楷体" panose="02010609060101010101" pitchFamily="49" charset="-122"/>
              </a:rPr>
              <a:t>结两端所加电压</a:t>
            </a:r>
            <a:r>
              <a:rPr lang="en-US" altLang="zh-CN" sz="3000" i="1">
                <a:ea typeface="楷体_GB2312" pitchFamily="49" charset="-122"/>
              </a:rPr>
              <a:t>u</a:t>
            </a:r>
            <a:r>
              <a:rPr lang="zh-CN" altLang="en-US" sz="3000">
                <a:latin typeface="楷体" panose="02010609060101010101" pitchFamily="49" charset="-122"/>
                <a:ea typeface="楷体" panose="02010609060101010101" pitchFamily="49" charset="-122"/>
              </a:rPr>
              <a:t>与流过它的电流</a:t>
            </a:r>
            <a:r>
              <a:rPr lang="en-US" altLang="zh-CN" sz="3000" i="1">
                <a:ea typeface="楷体_GB2312" pitchFamily="49" charset="-122"/>
              </a:rPr>
              <a:t>i </a:t>
            </a:r>
            <a:r>
              <a:rPr lang="zh-CN" altLang="en-US" sz="3000">
                <a:latin typeface="楷体" panose="02010609060101010101" pitchFamily="49" charset="-122"/>
                <a:ea typeface="楷体" panose="02010609060101010101" pitchFamily="49" charset="-122"/>
              </a:rPr>
              <a:t>的关系为：</a:t>
            </a:r>
          </a:p>
        </p:txBody>
      </p:sp>
      <p:graphicFrame>
        <p:nvGraphicFramePr>
          <p:cNvPr id="2" name="Object 3"/>
          <p:cNvGraphicFramePr>
            <a:graphicFrameLocks noChangeAspect="1"/>
          </p:cNvGraphicFramePr>
          <p:nvPr/>
        </p:nvGraphicFramePr>
        <p:xfrm>
          <a:off x="1924050" y="5332413"/>
          <a:ext cx="3830638" cy="773112"/>
        </p:xfrm>
        <a:graphic>
          <a:graphicData uri="http://schemas.openxmlformats.org/presentationml/2006/ole">
            <mc:AlternateContent xmlns:mc="http://schemas.openxmlformats.org/markup-compatibility/2006">
              <mc:Choice xmlns:v="urn:schemas-microsoft-com:vml" Requires="v">
                <p:oleObj spid="_x0000_s1064" name="公式" r:id="rId7" imgW="1104840" imgH="241200" progId="Equation.3">
                  <p:embed/>
                </p:oleObj>
              </mc:Choice>
              <mc:Fallback>
                <p:oleObj name="公式" r:id="rId7" imgW="1104840" imgH="241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4050" y="5332413"/>
                        <a:ext cx="383063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9" name="矩形 28"/>
          <p:cNvSpPr>
            <a:spLocks noChangeArrowheads="1"/>
          </p:cNvSpPr>
          <p:nvPr/>
        </p:nvSpPr>
        <p:spPr bwMode="auto">
          <a:xfrm>
            <a:off x="315913" y="4629150"/>
            <a:ext cx="61166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nSpc>
                <a:spcPts val="3800"/>
              </a:lnSpc>
              <a:buClr>
                <a:srgbClr val="C00000"/>
              </a:buClr>
              <a:buSzPct val="85000"/>
              <a:buFont typeface="Wingdings" panose="05000000000000000000" pitchFamily="2" charset="2"/>
              <a:buChar char="p"/>
            </a:pPr>
            <a:r>
              <a:rPr lang="en-US" altLang="zh-CN" i="1">
                <a:solidFill>
                  <a:srgbClr val="FF0000"/>
                </a:solidFill>
                <a:ea typeface="楷体_GB2312" pitchFamily="49" charset="-122"/>
              </a:rPr>
              <a:t>  </a:t>
            </a:r>
            <a:r>
              <a:rPr lang="zh-CN" altLang="en-US">
                <a:latin typeface="楷体" panose="02010609060101010101" pitchFamily="49" charset="-122"/>
                <a:ea typeface="楷体" panose="02010609060101010101" pitchFamily="49" charset="-122"/>
              </a:rPr>
              <a:t>取</a:t>
            </a:r>
            <a:r>
              <a:rPr lang="en-US" altLang="zh-CN" i="1">
                <a:solidFill>
                  <a:srgbClr val="0000EE"/>
                </a:solidFill>
                <a:ea typeface="楷体_GB2312" pitchFamily="49" charset="-122"/>
              </a:rPr>
              <a:t>U</a:t>
            </a:r>
            <a:r>
              <a:rPr lang="en-US" altLang="zh-CN" baseline="-25000">
                <a:solidFill>
                  <a:srgbClr val="0000EE"/>
                </a:solidFill>
                <a:ea typeface="楷体_GB2312" pitchFamily="49" charset="-122"/>
              </a:rPr>
              <a:t>T</a:t>
            </a:r>
            <a:r>
              <a:rPr lang="en-US" altLang="zh-CN">
                <a:solidFill>
                  <a:srgbClr val="0000EE"/>
                </a:solidFill>
                <a:ea typeface="楷体_GB2312" pitchFamily="49" charset="-122"/>
              </a:rPr>
              <a:t>=</a:t>
            </a:r>
            <a:r>
              <a:rPr lang="en-US" altLang="zh-CN" i="1">
                <a:solidFill>
                  <a:srgbClr val="0000EE"/>
                </a:solidFill>
                <a:ea typeface="楷体_GB2312" pitchFamily="49" charset="-122"/>
              </a:rPr>
              <a:t>kT</a:t>
            </a:r>
            <a:r>
              <a:rPr lang="en-US" altLang="zh-CN">
                <a:solidFill>
                  <a:srgbClr val="0000EE"/>
                </a:solidFill>
                <a:ea typeface="楷体_GB2312" pitchFamily="49" charset="-122"/>
              </a:rPr>
              <a:t>/</a:t>
            </a:r>
            <a:r>
              <a:rPr lang="en-US" altLang="zh-CN" i="1">
                <a:solidFill>
                  <a:srgbClr val="0000EE"/>
                </a:solidFill>
                <a:ea typeface="楷体_GB2312" pitchFamily="49" charset="-122"/>
              </a:rPr>
              <a:t>q</a:t>
            </a:r>
            <a:r>
              <a:rPr lang="en-US" altLang="zh-CN">
                <a:ea typeface="楷体_GB2312" pitchFamily="49" charset="-122"/>
              </a:rPr>
              <a:t> </a:t>
            </a:r>
            <a:r>
              <a:rPr lang="zh-CN" altLang="en-US">
                <a:latin typeface="楷体" panose="02010609060101010101" pitchFamily="49" charset="-122"/>
                <a:ea typeface="楷体" panose="02010609060101010101" pitchFamily="49" charset="-122"/>
              </a:rPr>
              <a:t>为温度的电压当量，则</a:t>
            </a:r>
          </a:p>
        </p:txBody>
      </p:sp>
      <p:pic>
        <p:nvPicPr>
          <p:cNvPr id="1036" name="图片 11" descr="图片1.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059" grpId="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4518025" y="962025"/>
            <a:ext cx="4011613" cy="723900"/>
          </a:xfrm>
          <a:prstGeom prst="round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dirty="0">
              <a:solidFill>
                <a:schemeClr val="bg1"/>
              </a:solidFill>
            </a:endParaRPr>
          </a:p>
        </p:txBody>
      </p:sp>
      <p:graphicFrame>
        <p:nvGraphicFramePr>
          <p:cNvPr id="2050" name="Object 22"/>
          <p:cNvGraphicFramePr>
            <a:graphicFrameLocks noChangeAspect="1"/>
          </p:cNvGraphicFramePr>
          <p:nvPr/>
        </p:nvGraphicFramePr>
        <p:xfrm>
          <a:off x="4283075" y="960438"/>
          <a:ext cx="4268788" cy="712787"/>
        </p:xfrm>
        <a:graphic>
          <a:graphicData uri="http://schemas.openxmlformats.org/presentationml/2006/ole">
            <mc:AlternateContent xmlns:mc="http://schemas.openxmlformats.org/markup-compatibility/2006">
              <mc:Choice xmlns:v="urn:schemas-microsoft-com:vml" Requires="v">
                <p:oleObj spid="_x0000_s2085" name="Equation" r:id="rId4" imgW="1104840" imgH="241200" progId="Equation.3">
                  <p:embed/>
                </p:oleObj>
              </mc:Choice>
              <mc:Fallback>
                <p:oleObj name="Equation" r:id="rId4" imgW="1104840" imgH="24120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075" y="960438"/>
                        <a:ext cx="4268788"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052" name="Rectangle 29"/>
          <p:cNvSpPr>
            <a:spLocks noChangeArrowheads="1"/>
          </p:cNvSpPr>
          <p:nvPr/>
        </p:nvSpPr>
        <p:spPr bwMode="auto">
          <a:xfrm>
            <a:off x="236538" y="646113"/>
            <a:ext cx="363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0000EE"/>
                </a:solidFill>
                <a:ea typeface="楷体_GB2312" pitchFamily="49" charset="-122"/>
              </a:rPr>
              <a:t>四、</a:t>
            </a:r>
            <a:r>
              <a:rPr lang="en-US" altLang="zh-CN" sz="3200">
                <a:solidFill>
                  <a:srgbClr val="0000EE"/>
                </a:solidFill>
                <a:ea typeface="楷体_GB2312" pitchFamily="49" charset="-122"/>
              </a:rPr>
              <a:t>PN</a:t>
            </a:r>
            <a:r>
              <a:rPr lang="zh-CN" altLang="en-US" sz="3200">
                <a:solidFill>
                  <a:srgbClr val="0000EE"/>
                </a:solidFill>
                <a:ea typeface="楷体_GB2312" pitchFamily="49" charset="-122"/>
              </a:rPr>
              <a:t>结伏安特性</a:t>
            </a:r>
          </a:p>
        </p:txBody>
      </p:sp>
      <p:pic>
        <p:nvPicPr>
          <p:cNvPr id="2053" name="图片 20" descr="图片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descr="图片2.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03688" y="1839913"/>
            <a:ext cx="5040312"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descr="图片2.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17625" y="4592638"/>
            <a:ext cx="78263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4"/>
          <p:cNvSpPr>
            <a:spLocks noChangeArrowheads="1"/>
          </p:cNvSpPr>
          <p:nvPr/>
        </p:nvSpPr>
        <p:spPr bwMode="auto">
          <a:xfrm>
            <a:off x="195263" y="5745163"/>
            <a:ext cx="36798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2200">
                <a:ea typeface="楷体_GB2312" pitchFamily="49" charset="-122"/>
              </a:rPr>
              <a:t>图</a:t>
            </a:r>
            <a:r>
              <a:rPr lang="en-US" altLang="zh-CN" sz="2200">
                <a:ea typeface="楷体_GB2312" pitchFamily="49" charset="-122"/>
              </a:rPr>
              <a:t> </a:t>
            </a:r>
            <a:r>
              <a:rPr lang="zh-CN" altLang="zh-CN" sz="2200">
                <a:ea typeface="楷体_GB2312" pitchFamily="49" charset="-122"/>
              </a:rPr>
              <a:t>1</a:t>
            </a:r>
            <a:r>
              <a:rPr lang="en-US" altLang="zh-CN" sz="2200">
                <a:ea typeface="楷体_GB2312" pitchFamily="49" charset="-122"/>
              </a:rPr>
              <a:t>3.  </a:t>
            </a:r>
            <a:r>
              <a:rPr lang="en-US" altLang="zh-CN" sz="2200" noProof="1">
                <a:ea typeface="楷体_GB2312" pitchFamily="49" charset="-122"/>
              </a:rPr>
              <a:t>PN</a:t>
            </a:r>
            <a:r>
              <a:rPr lang="zh-CN" altLang="zh-CN" sz="2200">
                <a:ea typeface="楷体_GB2312" pitchFamily="49" charset="-122"/>
              </a:rPr>
              <a:t>结的伏安特性</a:t>
            </a:r>
            <a:r>
              <a:rPr lang="zh-CN" altLang="en-US" sz="2200">
                <a:ea typeface="楷体_GB2312" pitchFamily="49" charset="-122"/>
              </a:rPr>
              <a:t>曲线</a:t>
            </a:r>
            <a:endParaRPr lang="zh-CN" altLang="zh-CN" sz="2200">
              <a:ea typeface="楷体_GB2312" pitchFamily="49" charset="-122"/>
            </a:endParaRPr>
          </a:p>
        </p:txBody>
      </p:sp>
      <p:grpSp>
        <p:nvGrpSpPr>
          <p:cNvPr id="2057" name="Group 30"/>
          <p:cNvGrpSpPr>
            <a:grpSpLocks/>
          </p:cNvGrpSpPr>
          <p:nvPr/>
        </p:nvGrpSpPr>
        <p:grpSpPr bwMode="auto">
          <a:xfrm>
            <a:off x="311150" y="1958975"/>
            <a:ext cx="3744913" cy="3695700"/>
            <a:chOff x="166" y="733"/>
            <a:chExt cx="2359" cy="2328"/>
          </a:xfrm>
        </p:grpSpPr>
        <p:sp>
          <p:nvSpPr>
            <p:cNvPr id="2062" name="Line 22"/>
            <p:cNvSpPr>
              <a:spLocks noChangeShapeType="1"/>
            </p:cNvSpPr>
            <p:nvPr/>
          </p:nvSpPr>
          <p:spPr bwMode="auto">
            <a:xfrm flipV="1">
              <a:off x="282" y="2117"/>
              <a:ext cx="1" cy="384"/>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3" name="Freeform 10"/>
            <p:cNvSpPr>
              <a:spLocks/>
            </p:cNvSpPr>
            <p:nvPr/>
          </p:nvSpPr>
          <p:spPr bwMode="auto">
            <a:xfrm>
              <a:off x="1396" y="1071"/>
              <a:ext cx="344" cy="1008"/>
            </a:xfrm>
            <a:custGeom>
              <a:avLst/>
              <a:gdLst>
                <a:gd name="T0" fmla="*/ 336 w 344"/>
                <a:gd name="T1" fmla="*/ 0 h 1008"/>
                <a:gd name="T2" fmla="*/ 288 w 344"/>
                <a:gd name="T3" fmla="*/ 768 h 1008"/>
                <a:gd name="T4" fmla="*/ 0 w 344"/>
                <a:gd name="T5" fmla="*/ 1008 h 1008"/>
                <a:gd name="T6" fmla="*/ 0 60000 65536"/>
                <a:gd name="T7" fmla="*/ 0 60000 65536"/>
                <a:gd name="T8" fmla="*/ 0 60000 65536"/>
                <a:gd name="T9" fmla="*/ 0 w 344"/>
                <a:gd name="T10" fmla="*/ 0 h 1008"/>
                <a:gd name="T11" fmla="*/ 344 w 344"/>
                <a:gd name="T12" fmla="*/ 1008 h 1008"/>
              </a:gdLst>
              <a:ahLst/>
              <a:cxnLst>
                <a:cxn ang="T6">
                  <a:pos x="T0" y="T1"/>
                </a:cxn>
                <a:cxn ang="T7">
                  <a:pos x="T2" y="T3"/>
                </a:cxn>
                <a:cxn ang="T8">
                  <a:pos x="T4" y="T5"/>
                </a:cxn>
              </a:cxnLst>
              <a:rect l="T9" t="T10" r="T11" b="T12"/>
              <a:pathLst>
                <a:path w="344" h="1008">
                  <a:moveTo>
                    <a:pt x="336" y="0"/>
                  </a:moveTo>
                  <a:cubicBezTo>
                    <a:pt x="340" y="300"/>
                    <a:pt x="344" y="600"/>
                    <a:pt x="288" y="768"/>
                  </a:cubicBezTo>
                  <a:cubicBezTo>
                    <a:pt x="232" y="936"/>
                    <a:pt x="116" y="972"/>
                    <a:pt x="0" y="1008"/>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4" name="Freeform 13"/>
            <p:cNvSpPr>
              <a:spLocks/>
            </p:cNvSpPr>
            <p:nvPr/>
          </p:nvSpPr>
          <p:spPr bwMode="auto">
            <a:xfrm>
              <a:off x="286" y="2078"/>
              <a:ext cx="1108" cy="983"/>
            </a:xfrm>
            <a:custGeom>
              <a:avLst/>
              <a:gdLst>
                <a:gd name="T0" fmla="*/ 1013 w 1118"/>
                <a:gd name="T1" fmla="*/ 0 h 858"/>
                <a:gd name="T2" fmla="*/ 860 w 1118"/>
                <a:gd name="T3" fmla="*/ 321 h 858"/>
                <a:gd name="T4" fmla="*/ 171 w 1118"/>
                <a:gd name="T5" fmla="*/ 568 h 858"/>
                <a:gd name="T6" fmla="*/ 31 w 1118"/>
                <a:gd name="T7" fmla="*/ 1067 h 858"/>
                <a:gd name="T8" fmla="*/ 4 w 1118"/>
                <a:gd name="T9" fmla="*/ 3830 h 858"/>
                <a:gd name="T10" fmla="*/ 0 60000 65536"/>
                <a:gd name="T11" fmla="*/ 0 60000 65536"/>
                <a:gd name="T12" fmla="*/ 0 60000 65536"/>
                <a:gd name="T13" fmla="*/ 0 60000 65536"/>
                <a:gd name="T14" fmla="*/ 0 60000 65536"/>
                <a:gd name="T15" fmla="*/ 0 w 1118"/>
                <a:gd name="T16" fmla="*/ 0 h 858"/>
                <a:gd name="T17" fmla="*/ 1118 w 1118"/>
                <a:gd name="T18" fmla="*/ 858 h 858"/>
              </a:gdLst>
              <a:ahLst/>
              <a:cxnLst>
                <a:cxn ang="T10">
                  <a:pos x="T0" y="T1"/>
                </a:cxn>
                <a:cxn ang="T11">
                  <a:pos x="T2" y="T3"/>
                </a:cxn>
                <a:cxn ang="T12">
                  <a:pos x="T4" y="T5"/>
                </a:cxn>
                <a:cxn ang="T13">
                  <a:pos x="T6" y="T7"/>
                </a:cxn>
                <a:cxn ang="T14">
                  <a:pos x="T8" y="T9"/>
                </a:cxn>
              </a:cxnLst>
              <a:rect l="T15" t="T16" r="T17" b="T18"/>
              <a:pathLst>
                <a:path w="1118" h="858">
                  <a:moveTo>
                    <a:pt x="1118" y="0"/>
                  </a:moveTo>
                  <a:cubicBezTo>
                    <a:pt x="1090" y="12"/>
                    <a:pt x="1102" y="50"/>
                    <a:pt x="948" y="71"/>
                  </a:cubicBezTo>
                  <a:cubicBezTo>
                    <a:pt x="794" y="92"/>
                    <a:pt x="346" y="99"/>
                    <a:pt x="193" y="127"/>
                  </a:cubicBezTo>
                  <a:cubicBezTo>
                    <a:pt x="40" y="155"/>
                    <a:pt x="62" y="117"/>
                    <a:pt x="31" y="239"/>
                  </a:cubicBezTo>
                  <a:cubicBezTo>
                    <a:pt x="0" y="361"/>
                    <a:pt x="8" y="755"/>
                    <a:pt x="4" y="858"/>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65" name="Group 27"/>
            <p:cNvGrpSpPr>
              <a:grpSpLocks/>
            </p:cNvGrpSpPr>
            <p:nvPr/>
          </p:nvGrpSpPr>
          <p:grpSpPr bwMode="auto">
            <a:xfrm>
              <a:off x="215" y="733"/>
              <a:ext cx="2310" cy="2304"/>
              <a:chOff x="543" y="757"/>
              <a:chExt cx="2310" cy="2304"/>
            </a:xfrm>
          </p:grpSpPr>
          <p:sp>
            <p:nvSpPr>
              <p:cNvPr id="2067" name="Text Box 7"/>
              <p:cNvSpPr txBox="1">
                <a:spLocks noChangeArrowheads="1"/>
              </p:cNvSpPr>
              <p:nvPr/>
            </p:nvSpPr>
            <p:spPr bwMode="auto">
              <a:xfrm>
                <a:off x="1748" y="757"/>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noProof="1">
                    <a:ea typeface="楷体_GB2312" pitchFamily="49" charset="-122"/>
                  </a:rPr>
                  <a:t>i</a:t>
                </a:r>
              </a:p>
            </p:txBody>
          </p:sp>
          <p:sp>
            <p:nvSpPr>
              <p:cNvPr id="2068" name="Line 11"/>
              <p:cNvSpPr>
                <a:spLocks noChangeShapeType="1"/>
              </p:cNvSpPr>
              <p:nvPr/>
            </p:nvSpPr>
            <p:spPr bwMode="auto">
              <a:xfrm>
                <a:off x="543" y="2101"/>
                <a:ext cx="2112"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12"/>
              <p:cNvSpPr>
                <a:spLocks noChangeShapeType="1"/>
              </p:cNvSpPr>
              <p:nvPr/>
            </p:nvSpPr>
            <p:spPr bwMode="auto">
              <a:xfrm flipV="1">
                <a:off x="1700" y="901"/>
                <a:ext cx="1" cy="21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Text Box 15"/>
              <p:cNvSpPr txBox="1">
                <a:spLocks noChangeArrowheads="1"/>
              </p:cNvSpPr>
              <p:nvPr/>
            </p:nvSpPr>
            <p:spPr bwMode="auto">
              <a:xfrm>
                <a:off x="2612" y="190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noProof="1">
                    <a:ea typeface="楷体_GB2312" pitchFamily="49" charset="-122"/>
                  </a:rPr>
                  <a:t>u</a:t>
                </a:r>
              </a:p>
            </p:txBody>
          </p:sp>
          <p:sp>
            <p:nvSpPr>
              <p:cNvPr id="2071" name="Text Box 16"/>
              <p:cNvSpPr txBox="1">
                <a:spLocks noChangeArrowheads="1"/>
              </p:cNvSpPr>
              <p:nvPr/>
            </p:nvSpPr>
            <p:spPr bwMode="auto">
              <a:xfrm>
                <a:off x="1700" y="205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a:ea typeface="楷体_GB2312" pitchFamily="49" charset="-122"/>
                  </a:rPr>
                  <a:t>0</a:t>
                </a:r>
              </a:p>
            </p:txBody>
          </p:sp>
        </p:grpSp>
        <p:sp>
          <p:nvSpPr>
            <p:cNvPr id="2066" name="Text Box 21"/>
            <p:cNvSpPr txBox="1">
              <a:spLocks noChangeArrowheads="1"/>
            </p:cNvSpPr>
            <p:nvPr/>
          </p:nvSpPr>
          <p:spPr bwMode="auto">
            <a:xfrm>
              <a:off x="166" y="1708"/>
              <a:ext cx="5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a:ea typeface="楷体_GB2312" pitchFamily="49" charset="-122"/>
                </a:rPr>
                <a:t>-</a:t>
              </a:r>
              <a:r>
                <a:rPr lang="en-US" altLang="zh-CN" i="1" noProof="1">
                  <a:ea typeface="楷体_GB2312" pitchFamily="49" charset="-122"/>
                </a:rPr>
                <a:t>U</a:t>
              </a:r>
              <a:r>
                <a:rPr lang="en-US" altLang="zh-CN" sz="2000" baseline="-25000" noProof="1">
                  <a:ea typeface="楷体_GB2312" pitchFamily="49" charset="-122"/>
                </a:rPr>
                <a:t>BR</a:t>
              </a:r>
              <a:endParaRPr lang="en-US" altLang="zh-CN" baseline="-25000" noProof="1">
                <a:ea typeface="楷体_GB2312" pitchFamily="49" charset="-122"/>
              </a:endParaRPr>
            </a:p>
          </p:txBody>
        </p:sp>
      </p:grpSp>
      <p:sp>
        <p:nvSpPr>
          <p:cNvPr id="21" name="AutoShape 11"/>
          <p:cNvSpPr>
            <a:spLocks noChangeArrowheads="1"/>
          </p:cNvSpPr>
          <p:nvPr/>
        </p:nvSpPr>
        <p:spPr bwMode="auto">
          <a:xfrm>
            <a:off x="306388" y="1604963"/>
            <a:ext cx="2519362" cy="647700"/>
          </a:xfrm>
          <a:prstGeom prst="wedgeEllipseCallout">
            <a:avLst>
              <a:gd name="adj1" fmla="val 48051"/>
              <a:gd name="adj2" fmla="val 210167"/>
            </a:avLst>
          </a:prstGeom>
          <a:solidFill>
            <a:srgbClr val="99CCFF">
              <a:alpha val="23137"/>
            </a:srgbClr>
          </a:solidFill>
          <a:ln w="19050">
            <a:solidFill>
              <a:srgbClr val="000099"/>
            </a:solidFill>
            <a:miter lim="800000"/>
            <a:headEnd/>
            <a:tailEnd/>
          </a:ln>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000099"/>
                </a:solidFill>
                <a:latin typeface="Arial" panose="020B0604020202020204" pitchFamily="34" charset="0"/>
                <a:ea typeface="楷体_GB2312" pitchFamily="49" charset="-122"/>
              </a:rPr>
              <a:t>正向导通区</a:t>
            </a:r>
          </a:p>
        </p:txBody>
      </p:sp>
      <p:sp>
        <p:nvSpPr>
          <p:cNvPr id="22" name="AutoShape 12"/>
          <p:cNvSpPr>
            <a:spLocks noChangeArrowheads="1"/>
          </p:cNvSpPr>
          <p:nvPr/>
        </p:nvSpPr>
        <p:spPr bwMode="auto">
          <a:xfrm>
            <a:off x="125413" y="3027363"/>
            <a:ext cx="2522537" cy="617537"/>
          </a:xfrm>
          <a:prstGeom prst="wedgeEllipseCallout">
            <a:avLst>
              <a:gd name="adj1" fmla="val 14153"/>
              <a:gd name="adj2" fmla="val 142079"/>
            </a:avLst>
          </a:prstGeom>
          <a:solidFill>
            <a:srgbClr val="99CCFF">
              <a:alpha val="23137"/>
            </a:srgbClr>
          </a:solidFill>
          <a:ln w="19050">
            <a:solidFill>
              <a:srgbClr val="FF3300"/>
            </a:solidFill>
            <a:miter lim="800000"/>
            <a:headEnd/>
            <a:tailEnd/>
          </a:ln>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F3300"/>
                </a:solidFill>
                <a:latin typeface="Arial" panose="020B0604020202020204" pitchFamily="34" charset="0"/>
                <a:ea typeface="楷体_GB2312" pitchFamily="49" charset="-122"/>
              </a:rPr>
              <a:t>反向截止区</a:t>
            </a:r>
          </a:p>
        </p:txBody>
      </p:sp>
      <p:sp>
        <p:nvSpPr>
          <p:cNvPr id="24" name="AutoShape 13"/>
          <p:cNvSpPr>
            <a:spLocks noChangeArrowheads="1"/>
          </p:cNvSpPr>
          <p:nvPr/>
        </p:nvSpPr>
        <p:spPr bwMode="auto">
          <a:xfrm>
            <a:off x="1182688" y="5003800"/>
            <a:ext cx="2490787" cy="647700"/>
          </a:xfrm>
          <a:prstGeom prst="wedgeEllipseCallout">
            <a:avLst>
              <a:gd name="adj1" fmla="val -75542"/>
              <a:gd name="adj2" fmla="val -37963"/>
            </a:avLst>
          </a:prstGeom>
          <a:solidFill>
            <a:srgbClr val="99CCFF">
              <a:alpha val="23137"/>
            </a:srgbClr>
          </a:solidFill>
          <a:ln w="19050">
            <a:solidFill>
              <a:schemeClr val="tx1"/>
            </a:solidFill>
            <a:miter lim="800000"/>
            <a:headEnd/>
            <a:tailEnd/>
          </a:ln>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0000EE"/>
                </a:solidFill>
                <a:latin typeface="Arial" panose="020B0604020202020204" pitchFamily="34" charset="0"/>
                <a:ea typeface="楷体_GB2312" pitchFamily="49" charset="-122"/>
              </a:rPr>
              <a:t>反向击穿区</a:t>
            </a:r>
          </a:p>
        </p:txBody>
      </p:sp>
      <p:pic>
        <p:nvPicPr>
          <p:cNvPr id="2061" name="图片 24" descr="图片1.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250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9"/>
          <p:cNvSpPr>
            <a:spLocks noChangeArrowheads="1"/>
          </p:cNvSpPr>
          <p:nvPr/>
        </p:nvSpPr>
        <p:spPr bwMode="auto">
          <a:xfrm>
            <a:off x="47625" y="647700"/>
            <a:ext cx="8037513" cy="1143000"/>
          </a:xfrm>
          <a:prstGeom prst="rect">
            <a:avLst/>
          </a:prstGeom>
          <a:noFill/>
          <a:ln w="9525">
            <a:noFill/>
            <a:miter lim="800000"/>
            <a:headEnd/>
            <a:tailEnd/>
          </a:ln>
        </p:spPr>
        <p:txBody>
          <a:bodyPr anchor="ctr"/>
          <a:lstStyle/>
          <a:p>
            <a:pPr>
              <a:defRPr/>
            </a:pPr>
            <a:r>
              <a:rPr kumimoji="0" lang="en-US" altLang="zh-CN" sz="3200" spc="300" dirty="0">
                <a:solidFill>
                  <a:srgbClr val="FF0000"/>
                </a:solidFill>
                <a:ea typeface="楷体_GB2312" pitchFamily="49" charset="-122"/>
              </a:rPr>
              <a:t>3.PN</a:t>
            </a:r>
            <a:r>
              <a:rPr kumimoji="0" lang="zh-CN" altLang="en-US" sz="3200" spc="300" dirty="0">
                <a:solidFill>
                  <a:srgbClr val="FF0000"/>
                </a:solidFill>
                <a:ea typeface="楷体_GB2312" pitchFamily="49" charset="-122"/>
              </a:rPr>
              <a:t>结的反向击穿特性 </a:t>
            </a:r>
          </a:p>
        </p:txBody>
      </p:sp>
      <p:sp>
        <p:nvSpPr>
          <p:cNvPr id="38915" name="Rectangle 10"/>
          <p:cNvSpPr>
            <a:spLocks noChangeArrowheads="1"/>
          </p:cNvSpPr>
          <p:nvPr/>
        </p:nvSpPr>
        <p:spPr bwMode="auto">
          <a:xfrm>
            <a:off x="3706813" y="1903413"/>
            <a:ext cx="5341937"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70000"/>
            </a:pPr>
            <a:r>
              <a:rPr kumimoji="0" lang="zh-CN" altLang="en-US">
                <a:solidFill>
                  <a:srgbClr val="0000EE"/>
                </a:solidFill>
                <a:ea typeface="楷体_GB2312" pitchFamily="49" charset="-122"/>
              </a:rPr>
              <a:t>反向击穿：</a:t>
            </a:r>
            <a:endParaRPr kumimoji="0" lang="en-US" altLang="zh-CN">
              <a:solidFill>
                <a:srgbClr val="0000EE"/>
              </a:solidFill>
              <a:ea typeface="楷体_GB2312" pitchFamily="49" charset="-122"/>
            </a:endParaRPr>
          </a:p>
          <a:p>
            <a:pPr eaLnBrk="1" hangingPunct="1">
              <a:lnSpc>
                <a:spcPct val="150000"/>
              </a:lnSpc>
              <a:spcBef>
                <a:spcPct val="20000"/>
              </a:spcBef>
              <a:buClr>
                <a:schemeClr val="hlink"/>
              </a:buClr>
              <a:buSzPct val="70000"/>
            </a:pPr>
            <a:r>
              <a:rPr kumimoji="0" lang="en-US" altLang="zh-CN">
                <a:solidFill>
                  <a:srgbClr val="0000EE"/>
                </a:solidFill>
                <a:latin typeface="楷体" panose="02010609060101010101" pitchFamily="49" charset="-122"/>
                <a:ea typeface="楷体" panose="02010609060101010101" pitchFamily="49" charset="-122"/>
              </a:rPr>
              <a:t>  </a:t>
            </a:r>
            <a:r>
              <a:rPr kumimoji="0" lang="zh-CN" altLang="en-US">
                <a:latin typeface="楷体" panose="02010609060101010101" pitchFamily="49" charset="-122"/>
                <a:ea typeface="楷体" panose="02010609060101010101" pitchFamily="49" charset="-122"/>
              </a:rPr>
              <a:t>当</a:t>
            </a:r>
            <a:r>
              <a:rPr kumimoji="0" lang="en-US" altLang="zh-CN">
                <a:ea typeface="楷体" panose="02010609060101010101" pitchFamily="49" charset="-122"/>
                <a:cs typeface="Times New Roman" panose="02020603050405020304" pitchFamily="18" charset="0"/>
              </a:rPr>
              <a:t>PN</a:t>
            </a:r>
            <a:r>
              <a:rPr kumimoji="0" lang="zh-CN" altLang="en-US">
                <a:latin typeface="楷体" panose="02010609060101010101" pitchFamily="49" charset="-122"/>
                <a:ea typeface="楷体" panose="02010609060101010101" pitchFamily="49" charset="-122"/>
              </a:rPr>
              <a:t>结的外加反向电压超过一定值</a:t>
            </a:r>
            <a:r>
              <a:rPr lang="en-US" altLang="zh-CN" sz="2600" i="1" noProof="1">
                <a:ea typeface="楷体_GB2312" pitchFamily="49" charset="-122"/>
              </a:rPr>
              <a:t>U</a:t>
            </a:r>
            <a:r>
              <a:rPr lang="en-US" altLang="zh-CN" sz="2600" baseline="-25000" noProof="1">
                <a:ea typeface="楷体_GB2312" pitchFamily="49" charset="-122"/>
              </a:rPr>
              <a:t>BR</a:t>
            </a:r>
            <a:r>
              <a:rPr lang="en-US" altLang="zh-CN" baseline="-25000" noProof="1">
                <a:ea typeface="楷体_GB2312" pitchFamily="49" charset="-122"/>
              </a:rPr>
              <a:t> </a:t>
            </a:r>
            <a:r>
              <a:rPr kumimoji="0" lang="zh-CN" altLang="en-US">
                <a:latin typeface="楷体" panose="02010609060101010101" pitchFamily="49" charset="-122"/>
                <a:ea typeface="楷体" panose="02010609060101010101" pitchFamily="49" charset="-122"/>
              </a:rPr>
              <a:t>，反向电流急剧增大。</a:t>
            </a:r>
            <a:endParaRPr kumimoji="0" lang="en-US" altLang="zh-CN">
              <a:latin typeface="楷体" panose="02010609060101010101" pitchFamily="49" charset="-122"/>
              <a:ea typeface="楷体" panose="02010609060101010101" pitchFamily="49" charset="-122"/>
            </a:endParaRPr>
          </a:p>
          <a:p>
            <a:pPr eaLnBrk="1" hangingPunct="1">
              <a:lnSpc>
                <a:spcPct val="150000"/>
              </a:lnSpc>
              <a:spcBef>
                <a:spcPct val="20000"/>
              </a:spcBef>
              <a:buClr>
                <a:schemeClr val="hlink"/>
              </a:buClr>
              <a:buSzPct val="70000"/>
            </a:pPr>
            <a:r>
              <a:rPr kumimoji="0" lang="zh-CN" altLang="en-US">
                <a:latin typeface="楷体" panose="02010609060101010101" pitchFamily="49" charset="-122"/>
                <a:ea typeface="楷体" panose="02010609060101010101" pitchFamily="49" charset="-122"/>
              </a:rPr>
              <a:t>  这破坏了</a:t>
            </a:r>
            <a:r>
              <a:rPr kumimoji="0" lang="en-US" altLang="zh-CN">
                <a:ea typeface="楷体_GB2312" pitchFamily="49" charset="-122"/>
              </a:rPr>
              <a:t>PN</a:t>
            </a:r>
            <a:r>
              <a:rPr kumimoji="0" lang="zh-CN" altLang="en-US">
                <a:latin typeface="楷体" panose="02010609060101010101" pitchFamily="49" charset="-122"/>
                <a:ea typeface="楷体" panose="02010609060101010101" pitchFamily="49" charset="-122"/>
              </a:rPr>
              <a:t>结的单向导电特性。</a:t>
            </a:r>
          </a:p>
          <a:p>
            <a:pPr eaLnBrk="1" hangingPunct="1">
              <a:spcBef>
                <a:spcPct val="20000"/>
              </a:spcBef>
              <a:buClr>
                <a:schemeClr val="hlink"/>
              </a:buClr>
              <a:buSzPct val="70000"/>
            </a:pPr>
            <a:endParaRPr lang="en-US" altLang="zh-CN">
              <a:ea typeface="楷体_GB2312" pitchFamily="49" charset="-122"/>
            </a:endParaRPr>
          </a:p>
          <a:p>
            <a:pPr eaLnBrk="1" hangingPunct="1">
              <a:spcBef>
                <a:spcPct val="20000"/>
              </a:spcBef>
              <a:buClr>
                <a:schemeClr val="hlink"/>
              </a:buClr>
              <a:buSzPct val="70000"/>
            </a:pPr>
            <a:r>
              <a:rPr lang="zh-CN" altLang="en-US">
                <a:ea typeface="楷体_GB2312" pitchFamily="49" charset="-122"/>
              </a:rPr>
              <a:t>  两种击穿机理：</a:t>
            </a:r>
            <a:endParaRPr lang="en-US" altLang="zh-CN">
              <a:ea typeface="楷体_GB2312" pitchFamily="49" charset="-122"/>
            </a:endParaRPr>
          </a:p>
          <a:p>
            <a:pPr eaLnBrk="1" hangingPunct="1">
              <a:spcBef>
                <a:spcPts val="1800"/>
              </a:spcBef>
              <a:buClr>
                <a:schemeClr val="hlink"/>
              </a:buClr>
              <a:buSzPct val="70000"/>
            </a:pPr>
            <a:r>
              <a:rPr lang="en-US" altLang="zh-CN">
                <a:solidFill>
                  <a:schemeClr val="tx2"/>
                </a:solidFill>
                <a:ea typeface="楷体_GB2312" pitchFamily="49" charset="-122"/>
              </a:rPr>
              <a:t>       </a:t>
            </a:r>
            <a:r>
              <a:rPr lang="zh-CN" altLang="en-US">
                <a:solidFill>
                  <a:srgbClr val="0000EE"/>
                </a:solidFill>
                <a:ea typeface="楷体_GB2312" pitchFamily="49" charset="-122"/>
              </a:rPr>
              <a:t>齐纳击穿</a:t>
            </a:r>
            <a:r>
              <a:rPr lang="zh-CN" altLang="en-US">
                <a:ea typeface="楷体_GB2312" pitchFamily="49" charset="-122"/>
              </a:rPr>
              <a:t>和</a:t>
            </a:r>
            <a:r>
              <a:rPr lang="zh-CN" altLang="en-US">
                <a:solidFill>
                  <a:srgbClr val="0000EE"/>
                </a:solidFill>
                <a:ea typeface="楷体_GB2312" pitchFamily="49" charset="-122"/>
              </a:rPr>
              <a:t>雪崩击穿</a:t>
            </a:r>
            <a:r>
              <a:rPr lang="zh-CN" altLang="en-US">
                <a:solidFill>
                  <a:schemeClr val="tx2"/>
                </a:solidFill>
                <a:ea typeface="楷体_GB2312" pitchFamily="49" charset="-122"/>
              </a:rPr>
              <a:t>。  </a:t>
            </a:r>
          </a:p>
        </p:txBody>
      </p:sp>
      <p:sp>
        <p:nvSpPr>
          <p:cNvPr id="38916" name="Line 36"/>
          <p:cNvSpPr>
            <a:spLocks noChangeShapeType="1"/>
          </p:cNvSpPr>
          <p:nvPr/>
        </p:nvSpPr>
        <p:spPr bwMode="auto">
          <a:xfrm flipV="1">
            <a:off x="520700" y="3995738"/>
            <a:ext cx="1588" cy="6096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17" name="Freeform 37"/>
          <p:cNvSpPr>
            <a:spLocks/>
          </p:cNvSpPr>
          <p:nvPr/>
        </p:nvSpPr>
        <p:spPr bwMode="auto">
          <a:xfrm>
            <a:off x="2251075" y="2386013"/>
            <a:ext cx="546100" cy="1600200"/>
          </a:xfrm>
          <a:custGeom>
            <a:avLst/>
            <a:gdLst>
              <a:gd name="T0" fmla="*/ 2147483647 w 344"/>
              <a:gd name="T1" fmla="*/ 0 h 1008"/>
              <a:gd name="T2" fmla="*/ 2147483647 w 344"/>
              <a:gd name="T3" fmla="*/ 2147483647 h 1008"/>
              <a:gd name="T4" fmla="*/ 0 w 344"/>
              <a:gd name="T5" fmla="*/ 2147483647 h 1008"/>
              <a:gd name="T6" fmla="*/ 0 60000 65536"/>
              <a:gd name="T7" fmla="*/ 0 60000 65536"/>
              <a:gd name="T8" fmla="*/ 0 60000 65536"/>
              <a:gd name="T9" fmla="*/ 0 w 344"/>
              <a:gd name="T10" fmla="*/ 0 h 1008"/>
              <a:gd name="T11" fmla="*/ 344 w 344"/>
              <a:gd name="T12" fmla="*/ 1008 h 1008"/>
            </a:gdLst>
            <a:ahLst/>
            <a:cxnLst>
              <a:cxn ang="T6">
                <a:pos x="T0" y="T1"/>
              </a:cxn>
              <a:cxn ang="T7">
                <a:pos x="T2" y="T3"/>
              </a:cxn>
              <a:cxn ang="T8">
                <a:pos x="T4" y="T5"/>
              </a:cxn>
            </a:cxnLst>
            <a:rect l="T9" t="T10" r="T11" b="T12"/>
            <a:pathLst>
              <a:path w="344" h="1008">
                <a:moveTo>
                  <a:pt x="336" y="0"/>
                </a:moveTo>
                <a:cubicBezTo>
                  <a:pt x="340" y="300"/>
                  <a:pt x="344" y="600"/>
                  <a:pt x="288" y="768"/>
                </a:cubicBezTo>
                <a:cubicBezTo>
                  <a:pt x="232" y="936"/>
                  <a:pt x="116" y="972"/>
                  <a:pt x="0" y="1008"/>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18" name="Freeform 38"/>
          <p:cNvSpPr>
            <a:spLocks/>
          </p:cNvSpPr>
          <p:nvPr/>
        </p:nvSpPr>
        <p:spPr bwMode="auto">
          <a:xfrm>
            <a:off x="488950" y="3984625"/>
            <a:ext cx="1758950" cy="1560513"/>
          </a:xfrm>
          <a:custGeom>
            <a:avLst/>
            <a:gdLst>
              <a:gd name="T0" fmla="*/ 2147483647 w 1118"/>
              <a:gd name="T1" fmla="*/ 0 h 858"/>
              <a:gd name="T2" fmla="*/ 2147483647 w 1118"/>
              <a:gd name="T3" fmla="*/ 2147483647 h 858"/>
              <a:gd name="T4" fmla="*/ 2147483647 w 1118"/>
              <a:gd name="T5" fmla="*/ 2147483647 h 858"/>
              <a:gd name="T6" fmla="*/ 2147483647 w 1118"/>
              <a:gd name="T7" fmla="*/ 2147483647 h 858"/>
              <a:gd name="T8" fmla="*/ 2147483647 w 1118"/>
              <a:gd name="T9" fmla="*/ 2147483647 h 858"/>
              <a:gd name="T10" fmla="*/ 0 60000 65536"/>
              <a:gd name="T11" fmla="*/ 0 60000 65536"/>
              <a:gd name="T12" fmla="*/ 0 60000 65536"/>
              <a:gd name="T13" fmla="*/ 0 60000 65536"/>
              <a:gd name="T14" fmla="*/ 0 60000 65536"/>
              <a:gd name="T15" fmla="*/ 0 w 1118"/>
              <a:gd name="T16" fmla="*/ 0 h 858"/>
              <a:gd name="T17" fmla="*/ 1118 w 1118"/>
              <a:gd name="T18" fmla="*/ 858 h 858"/>
            </a:gdLst>
            <a:ahLst/>
            <a:cxnLst>
              <a:cxn ang="T10">
                <a:pos x="T0" y="T1"/>
              </a:cxn>
              <a:cxn ang="T11">
                <a:pos x="T2" y="T3"/>
              </a:cxn>
              <a:cxn ang="T12">
                <a:pos x="T4" y="T5"/>
              </a:cxn>
              <a:cxn ang="T13">
                <a:pos x="T6" y="T7"/>
              </a:cxn>
              <a:cxn ang="T14">
                <a:pos x="T8" y="T9"/>
              </a:cxn>
            </a:cxnLst>
            <a:rect l="T15" t="T16" r="T17" b="T18"/>
            <a:pathLst>
              <a:path w="1118" h="858">
                <a:moveTo>
                  <a:pt x="1118" y="0"/>
                </a:moveTo>
                <a:cubicBezTo>
                  <a:pt x="1090" y="12"/>
                  <a:pt x="1102" y="50"/>
                  <a:pt x="948" y="71"/>
                </a:cubicBezTo>
                <a:cubicBezTo>
                  <a:pt x="794" y="92"/>
                  <a:pt x="346" y="99"/>
                  <a:pt x="193" y="127"/>
                </a:cubicBezTo>
                <a:cubicBezTo>
                  <a:pt x="40" y="155"/>
                  <a:pt x="62" y="117"/>
                  <a:pt x="31" y="239"/>
                </a:cubicBezTo>
                <a:cubicBezTo>
                  <a:pt x="0" y="361"/>
                  <a:pt x="8" y="755"/>
                  <a:pt x="4" y="858"/>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8919" name="Group 39"/>
          <p:cNvGrpSpPr>
            <a:grpSpLocks/>
          </p:cNvGrpSpPr>
          <p:nvPr/>
        </p:nvGrpSpPr>
        <p:grpSpPr bwMode="auto">
          <a:xfrm>
            <a:off x="346075" y="1862138"/>
            <a:ext cx="3703638" cy="3657600"/>
            <a:chOff x="500" y="757"/>
            <a:chExt cx="2333" cy="2304"/>
          </a:xfrm>
        </p:grpSpPr>
        <p:sp>
          <p:nvSpPr>
            <p:cNvPr id="38932" name="Text Box 40"/>
            <p:cNvSpPr txBox="1">
              <a:spLocks noChangeArrowheads="1"/>
            </p:cNvSpPr>
            <p:nvPr/>
          </p:nvSpPr>
          <p:spPr bwMode="auto">
            <a:xfrm>
              <a:off x="1748" y="757"/>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noProof="1">
                  <a:ea typeface="楷体_GB2312" pitchFamily="49" charset="-122"/>
                </a:rPr>
                <a:t>i</a:t>
              </a:r>
            </a:p>
          </p:txBody>
        </p:sp>
        <p:sp>
          <p:nvSpPr>
            <p:cNvPr id="38933" name="Line 41"/>
            <p:cNvSpPr>
              <a:spLocks noChangeShapeType="1"/>
            </p:cNvSpPr>
            <p:nvPr/>
          </p:nvSpPr>
          <p:spPr bwMode="auto">
            <a:xfrm>
              <a:off x="500" y="2101"/>
              <a:ext cx="2112" cy="1"/>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42"/>
            <p:cNvSpPr>
              <a:spLocks noChangeShapeType="1"/>
            </p:cNvSpPr>
            <p:nvPr/>
          </p:nvSpPr>
          <p:spPr bwMode="auto">
            <a:xfrm flipV="1">
              <a:off x="1700" y="901"/>
              <a:ext cx="1" cy="216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Text Box 43"/>
            <p:cNvSpPr txBox="1">
              <a:spLocks noChangeArrowheads="1"/>
            </p:cNvSpPr>
            <p:nvPr/>
          </p:nvSpPr>
          <p:spPr bwMode="auto">
            <a:xfrm>
              <a:off x="2592" y="190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noProof="1">
                  <a:ea typeface="楷体_GB2312" pitchFamily="49" charset="-122"/>
                </a:rPr>
                <a:t>u</a:t>
              </a:r>
            </a:p>
          </p:txBody>
        </p:sp>
        <p:sp>
          <p:nvSpPr>
            <p:cNvPr id="38936" name="Text Box 44"/>
            <p:cNvSpPr txBox="1">
              <a:spLocks noChangeArrowheads="1"/>
            </p:cNvSpPr>
            <p:nvPr/>
          </p:nvSpPr>
          <p:spPr bwMode="auto">
            <a:xfrm>
              <a:off x="1700" y="205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a:ea typeface="楷体_GB2312" pitchFamily="49" charset="-122"/>
                </a:rPr>
                <a:t>0</a:t>
              </a:r>
            </a:p>
          </p:txBody>
        </p:sp>
      </p:grpSp>
      <p:sp>
        <p:nvSpPr>
          <p:cNvPr id="38920" name="Rectangle 45"/>
          <p:cNvSpPr>
            <a:spLocks noChangeArrowheads="1"/>
          </p:cNvSpPr>
          <p:nvPr/>
        </p:nvSpPr>
        <p:spPr bwMode="auto">
          <a:xfrm>
            <a:off x="2809875" y="289718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noProof="1">
                <a:solidFill>
                  <a:srgbClr val="0000EE"/>
                </a:solidFill>
                <a:ea typeface="楷体_GB2312" pitchFamily="49" charset="-122"/>
              </a:rPr>
              <a:t>T</a:t>
            </a:r>
            <a:endParaRPr lang="en-US" altLang="zh-CN">
              <a:solidFill>
                <a:srgbClr val="0000EE"/>
              </a:solidFill>
              <a:ea typeface="楷体_GB2312" pitchFamily="49" charset="-122"/>
            </a:endParaRPr>
          </a:p>
        </p:txBody>
      </p:sp>
      <p:sp>
        <p:nvSpPr>
          <p:cNvPr id="38921" name="Text Box 46"/>
          <p:cNvSpPr txBox="1">
            <a:spLocks noChangeArrowheads="1"/>
          </p:cNvSpPr>
          <p:nvPr/>
        </p:nvSpPr>
        <p:spPr bwMode="auto">
          <a:xfrm>
            <a:off x="331788" y="3346450"/>
            <a:ext cx="8112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a:ea typeface="楷体_GB2312" pitchFamily="49" charset="-122"/>
              </a:rPr>
              <a:t>-</a:t>
            </a:r>
            <a:r>
              <a:rPr lang="en-US" altLang="zh-CN" sz="2400" i="1" noProof="1">
                <a:ea typeface="楷体_GB2312" pitchFamily="49" charset="-122"/>
              </a:rPr>
              <a:t>U</a:t>
            </a:r>
            <a:r>
              <a:rPr lang="en-US" altLang="zh-CN" sz="2400" baseline="-25000" noProof="1">
                <a:ea typeface="楷体_GB2312" pitchFamily="49" charset="-122"/>
              </a:rPr>
              <a:t>BR</a:t>
            </a:r>
          </a:p>
        </p:txBody>
      </p:sp>
      <p:sp>
        <p:nvSpPr>
          <p:cNvPr id="38922" name="Line 47"/>
          <p:cNvSpPr>
            <a:spLocks noChangeShapeType="1"/>
          </p:cNvSpPr>
          <p:nvPr/>
        </p:nvSpPr>
        <p:spPr bwMode="auto">
          <a:xfrm flipV="1">
            <a:off x="3286125" y="2973388"/>
            <a:ext cx="0" cy="352425"/>
          </a:xfrm>
          <a:prstGeom prst="line">
            <a:avLst/>
          </a:prstGeom>
          <a:noFill/>
          <a:ln w="38100">
            <a:solidFill>
              <a:srgbClr val="0000E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4" name="Freeform 48"/>
          <p:cNvSpPr>
            <a:spLocks/>
          </p:cNvSpPr>
          <p:nvPr/>
        </p:nvSpPr>
        <p:spPr bwMode="auto">
          <a:xfrm>
            <a:off x="960438" y="3981450"/>
            <a:ext cx="1295400" cy="381000"/>
          </a:xfrm>
          <a:custGeom>
            <a:avLst/>
            <a:gdLst>
              <a:gd name="T0" fmla="*/ 2147483647 w 144"/>
              <a:gd name="T1" fmla="*/ 0 h 144"/>
              <a:gd name="T2" fmla="*/ 0 w 144"/>
              <a:gd name="T3" fmla="*/ 2147483647 h 144"/>
              <a:gd name="T4" fmla="*/ 0 60000 65536"/>
              <a:gd name="T5" fmla="*/ 0 60000 65536"/>
              <a:gd name="T6" fmla="*/ 0 w 144"/>
              <a:gd name="T7" fmla="*/ 0 h 144"/>
              <a:gd name="T8" fmla="*/ 144 w 144"/>
              <a:gd name="T9" fmla="*/ 144 h 144"/>
            </a:gdLst>
            <a:ahLst/>
            <a:cxnLst>
              <a:cxn ang="T4">
                <a:pos x="T0" y="T1"/>
              </a:cxn>
              <a:cxn ang="T5">
                <a:pos x="T2" y="T3"/>
              </a:cxn>
            </a:cxnLst>
            <a:rect l="T6" t="T7" r="T8" b="T9"/>
            <a:pathLst>
              <a:path w="144" h="144">
                <a:moveTo>
                  <a:pt x="144" y="0"/>
                </a:moveTo>
                <a:cubicBezTo>
                  <a:pt x="128" y="56"/>
                  <a:pt x="112" y="112"/>
                  <a:pt x="0" y="144"/>
                </a:cubicBezTo>
              </a:path>
            </a:pathLst>
          </a:custGeom>
          <a:noFill/>
          <a:ln w="38100" cap="flat" cmpd="sng">
            <a:solidFill>
              <a:schemeClr val="accent2">
                <a:lumMod val="75000"/>
              </a:schemeClr>
            </a:solidFill>
            <a:prstDash val="dash"/>
            <a:round/>
            <a:headEnd type="none" w="med" len="med"/>
            <a:tailEnd type="none" w="med" len="med"/>
          </a:ln>
        </p:spPr>
        <p:txBody>
          <a:bodyPr wrap="none" anchor="ctr"/>
          <a:lstStyle/>
          <a:p>
            <a:pPr>
              <a:spcBef>
                <a:spcPct val="50000"/>
              </a:spcBef>
              <a:defRPr/>
            </a:pPr>
            <a:endParaRPr lang="zh-CN" altLang="en-US">
              <a:ea typeface="楷体_GB2312" pitchFamily="49" charset="-122"/>
            </a:endParaRPr>
          </a:p>
        </p:txBody>
      </p:sp>
      <p:sp>
        <p:nvSpPr>
          <p:cNvPr id="54285" name="Freeform 49"/>
          <p:cNvSpPr>
            <a:spLocks/>
          </p:cNvSpPr>
          <p:nvPr/>
        </p:nvSpPr>
        <p:spPr bwMode="auto">
          <a:xfrm>
            <a:off x="2265363" y="2381250"/>
            <a:ext cx="393700" cy="1600200"/>
          </a:xfrm>
          <a:custGeom>
            <a:avLst/>
            <a:gdLst>
              <a:gd name="T0" fmla="*/ 2147483647 w 344"/>
              <a:gd name="T1" fmla="*/ 0 h 1008"/>
              <a:gd name="T2" fmla="*/ 2147483647 w 344"/>
              <a:gd name="T3" fmla="*/ 2147483647 h 1008"/>
              <a:gd name="T4" fmla="*/ 0 w 344"/>
              <a:gd name="T5" fmla="*/ 2147483647 h 1008"/>
              <a:gd name="T6" fmla="*/ 0 60000 65536"/>
              <a:gd name="T7" fmla="*/ 0 60000 65536"/>
              <a:gd name="T8" fmla="*/ 0 60000 65536"/>
              <a:gd name="T9" fmla="*/ 0 w 344"/>
              <a:gd name="T10" fmla="*/ 0 h 1008"/>
              <a:gd name="T11" fmla="*/ 344 w 344"/>
              <a:gd name="T12" fmla="*/ 1008 h 1008"/>
            </a:gdLst>
            <a:ahLst/>
            <a:cxnLst>
              <a:cxn ang="T6">
                <a:pos x="T0" y="T1"/>
              </a:cxn>
              <a:cxn ang="T7">
                <a:pos x="T2" y="T3"/>
              </a:cxn>
              <a:cxn ang="T8">
                <a:pos x="T4" y="T5"/>
              </a:cxn>
            </a:cxnLst>
            <a:rect l="T9" t="T10" r="T11" b="T12"/>
            <a:pathLst>
              <a:path w="344" h="1008">
                <a:moveTo>
                  <a:pt x="336" y="0"/>
                </a:moveTo>
                <a:cubicBezTo>
                  <a:pt x="340" y="300"/>
                  <a:pt x="344" y="600"/>
                  <a:pt x="288" y="768"/>
                </a:cubicBezTo>
                <a:cubicBezTo>
                  <a:pt x="232" y="936"/>
                  <a:pt x="116" y="972"/>
                  <a:pt x="0" y="1008"/>
                </a:cubicBezTo>
              </a:path>
            </a:pathLst>
          </a:custGeom>
          <a:noFill/>
          <a:ln w="38100" cap="flat" cmpd="sng">
            <a:solidFill>
              <a:schemeClr val="accent2">
                <a:lumMod val="75000"/>
              </a:schemeClr>
            </a:solidFill>
            <a:prstDash val="dash"/>
            <a:round/>
            <a:headEnd type="none" w="med" len="med"/>
            <a:tailEnd type="none" w="med" len="med"/>
          </a:ln>
        </p:spPr>
        <p:txBody>
          <a:bodyPr wrap="none" anchor="ctr"/>
          <a:lstStyle/>
          <a:p>
            <a:pPr>
              <a:spcBef>
                <a:spcPct val="50000"/>
              </a:spcBef>
              <a:defRPr/>
            </a:pPr>
            <a:endParaRPr lang="zh-CN" altLang="en-US">
              <a:ea typeface="楷体_GB2312" pitchFamily="49" charset="-122"/>
            </a:endParaRPr>
          </a:p>
        </p:txBody>
      </p:sp>
      <p:sp>
        <p:nvSpPr>
          <p:cNvPr id="38925" name="Line 51"/>
          <p:cNvSpPr>
            <a:spLocks noChangeShapeType="1"/>
          </p:cNvSpPr>
          <p:nvPr/>
        </p:nvSpPr>
        <p:spPr bwMode="auto">
          <a:xfrm flipH="1">
            <a:off x="2332038" y="2574925"/>
            <a:ext cx="295275" cy="1588"/>
          </a:xfrm>
          <a:prstGeom prst="line">
            <a:avLst/>
          </a:prstGeom>
          <a:noFill/>
          <a:ln w="38100">
            <a:solidFill>
              <a:schemeClr val="hlink"/>
            </a:solidFill>
            <a:round/>
            <a:headEnd/>
            <a:tailEnd type="arrow"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52"/>
          <p:cNvSpPr>
            <a:spLocks noChangeShapeType="1"/>
          </p:cNvSpPr>
          <p:nvPr/>
        </p:nvSpPr>
        <p:spPr bwMode="auto">
          <a:xfrm>
            <a:off x="1263650" y="4448175"/>
            <a:ext cx="1588" cy="361950"/>
          </a:xfrm>
          <a:prstGeom prst="line">
            <a:avLst/>
          </a:prstGeom>
          <a:noFill/>
          <a:ln w="38100">
            <a:solidFill>
              <a:schemeClr val="hlink"/>
            </a:solidFill>
            <a:round/>
            <a:headEnd/>
            <a:tailEnd type="arrow" w="sm"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927" name="图片 22"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8" name="Rectangle 45"/>
          <p:cNvSpPr>
            <a:spLocks noChangeArrowheads="1"/>
          </p:cNvSpPr>
          <p:nvPr/>
        </p:nvSpPr>
        <p:spPr bwMode="auto">
          <a:xfrm>
            <a:off x="1503363" y="451008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noProof="1">
                <a:solidFill>
                  <a:srgbClr val="0000EE"/>
                </a:solidFill>
                <a:ea typeface="楷体_GB2312" pitchFamily="49" charset="-122"/>
              </a:rPr>
              <a:t>T</a:t>
            </a:r>
            <a:endParaRPr lang="en-US" altLang="zh-CN">
              <a:solidFill>
                <a:srgbClr val="0000EE"/>
              </a:solidFill>
              <a:ea typeface="楷体_GB2312" pitchFamily="49" charset="-122"/>
            </a:endParaRPr>
          </a:p>
        </p:txBody>
      </p:sp>
      <p:sp>
        <p:nvSpPr>
          <p:cNvPr id="38929" name="Line 47"/>
          <p:cNvSpPr>
            <a:spLocks noChangeShapeType="1"/>
          </p:cNvSpPr>
          <p:nvPr/>
        </p:nvSpPr>
        <p:spPr bwMode="auto">
          <a:xfrm flipV="1">
            <a:off x="1979613" y="4586288"/>
            <a:ext cx="0" cy="352425"/>
          </a:xfrm>
          <a:prstGeom prst="line">
            <a:avLst/>
          </a:prstGeom>
          <a:noFill/>
          <a:ln w="38100">
            <a:solidFill>
              <a:srgbClr val="0000E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0" name="AutoShape 13"/>
          <p:cNvSpPr>
            <a:spLocks noChangeArrowheads="1"/>
          </p:cNvSpPr>
          <p:nvPr/>
        </p:nvSpPr>
        <p:spPr bwMode="auto">
          <a:xfrm>
            <a:off x="1292225" y="5003800"/>
            <a:ext cx="2490788" cy="647700"/>
          </a:xfrm>
          <a:prstGeom prst="wedgeEllipseCallout">
            <a:avLst>
              <a:gd name="adj1" fmla="val -79338"/>
              <a:gd name="adj2" fmla="val -37963"/>
            </a:avLst>
          </a:prstGeom>
          <a:solidFill>
            <a:srgbClr val="99CCFF">
              <a:alpha val="23137"/>
            </a:srgbClr>
          </a:solidFill>
          <a:ln w="19050">
            <a:solidFill>
              <a:schemeClr val="tx1"/>
            </a:solidFill>
            <a:miter lim="800000"/>
            <a:headEnd/>
            <a:tailEnd/>
          </a:ln>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0000EE"/>
                </a:solidFill>
                <a:latin typeface="Arial" panose="020B0604020202020204" pitchFamily="34" charset="0"/>
                <a:ea typeface="楷体_GB2312" pitchFamily="49" charset="-122"/>
              </a:rPr>
              <a:t>反向击穿区</a:t>
            </a:r>
          </a:p>
        </p:txBody>
      </p:sp>
      <p:pic>
        <p:nvPicPr>
          <p:cNvPr id="38931" name="图片 23"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97"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图片 8" descr="图片1.png"/>
          <p:cNvPicPr>
            <a:picLocks noChangeAspect="1"/>
          </p:cNvPicPr>
          <p:nvPr/>
        </p:nvPicPr>
        <p:blipFill>
          <a:blip r:embed="rId3">
            <a:extLst>
              <a:ext uri="{28A0092B-C50C-407E-A947-70E740481C1C}">
                <a14:useLocalDpi xmlns:a14="http://schemas.microsoft.com/office/drawing/2010/main" val="0"/>
              </a:ext>
            </a:extLst>
          </a:blip>
          <a:srcRect r="2762" b="1210"/>
          <a:stretch>
            <a:fillRect/>
          </a:stretch>
        </p:blipFill>
        <p:spPr bwMode="auto">
          <a:xfrm>
            <a:off x="166688" y="863600"/>
            <a:ext cx="8750300" cy="57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5062538" y="5049838"/>
            <a:ext cx="3617912" cy="12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454400" y="5434013"/>
            <a:ext cx="3617913" cy="142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9942" name="图片 6"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736600" y="2081213"/>
            <a:ext cx="7561263" cy="17589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20000"/>
              </a:spcBef>
            </a:pPr>
            <a:r>
              <a:rPr lang="zh-CN" altLang="en-US"/>
              <a:t>一般来说，对</a:t>
            </a:r>
            <a:r>
              <a:rPr lang="zh-CN" altLang="en-US">
                <a:solidFill>
                  <a:schemeClr val="hlink"/>
                </a:solidFill>
              </a:rPr>
              <a:t>硅材料</a:t>
            </a:r>
            <a:r>
              <a:rPr lang="zh-CN" altLang="en-US"/>
              <a:t>的</a:t>
            </a:r>
            <a:r>
              <a:rPr lang="en-US" altLang="zh-CN"/>
              <a:t>PN</a:t>
            </a:r>
            <a:r>
              <a:rPr lang="zh-CN" altLang="en-US"/>
              <a:t>结，</a:t>
            </a:r>
            <a:r>
              <a:rPr lang="en-US" altLang="zh-CN" i="1">
                <a:solidFill>
                  <a:schemeClr val="hlink"/>
                </a:solidFill>
              </a:rPr>
              <a:t>U</a:t>
            </a:r>
            <a:r>
              <a:rPr lang="en-US" altLang="zh-CN" baseline="-25000">
                <a:solidFill>
                  <a:schemeClr val="hlink"/>
                </a:solidFill>
              </a:rPr>
              <a:t>BR</a:t>
            </a:r>
            <a:r>
              <a:rPr lang="en-US" altLang="zh-CN">
                <a:solidFill>
                  <a:schemeClr val="hlink"/>
                </a:solidFill>
              </a:rPr>
              <a:t>&gt;7V</a:t>
            </a:r>
            <a:r>
              <a:rPr lang="zh-CN" altLang="en-US">
                <a:solidFill>
                  <a:schemeClr val="hlink"/>
                </a:solidFill>
              </a:rPr>
              <a:t>时为雪崩击穿</a:t>
            </a:r>
            <a:r>
              <a:rPr lang="zh-CN" altLang="en-US"/>
              <a:t>； </a:t>
            </a:r>
            <a:r>
              <a:rPr lang="en-US" altLang="zh-CN" i="1">
                <a:solidFill>
                  <a:schemeClr val="accent2"/>
                </a:solidFill>
              </a:rPr>
              <a:t>U</a:t>
            </a:r>
            <a:r>
              <a:rPr lang="en-US" altLang="zh-CN" baseline="-25000">
                <a:solidFill>
                  <a:schemeClr val="accent2"/>
                </a:solidFill>
              </a:rPr>
              <a:t>BR</a:t>
            </a:r>
            <a:r>
              <a:rPr lang="en-US" altLang="zh-CN">
                <a:solidFill>
                  <a:schemeClr val="accent2"/>
                </a:solidFill>
              </a:rPr>
              <a:t> &lt;5V</a:t>
            </a:r>
            <a:r>
              <a:rPr lang="zh-CN" altLang="en-US">
                <a:solidFill>
                  <a:schemeClr val="accent2"/>
                </a:solidFill>
              </a:rPr>
              <a:t>时为齐纳击穿</a:t>
            </a:r>
            <a:r>
              <a:rPr lang="zh-CN" altLang="en-US"/>
              <a:t>； </a:t>
            </a:r>
            <a:r>
              <a:rPr lang="en-US" altLang="zh-CN" i="1"/>
              <a:t>U</a:t>
            </a:r>
            <a:r>
              <a:rPr lang="en-US" altLang="zh-CN" baseline="-25000"/>
              <a:t>BR</a:t>
            </a:r>
            <a:r>
              <a:rPr lang="zh-CN" altLang="en-US"/>
              <a:t>介于</a:t>
            </a:r>
            <a:r>
              <a:rPr lang="en-US" altLang="zh-CN"/>
              <a:t>5~7V</a:t>
            </a:r>
            <a:r>
              <a:rPr lang="zh-CN" altLang="en-US"/>
              <a:t>时，两种击穿都有。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矩形 154"/>
          <p:cNvSpPr>
            <a:spLocks noChangeArrowheads="1"/>
          </p:cNvSpPr>
          <p:nvPr/>
        </p:nvSpPr>
        <p:spPr bwMode="auto">
          <a:xfrm>
            <a:off x="4000500" y="2319338"/>
            <a:ext cx="1371600" cy="1981200"/>
          </a:xfrm>
          <a:prstGeom prst="rect">
            <a:avLst/>
          </a:prstGeom>
          <a:solidFill>
            <a:srgbClr val="98DC76"/>
          </a:solidFill>
          <a:ln>
            <a:noFill/>
          </a:ln>
          <a:extLst>
            <a:ext uri="{91240B29-F687-4F45-9708-019B960494DF}">
              <a14:hiddenLine xmlns:a14="http://schemas.microsoft.com/office/drawing/2010/main" w="38100" algn="ctr">
                <a:solidFill>
                  <a:srgbClr val="000000"/>
                </a:solidFill>
                <a:round/>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54" name="矩形 153"/>
          <p:cNvSpPr>
            <a:spLocks noChangeArrowheads="1"/>
          </p:cNvSpPr>
          <p:nvPr/>
        </p:nvSpPr>
        <p:spPr bwMode="auto">
          <a:xfrm>
            <a:off x="3416300" y="2319338"/>
            <a:ext cx="2628900" cy="1979612"/>
          </a:xfrm>
          <a:prstGeom prst="rect">
            <a:avLst/>
          </a:prstGeom>
          <a:solidFill>
            <a:srgbClr val="98DC76"/>
          </a:solidFill>
          <a:ln>
            <a:noFill/>
          </a:ln>
          <a:extLst>
            <a:ext uri="{91240B29-F687-4F45-9708-019B960494DF}">
              <a14:hiddenLine xmlns:a14="http://schemas.microsoft.com/office/drawing/2010/main" w="38100" algn="ctr">
                <a:solidFill>
                  <a:srgbClr val="000000"/>
                </a:solidFill>
                <a:round/>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64" name="Text Box 114"/>
          <p:cNvSpPr txBox="1">
            <a:spLocks noChangeArrowheads="1"/>
          </p:cNvSpPr>
          <p:nvPr/>
        </p:nvSpPr>
        <p:spPr bwMode="auto">
          <a:xfrm>
            <a:off x="2438400" y="18303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P</a:t>
            </a:r>
          </a:p>
        </p:txBody>
      </p:sp>
      <p:sp>
        <p:nvSpPr>
          <p:cNvPr id="40965" name="Text Box 115"/>
          <p:cNvSpPr txBox="1">
            <a:spLocks noChangeArrowheads="1"/>
          </p:cNvSpPr>
          <p:nvPr/>
        </p:nvSpPr>
        <p:spPr bwMode="auto">
          <a:xfrm>
            <a:off x="6542088" y="18303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N</a:t>
            </a:r>
          </a:p>
        </p:txBody>
      </p:sp>
      <p:grpSp>
        <p:nvGrpSpPr>
          <p:cNvPr id="2" name="Group 245"/>
          <p:cNvGrpSpPr>
            <a:grpSpLocks/>
          </p:cNvGrpSpPr>
          <p:nvPr/>
        </p:nvGrpSpPr>
        <p:grpSpPr bwMode="auto">
          <a:xfrm>
            <a:off x="3984625" y="2246313"/>
            <a:ext cx="1371600" cy="2246312"/>
            <a:chOff x="2390" y="453"/>
            <a:chExt cx="864" cy="2448"/>
          </a:xfrm>
        </p:grpSpPr>
        <p:sp>
          <p:nvSpPr>
            <p:cNvPr id="41078" name="Line 116"/>
            <p:cNvSpPr>
              <a:spLocks noChangeShapeType="1"/>
            </p:cNvSpPr>
            <p:nvPr/>
          </p:nvSpPr>
          <p:spPr bwMode="auto">
            <a:xfrm>
              <a:off x="2390"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9" name="Line 117"/>
            <p:cNvSpPr>
              <a:spLocks noChangeShapeType="1"/>
            </p:cNvSpPr>
            <p:nvPr/>
          </p:nvSpPr>
          <p:spPr bwMode="auto">
            <a:xfrm>
              <a:off x="3254"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23" name="Text Box 118"/>
          <p:cNvSpPr txBox="1">
            <a:spLocks noChangeArrowheads="1"/>
          </p:cNvSpPr>
          <p:nvPr/>
        </p:nvSpPr>
        <p:spPr bwMode="auto">
          <a:xfrm>
            <a:off x="1331913" y="1025525"/>
            <a:ext cx="66754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FF0000"/>
                </a:solidFill>
                <a:ea typeface="楷体" panose="02010609060101010101" pitchFamily="49" charset="-122"/>
                <a:cs typeface="Times New Roman" panose="02020603050405020304" pitchFamily="18" charset="0"/>
              </a:rPr>
              <a:t>正偏时，</a:t>
            </a:r>
            <a:r>
              <a:rPr lang="en-US" altLang="zh-CN">
                <a:solidFill>
                  <a:srgbClr val="FF0000"/>
                </a:solidFill>
                <a:ea typeface="楷体" panose="02010609060101010101" pitchFamily="49" charset="-122"/>
                <a:cs typeface="Times New Roman" panose="02020603050405020304" pitchFamily="18" charset="0"/>
              </a:rPr>
              <a:t>PN</a:t>
            </a:r>
            <a:r>
              <a:rPr lang="zh-CN" altLang="en-US">
                <a:solidFill>
                  <a:srgbClr val="FF0000"/>
                </a:solidFill>
                <a:latin typeface="楷体" panose="02010609060101010101" pitchFamily="49" charset="-122"/>
                <a:ea typeface="楷体" panose="02010609060101010101" pitchFamily="49" charset="-122"/>
                <a:cs typeface="Times New Roman" panose="02020603050405020304" pitchFamily="18" charset="0"/>
              </a:rPr>
              <a:t>结</a:t>
            </a:r>
            <a:r>
              <a:rPr lang="en-US" altLang="zh-CN">
                <a:solidFill>
                  <a:srgbClr val="FF0000"/>
                </a:solidFill>
                <a:ea typeface="楷体" panose="02010609060101010101" pitchFamily="49" charset="-122"/>
                <a:cs typeface="Times New Roman" panose="02020603050405020304" pitchFamily="18" charset="0"/>
              </a:rPr>
              <a:t>(</a:t>
            </a:r>
            <a:r>
              <a:rPr lang="zh-CN" altLang="en-US">
                <a:solidFill>
                  <a:srgbClr val="FF0000"/>
                </a:solidFill>
                <a:latin typeface="楷体" panose="02010609060101010101" pitchFamily="49" charset="-122"/>
                <a:ea typeface="楷体" panose="02010609060101010101" pitchFamily="49" charset="-122"/>
                <a:cs typeface="Times New Roman" panose="02020603050405020304" pitchFamily="18" charset="0"/>
              </a:rPr>
              <a:t>耗尽层</a:t>
            </a:r>
            <a:r>
              <a:rPr lang="en-US" altLang="zh-CN">
                <a:solidFill>
                  <a:srgbClr val="FF0000"/>
                </a:solidFill>
                <a:ea typeface="楷体" panose="02010609060101010101" pitchFamily="49" charset="-122"/>
                <a:cs typeface="Times New Roman" panose="02020603050405020304" pitchFamily="18" charset="0"/>
              </a:rPr>
              <a:t>)</a:t>
            </a:r>
            <a:r>
              <a:rPr lang="zh-CN" altLang="en-US">
                <a:solidFill>
                  <a:srgbClr val="FF0000"/>
                </a:solidFill>
                <a:ea typeface="楷体" panose="02010609060101010101" pitchFamily="49" charset="-122"/>
                <a:cs typeface="Times New Roman" panose="02020603050405020304" pitchFamily="18" charset="0"/>
              </a:rPr>
              <a:t>变窄，</a:t>
            </a:r>
            <a:endParaRPr lang="en-US" altLang="zh-CN">
              <a:solidFill>
                <a:srgbClr val="FF0000"/>
              </a:solidFill>
              <a:ea typeface="楷体" panose="02010609060101010101" pitchFamily="49" charset="-122"/>
              <a:cs typeface="Times New Roman" panose="02020603050405020304" pitchFamily="18" charset="0"/>
            </a:endParaRPr>
          </a:p>
          <a:p>
            <a:pPr algn="ctr" eaLnBrk="1" hangingPunct="1"/>
            <a:r>
              <a:rPr lang="zh-CN" altLang="en-US">
                <a:solidFill>
                  <a:srgbClr val="FF0000"/>
                </a:solidFill>
                <a:ea typeface="楷体" panose="02010609060101010101" pitchFamily="49" charset="-122"/>
                <a:cs typeface="Times New Roman" panose="02020603050405020304" pitchFamily="18" charset="0"/>
              </a:rPr>
              <a:t>结中空间电荷量减少，相当于电容</a:t>
            </a:r>
            <a:r>
              <a:rPr lang="en-US" altLang="zh-CN">
                <a:solidFill>
                  <a:srgbClr val="FF0000"/>
                </a:solidFill>
                <a:ea typeface="楷体" panose="02010609060101010101" pitchFamily="49" charset="-122"/>
                <a:cs typeface="Times New Roman" panose="02020603050405020304" pitchFamily="18" charset="0"/>
              </a:rPr>
              <a:t>“</a:t>
            </a:r>
            <a:r>
              <a:rPr lang="zh-CN" altLang="en-US">
                <a:solidFill>
                  <a:srgbClr val="FF0000"/>
                </a:solidFill>
                <a:ea typeface="楷体" panose="02010609060101010101" pitchFamily="49" charset="-122"/>
                <a:cs typeface="Times New Roman" panose="02020603050405020304" pitchFamily="18" charset="0"/>
              </a:rPr>
              <a:t>放电</a:t>
            </a:r>
            <a:r>
              <a:rPr lang="en-US" altLang="zh-CN">
                <a:solidFill>
                  <a:srgbClr val="FF0000"/>
                </a:solidFill>
                <a:ea typeface="楷体" panose="02010609060101010101" pitchFamily="49" charset="-122"/>
                <a:cs typeface="Times New Roman" panose="02020603050405020304" pitchFamily="18" charset="0"/>
              </a:rPr>
              <a:t>”</a:t>
            </a:r>
            <a:endParaRPr lang="zh-CN" altLang="en-US">
              <a:solidFill>
                <a:srgbClr val="FF0000"/>
              </a:solidFill>
              <a:ea typeface="楷体" panose="02010609060101010101" pitchFamily="49" charset="-122"/>
              <a:cs typeface="Times New Roman" panose="02020603050405020304" pitchFamily="18" charset="0"/>
            </a:endParaRPr>
          </a:p>
        </p:txBody>
      </p:sp>
      <p:sp>
        <p:nvSpPr>
          <p:cNvPr id="40968" name="Text Box 119"/>
          <p:cNvSpPr txBox="1">
            <a:spLocks noChangeArrowheads="1"/>
          </p:cNvSpPr>
          <p:nvPr/>
        </p:nvSpPr>
        <p:spPr bwMode="auto">
          <a:xfrm>
            <a:off x="4689475" y="4549775"/>
            <a:ext cx="162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latin typeface="楷体" panose="02010609060101010101" pitchFamily="49" charset="-122"/>
                <a:ea typeface="楷体" panose="02010609060101010101" pitchFamily="49" charset="-122"/>
              </a:rPr>
              <a:t>内电场</a:t>
            </a:r>
            <a:r>
              <a:rPr lang="en-US" altLang="zh-CN" sz="2400" noProof="1">
                <a:ea typeface="楷体_GB2312" pitchFamily="49" charset="-122"/>
              </a:rPr>
              <a:t>U</a:t>
            </a:r>
            <a:r>
              <a:rPr lang="en-US" altLang="zh-CN" sz="2400" baseline="-25000" noProof="1">
                <a:ea typeface="楷体_GB2312" pitchFamily="49" charset="-122"/>
              </a:rPr>
              <a:t>B</a:t>
            </a:r>
            <a:endParaRPr lang="zh-CN" altLang="zh-CN" sz="2400" b="0">
              <a:ea typeface="楷体_GB2312" pitchFamily="49" charset="-122"/>
            </a:endParaRPr>
          </a:p>
        </p:txBody>
      </p:sp>
      <p:sp>
        <p:nvSpPr>
          <p:cNvPr id="40969" name="Line 124"/>
          <p:cNvSpPr>
            <a:spLocks noChangeShapeType="1"/>
          </p:cNvSpPr>
          <p:nvPr/>
        </p:nvSpPr>
        <p:spPr bwMode="auto">
          <a:xfrm flipH="1">
            <a:off x="4054475" y="4543425"/>
            <a:ext cx="1243013" cy="31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Text Box 127"/>
          <p:cNvSpPr txBox="1">
            <a:spLocks noChangeArrowheads="1"/>
          </p:cNvSpPr>
          <p:nvPr/>
        </p:nvSpPr>
        <p:spPr bwMode="auto">
          <a:xfrm>
            <a:off x="0" y="625475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2400">
                <a:ea typeface="楷体_GB2312" pitchFamily="49" charset="-122"/>
              </a:rPr>
              <a:t>图</a:t>
            </a:r>
            <a:r>
              <a:rPr lang="en-US" altLang="zh-CN" sz="2400">
                <a:ea typeface="楷体_GB2312" pitchFamily="49" charset="-122"/>
                <a:cs typeface="Times New Roman" panose="02020603050405020304" pitchFamily="18" charset="0"/>
              </a:rPr>
              <a:t> 11</a:t>
            </a:r>
            <a:r>
              <a:rPr lang="en-US" altLang="zh-CN" sz="2400">
                <a:ea typeface="楷体_GB2312" pitchFamily="49" charset="-122"/>
              </a:rPr>
              <a:t>.  </a:t>
            </a:r>
            <a:r>
              <a:rPr lang="zh-CN" altLang="en-US" sz="2400">
                <a:ea typeface="楷体_GB2312" pitchFamily="49" charset="-122"/>
              </a:rPr>
              <a:t>正向偏置的</a:t>
            </a:r>
            <a:r>
              <a:rPr lang="en-US" altLang="zh-CN" sz="2400" noProof="1">
                <a:ea typeface="楷体_GB2312" pitchFamily="49" charset="-122"/>
              </a:rPr>
              <a:t>PN</a:t>
            </a:r>
            <a:r>
              <a:rPr lang="zh-CN" altLang="zh-CN" sz="2400">
                <a:ea typeface="楷体_GB2312" pitchFamily="49" charset="-122"/>
              </a:rPr>
              <a:t>结</a:t>
            </a:r>
          </a:p>
        </p:txBody>
      </p:sp>
      <p:sp>
        <p:nvSpPr>
          <p:cNvPr id="40971" name="Line 130"/>
          <p:cNvSpPr>
            <a:spLocks noChangeShapeType="1"/>
          </p:cNvSpPr>
          <p:nvPr/>
        </p:nvSpPr>
        <p:spPr bwMode="auto">
          <a:xfrm>
            <a:off x="2460625" y="5483225"/>
            <a:ext cx="0" cy="6080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31"/>
          <p:cNvSpPr>
            <a:spLocks noChangeShapeType="1"/>
          </p:cNvSpPr>
          <p:nvPr/>
        </p:nvSpPr>
        <p:spPr bwMode="auto">
          <a:xfrm>
            <a:off x="2613025" y="5635625"/>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32"/>
          <p:cNvSpPr>
            <a:spLocks noChangeShapeType="1"/>
          </p:cNvSpPr>
          <p:nvPr/>
        </p:nvSpPr>
        <p:spPr bwMode="auto">
          <a:xfrm>
            <a:off x="2765425" y="5483225"/>
            <a:ext cx="0" cy="6080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33"/>
          <p:cNvSpPr>
            <a:spLocks noChangeShapeType="1"/>
          </p:cNvSpPr>
          <p:nvPr/>
        </p:nvSpPr>
        <p:spPr bwMode="auto">
          <a:xfrm>
            <a:off x="2917825" y="5635625"/>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Text Box 134"/>
          <p:cNvSpPr txBox="1">
            <a:spLocks noChangeArrowheads="1"/>
          </p:cNvSpPr>
          <p:nvPr/>
        </p:nvSpPr>
        <p:spPr bwMode="auto">
          <a:xfrm>
            <a:off x="1997075" y="534987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E</a:t>
            </a:r>
          </a:p>
        </p:txBody>
      </p:sp>
      <p:sp>
        <p:nvSpPr>
          <p:cNvPr id="40976" name="Line 135"/>
          <p:cNvSpPr>
            <a:spLocks noChangeShapeType="1"/>
          </p:cNvSpPr>
          <p:nvPr/>
        </p:nvSpPr>
        <p:spPr bwMode="auto">
          <a:xfrm flipH="1">
            <a:off x="1012825" y="57880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36"/>
          <p:cNvSpPr>
            <a:spLocks noChangeShapeType="1"/>
          </p:cNvSpPr>
          <p:nvPr/>
        </p:nvSpPr>
        <p:spPr bwMode="auto">
          <a:xfrm flipV="1">
            <a:off x="1023938" y="3392488"/>
            <a:ext cx="9525" cy="2408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37"/>
          <p:cNvSpPr>
            <a:spLocks noChangeShapeType="1"/>
          </p:cNvSpPr>
          <p:nvPr/>
        </p:nvSpPr>
        <p:spPr bwMode="auto">
          <a:xfrm>
            <a:off x="1023938" y="3402013"/>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138"/>
          <p:cNvSpPr>
            <a:spLocks noChangeShapeType="1"/>
          </p:cNvSpPr>
          <p:nvPr/>
        </p:nvSpPr>
        <p:spPr bwMode="auto">
          <a:xfrm>
            <a:off x="8251825" y="3384550"/>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139"/>
          <p:cNvSpPr>
            <a:spLocks noChangeShapeType="1"/>
          </p:cNvSpPr>
          <p:nvPr/>
        </p:nvSpPr>
        <p:spPr bwMode="auto">
          <a:xfrm flipH="1">
            <a:off x="8543925" y="3381375"/>
            <a:ext cx="6350" cy="2406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140"/>
          <p:cNvSpPr>
            <a:spLocks noChangeShapeType="1"/>
          </p:cNvSpPr>
          <p:nvPr/>
        </p:nvSpPr>
        <p:spPr bwMode="auto">
          <a:xfrm>
            <a:off x="2917825" y="5788025"/>
            <a:ext cx="3352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Rectangle 141"/>
          <p:cNvSpPr>
            <a:spLocks noChangeArrowheads="1"/>
          </p:cNvSpPr>
          <p:nvPr/>
        </p:nvSpPr>
        <p:spPr bwMode="auto">
          <a:xfrm>
            <a:off x="6270625" y="5711825"/>
            <a:ext cx="608013" cy="1539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83" name="Line 142"/>
          <p:cNvSpPr>
            <a:spLocks noChangeShapeType="1"/>
          </p:cNvSpPr>
          <p:nvPr/>
        </p:nvSpPr>
        <p:spPr bwMode="auto">
          <a:xfrm>
            <a:off x="6880225" y="5788025"/>
            <a:ext cx="1676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Text Box 143"/>
          <p:cNvSpPr txBox="1">
            <a:spLocks noChangeArrowheads="1"/>
          </p:cNvSpPr>
          <p:nvPr/>
        </p:nvSpPr>
        <p:spPr bwMode="auto">
          <a:xfrm>
            <a:off x="6880225" y="5338763"/>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noProof="1">
                <a:ea typeface="楷体_GB2312" pitchFamily="49" charset="-122"/>
              </a:rPr>
              <a:t>R</a:t>
            </a:r>
          </a:p>
        </p:txBody>
      </p:sp>
      <p:sp>
        <p:nvSpPr>
          <p:cNvPr id="111760" name="Text Box 144"/>
          <p:cNvSpPr txBox="1">
            <a:spLocks noChangeArrowheads="1"/>
          </p:cNvSpPr>
          <p:nvPr/>
        </p:nvSpPr>
        <p:spPr bwMode="auto">
          <a:xfrm>
            <a:off x="2443163" y="4924425"/>
            <a:ext cx="1543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a:solidFill>
                  <a:srgbClr val="FF0000"/>
                </a:solidFill>
                <a:ea typeface="楷体_GB2312" pitchFamily="49" charset="-122"/>
              </a:rPr>
              <a:t>外</a:t>
            </a:r>
            <a:r>
              <a:rPr lang="zh-CN" altLang="zh-CN" sz="2400">
                <a:solidFill>
                  <a:srgbClr val="FF0000"/>
                </a:solidFill>
                <a:ea typeface="楷体_GB2312" pitchFamily="49" charset="-122"/>
              </a:rPr>
              <a:t>电场</a:t>
            </a:r>
            <a:r>
              <a:rPr lang="en-US" altLang="zh-CN" sz="2400" noProof="1">
                <a:solidFill>
                  <a:srgbClr val="FF0000"/>
                </a:solidFill>
                <a:ea typeface="楷体_GB2312" pitchFamily="49" charset="-122"/>
              </a:rPr>
              <a:t>U</a:t>
            </a:r>
            <a:r>
              <a:rPr lang="zh-CN" altLang="en-US" sz="2400" baseline="-25000" noProof="1">
                <a:solidFill>
                  <a:srgbClr val="FF0000"/>
                </a:solidFill>
                <a:ea typeface="楷体_GB2312" pitchFamily="49" charset="-122"/>
              </a:rPr>
              <a:t>外</a:t>
            </a:r>
            <a:endParaRPr lang="zh-CN" altLang="zh-CN" sz="2400" baseline="-25000" noProof="1">
              <a:solidFill>
                <a:srgbClr val="FF0000"/>
              </a:solidFill>
              <a:ea typeface="楷体_GB2312" pitchFamily="49" charset="-122"/>
            </a:endParaRPr>
          </a:p>
        </p:txBody>
      </p:sp>
      <p:sp>
        <p:nvSpPr>
          <p:cNvPr id="111762" name="Line 146"/>
          <p:cNvSpPr>
            <a:spLocks noChangeShapeType="1"/>
          </p:cNvSpPr>
          <p:nvPr/>
        </p:nvSpPr>
        <p:spPr bwMode="auto">
          <a:xfrm flipV="1">
            <a:off x="3886200" y="5111750"/>
            <a:ext cx="3984625" cy="349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Oval 154"/>
          <p:cNvSpPr>
            <a:spLocks noChangeArrowheads="1"/>
          </p:cNvSpPr>
          <p:nvPr/>
        </p:nvSpPr>
        <p:spPr bwMode="auto">
          <a:xfrm>
            <a:off x="4821238" y="36798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88" name="Text Box 155"/>
          <p:cNvSpPr txBox="1">
            <a:spLocks noChangeArrowheads="1"/>
          </p:cNvSpPr>
          <p:nvPr/>
        </p:nvSpPr>
        <p:spPr bwMode="auto">
          <a:xfrm>
            <a:off x="4765675" y="3541713"/>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0989" name="Oval 156"/>
          <p:cNvSpPr>
            <a:spLocks noChangeArrowheads="1"/>
          </p:cNvSpPr>
          <p:nvPr/>
        </p:nvSpPr>
        <p:spPr bwMode="auto">
          <a:xfrm>
            <a:off x="4821238" y="24606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90" name="Text Box 157"/>
          <p:cNvSpPr txBox="1">
            <a:spLocks noChangeArrowheads="1"/>
          </p:cNvSpPr>
          <p:nvPr/>
        </p:nvSpPr>
        <p:spPr bwMode="auto">
          <a:xfrm>
            <a:off x="4765675" y="2322513"/>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0991" name="Oval 158"/>
          <p:cNvSpPr>
            <a:spLocks noChangeArrowheads="1"/>
          </p:cNvSpPr>
          <p:nvPr/>
        </p:nvSpPr>
        <p:spPr bwMode="auto">
          <a:xfrm>
            <a:off x="4821238" y="30702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92" name="Text Box 159"/>
          <p:cNvSpPr txBox="1">
            <a:spLocks noChangeArrowheads="1"/>
          </p:cNvSpPr>
          <p:nvPr/>
        </p:nvSpPr>
        <p:spPr bwMode="auto">
          <a:xfrm>
            <a:off x="4765675" y="2932113"/>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0993" name="Oval 160"/>
          <p:cNvSpPr>
            <a:spLocks noChangeArrowheads="1"/>
          </p:cNvSpPr>
          <p:nvPr/>
        </p:nvSpPr>
        <p:spPr bwMode="auto">
          <a:xfrm>
            <a:off x="6269038" y="24606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94" name="Text Box 161"/>
          <p:cNvSpPr txBox="1">
            <a:spLocks noChangeArrowheads="1"/>
          </p:cNvSpPr>
          <p:nvPr/>
        </p:nvSpPr>
        <p:spPr bwMode="auto">
          <a:xfrm>
            <a:off x="6254750" y="23431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0995" name="Oval 162"/>
          <p:cNvSpPr>
            <a:spLocks noChangeArrowheads="1"/>
          </p:cNvSpPr>
          <p:nvPr/>
        </p:nvSpPr>
        <p:spPr bwMode="auto">
          <a:xfrm>
            <a:off x="5583238" y="36798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96" name="Text Box 163"/>
          <p:cNvSpPr txBox="1">
            <a:spLocks noChangeArrowheads="1"/>
          </p:cNvSpPr>
          <p:nvPr/>
        </p:nvSpPr>
        <p:spPr bwMode="auto">
          <a:xfrm>
            <a:off x="5527675" y="35623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0997" name="Oval 164"/>
          <p:cNvSpPr>
            <a:spLocks noChangeArrowheads="1"/>
          </p:cNvSpPr>
          <p:nvPr/>
        </p:nvSpPr>
        <p:spPr bwMode="auto">
          <a:xfrm>
            <a:off x="5507038" y="24606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0998" name="Text Box 165"/>
          <p:cNvSpPr txBox="1">
            <a:spLocks noChangeArrowheads="1"/>
          </p:cNvSpPr>
          <p:nvPr/>
        </p:nvSpPr>
        <p:spPr bwMode="auto">
          <a:xfrm>
            <a:off x="5451475" y="23431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0999" name="Oval 166"/>
          <p:cNvSpPr>
            <a:spLocks noChangeArrowheads="1"/>
          </p:cNvSpPr>
          <p:nvPr/>
        </p:nvSpPr>
        <p:spPr bwMode="auto">
          <a:xfrm>
            <a:off x="5507038" y="30702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00" name="Text Box 167"/>
          <p:cNvSpPr txBox="1">
            <a:spLocks noChangeArrowheads="1"/>
          </p:cNvSpPr>
          <p:nvPr/>
        </p:nvSpPr>
        <p:spPr bwMode="auto">
          <a:xfrm>
            <a:off x="5451475" y="29527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01" name="Oval 168"/>
          <p:cNvSpPr>
            <a:spLocks noChangeArrowheads="1"/>
          </p:cNvSpPr>
          <p:nvPr/>
        </p:nvSpPr>
        <p:spPr bwMode="auto">
          <a:xfrm>
            <a:off x="6954838" y="24606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02" name="Text Box 169"/>
          <p:cNvSpPr txBox="1">
            <a:spLocks noChangeArrowheads="1"/>
          </p:cNvSpPr>
          <p:nvPr/>
        </p:nvSpPr>
        <p:spPr bwMode="auto">
          <a:xfrm>
            <a:off x="6919913" y="23431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03" name="Oval 170"/>
          <p:cNvSpPr>
            <a:spLocks noChangeArrowheads="1"/>
          </p:cNvSpPr>
          <p:nvPr/>
        </p:nvSpPr>
        <p:spPr bwMode="auto">
          <a:xfrm>
            <a:off x="6269038" y="30702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04" name="Text Box 171"/>
          <p:cNvSpPr txBox="1">
            <a:spLocks noChangeArrowheads="1"/>
          </p:cNvSpPr>
          <p:nvPr/>
        </p:nvSpPr>
        <p:spPr bwMode="auto">
          <a:xfrm>
            <a:off x="6254750" y="29527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05" name="Oval 172"/>
          <p:cNvSpPr>
            <a:spLocks noChangeArrowheads="1"/>
          </p:cNvSpPr>
          <p:nvPr/>
        </p:nvSpPr>
        <p:spPr bwMode="auto">
          <a:xfrm>
            <a:off x="6269038" y="36798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06" name="Text Box 173"/>
          <p:cNvSpPr txBox="1">
            <a:spLocks noChangeArrowheads="1"/>
          </p:cNvSpPr>
          <p:nvPr/>
        </p:nvSpPr>
        <p:spPr bwMode="auto">
          <a:xfrm>
            <a:off x="6254750" y="35623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07" name="Oval 174"/>
          <p:cNvSpPr>
            <a:spLocks noChangeArrowheads="1"/>
          </p:cNvSpPr>
          <p:nvPr/>
        </p:nvSpPr>
        <p:spPr bwMode="auto">
          <a:xfrm>
            <a:off x="7640638" y="36798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08" name="Text Box 175"/>
          <p:cNvSpPr txBox="1">
            <a:spLocks noChangeArrowheads="1"/>
          </p:cNvSpPr>
          <p:nvPr/>
        </p:nvSpPr>
        <p:spPr bwMode="auto">
          <a:xfrm>
            <a:off x="7605713" y="35623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09" name="Oval 176"/>
          <p:cNvSpPr>
            <a:spLocks noChangeArrowheads="1"/>
          </p:cNvSpPr>
          <p:nvPr/>
        </p:nvSpPr>
        <p:spPr bwMode="auto">
          <a:xfrm>
            <a:off x="7640638" y="24606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10" name="Text Box 177"/>
          <p:cNvSpPr txBox="1">
            <a:spLocks noChangeArrowheads="1"/>
          </p:cNvSpPr>
          <p:nvPr/>
        </p:nvSpPr>
        <p:spPr bwMode="auto">
          <a:xfrm>
            <a:off x="7605713" y="23431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11" name="Oval 178"/>
          <p:cNvSpPr>
            <a:spLocks noChangeArrowheads="1"/>
          </p:cNvSpPr>
          <p:nvPr/>
        </p:nvSpPr>
        <p:spPr bwMode="auto">
          <a:xfrm>
            <a:off x="6954838" y="30702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12" name="Text Box 179"/>
          <p:cNvSpPr txBox="1">
            <a:spLocks noChangeArrowheads="1"/>
          </p:cNvSpPr>
          <p:nvPr/>
        </p:nvSpPr>
        <p:spPr bwMode="auto">
          <a:xfrm>
            <a:off x="6919913" y="29527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13" name="Oval 180"/>
          <p:cNvSpPr>
            <a:spLocks noChangeArrowheads="1"/>
          </p:cNvSpPr>
          <p:nvPr/>
        </p:nvSpPr>
        <p:spPr bwMode="auto">
          <a:xfrm>
            <a:off x="6954838" y="36798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14" name="Text Box 181"/>
          <p:cNvSpPr txBox="1">
            <a:spLocks noChangeArrowheads="1"/>
          </p:cNvSpPr>
          <p:nvPr/>
        </p:nvSpPr>
        <p:spPr bwMode="auto">
          <a:xfrm>
            <a:off x="6919913" y="35623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15" name="Oval 182"/>
          <p:cNvSpPr>
            <a:spLocks noChangeArrowheads="1"/>
          </p:cNvSpPr>
          <p:nvPr/>
        </p:nvSpPr>
        <p:spPr bwMode="auto">
          <a:xfrm>
            <a:off x="7640638" y="3070225"/>
            <a:ext cx="457200" cy="45720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16" name="Text Box 183"/>
          <p:cNvSpPr txBox="1">
            <a:spLocks noChangeArrowheads="1"/>
          </p:cNvSpPr>
          <p:nvPr/>
        </p:nvSpPr>
        <p:spPr bwMode="auto">
          <a:xfrm>
            <a:off x="7605713" y="295275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sz="3600">
                <a:solidFill>
                  <a:schemeClr val="hlink"/>
                </a:solidFill>
                <a:ea typeface="楷体_GB2312" pitchFamily="49" charset="-122"/>
              </a:rPr>
              <a:t>+</a:t>
            </a:r>
          </a:p>
        </p:txBody>
      </p:sp>
      <p:sp>
        <p:nvSpPr>
          <p:cNvPr id="41017" name="Oval 184"/>
          <p:cNvSpPr>
            <a:spLocks noChangeArrowheads="1"/>
          </p:cNvSpPr>
          <p:nvPr/>
        </p:nvSpPr>
        <p:spPr bwMode="auto">
          <a:xfrm>
            <a:off x="1620838" y="36798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18" name="Line 185"/>
          <p:cNvSpPr>
            <a:spLocks noChangeShapeType="1"/>
          </p:cNvSpPr>
          <p:nvPr/>
        </p:nvSpPr>
        <p:spPr bwMode="auto">
          <a:xfrm>
            <a:off x="1697038" y="39084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9" name="Oval 186"/>
          <p:cNvSpPr>
            <a:spLocks noChangeArrowheads="1"/>
          </p:cNvSpPr>
          <p:nvPr/>
        </p:nvSpPr>
        <p:spPr bwMode="auto">
          <a:xfrm>
            <a:off x="1620838" y="30702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20" name="Line 187"/>
          <p:cNvSpPr>
            <a:spLocks noChangeShapeType="1"/>
          </p:cNvSpPr>
          <p:nvPr/>
        </p:nvSpPr>
        <p:spPr bwMode="auto">
          <a:xfrm>
            <a:off x="1697038" y="32988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1" name="Oval 188"/>
          <p:cNvSpPr>
            <a:spLocks noChangeArrowheads="1"/>
          </p:cNvSpPr>
          <p:nvPr/>
        </p:nvSpPr>
        <p:spPr bwMode="auto">
          <a:xfrm>
            <a:off x="1620838" y="24606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22" name="Line 189"/>
          <p:cNvSpPr>
            <a:spLocks noChangeShapeType="1"/>
          </p:cNvSpPr>
          <p:nvPr/>
        </p:nvSpPr>
        <p:spPr bwMode="auto">
          <a:xfrm>
            <a:off x="1697038" y="26892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3" name="Oval 190"/>
          <p:cNvSpPr>
            <a:spLocks noChangeArrowheads="1"/>
          </p:cNvSpPr>
          <p:nvPr/>
        </p:nvSpPr>
        <p:spPr bwMode="auto">
          <a:xfrm>
            <a:off x="2230438" y="36798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24" name="Line 191"/>
          <p:cNvSpPr>
            <a:spLocks noChangeShapeType="1"/>
          </p:cNvSpPr>
          <p:nvPr/>
        </p:nvSpPr>
        <p:spPr bwMode="auto">
          <a:xfrm>
            <a:off x="2306638" y="39084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5" name="Oval 192"/>
          <p:cNvSpPr>
            <a:spLocks noChangeArrowheads="1"/>
          </p:cNvSpPr>
          <p:nvPr/>
        </p:nvSpPr>
        <p:spPr bwMode="auto">
          <a:xfrm>
            <a:off x="2230438" y="30702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26" name="Line 193"/>
          <p:cNvSpPr>
            <a:spLocks noChangeShapeType="1"/>
          </p:cNvSpPr>
          <p:nvPr/>
        </p:nvSpPr>
        <p:spPr bwMode="auto">
          <a:xfrm>
            <a:off x="2306638" y="32988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7" name="Oval 194"/>
          <p:cNvSpPr>
            <a:spLocks noChangeArrowheads="1"/>
          </p:cNvSpPr>
          <p:nvPr/>
        </p:nvSpPr>
        <p:spPr bwMode="auto">
          <a:xfrm>
            <a:off x="2230438" y="24606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28" name="Line 195"/>
          <p:cNvSpPr>
            <a:spLocks noChangeShapeType="1"/>
          </p:cNvSpPr>
          <p:nvPr/>
        </p:nvSpPr>
        <p:spPr bwMode="auto">
          <a:xfrm>
            <a:off x="2306638" y="26892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9" name="Oval 196"/>
          <p:cNvSpPr>
            <a:spLocks noChangeArrowheads="1"/>
          </p:cNvSpPr>
          <p:nvPr/>
        </p:nvSpPr>
        <p:spPr bwMode="auto">
          <a:xfrm>
            <a:off x="2840038" y="36798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30" name="Line 197"/>
          <p:cNvSpPr>
            <a:spLocks noChangeShapeType="1"/>
          </p:cNvSpPr>
          <p:nvPr/>
        </p:nvSpPr>
        <p:spPr bwMode="auto">
          <a:xfrm>
            <a:off x="2916238" y="39084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1" name="Oval 198"/>
          <p:cNvSpPr>
            <a:spLocks noChangeArrowheads="1"/>
          </p:cNvSpPr>
          <p:nvPr/>
        </p:nvSpPr>
        <p:spPr bwMode="auto">
          <a:xfrm>
            <a:off x="2840038" y="30702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32" name="Line 199"/>
          <p:cNvSpPr>
            <a:spLocks noChangeShapeType="1"/>
          </p:cNvSpPr>
          <p:nvPr/>
        </p:nvSpPr>
        <p:spPr bwMode="auto">
          <a:xfrm>
            <a:off x="2916238" y="32988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3" name="Oval 200"/>
          <p:cNvSpPr>
            <a:spLocks noChangeArrowheads="1"/>
          </p:cNvSpPr>
          <p:nvPr/>
        </p:nvSpPr>
        <p:spPr bwMode="auto">
          <a:xfrm>
            <a:off x="2840038" y="24606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34" name="Line 201"/>
          <p:cNvSpPr>
            <a:spLocks noChangeShapeType="1"/>
          </p:cNvSpPr>
          <p:nvPr/>
        </p:nvSpPr>
        <p:spPr bwMode="auto">
          <a:xfrm>
            <a:off x="2916238" y="26892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5" name="Oval 202"/>
          <p:cNvSpPr>
            <a:spLocks noChangeArrowheads="1"/>
          </p:cNvSpPr>
          <p:nvPr/>
        </p:nvSpPr>
        <p:spPr bwMode="auto">
          <a:xfrm>
            <a:off x="3449638" y="36798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36" name="Line 203"/>
          <p:cNvSpPr>
            <a:spLocks noChangeShapeType="1"/>
          </p:cNvSpPr>
          <p:nvPr/>
        </p:nvSpPr>
        <p:spPr bwMode="auto">
          <a:xfrm>
            <a:off x="3525838" y="39084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7" name="Oval 204"/>
          <p:cNvSpPr>
            <a:spLocks noChangeArrowheads="1"/>
          </p:cNvSpPr>
          <p:nvPr/>
        </p:nvSpPr>
        <p:spPr bwMode="auto">
          <a:xfrm>
            <a:off x="3449638" y="30702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38" name="Line 205"/>
          <p:cNvSpPr>
            <a:spLocks noChangeShapeType="1"/>
          </p:cNvSpPr>
          <p:nvPr/>
        </p:nvSpPr>
        <p:spPr bwMode="auto">
          <a:xfrm>
            <a:off x="3525838" y="32988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9" name="Oval 206"/>
          <p:cNvSpPr>
            <a:spLocks noChangeArrowheads="1"/>
          </p:cNvSpPr>
          <p:nvPr/>
        </p:nvSpPr>
        <p:spPr bwMode="auto">
          <a:xfrm>
            <a:off x="3449638" y="24606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40" name="Line 207"/>
          <p:cNvSpPr>
            <a:spLocks noChangeShapeType="1"/>
          </p:cNvSpPr>
          <p:nvPr/>
        </p:nvSpPr>
        <p:spPr bwMode="auto">
          <a:xfrm>
            <a:off x="3525838" y="26892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1" name="Oval 208"/>
          <p:cNvSpPr>
            <a:spLocks noChangeArrowheads="1"/>
          </p:cNvSpPr>
          <p:nvPr/>
        </p:nvSpPr>
        <p:spPr bwMode="auto">
          <a:xfrm>
            <a:off x="4059238" y="36798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42" name="Line 209"/>
          <p:cNvSpPr>
            <a:spLocks noChangeShapeType="1"/>
          </p:cNvSpPr>
          <p:nvPr/>
        </p:nvSpPr>
        <p:spPr bwMode="auto">
          <a:xfrm>
            <a:off x="4135438" y="39084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3" name="Oval 210"/>
          <p:cNvSpPr>
            <a:spLocks noChangeArrowheads="1"/>
          </p:cNvSpPr>
          <p:nvPr/>
        </p:nvSpPr>
        <p:spPr bwMode="auto">
          <a:xfrm>
            <a:off x="4059238" y="30702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44" name="Line 211"/>
          <p:cNvSpPr>
            <a:spLocks noChangeShapeType="1"/>
          </p:cNvSpPr>
          <p:nvPr/>
        </p:nvSpPr>
        <p:spPr bwMode="auto">
          <a:xfrm>
            <a:off x="4135438" y="32988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5" name="Oval 212"/>
          <p:cNvSpPr>
            <a:spLocks noChangeArrowheads="1"/>
          </p:cNvSpPr>
          <p:nvPr/>
        </p:nvSpPr>
        <p:spPr bwMode="auto">
          <a:xfrm>
            <a:off x="4059238" y="2460625"/>
            <a:ext cx="457200" cy="457200"/>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46" name="Line 213"/>
          <p:cNvSpPr>
            <a:spLocks noChangeShapeType="1"/>
          </p:cNvSpPr>
          <p:nvPr/>
        </p:nvSpPr>
        <p:spPr bwMode="auto">
          <a:xfrm>
            <a:off x="4135438" y="2689225"/>
            <a:ext cx="304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7" name="Line 214"/>
          <p:cNvSpPr>
            <a:spLocks noChangeShapeType="1"/>
          </p:cNvSpPr>
          <p:nvPr/>
        </p:nvSpPr>
        <p:spPr bwMode="auto">
          <a:xfrm>
            <a:off x="1468438" y="2332038"/>
            <a:ext cx="67818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8" name="Line 215"/>
          <p:cNvSpPr>
            <a:spLocks noChangeShapeType="1"/>
          </p:cNvSpPr>
          <p:nvPr/>
        </p:nvSpPr>
        <p:spPr bwMode="auto">
          <a:xfrm flipH="1">
            <a:off x="1468438" y="2308225"/>
            <a:ext cx="0" cy="19812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9" name="Line 216"/>
          <p:cNvSpPr>
            <a:spLocks noChangeShapeType="1"/>
          </p:cNvSpPr>
          <p:nvPr/>
        </p:nvSpPr>
        <p:spPr bwMode="auto">
          <a:xfrm>
            <a:off x="1468438" y="4289425"/>
            <a:ext cx="67818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0" name="Line 217"/>
          <p:cNvSpPr>
            <a:spLocks noChangeShapeType="1"/>
          </p:cNvSpPr>
          <p:nvPr/>
        </p:nvSpPr>
        <p:spPr bwMode="auto">
          <a:xfrm>
            <a:off x="8250238" y="2308225"/>
            <a:ext cx="0" cy="19812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73" name="Line 218"/>
          <p:cNvSpPr>
            <a:spLocks noChangeShapeType="1"/>
          </p:cNvSpPr>
          <p:nvPr/>
        </p:nvSpPr>
        <p:spPr bwMode="auto">
          <a:xfrm>
            <a:off x="4668838" y="2308225"/>
            <a:ext cx="0" cy="1981200"/>
          </a:xfrm>
          <a:prstGeom prst="line">
            <a:avLst/>
          </a:prstGeom>
          <a:noFill/>
          <a:ln w="38100">
            <a:solidFill>
              <a:schemeClr val="accent5">
                <a:lumMod val="50000"/>
              </a:schemeClr>
            </a:solidFill>
            <a:round/>
            <a:headEnd/>
            <a:tailEnd/>
          </a:ln>
        </p:spPr>
        <p:txBody>
          <a:bodyPr wrap="none" anchor="ctr"/>
          <a:lstStyle/>
          <a:p>
            <a:pPr>
              <a:spcBef>
                <a:spcPct val="50000"/>
              </a:spcBef>
              <a:defRPr/>
            </a:pPr>
            <a:endParaRPr lang="zh-CN" altLang="en-US">
              <a:ea typeface="楷体_GB2312" pitchFamily="49" charset="-122"/>
            </a:endParaRPr>
          </a:p>
        </p:txBody>
      </p:sp>
      <p:sp>
        <p:nvSpPr>
          <p:cNvPr id="50274" name="Oval 219"/>
          <p:cNvSpPr>
            <a:spLocks noChangeArrowheads="1"/>
          </p:cNvSpPr>
          <p:nvPr/>
        </p:nvSpPr>
        <p:spPr bwMode="auto">
          <a:xfrm>
            <a:off x="2611438" y="29178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53" name="Oval 220"/>
          <p:cNvSpPr>
            <a:spLocks noChangeArrowheads="1"/>
          </p:cNvSpPr>
          <p:nvPr/>
        </p:nvSpPr>
        <p:spPr bwMode="auto">
          <a:xfrm>
            <a:off x="7488238" y="29178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54" name="Oval 221"/>
          <p:cNvSpPr>
            <a:spLocks noChangeArrowheads="1"/>
          </p:cNvSpPr>
          <p:nvPr/>
        </p:nvSpPr>
        <p:spPr bwMode="auto">
          <a:xfrm>
            <a:off x="6726238" y="29178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1838" name="Oval 222"/>
          <p:cNvSpPr>
            <a:spLocks noChangeArrowheads="1"/>
          </p:cNvSpPr>
          <p:nvPr/>
        </p:nvSpPr>
        <p:spPr bwMode="auto">
          <a:xfrm>
            <a:off x="6205538" y="4040188"/>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56" name="Oval 223"/>
          <p:cNvSpPr>
            <a:spLocks noChangeArrowheads="1"/>
          </p:cNvSpPr>
          <p:nvPr/>
        </p:nvSpPr>
        <p:spPr bwMode="auto">
          <a:xfrm>
            <a:off x="6802438" y="23844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57" name="Oval 224"/>
          <p:cNvSpPr>
            <a:spLocks noChangeArrowheads="1"/>
          </p:cNvSpPr>
          <p:nvPr/>
        </p:nvSpPr>
        <p:spPr bwMode="auto">
          <a:xfrm>
            <a:off x="7412038" y="35274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58" name="Oval 225"/>
          <p:cNvSpPr>
            <a:spLocks noChangeArrowheads="1"/>
          </p:cNvSpPr>
          <p:nvPr/>
        </p:nvSpPr>
        <p:spPr bwMode="auto">
          <a:xfrm>
            <a:off x="7437438" y="40354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50281" name="Oval 226"/>
          <p:cNvSpPr>
            <a:spLocks noChangeArrowheads="1"/>
          </p:cNvSpPr>
          <p:nvPr/>
        </p:nvSpPr>
        <p:spPr bwMode="auto">
          <a:xfrm>
            <a:off x="6319838" y="35147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60" name="Oval 227"/>
          <p:cNvSpPr>
            <a:spLocks noChangeArrowheads="1"/>
          </p:cNvSpPr>
          <p:nvPr/>
        </p:nvSpPr>
        <p:spPr bwMode="auto">
          <a:xfrm>
            <a:off x="7412038" y="2384425"/>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61" name="Oval 228"/>
          <p:cNvSpPr>
            <a:spLocks noChangeArrowheads="1"/>
          </p:cNvSpPr>
          <p:nvPr/>
        </p:nvSpPr>
        <p:spPr bwMode="auto">
          <a:xfrm>
            <a:off x="1512888" y="4083050"/>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62" name="Oval 229"/>
          <p:cNvSpPr>
            <a:spLocks noChangeArrowheads="1"/>
          </p:cNvSpPr>
          <p:nvPr/>
        </p:nvSpPr>
        <p:spPr bwMode="auto">
          <a:xfrm>
            <a:off x="2078038" y="23844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63" name="Oval 230"/>
          <p:cNvSpPr>
            <a:spLocks noChangeArrowheads="1"/>
          </p:cNvSpPr>
          <p:nvPr/>
        </p:nvSpPr>
        <p:spPr bwMode="auto">
          <a:xfrm>
            <a:off x="1535113" y="29178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50286" name="Oval 231"/>
          <p:cNvSpPr>
            <a:spLocks noChangeArrowheads="1"/>
          </p:cNvSpPr>
          <p:nvPr/>
        </p:nvSpPr>
        <p:spPr bwMode="auto">
          <a:xfrm>
            <a:off x="2687638" y="40608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65" name="Oval 232"/>
          <p:cNvSpPr>
            <a:spLocks noChangeArrowheads="1"/>
          </p:cNvSpPr>
          <p:nvPr/>
        </p:nvSpPr>
        <p:spPr bwMode="auto">
          <a:xfrm>
            <a:off x="2078038" y="29178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66" name="Oval 233"/>
          <p:cNvSpPr>
            <a:spLocks noChangeArrowheads="1"/>
          </p:cNvSpPr>
          <p:nvPr/>
        </p:nvSpPr>
        <p:spPr bwMode="auto">
          <a:xfrm>
            <a:off x="2001838" y="35274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50289" name="Oval 234"/>
          <p:cNvSpPr>
            <a:spLocks noChangeArrowheads="1"/>
          </p:cNvSpPr>
          <p:nvPr/>
        </p:nvSpPr>
        <p:spPr bwMode="auto">
          <a:xfrm>
            <a:off x="2687638" y="3527425"/>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41068" name="Oval 235"/>
          <p:cNvSpPr>
            <a:spLocks noChangeArrowheads="1"/>
          </p:cNvSpPr>
          <p:nvPr/>
        </p:nvSpPr>
        <p:spPr bwMode="auto">
          <a:xfrm>
            <a:off x="2681288" y="2368550"/>
            <a:ext cx="152400" cy="152400"/>
          </a:xfrm>
          <a:prstGeom prst="ellipse">
            <a:avLst/>
          </a:pr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sp>
        <p:nvSpPr>
          <p:cNvPr id="111855" name="Oval 239"/>
          <p:cNvSpPr>
            <a:spLocks noChangeArrowheads="1"/>
          </p:cNvSpPr>
          <p:nvPr/>
        </p:nvSpPr>
        <p:spPr bwMode="auto">
          <a:xfrm>
            <a:off x="6159500" y="2887663"/>
            <a:ext cx="152400" cy="152400"/>
          </a:xfrm>
          <a:prstGeom prst="ellipse">
            <a:avLst/>
          </a:prstGeom>
          <a:solidFill>
            <a:srgbClr val="008000"/>
          </a:solidFill>
          <a:ln w="38100">
            <a:solidFill>
              <a:srgbClr val="008000"/>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ea typeface="楷体_GB2312" pitchFamily="49" charset="-122"/>
            </a:endParaRPr>
          </a:p>
        </p:txBody>
      </p:sp>
      <p:cxnSp>
        <p:nvCxnSpPr>
          <p:cNvPr id="41070" name="直接箭头连接符 134"/>
          <p:cNvCxnSpPr>
            <a:cxnSpLocks noChangeShapeType="1"/>
          </p:cNvCxnSpPr>
          <p:nvPr/>
        </p:nvCxnSpPr>
        <p:spPr bwMode="auto">
          <a:xfrm flipV="1">
            <a:off x="1019175" y="4330700"/>
            <a:ext cx="1588" cy="5588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1071" name="矩形 147"/>
          <p:cNvSpPr>
            <a:spLocks noChangeArrowheads="1"/>
          </p:cNvSpPr>
          <p:nvPr/>
        </p:nvSpPr>
        <p:spPr bwMode="auto">
          <a:xfrm>
            <a:off x="546100" y="4264025"/>
            <a:ext cx="30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FF0000"/>
                </a:solidFill>
                <a:ea typeface="楷体_GB2312" pitchFamily="49" charset="-122"/>
              </a:rPr>
              <a:t>I</a:t>
            </a:r>
            <a:endParaRPr lang="zh-CN" altLang="en-US" sz="2400" baseline="-25000">
              <a:solidFill>
                <a:srgbClr val="FF0000"/>
              </a:solidFill>
              <a:ea typeface="楷体_GB2312" pitchFamily="49" charset="-122"/>
            </a:endParaRPr>
          </a:p>
        </p:txBody>
      </p:sp>
      <p:cxnSp>
        <p:nvCxnSpPr>
          <p:cNvPr id="150" name="直接连接符 149"/>
          <p:cNvCxnSpPr>
            <a:cxnSpLocks noChangeShapeType="1"/>
            <a:endCxn id="111760" idx="1"/>
          </p:cNvCxnSpPr>
          <p:nvPr/>
        </p:nvCxnSpPr>
        <p:spPr bwMode="auto">
          <a:xfrm>
            <a:off x="1765300" y="5146675"/>
            <a:ext cx="677863" cy="952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pSp>
        <p:nvGrpSpPr>
          <p:cNvPr id="3" name="Group 245"/>
          <p:cNvGrpSpPr>
            <a:grpSpLocks/>
          </p:cNvGrpSpPr>
          <p:nvPr/>
        </p:nvGrpSpPr>
        <p:grpSpPr bwMode="auto">
          <a:xfrm>
            <a:off x="3413125" y="2044700"/>
            <a:ext cx="2606675" cy="2619375"/>
            <a:chOff x="2548" y="453"/>
            <a:chExt cx="706" cy="2448"/>
          </a:xfrm>
        </p:grpSpPr>
        <p:sp>
          <p:nvSpPr>
            <p:cNvPr id="41076" name="Line 116"/>
            <p:cNvSpPr>
              <a:spLocks noChangeShapeType="1"/>
            </p:cNvSpPr>
            <p:nvPr/>
          </p:nvSpPr>
          <p:spPr bwMode="auto">
            <a:xfrm>
              <a:off x="2548"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7" name="Line 117"/>
            <p:cNvSpPr>
              <a:spLocks noChangeShapeType="1"/>
            </p:cNvSpPr>
            <p:nvPr/>
          </p:nvSpPr>
          <p:spPr bwMode="auto">
            <a:xfrm>
              <a:off x="3254" y="453"/>
              <a:ext cx="0" cy="24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1074" name="图片 120"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5" name="图片 118"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7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762"/>
                                        </p:tgtEl>
                                        <p:attrNameLst>
                                          <p:attrName>style.visibility</p:attrName>
                                        </p:attrNameLst>
                                      </p:cBhvr>
                                      <p:to>
                                        <p:strVal val="visible"/>
                                      </p:to>
                                    </p:set>
                                  </p:childTnLst>
                                </p:cTn>
                              </p:par>
                            </p:childTnLst>
                          </p:cTn>
                        </p:par>
                        <p:par>
                          <p:cTn id="11" fill="hold" nodeType="afterGroup">
                            <p:stCondLst>
                              <p:cond delay="0"/>
                            </p:stCondLst>
                            <p:childTnLst>
                              <p:par>
                                <p:cTn id="12" presetID="0" presetClass="path" presetSubtype="0" accel="50000" decel="50000" fill="hold" grpId="0" nodeType="afterEffect">
                                  <p:stCondLst>
                                    <p:cond delay="0"/>
                                  </p:stCondLst>
                                  <p:childTnLst>
                                    <p:animMotion origin="layout" path="M 0 0 L -0.05695 0 " pathEditMode="relative" ptsTypes="AA">
                                      <p:cBhvr>
                                        <p:cTn id="13" dur="2000" fill="hold"/>
                                        <p:tgtEl>
                                          <p:spTgt spid="111855"/>
                                        </p:tgtEl>
                                        <p:attrNameLst>
                                          <p:attrName>ppt_x</p:attrName>
                                          <p:attrName>ppt_y</p:attrName>
                                        </p:attrNameLst>
                                      </p:cBhvr>
                                    </p:animMotion>
                                  </p:childTnLst>
                                </p:cTn>
                              </p:par>
                              <p:par>
                                <p:cTn id="14" presetID="0" presetClass="path" presetSubtype="0" accel="50000" decel="50000" fill="hold" grpId="0" nodeType="withEffect">
                                  <p:stCondLst>
                                    <p:cond delay="0"/>
                                  </p:stCondLst>
                                  <p:childTnLst>
                                    <p:animMotion origin="layout" path="M 0 0 L -0.05695 0 " pathEditMode="relative" ptsTypes="AA">
                                      <p:cBhvr>
                                        <p:cTn id="15" dur="2000" fill="hold"/>
                                        <p:tgtEl>
                                          <p:spTgt spid="50281"/>
                                        </p:tgtEl>
                                        <p:attrNameLst>
                                          <p:attrName>ppt_x</p:attrName>
                                          <p:attrName>ppt_y</p:attrName>
                                        </p:attrNameLst>
                                      </p:cBhvr>
                                    </p:animMotion>
                                  </p:childTnLst>
                                </p:cTn>
                              </p:par>
                              <p:par>
                                <p:cTn id="16" presetID="0" presetClass="path" presetSubtype="0" accel="50000" decel="50000" fill="hold" grpId="0" nodeType="withEffect">
                                  <p:stCondLst>
                                    <p:cond delay="0"/>
                                  </p:stCondLst>
                                  <p:childTnLst>
                                    <p:animMotion origin="layout" path="M 0 0 L -0.05695 0 " pathEditMode="relative" ptsTypes="AA">
                                      <p:cBhvr>
                                        <p:cTn id="17" dur="2000" fill="hold"/>
                                        <p:tgtEl>
                                          <p:spTgt spid="111838"/>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0 0 L 0.09306 0 " pathEditMode="relative" ptsTypes="AA">
                                      <p:cBhvr>
                                        <p:cTn id="19" dur="2000" fill="hold"/>
                                        <p:tgtEl>
                                          <p:spTgt spid="50274"/>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0 0 L 0.09306 0 " pathEditMode="relative" ptsTypes="AA">
                                      <p:cBhvr>
                                        <p:cTn id="21" dur="2000" fill="hold"/>
                                        <p:tgtEl>
                                          <p:spTgt spid="50289"/>
                                        </p:tgtEl>
                                        <p:attrNameLst>
                                          <p:attrName>ppt_x</p:attrName>
                                          <p:attrName>ppt_y</p:attrName>
                                        </p:attrNameLst>
                                      </p:cBhvr>
                                    </p:animMotion>
                                  </p:childTnLst>
                                </p:cTn>
                              </p:par>
                              <p:par>
                                <p:cTn id="22" presetID="0" presetClass="path" presetSubtype="0" accel="50000" decel="50000" fill="hold" grpId="0" nodeType="withEffect">
                                  <p:stCondLst>
                                    <p:cond delay="0"/>
                                  </p:stCondLst>
                                  <p:childTnLst>
                                    <p:animMotion origin="layout" path="M 0 0 L 0.09306 0 " pathEditMode="relative" ptsTypes="AA">
                                      <p:cBhvr>
                                        <p:cTn id="23" dur="2000" fill="hold"/>
                                        <p:tgtEl>
                                          <p:spTgt spid="50286"/>
                                        </p:tgtEl>
                                        <p:attrNameLst>
                                          <p:attrName>ppt_x</p:attrName>
                                          <p:attrName>ppt_y</p:attrName>
                                        </p:attrNameLst>
                                      </p:cBhvr>
                                    </p:animMotion>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5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par>
                          <p:cTn id="33" fill="hold" nodeType="afterGroup">
                            <p:stCondLst>
                              <p:cond delay="2000"/>
                            </p:stCondLst>
                            <p:childTnLst>
                              <p:par>
                                <p:cTn id="34" presetID="1" presetClass="entr" presetSubtype="0" fill="hold" nodeType="afterEffect">
                                  <p:stCondLst>
                                    <p:cond delay="0"/>
                                  </p:stCondLst>
                                  <p:childTnLst>
                                    <p:set>
                                      <p:cBhvr>
                                        <p:cTn id="35" dur="1" fill="hold">
                                          <p:stCondLst>
                                            <p:cond delay="0"/>
                                          </p:stCondLst>
                                        </p:cTn>
                                        <p:tgtEl>
                                          <p:spTgt spid="34823">
                                            <p:txEl>
                                              <p:pRg st="0" end="0"/>
                                            </p:txEl>
                                          </p:spTgt>
                                        </p:tgtEl>
                                        <p:attrNameLst>
                                          <p:attrName>style.visibility</p:attrName>
                                        </p:attrNameLst>
                                      </p:cBhvr>
                                      <p:to>
                                        <p:strVal val="visible"/>
                                      </p:to>
                                    </p:set>
                                  </p:childTnLst>
                                </p:cTn>
                              </p:par>
                            </p:childTnLst>
                          </p:cTn>
                        </p:par>
                        <p:par>
                          <p:cTn id="36" fill="hold" nodeType="afterGroup">
                            <p:stCondLst>
                              <p:cond delay="2000"/>
                            </p:stCondLst>
                            <p:childTnLst>
                              <p:par>
                                <p:cTn id="37" presetID="1" presetClass="entr" presetSubtype="0" fill="hold" nodeType="afterEffect">
                                  <p:stCondLst>
                                    <p:cond delay="0"/>
                                  </p:stCondLst>
                                  <p:childTnLst>
                                    <p:set>
                                      <p:cBhvr>
                                        <p:cTn id="38" dur="1" fill="hold">
                                          <p:stCondLst>
                                            <p:cond delay="0"/>
                                          </p:stCondLst>
                                        </p:cTn>
                                        <p:tgtEl>
                                          <p:spTgt spid="348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4" grpId="0" animBg="1"/>
      <p:bldP spid="50274" grpId="0" animBg="1"/>
      <p:bldP spid="111838" grpId="0" animBg="1"/>
      <p:bldP spid="50281" grpId="0" animBg="1"/>
      <p:bldP spid="50286" grpId="0" animBg="1"/>
      <p:bldP spid="50289" grpId="0" animBg="1"/>
      <p:bldP spid="1118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2" name="Text Box 6"/>
          <p:cNvSpPr txBox="1">
            <a:spLocks noChangeArrowheads="1"/>
          </p:cNvSpPr>
          <p:nvPr/>
        </p:nvSpPr>
        <p:spPr bwMode="auto">
          <a:xfrm>
            <a:off x="0" y="1035050"/>
            <a:ext cx="9144000" cy="708025"/>
          </a:xfrm>
          <a:prstGeom prst="rect">
            <a:avLst/>
          </a:prstGeom>
          <a:noFill/>
          <a:ln w="38100">
            <a:noFill/>
            <a:miter lim="800000"/>
            <a:headEnd/>
            <a:tailEnd/>
          </a:ln>
        </p:spPr>
        <p:txBody>
          <a:bodyPr>
            <a:spAutoFit/>
          </a:bodyPr>
          <a:lstStyle/>
          <a:p>
            <a:pPr algn="ctr" eaLnBrk="0" hangingPunct="0">
              <a:defRPr/>
            </a:pPr>
            <a:r>
              <a:rPr kumimoji="0" lang="zh-CN" altLang="en-US" sz="4000" spc="600" dirty="0">
                <a:solidFill>
                  <a:srgbClr val="0000C4"/>
                </a:solidFill>
                <a:latin typeface="华文新魏" pitchFamily="2" charset="-122"/>
                <a:ea typeface="华文新魏" pitchFamily="2" charset="-122"/>
              </a:rPr>
              <a:t>参考书</a:t>
            </a:r>
          </a:p>
        </p:txBody>
      </p:sp>
      <p:sp>
        <p:nvSpPr>
          <p:cNvPr id="270343" name="Text Box 7"/>
          <p:cNvSpPr txBox="1">
            <a:spLocks noChangeArrowheads="1"/>
          </p:cNvSpPr>
          <p:nvPr/>
        </p:nvSpPr>
        <p:spPr bwMode="auto">
          <a:xfrm>
            <a:off x="342900" y="1863725"/>
            <a:ext cx="8724900" cy="4846638"/>
          </a:xfrm>
          <a:prstGeom prst="rect">
            <a:avLst/>
          </a:prstGeom>
          <a:noFill/>
          <a:ln w="38100">
            <a:noFill/>
            <a:miter lim="800000"/>
            <a:headEnd/>
            <a:tailEnd/>
          </a:ln>
        </p:spPr>
        <p:txBody>
          <a:bodyPr>
            <a:spAutoFit/>
          </a:bodyPr>
          <a:lstStyle/>
          <a:p>
            <a:pPr marL="385763" indent="-385763">
              <a:lnSpc>
                <a:spcPts val="3300"/>
              </a:lnSpc>
              <a:spcBef>
                <a:spcPct val="50000"/>
              </a:spcBef>
              <a:buFontTx/>
              <a:buBlip>
                <a:blip r:embed="rId2"/>
              </a:buBlip>
              <a:defRPr/>
            </a:pPr>
            <a:r>
              <a:rPr kumimoji="0" lang="en-US" altLang="zh-CN" sz="2600" dirty="0">
                <a:ea typeface="楷体_GB2312" pitchFamily="49" charset="-122"/>
              </a:rPr>
              <a:t>[1] </a:t>
            </a:r>
            <a:r>
              <a:rPr kumimoji="0" lang="zh-CN" altLang="en-US" sz="2600" dirty="0">
                <a:latin typeface="+mn-ea"/>
                <a:ea typeface="+mn-ea"/>
              </a:rPr>
              <a:t>康华光</a:t>
            </a:r>
            <a:r>
              <a:rPr kumimoji="0" lang="en-US" altLang="zh-CN" sz="2600" dirty="0">
                <a:latin typeface="+mn-ea"/>
                <a:ea typeface="+mn-ea"/>
              </a:rPr>
              <a:t>《</a:t>
            </a:r>
            <a:r>
              <a:rPr kumimoji="0" lang="zh-CN" altLang="en-US" sz="2600" dirty="0">
                <a:latin typeface="+mn-ea"/>
                <a:ea typeface="+mn-ea"/>
              </a:rPr>
              <a:t>电子技术基础</a:t>
            </a:r>
            <a:r>
              <a:rPr kumimoji="0" lang="en-US" altLang="zh-CN" sz="2600" dirty="0">
                <a:latin typeface="+mn-ea"/>
                <a:ea typeface="+mn-ea"/>
              </a:rPr>
              <a:t>--</a:t>
            </a:r>
            <a:r>
              <a:rPr kumimoji="0" lang="zh-CN" altLang="en-US" sz="2600" dirty="0">
                <a:latin typeface="+mn-ea"/>
                <a:ea typeface="+mn-ea"/>
              </a:rPr>
              <a:t>模拟部分</a:t>
            </a:r>
            <a:r>
              <a:rPr kumimoji="0" lang="en-US" altLang="zh-CN" sz="2600" dirty="0">
                <a:latin typeface="+mn-ea"/>
                <a:ea typeface="+mn-ea"/>
              </a:rPr>
              <a:t>》</a:t>
            </a:r>
            <a:r>
              <a:rPr kumimoji="0" lang="zh-CN" altLang="en-US" sz="2600" dirty="0">
                <a:latin typeface="+mn-ea"/>
                <a:ea typeface="+mn-ea"/>
              </a:rPr>
              <a:t>第五版</a:t>
            </a:r>
            <a:endParaRPr kumimoji="0" lang="en-US" altLang="zh-CN" sz="2600" dirty="0">
              <a:latin typeface="+mn-ea"/>
              <a:ea typeface="+mn-ea"/>
            </a:endParaRPr>
          </a:p>
          <a:p>
            <a:pPr marL="385763" indent="-385763">
              <a:lnSpc>
                <a:spcPts val="3300"/>
              </a:lnSpc>
              <a:spcBef>
                <a:spcPct val="50000"/>
              </a:spcBef>
              <a:defRPr/>
            </a:pPr>
            <a:r>
              <a:rPr kumimoji="0" lang="zh-CN" altLang="en-US" sz="2600" dirty="0">
                <a:latin typeface="+mn-ea"/>
                <a:ea typeface="+mn-ea"/>
              </a:rPr>
              <a:t>            高等教育出版社，</a:t>
            </a:r>
            <a:r>
              <a:rPr kumimoji="0" lang="en-US" altLang="zh-CN" sz="2600" dirty="0">
                <a:ea typeface="+mn-ea"/>
                <a:cs typeface="Times New Roman" pitchFamily="18" charset="0"/>
              </a:rPr>
              <a:t>2006</a:t>
            </a:r>
            <a:r>
              <a:rPr kumimoji="0" lang="zh-CN" altLang="en-US" sz="2600" dirty="0">
                <a:latin typeface="+mn-ea"/>
                <a:ea typeface="+mn-ea"/>
              </a:rPr>
              <a:t>年。</a:t>
            </a:r>
            <a:endParaRPr kumimoji="0" lang="en-US" altLang="zh-CN" sz="2600" dirty="0">
              <a:latin typeface="+mn-ea"/>
              <a:ea typeface="+mn-ea"/>
            </a:endParaRPr>
          </a:p>
          <a:p>
            <a:pPr marL="385763" indent="-385763">
              <a:lnSpc>
                <a:spcPts val="3300"/>
              </a:lnSpc>
              <a:spcBef>
                <a:spcPct val="50000"/>
              </a:spcBef>
              <a:buFontTx/>
              <a:buBlip>
                <a:blip r:embed="rId2"/>
              </a:buBlip>
              <a:defRPr/>
            </a:pPr>
            <a:r>
              <a:rPr kumimoji="0" lang="en-US" altLang="zh-CN" sz="2600" dirty="0">
                <a:ea typeface="楷体_GB2312" pitchFamily="49" charset="-122"/>
              </a:rPr>
              <a:t>[2] </a:t>
            </a:r>
            <a:r>
              <a:rPr kumimoji="0" lang="zh-CN" altLang="en-US" sz="2600" dirty="0">
                <a:latin typeface="+mn-ea"/>
                <a:ea typeface="+mn-ea"/>
              </a:rPr>
              <a:t>华成英</a:t>
            </a:r>
            <a:r>
              <a:rPr kumimoji="0" lang="en-US" altLang="zh-CN" sz="2600" dirty="0">
                <a:latin typeface="+mn-ea"/>
                <a:ea typeface="+mn-ea"/>
              </a:rPr>
              <a:t>《</a:t>
            </a:r>
            <a:r>
              <a:rPr kumimoji="0" lang="zh-CN" altLang="en-US" sz="2600" dirty="0">
                <a:latin typeface="+mn-ea"/>
                <a:ea typeface="+mn-ea"/>
              </a:rPr>
              <a:t>模拟电子技术基础</a:t>
            </a:r>
            <a:r>
              <a:rPr kumimoji="0" lang="en-US" altLang="zh-CN" sz="2600" dirty="0" smtClean="0">
                <a:latin typeface="+mn-ea"/>
                <a:ea typeface="+mn-ea"/>
              </a:rPr>
              <a:t>》</a:t>
            </a:r>
            <a:r>
              <a:rPr kumimoji="0" lang="zh-CN" altLang="en-US" sz="2600" dirty="0" smtClean="0">
                <a:latin typeface="+mn-ea"/>
                <a:ea typeface="+mn-ea"/>
              </a:rPr>
              <a:t>第</a:t>
            </a:r>
            <a:r>
              <a:rPr kumimoji="0" lang="zh-CN" altLang="en-US" sz="2600" dirty="0">
                <a:latin typeface="+mn-ea"/>
                <a:ea typeface="+mn-ea"/>
              </a:rPr>
              <a:t>四版</a:t>
            </a:r>
            <a:endParaRPr kumimoji="0" lang="en-US" altLang="zh-CN" sz="2600" dirty="0">
              <a:latin typeface="+mn-ea"/>
              <a:ea typeface="+mn-ea"/>
            </a:endParaRPr>
          </a:p>
          <a:p>
            <a:pPr marL="385763" indent="-385763">
              <a:lnSpc>
                <a:spcPts val="3300"/>
              </a:lnSpc>
              <a:spcBef>
                <a:spcPct val="50000"/>
              </a:spcBef>
              <a:defRPr/>
            </a:pPr>
            <a:r>
              <a:rPr kumimoji="0" lang="en-US" altLang="zh-CN" sz="2600" dirty="0">
                <a:latin typeface="+mn-ea"/>
                <a:ea typeface="+mn-ea"/>
              </a:rPr>
              <a:t>            </a:t>
            </a:r>
            <a:r>
              <a:rPr kumimoji="0" lang="zh-CN" altLang="en-US" sz="2600" dirty="0">
                <a:latin typeface="+mn-ea"/>
                <a:ea typeface="+mn-ea"/>
              </a:rPr>
              <a:t>高等教育出版社，</a:t>
            </a:r>
            <a:r>
              <a:rPr kumimoji="0" lang="en-US" altLang="zh-CN" sz="2600" dirty="0">
                <a:ea typeface="+mn-ea"/>
                <a:cs typeface="Times New Roman" pitchFamily="18" charset="0"/>
              </a:rPr>
              <a:t>2006</a:t>
            </a:r>
            <a:r>
              <a:rPr kumimoji="0" lang="zh-CN" altLang="en-US" sz="2600" dirty="0">
                <a:latin typeface="+mn-ea"/>
                <a:ea typeface="+mn-ea"/>
              </a:rPr>
              <a:t>年。</a:t>
            </a:r>
            <a:endParaRPr kumimoji="0" lang="en-US" altLang="zh-CN" sz="2600" dirty="0">
              <a:latin typeface="+mn-ea"/>
              <a:ea typeface="+mn-ea"/>
            </a:endParaRPr>
          </a:p>
          <a:p>
            <a:pPr marL="385763" indent="-385763">
              <a:lnSpc>
                <a:spcPts val="3300"/>
              </a:lnSpc>
              <a:spcBef>
                <a:spcPct val="50000"/>
              </a:spcBef>
              <a:buFontTx/>
              <a:buBlip>
                <a:blip r:embed="rId2"/>
              </a:buBlip>
              <a:defRPr/>
            </a:pPr>
            <a:r>
              <a:rPr kumimoji="0" lang="en-US" altLang="zh-CN" sz="2600" dirty="0">
                <a:ea typeface="楷体_GB2312" pitchFamily="49" charset="-122"/>
              </a:rPr>
              <a:t>[3] </a:t>
            </a:r>
            <a:r>
              <a:rPr kumimoji="0" lang="zh-CN" altLang="en-US" sz="2600" dirty="0">
                <a:latin typeface="+mn-ea"/>
                <a:ea typeface="+mn-ea"/>
              </a:rPr>
              <a:t>谢嘉奎</a:t>
            </a:r>
            <a:r>
              <a:rPr kumimoji="0" lang="en-US" altLang="zh-CN" sz="2600" dirty="0">
                <a:latin typeface="+mn-ea"/>
                <a:ea typeface="+mn-ea"/>
              </a:rPr>
              <a:t>《</a:t>
            </a:r>
            <a:r>
              <a:rPr kumimoji="0" lang="zh-CN" altLang="en-US" sz="2600" dirty="0">
                <a:latin typeface="+mn-ea"/>
                <a:ea typeface="+mn-ea"/>
              </a:rPr>
              <a:t>电子线路</a:t>
            </a:r>
            <a:r>
              <a:rPr kumimoji="0" lang="en-US" altLang="zh-CN" sz="2600" dirty="0">
                <a:latin typeface="+mn-ea"/>
                <a:ea typeface="+mn-ea"/>
              </a:rPr>
              <a:t>--</a:t>
            </a:r>
            <a:r>
              <a:rPr kumimoji="0" lang="zh-CN" altLang="en-US" sz="2600" dirty="0">
                <a:latin typeface="+mn-ea"/>
                <a:ea typeface="+mn-ea"/>
              </a:rPr>
              <a:t>线性部分</a:t>
            </a:r>
            <a:r>
              <a:rPr kumimoji="0" lang="en-US" altLang="zh-CN" sz="2600" dirty="0">
                <a:latin typeface="+mn-ea"/>
                <a:ea typeface="+mn-ea"/>
              </a:rPr>
              <a:t>》</a:t>
            </a:r>
            <a:r>
              <a:rPr kumimoji="0" lang="zh-CN" altLang="en-US" sz="2600" dirty="0">
                <a:latin typeface="+mn-ea"/>
                <a:ea typeface="+mn-ea"/>
              </a:rPr>
              <a:t>第四版</a:t>
            </a:r>
            <a:endParaRPr kumimoji="0" lang="en-US" altLang="zh-CN" sz="2600" dirty="0">
              <a:latin typeface="+mn-ea"/>
              <a:ea typeface="+mn-ea"/>
            </a:endParaRPr>
          </a:p>
          <a:p>
            <a:pPr marL="385763" indent="-385763">
              <a:lnSpc>
                <a:spcPts val="3300"/>
              </a:lnSpc>
              <a:spcBef>
                <a:spcPct val="50000"/>
              </a:spcBef>
              <a:defRPr/>
            </a:pPr>
            <a:r>
              <a:rPr kumimoji="0" lang="zh-CN" altLang="en-US" sz="2600" dirty="0">
                <a:latin typeface="+mn-ea"/>
                <a:ea typeface="+mn-ea"/>
              </a:rPr>
              <a:t>            高等教育出版社，</a:t>
            </a:r>
            <a:r>
              <a:rPr kumimoji="0" lang="en-US" altLang="zh-CN" sz="2600" dirty="0">
                <a:ea typeface="+mn-ea"/>
                <a:cs typeface="Times New Roman" pitchFamily="18" charset="0"/>
              </a:rPr>
              <a:t>1999</a:t>
            </a:r>
            <a:r>
              <a:rPr kumimoji="0" lang="zh-CN" altLang="en-US" sz="2600" dirty="0">
                <a:latin typeface="+mn-ea"/>
                <a:ea typeface="+mn-ea"/>
              </a:rPr>
              <a:t>年。</a:t>
            </a:r>
            <a:endParaRPr kumimoji="0" lang="en-US" altLang="zh-CN" sz="2600" dirty="0">
              <a:latin typeface="+mn-ea"/>
              <a:ea typeface="+mn-ea"/>
            </a:endParaRPr>
          </a:p>
          <a:p>
            <a:pPr marL="385763" indent="-385763">
              <a:lnSpc>
                <a:spcPts val="3300"/>
              </a:lnSpc>
              <a:spcBef>
                <a:spcPct val="50000"/>
              </a:spcBef>
              <a:buFontTx/>
              <a:buBlip>
                <a:blip r:embed="rId2"/>
              </a:buBlip>
              <a:defRPr/>
            </a:pPr>
            <a:r>
              <a:rPr kumimoji="0" lang="en-US" altLang="zh-CN" sz="2600" dirty="0">
                <a:ea typeface="楷体_GB2312" pitchFamily="49" charset="-122"/>
              </a:rPr>
              <a:t>[4</a:t>
            </a:r>
            <a:r>
              <a:rPr kumimoji="0" lang="en-US" altLang="zh-CN" sz="2600" dirty="0" smtClean="0">
                <a:ea typeface="楷体_GB2312" pitchFamily="49" charset="-122"/>
              </a:rPr>
              <a:t>] </a:t>
            </a:r>
            <a:r>
              <a:rPr kumimoji="0" lang="zh-CN" altLang="en-US" sz="2600" dirty="0" smtClean="0">
                <a:latin typeface="+mn-ea"/>
              </a:rPr>
              <a:t>谢</a:t>
            </a:r>
            <a:r>
              <a:rPr kumimoji="0" lang="zh-CN" altLang="en-US" sz="2600" dirty="0">
                <a:latin typeface="+mn-ea"/>
              </a:rPr>
              <a:t>嘉奎</a:t>
            </a:r>
            <a:r>
              <a:rPr kumimoji="0" lang="en-US" altLang="zh-CN" sz="2600" dirty="0">
                <a:latin typeface="+mn-ea"/>
              </a:rPr>
              <a:t>《</a:t>
            </a:r>
            <a:r>
              <a:rPr kumimoji="0" lang="zh-CN" altLang="en-US" sz="2600" dirty="0">
                <a:latin typeface="+mn-ea"/>
              </a:rPr>
              <a:t>电子线路</a:t>
            </a:r>
            <a:r>
              <a:rPr kumimoji="0" lang="en-US" altLang="zh-CN" sz="2600" dirty="0">
                <a:latin typeface="+mn-ea"/>
              </a:rPr>
              <a:t>—</a:t>
            </a:r>
            <a:r>
              <a:rPr kumimoji="0" lang="zh-CN" altLang="en-US" sz="2600" dirty="0">
                <a:latin typeface="+mn-ea"/>
              </a:rPr>
              <a:t>非线性部分</a:t>
            </a:r>
            <a:r>
              <a:rPr kumimoji="0" lang="en-US" altLang="zh-CN" sz="2600" dirty="0">
                <a:latin typeface="+mn-ea"/>
              </a:rPr>
              <a:t>》</a:t>
            </a:r>
            <a:r>
              <a:rPr kumimoji="0" lang="zh-CN" altLang="en-US" sz="2600" dirty="0">
                <a:latin typeface="+mn-ea"/>
              </a:rPr>
              <a:t>第四版</a:t>
            </a:r>
            <a:endParaRPr kumimoji="0" lang="en-US" altLang="zh-CN" sz="2600" dirty="0">
              <a:latin typeface="+mn-ea"/>
            </a:endParaRPr>
          </a:p>
          <a:p>
            <a:pPr marL="385763" indent="-385763">
              <a:lnSpc>
                <a:spcPts val="3300"/>
              </a:lnSpc>
              <a:spcBef>
                <a:spcPct val="50000"/>
              </a:spcBef>
              <a:defRPr/>
            </a:pPr>
            <a:r>
              <a:rPr kumimoji="0" lang="zh-CN" altLang="en-US" sz="2600" dirty="0">
                <a:latin typeface="+mn-ea"/>
              </a:rPr>
              <a:t>            高等教育出版社，</a:t>
            </a:r>
            <a:r>
              <a:rPr kumimoji="0" lang="en-US" altLang="zh-CN" sz="2600" dirty="0">
                <a:cs typeface="Times New Roman" pitchFamily="18" charset="0"/>
              </a:rPr>
              <a:t>1999</a:t>
            </a:r>
            <a:r>
              <a:rPr kumimoji="0" lang="zh-CN" altLang="en-US" sz="2600" dirty="0">
                <a:latin typeface="+mn-ea"/>
              </a:rPr>
              <a:t>年。</a:t>
            </a:r>
            <a:endParaRPr kumimoji="0" lang="en-US" altLang="zh-CN" sz="2600" dirty="0">
              <a:latin typeface="+mn-ea"/>
              <a:ea typeface="+mn-ea"/>
            </a:endParaRPr>
          </a:p>
        </p:txBody>
      </p:sp>
      <p:cxnSp>
        <p:nvCxnSpPr>
          <p:cNvPr id="5" name="直接连接符 4"/>
          <p:cNvCxnSpPr/>
          <p:nvPr/>
        </p:nvCxnSpPr>
        <p:spPr>
          <a:xfrm flipV="1">
            <a:off x="241300" y="6604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6" name="Picture 6"/>
          <p:cNvPicPr>
            <a:picLocks noChangeAspect="1" noChangeArrowheads="1"/>
          </p:cNvPicPr>
          <p:nvPr/>
        </p:nvPicPr>
        <p:blipFill>
          <a:blip r:embed="rId3" cstate="print">
            <a:clrChange>
              <a:clrFrom>
                <a:srgbClr val="FEFEFE"/>
              </a:clrFrom>
              <a:clrTo>
                <a:srgbClr val="FEFEFE">
                  <a:alpha val="0"/>
                </a:srgbClr>
              </a:clrTo>
            </a:clrChange>
          </a:blip>
          <a:srcRect l="6023" t="5142" r="18069" b="10284"/>
          <a:stretch>
            <a:fillRect/>
          </a:stretch>
        </p:blipFill>
        <p:spPr bwMode="auto">
          <a:xfrm>
            <a:off x="7737016" y="76200"/>
            <a:ext cx="882760" cy="576000"/>
          </a:xfrm>
          <a:prstGeom prst="roundRect">
            <a:avLst/>
          </a:prstGeom>
          <a:noFill/>
          <a:ln w="38100" cap="flat" cmpd="sng" algn="ctr">
            <a:noFill/>
            <a:prstDash val="solid"/>
            <a:miter lim="800000"/>
            <a:headEnd/>
            <a:tailEnd/>
          </a:ln>
        </p:spPr>
      </p:pic>
      <p:sp>
        <p:nvSpPr>
          <p:cNvPr id="7174" name="TextBox 24"/>
          <p:cNvSpPr txBox="1">
            <a:spLocks noChangeArrowheads="1"/>
          </p:cNvSpPr>
          <p:nvPr/>
        </p:nvSpPr>
        <p:spPr bwMode="auto">
          <a:xfrm>
            <a:off x="4660900" y="88900"/>
            <a:ext cx="276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模拟电子线路 </a:t>
            </a:r>
            <a:r>
              <a:rPr lang="en-US" altLang="zh-CN">
                <a:ea typeface="楷体" panose="02010609060101010101" pitchFamily="49" charset="-122"/>
                <a:cs typeface="Times New Roman" panose="02020603050405020304" pitchFamily="18" charset="0"/>
              </a:rPr>
              <a:t>B</a:t>
            </a:r>
            <a:endParaRPr lang="zh-CN" altLang="en-US">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8" descr="1"/>
          <p:cNvPicPr>
            <a:picLocks noChangeAspect="1" noChangeArrowheads="1"/>
          </p:cNvPicPr>
          <p:nvPr/>
        </p:nvPicPr>
        <p:blipFill>
          <a:blip r:embed="rId2">
            <a:extLst>
              <a:ext uri="{28A0092B-C50C-407E-A947-70E740481C1C}">
                <a14:useLocalDpi xmlns:a14="http://schemas.microsoft.com/office/drawing/2010/main" val="0"/>
              </a:ext>
            </a:extLst>
          </a:blip>
          <a:srcRect t="8157"/>
          <a:stretch>
            <a:fillRect/>
          </a:stretch>
        </p:blipFill>
        <p:spPr bwMode="auto">
          <a:xfrm>
            <a:off x="604838" y="4149725"/>
            <a:ext cx="7862887"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6" name="Text Box 2"/>
          <p:cNvSpPr txBox="1">
            <a:spLocks noChangeArrowheads="1"/>
          </p:cNvSpPr>
          <p:nvPr/>
        </p:nvSpPr>
        <p:spPr bwMode="auto">
          <a:xfrm>
            <a:off x="260350" y="944563"/>
            <a:ext cx="4457700" cy="584200"/>
          </a:xfrm>
          <a:prstGeom prst="rect">
            <a:avLst/>
          </a:prstGeom>
          <a:noFill/>
          <a:ln w="38100">
            <a:noFill/>
            <a:miter lim="800000"/>
            <a:headEnd/>
            <a:tailEnd/>
          </a:ln>
        </p:spPr>
        <p:txBody>
          <a:bodyPr>
            <a:spAutoFit/>
          </a:bodyPr>
          <a:lstStyle/>
          <a:p>
            <a:pPr>
              <a:spcBef>
                <a:spcPct val="50000"/>
              </a:spcBef>
              <a:defRPr/>
            </a:pPr>
            <a:r>
              <a:rPr kumimoji="0" lang="en-US" altLang="zh-CN" sz="3200" spc="300" dirty="0">
                <a:solidFill>
                  <a:srgbClr val="FF0000"/>
                </a:solidFill>
                <a:ea typeface="楷体_GB2312" pitchFamily="49" charset="-122"/>
              </a:rPr>
              <a:t>4. PN</a:t>
            </a:r>
            <a:r>
              <a:rPr kumimoji="0" lang="zh-CN" altLang="en-US" sz="3200" spc="300" dirty="0">
                <a:solidFill>
                  <a:srgbClr val="FF0000"/>
                </a:solidFill>
                <a:ea typeface="楷体_GB2312" pitchFamily="49" charset="-122"/>
              </a:rPr>
              <a:t>结的电容特性</a:t>
            </a:r>
          </a:p>
        </p:txBody>
      </p:sp>
      <p:sp>
        <p:nvSpPr>
          <p:cNvPr id="118788" name="Rectangle 4"/>
          <p:cNvSpPr>
            <a:spLocks noChangeArrowheads="1"/>
          </p:cNvSpPr>
          <p:nvPr/>
        </p:nvSpPr>
        <p:spPr bwMode="auto">
          <a:xfrm>
            <a:off x="866775" y="3184525"/>
            <a:ext cx="7378700" cy="992188"/>
          </a:xfrm>
          <a:prstGeom prst="rect">
            <a:avLst/>
          </a:prstGeom>
          <a:noFill/>
          <a:ln w="38100">
            <a:noFill/>
            <a:miter lim="800000"/>
            <a:headEnd/>
            <a:tailEnd/>
          </a:ln>
        </p:spPr>
        <p:txBody>
          <a:bodyPr>
            <a:spAutoFit/>
          </a:bodyPr>
          <a:lstStyle/>
          <a:p>
            <a:pPr algn="just">
              <a:lnSpc>
                <a:spcPts val="3700"/>
              </a:lnSpc>
              <a:spcBef>
                <a:spcPts val="0"/>
              </a:spcBef>
              <a:defRPr/>
            </a:pPr>
            <a:r>
              <a:rPr lang="zh-CN" altLang="en-US" sz="2400" dirty="0"/>
              <a:t>势垒电容与普通电容不同之处在于它的</a:t>
            </a:r>
            <a:r>
              <a:rPr lang="zh-CN" altLang="en-US" sz="2400" dirty="0">
                <a:solidFill>
                  <a:srgbClr val="0000F6"/>
                </a:solidFill>
              </a:rPr>
              <a:t>电容量并非常数，而是与外加电压有关 </a:t>
            </a:r>
            <a:r>
              <a:rPr lang="en-US" altLang="zh-CN" sz="2400" dirty="0"/>
              <a:t>(C=</a:t>
            </a:r>
            <a:r>
              <a:rPr lang="en-US" altLang="zh-CN" sz="2400" dirty="0">
                <a:sym typeface="Symbol"/>
              </a:rPr>
              <a:t></a:t>
            </a:r>
            <a:r>
              <a:rPr lang="en-US" altLang="zh-CN" sz="2400" dirty="0"/>
              <a:t>S/</a:t>
            </a:r>
            <a:r>
              <a:rPr lang="en-US" altLang="zh-CN" sz="2400" dirty="0">
                <a:solidFill>
                  <a:srgbClr val="FF0000"/>
                </a:solidFill>
              </a:rPr>
              <a:t>d</a:t>
            </a:r>
            <a:r>
              <a:rPr lang="en-US" altLang="zh-CN" sz="2400" dirty="0"/>
              <a:t>)</a:t>
            </a:r>
            <a:r>
              <a:rPr lang="zh-CN" altLang="en-US" sz="2400" dirty="0"/>
              <a:t>。</a:t>
            </a:r>
            <a:endParaRPr lang="zh-CN" altLang="en-US" sz="2600" spc="-150" dirty="0">
              <a:solidFill>
                <a:srgbClr val="0000F6"/>
              </a:solidFill>
              <a:latin typeface="楷体" pitchFamily="49" charset="-122"/>
              <a:ea typeface="楷体" pitchFamily="49" charset="-122"/>
            </a:endParaRPr>
          </a:p>
        </p:txBody>
      </p:sp>
      <p:sp>
        <p:nvSpPr>
          <p:cNvPr id="41989" name="Rectangle 6"/>
          <p:cNvSpPr>
            <a:spLocks noChangeArrowheads="1"/>
          </p:cNvSpPr>
          <p:nvPr/>
        </p:nvSpPr>
        <p:spPr bwMode="auto">
          <a:xfrm>
            <a:off x="336550" y="1587500"/>
            <a:ext cx="29527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900">
                <a:solidFill>
                  <a:srgbClr val="0000EE"/>
                </a:solidFill>
                <a:ea typeface="楷体_GB2312" pitchFamily="49" charset="-122"/>
              </a:rPr>
              <a:t>一、 势垒电容</a:t>
            </a:r>
            <a:r>
              <a:rPr lang="en-US" altLang="zh-CN" sz="2900">
                <a:solidFill>
                  <a:srgbClr val="0000EE"/>
                </a:solidFill>
                <a:ea typeface="楷体_GB2312" pitchFamily="49" charset="-122"/>
              </a:rPr>
              <a:t>C</a:t>
            </a:r>
            <a:r>
              <a:rPr lang="en-US" altLang="zh-CN" sz="2900" baseline="-25000">
                <a:solidFill>
                  <a:srgbClr val="0000EE"/>
                </a:solidFill>
                <a:ea typeface="楷体_GB2312" pitchFamily="49" charset="-122"/>
              </a:rPr>
              <a:t>T</a:t>
            </a:r>
          </a:p>
        </p:txBody>
      </p:sp>
      <p:pic>
        <p:nvPicPr>
          <p:cNvPr id="41990" name="图片 7"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矩形 5"/>
          <p:cNvSpPr>
            <a:spLocks noChangeArrowheads="1"/>
          </p:cNvSpPr>
          <p:nvPr/>
        </p:nvSpPr>
        <p:spPr bwMode="auto">
          <a:xfrm>
            <a:off x="409575" y="2084388"/>
            <a:ext cx="846613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sz="2600"/>
              <a:t>与平板电容器相似，外加电压变化时，耗尽区的宽度和其中的正负离子数目均发生变化。</a:t>
            </a:r>
          </a:p>
        </p:txBody>
      </p:sp>
      <p:pic>
        <p:nvPicPr>
          <p:cNvPr id="41992" name="图片 7"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5"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图片 11"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774700"/>
            <a:ext cx="9144000" cy="593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图片 3" descr="图片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38163" y="1711325"/>
            <a:ext cx="3071812" cy="519113"/>
          </a:xfrm>
          <a:prstGeom prst="rect">
            <a:avLst/>
          </a:prstGeom>
          <a:noFill/>
          <a:ln w="38100">
            <a:solidFill>
              <a:srgbClr val="99CC00"/>
            </a:solidFill>
            <a:miter lim="800000"/>
            <a:headEnd/>
            <a:tailEnd type="none" w="sm"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hlink"/>
                </a:solidFill>
                <a:ea typeface="楷体_GB2312" pitchFamily="49" charset="-122"/>
              </a:rPr>
              <a:t>结电容</a:t>
            </a:r>
            <a:r>
              <a:rPr lang="en-US" altLang="zh-CN">
                <a:solidFill>
                  <a:schemeClr val="hlink"/>
                </a:solidFill>
                <a:ea typeface="楷体_GB2312" pitchFamily="49" charset="-122"/>
              </a:rPr>
              <a:t>C</a:t>
            </a:r>
            <a:r>
              <a:rPr lang="en-US" altLang="zh-CN" baseline="-25000">
                <a:solidFill>
                  <a:schemeClr val="hlink"/>
                </a:solidFill>
                <a:ea typeface="楷体_GB2312" pitchFamily="49" charset="-122"/>
              </a:rPr>
              <a:t>j</a:t>
            </a:r>
            <a:r>
              <a:rPr lang="en-US" altLang="zh-CN">
                <a:solidFill>
                  <a:schemeClr val="hlink"/>
                </a:solidFill>
                <a:ea typeface="楷体_GB2312" pitchFamily="49" charset="-122"/>
              </a:rPr>
              <a:t>= </a:t>
            </a:r>
            <a:r>
              <a:rPr lang="en-US" altLang="zh-CN" i="1">
                <a:solidFill>
                  <a:schemeClr val="hlink"/>
                </a:solidFill>
                <a:ea typeface="楷体_GB2312" pitchFamily="49" charset="-122"/>
              </a:rPr>
              <a:t>C</a:t>
            </a:r>
            <a:r>
              <a:rPr lang="en-US" altLang="zh-CN" baseline="-25000">
                <a:solidFill>
                  <a:schemeClr val="hlink"/>
                </a:solidFill>
                <a:ea typeface="楷体_GB2312" pitchFamily="49" charset="-122"/>
              </a:rPr>
              <a:t>T</a:t>
            </a:r>
            <a:r>
              <a:rPr lang="en-US" altLang="zh-CN">
                <a:solidFill>
                  <a:schemeClr val="hlink"/>
                </a:solidFill>
                <a:ea typeface="楷体_GB2312" pitchFamily="49" charset="-122"/>
              </a:rPr>
              <a:t> + </a:t>
            </a:r>
            <a:r>
              <a:rPr lang="en-US" altLang="zh-CN" i="1">
                <a:solidFill>
                  <a:schemeClr val="hlink"/>
                </a:solidFill>
                <a:ea typeface="楷体_GB2312" pitchFamily="49" charset="-122"/>
              </a:rPr>
              <a:t>C</a:t>
            </a:r>
            <a:r>
              <a:rPr lang="en-US" altLang="zh-CN" baseline="-25000">
                <a:solidFill>
                  <a:schemeClr val="hlink"/>
                </a:solidFill>
                <a:ea typeface="楷体_GB2312" pitchFamily="49" charset="-122"/>
              </a:rPr>
              <a:t>D</a:t>
            </a:r>
          </a:p>
        </p:txBody>
      </p:sp>
      <p:sp>
        <p:nvSpPr>
          <p:cNvPr id="44035" name="Rectangle 3"/>
          <p:cNvSpPr>
            <a:spLocks noChangeArrowheads="1"/>
          </p:cNvSpPr>
          <p:nvPr/>
        </p:nvSpPr>
        <p:spPr bwMode="auto">
          <a:xfrm>
            <a:off x="3535363" y="898525"/>
            <a:ext cx="2249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0000"/>
                </a:solidFill>
                <a:latin typeface="黑体" panose="02010609060101010101" pitchFamily="49" charset="-122"/>
                <a:ea typeface="黑体" panose="02010609060101010101" pitchFamily="49" charset="-122"/>
              </a:rPr>
              <a:t>结      论</a:t>
            </a:r>
          </a:p>
        </p:txBody>
      </p:sp>
      <p:sp>
        <p:nvSpPr>
          <p:cNvPr id="44036" name="Rectangle 6"/>
          <p:cNvSpPr>
            <a:spLocks noChangeArrowheads="1"/>
          </p:cNvSpPr>
          <p:nvPr/>
        </p:nvSpPr>
        <p:spPr bwMode="auto">
          <a:xfrm>
            <a:off x="450850" y="5167313"/>
            <a:ext cx="83788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a:solidFill>
                  <a:srgbClr val="002060"/>
                </a:solidFill>
                <a:ea typeface="楷体_GB2312" pitchFamily="49" charset="-122"/>
              </a:rPr>
              <a:t>        因为</a:t>
            </a:r>
            <a:r>
              <a:rPr lang="en-US" altLang="zh-CN" i="1">
                <a:solidFill>
                  <a:srgbClr val="002060"/>
                </a:solidFill>
                <a:ea typeface="楷体_GB2312" pitchFamily="49" charset="-122"/>
              </a:rPr>
              <a:t>C</a:t>
            </a:r>
            <a:r>
              <a:rPr lang="en-US" altLang="zh-CN" baseline="-25000">
                <a:solidFill>
                  <a:srgbClr val="002060"/>
                </a:solidFill>
                <a:ea typeface="楷体_GB2312" pitchFamily="49" charset="-122"/>
              </a:rPr>
              <a:t>T</a:t>
            </a:r>
            <a:r>
              <a:rPr lang="zh-CN" altLang="en-US">
                <a:solidFill>
                  <a:srgbClr val="002060"/>
                </a:solidFill>
                <a:ea typeface="楷体_GB2312" pitchFamily="49" charset="-122"/>
              </a:rPr>
              <a:t>和</a:t>
            </a:r>
            <a:r>
              <a:rPr lang="en-US" altLang="zh-CN" i="1">
                <a:solidFill>
                  <a:srgbClr val="002060"/>
                </a:solidFill>
                <a:ea typeface="楷体_GB2312" pitchFamily="49" charset="-122"/>
              </a:rPr>
              <a:t>C</a:t>
            </a:r>
            <a:r>
              <a:rPr lang="en-US" altLang="zh-CN" baseline="-25000">
                <a:solidFill>
                  <a:srgbClr val="002060"/>
                </a:solidFill>
                <a:ea typeface="楷体_GB2312" pitchFamily="49" charset="-122"/>
              </a:rPr>
              <a:t>D</a:t>
            </a:r>
            <a:r>
              <a:rPr lang="zh-CN" altLang="en-US">
                <a:solidFill>
                  <a:srgbClr val="002060"/>
                </a:solidFill>
                <a:ea typeface="楷体_GB2312" pitchFamily="49" charset="-122"/>
              </a:rPr>
              <a:t>并不大，所以在高频工作时，才考虑它们的影响。</a:t>
            </a:r>
          </a:p>
        </p:txBody>
      </p:sp>
      <p:sp>
        <p:nvSpPr>
          <p:cNvPr id="44037" name="Rectangle 7"/>
          <p:cNvSpPr>
            <a:spLocks noChangeArrowheads="1"/>
          </p:cNvSpPr>
          <p:nvPr/>
        </p:nvSpPr>
        <p:spPr bwMode="auto">
          <a:xfrm>
            <a:off x="368300" y="2524125"/>
            <a:ext cx="818832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marL="514350" indent="-51435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eriod"/>
            </a:pPr>
            <a:r>
              <a:rPr lang="zh-CN" altLang="en-US">
                <a:ea typeface="楷体_GB2312" pitchFamily="49" charset="-122"/>
              </a:rPr>
              <a:t>正偏时以扩散电容</a:t>
            </a:r>
            <a:r>
              <a:rPr lang="en-US" altLang="zh-CN" i="1">
                <a:ea typeface="楷体_GB2312" pitchFamily="49" charset="-122"/>
              </a:rPr>
              <a:t>C</a:t>
            </a:r>
            <a:r>
              <a:rPr lang="en-US" altLang="zh-CN" baseline="-25000">
                <a:ea typeface="楷体_GB2312" pitchFamily="49" charset="-122"/>
              </a:rPr>
              <a:t>D</a:t>
            </a:r>
            <a:r>
              <a:rPr lang="zh-CN" altLang="en-US">
                <a:ea typeface="楷体_GB2312" pitchFamily="49" charset="-122"/>
              </a:rPr>
              <a:t>为主， </a:t>
            </a:r>
            <a:r>
              <a:rPr lang="en-US" altLang="zh-CN" i="1">
                <a:ea typeface="楷体_GB2312" pitchFamily="49" charset="-122"/>
              </a:rPr>
              <a:t>C</a:t>
            </a:r>
            <a:r>
              <a:rPr lang="en-US" altLang="zh-CN" baseline="-25000">
                <a:ea typeface="楷体_GB2312" pitchFamily="49" charset="-122"/>
              </a:rPr>
              <a:t>j</a:t>
            </a:r>
            <a:r>
              <a:rPr lang="en-US" altLang="zh-CN">
                <a:ea typeface="楷体_GB2312" pitchFamily="49" charset="-122"/>
              </a:rPr>
              <a:t> ≈ </a:t>
            </a:r>
            <a:r>
              <a:rPr lang="en-US" altLang="zh-CN" i="1">
                <a:ea typeface="楷体_GB2312" pitchFamily="49" charset="-122"/>
              </a:rPr>
              <a:t>C</a:t>
            </a:r>
            <a:r>
              <a:rPr lang="en-US" altLang="zh-CN" baseline="-25000">
                <a:ea typeface="楷体_GB2312" pitchFamily="49" charset="-122"/>
              </a:rPr>
              <a:t>D</a:t>
            </a:r>
            <a:r>
              <a:rPr lang="zh-CN" altLang="en-US">
                <a:ea typeface="楷体_GB2312" pitchFamily="49" charset="-122"/>
              </a:rPr>
              <a:t>，其值通常</a:t>
            </a:r>
            <a:endParaRPr lang="en-US" altLang="zh-CN">
              <a:ea typeface="楷体_GB2312" pitchFamily="49" charset="-122"/>
            </a:endParaRPr>
          </a:p>
          <a:p>
            <a:pPr eaLnBrk="1" hangingPunct="1">
              <a:spcBef>
                <a:spcPct val="50000"/>
              </a:spcBef>
            </a:pPr>
            <a:r>
              <a:rPr lang="en-US" altLang="zh-CN">
                <a:ea typeface="楷体_GB2312" pitchFamily="49" charset="-122"/>
              </a:rPr>
              <a:t>     </a:t>
            </a:r>
            <a:r>
              <a:rPr lang="zh-CN" altLang="en-US">
                <a:ea typeface="楷体_GB2312" pitchFamily="49" charset="-122"/>
              </a:rPr>
              <a:t> 为几十至几百</a:t>
            </a:r>
            <a:r>
              <a:rPr lang="en-US" altLang="zh-CN">
                <a:ea typeface="楷体_GB2312" pitchFamily="49" charset="-122"/>
              </a:rPr>
              <a:t>pF</a:t>
            </a:r>
            <a:r>
              <a:rPr lang="zh-CN" altLang="en-US">
                <a:ea typeface="楷体_GB2312" pitchFamily="49" charset="-122"/>
              </a:rPr>
              <a:t>；</a:t>
            </a:r>
            <a:endParaRPr lang="en-US" altLang="zh-CN">
              <a:ea typeface="楷体_GB2312" pitchFamily="49" charset="-122"/>
            </a:endParaRPr>
          </a:p>
          <a:p>
            <a:pPr eaLnBrk="1" hangingPunct="1">
              <a:spcBef>
                <a:spcPct val="50000"/>
              </a:spcBef>
              <a:buFontTx/>
              <a:buAutoNum type="arabicPeriod" startAt="2"/>
            </a:pPr>
            <a:r>
              <a:rPr lang="zh-CN" altLang="en-US">
                <a:ea typeface="楷体_GB2312" pitchFamily="49" charset="-122"/>
              </a:rPr>
              <a:t>反偏时以势垒电容</a:t>
            </a:r>
            <a:r>
              <a:rPr lang="en-US" altLang="zh-CN" i="1">
                <a:ea typeface="楷体_GB2312" pitchFamily="49" charset="-122"/>
              </a:rPr>
              <a:t>C</a:t>
            </a:r>
            <a:r>
              <a:rPr lang="en-US" altLang="zh-CN" baseline="-25000">
                <a:ea typeface="楷体_GB2312" pitchFamily="49" charset="-122"/>
              </a:rPr>
              <a:t>T</a:t>
            </a:r>
            <a:r>
              <a:rPr lang="zh-CN" altLang="en-US">
                <a:ea typeface="楷体_GB2312" pitchFamily="49" charset="-122"/>
              </a:rPr>
              <a:t>为主， </a:t>
            </a:r>
            <a:r>
              <a:rPr lang="en-US" altLang="zh-CN" i="1">
                <a:ea typeface="楷体_GB2312" pitchFamily="49" charset="-122"/>
              </a:rPr>
              <a:t>C</a:t>
            </a:r>
            <a:r>
              <a:rPr lang="en-US" altLang="zh-CN" baseline="-25000">
                <a:ea typeface="楷体_GB2312" pitchFamily="49" charset="-122"/>
              </a:rPr>
              <a:t>j </a:t>
            </a:r>
            <a:r>
              <a:rPr lang="en-US" altLang="zh-CN">
                <a:ea typeface="楷体_GB2312" pitchFamily="49" charset="-122"/>
              </a:rPr>
              <a:t>≈ </a:t>
            </a:r>
            <a:r>
              <a:rPr lang="en-US" altLang="zh-CN" i="1">
                <a:ea typeface="楷体_GB2312" pitchFamily="49" charset="-122"/>
              </a:rPr>
              <a:t>C</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 </a:t>
            </a:r>
            <a:r>
              <a:rPr lang="zh-CN" altLang="en-US">
                <a:ea typeface="楷体_GB2312" pitchFamily="49" charset="-122"/>
              </a:rPr>
              <a:t>其值通常</a:t>
            </a:r>
            <a:endParaRPr lang="en-US" altLang="zh-CN">
              <a:ea typeface="楷体_GB2312" pitchFamily="49" charset="-122"/>
            </a:endParaRPr>
          </a:p>
          <a:p>
            <a:pPr eaLnBrk="1" hangingPunct="1">
              <a:spcBef>
                <a:spcPct val="50000"/>
              </a:spcBef>
            </a:pPr>
            <a:r>
              <a:rPr lang="zh-CN" altLang="en-US">
                <a:ea typeface="楷体_GB2312" pitchFamily="49" charset="-122"/>
              </a:rPr>
              <a:t>     为几至几十</a:t>
            </a:r>
            <a:r>
              <a:rPr lang="en-US" altLang="zh-CN">
                <a:ea typeface="楷体_GB2312" pitchFamily="49" charset="-122"/>
              </a:rPr>
              <a:t>pF</a:t>
            </a:r>
            <a:r>
              <a:rPr lang="zh-CN" altLang="en-US">
                <a:ea typeface="楷体_GB2312" pitchFamily="49" charset="-122"/>
              </a:rPr>
              <a:t>。（如：</a:t>
            </a:r>
            <a:r>
              <a:rPr lang="zh-CN" altLang="en-US">
                <a:solidFill>
                  <a:schemeClr val="hlink"/>
                </a:solidFill>
                <a:ea typeface="楷体_GB2312" pitchFamily="49" charset="-122"/>
              </a:rPr>
              <a:t>变容二极管</a:t>
            </a:r>
            <a:r>
              <a:rPr lang="zh-CN" altLang="en-US">
                <a:ea typeface="楷体_GB2312" pitchFamily="49" charset="-122"/>
              </a:rPr>
              <a:t>）</a:t>
            </a:r>
          </a:p>
        </p:txBody>
      </p:sp>
      <p:sp>
        <p:nvSpPr>
          <p:cNvPr id="44038" name="Rectangle 8"/>
          <p:cNvSpPr>
            <a:spLocks noChangeArrowheads="1"/>
          </p:cNvSpPr>
          <p:nvPr/>
        </p:nvSpPr>
        <p:spPr bwMode="auto">
          <a:xfrm>
            <a:off x="998538" y="3490913"/>
            <a:ext cx="6831012"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	</a:t>
            </a:r>
            <a:endParaRPr lang="zh-CN" altLang="en-US">
              <a:ea typeface="楷体_GB2312" pitchFamily="49" charset="-122"/>
            </a:endParaRPr>
          </a:p>
        </p:txBody>
      </p:sp>
      <p:pic>
        <p:nvPicPr>
          <p:cNvPr id="44039" name="图片 7" descr="图片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图片 7"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2"/>
          <p:cNvSpPr>
            <a:spLocks noChangeArrowheads="1"/>
          </p:cNvSpPr>
          <p:nvPr/>
        </p:nvSpPr>
        <p:spPr bwMode="auto">
          <a:xfrm>
            <a:off x="361950" y="965200"/>
            <a:ext cx="83883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lang="zh-CN" altLang="zh-CN">
                <a:latin typeface="楷体" panose="02010609060101010101" pitchFamily="49" charset="-122"/>
                <a:ea typeface="楷体" panose="02010609060101010101" pitchFamily="49" charset="-122"/>
              </a:rPr>
              <a:t>利用结电容随外电压变化效应制作</a:t>
            </a:r>
            <a:r>
              <a:rPr lang="zh-CN" altLang="zh-CN">
                <a:latin typeface="楷体" panose="02010609060101010101" pitchFamily="49" charset="-122"/>
                <a:ea typeface="楷体" panose="02010609060101010101" pitchFamily="49" charset="-122"/>
                <a:hlinkClick r:id="rId2"/>
              </a:rPr>
              <a:t>变容二极管</a:t>
            </a:r>
            <a:r>
              <a:rPr lang="zh-CN" altLang="en-US">
                <a:latin typeface="楷体" panose="02010609060101010101" pitchFamily="49" charset="-122"/>
                <a:ea typeface="楷体" panose="02010609060101010101" pitchFamily="49" charset="-122"/>
              </a:rPr>
              <a:t>也称</a:t>
            </a:r>
            <a:r>
              <a:rPr lang="zh-CN" altLang="en-US">
                <a:latin typeface="楷体" panose="02010609060101010101" pitchFamily="49" charset="-122"/>
                <a:ea typeface="楷体" panose="02010609060101010101" pitchFamily="49" charset="-122"/>
                <a:hlinkClick r:id="rId2"/>
              </a:rPr>
              <a:t>压控变容器</a:t>
            </a:r>
            <a:r>
              <a:rPr lang="zh-CN" altLang="en-US">
                <a:latin typeface="楷体" panose="02010609060101010101" pitchFamily="49" charset="-122"/>
                <a:ea typeface="楷体" panose="02010609060101010101" pitchFamily="49" charset="-122"/>
              </a:rPr>
              <a:t>，用于高频调谐、通信等电路。电源</a:t>
            </a:r>
            <a:r>
              <a:rPr lang="zh-CN" altLang="zh-CN">
                <a:latin typeface="楷体" panose="02010609060101010101" pitchFamily="49" charset="-122"/>
                <a:ea typeface="楷体" panose="02010609060101010101" pitchFamily="49" charset="-122"/>
              </a:rPr>
              <a:t>通过电阻</a:t>
            </a:r>
            <a:r>
              <a:rPr lang="zh-CN" altLang="zh-CN">
                <a:ea typeface="楷体" panose="02010609060101010101" pitchFamily="49" charset="-122"/>
                <a:cs typeface="Times New Roman" panose="02020603050405020304" pitchFamily="18" charset="0"/>
              </a:rPr>
              <a:t>R</a:t>
            </a:r>
            <a:r>
              <a:rPr lang="zh-CN" altLang="zh-CN">
                <a:latin typeface="楷体" panose="02010609060101010101" pitchFamily="49" charset="-122"/>
                <a:ea typeface="楷体" panose="02010609060101010101" pitchFamily="49" charset="-122"/>
              </a:rPr>
              <a:t>加到</a:t>
            </a:r>
            <a:r>
              <a:rPr lang="zh-CN" altLang="zh-CN">
                <a:ea typeface="楷体" panose="02010609060101010101" pitchFamily="49" charset="-122"/>
              </a:rPr>
              <a:t>VD</a:t>
            </a:r>
            <a:r>
              <a:rPr lang="zh-CN" altLang="en-US">
                <a:latin typeface="楷体" panose="02010609060101010101" pitchFamily="49" charset="-122"/>
                <a:ea typeface="楷体" panose="02010609060101010101" pitchFamily="49" charset="-122"/>
              </a:rPr>
              <a:t>上</a:t>
            </a:r>
            <a:r>
              <a:rPr lang="zh-CN" altLang="zh-CN">
                <a:latin typeface="楷体" panose="02010609060101010101" pitchFamily="49" charset="-122"/>
                <a:ea typeface="楷体" panose="02010609060101010101" pitchFamily="49" charset="-122"/>
              </a:rPr>
              <a:t>，当这</a:t>
            </a:r>
            <a:r>
              <a:rPr lang="zh-CN" altLang="en-US">
                <a:latin typeface="楷体" panose="02010609060101010101" pitchFamily="49" charset="-122"/>
                <a:ea typeface="楷体" panose="02010609060101010101" pitchFamily="49" charset="-122"/>
              </a:rPr>
              <a:t>电源</a:t>
            </a:r>
            <a:r>
              <a:rPr lang="zh-CN" altLang="zh-CN">
                <a:latin typeface="楷体" panose="02010609060101010101" pitchFamily="49" charset="-122"/>
                <a:ea typeface="楷体" panose="02010609060101010101" pitchFamily="49" charset="-122"/>
              </a:rPr>
              <a:t>大小变化时，</a:t>
            </a:r>
            <a:r>
              <a:rPr lang="zh-CN" altLang="zh-CN">
                <a:ea typeface="楷体" panose="02010609060101010101" pitchFamily="49" charset="-122"/>
              </a:rPr>
              <a:t>VD</a:t>
            </a:r>
            <a:r>
              <a:rPr lang="zh-CN" altLang="en-US">
                <a:latin typeface="楷体" panose="02010609060101010101" pitchFamily="49" charset="-122"/>
                <a:ea typeface="楷体" panose="02010609060101010101" pitchFamily="49" charset="-122"/>
              </a:rPr>
              <a:t>的偏</a:t>
            </a:r>
            <a:r>
              <a:rPr lang="zh-CN" altLang="zh-CN">
                <a:latin typeface="楷体" panose="02010609060101010101" pitchFamily="49" charset="-122"/>
                <a:ea typeface="楷体" panose="02010609060101010101" pitchFamily="49" charset="-122"/>
              </a:rPr>
              <a:t>压大小</a:t>
            </a:r>
            <a:r>
              <a:rPr lang="zh-CN" altLang="en-US">
                <a:latin typeface="楷体" panose="02010609060101010101" pitchFamily="49" charset="-122"/>
                <a:ea typeface="楷体" panose="02010609060101010101" pitchFamily="49" charset="-122"/>
              </a:rPr>
              <a:t>就会改变</a:t>
            </a:r>
            <a:r>
              <a:rPr lang="zh-CN" altLang="zh-CN">
                <a:latin typeface="楷体" panose="02010609060101010101" pitchFamily="49" charset="-122"/>
                <a:ea typeface="楷体" panose="02010609060101010101" pitchFamily="49" charset="-122"/>
              </a:rPr>
              <a:t>，其结电容</a:t>
            </a:r>
            <a:r>
              <a:rPr lang="zh-CN" altLang="en-US">
                <a:latin typeface="楷体" panose="02010609060101010101" pitchFamily="49" charset="-122"/>
                <a:ea typeface="楷体" panose="02010609060101010101" pitchFamily="49" charset="-122"/>
              </a:rPr>
              <a:t>大小</a:t>
            </a:r>
            <a:r>
              <a:rPr lang="zh-CN" altLang="zh-CN">
                <a:latin typeface="楷体" panose="02010609060101010101" pitchFamily="49" charset="-122"/>
                <a:ea typeface="楷体" panose="02010609060101010101" pitchFamily="49" charset="-122"/>
              </a:rPr>
              <a:t>也</a:t>
            </a:r>
            <a:r>
              <a:rPr lang="zh-CN" altLang="en-US">
                <a:latin typeface="楷体" panose="02010609060101010101" pitchFamily="49" charset="-122"/>
                <a:ea typeface="楷体" panose="02010609060101010101" pitchFamily="49" charset="-122"/>
              </a:rPr>
              <a:t>就</a:t>
            </a:r>
            <a:r>
              <a:rPr lang="zh-CN" altLang="zh-CN">
                <a:latin typeface="楷体" panose="02010609060101010101" pitchFamily="49" charset="-122"/>
                <a:ea typeface="楷体" panose="02010609060101010101" pitchFamily="49" charset="-122"/>
              </a:rPr>
              <a:t>改变，这样</a:t>
            </a:r>
            <a:r>
              <a:rPr lang="zh-CN" altLang="zh-CN">
                <a:ea typeface="楷体" panose="02010609060101010101" pitchFamily="49" charset="-122"/>
              </a:rPr>
              <a:t>LC</a:t>
            </a:r>
            <a:r>
              <a:rPr lang="zh-CN" altLang="zh-CN">
                <a:latin typeface="楷体" panose="02010609060101010101" pitchFamily="49" charset="-122"/>
                <a:ea typeface="楷体" panose="02010609060101010101" pitchFamily="49" charset="-122"/>
              </a:rPr>
              <a:t>并联谐振电路的谐振频率也随之改变</a:t>
            </a:r>
            <a:r>
              <a:rPr lang="zh-CN" altLang="en-US">
                <a:latin typeface="楷体" panose="02010609060101010101" pitchFamily="49" charset="-122"/>
                <a:ea typeface="楷体" panose="02010609060101010101" pitchFamily="49" charset="-122"/>
              </a:rPr>
              <a:t>。</a:t>
            </a:r>
            <a:r>
              <a:rPr lang="zh-CN" altLang="zh-CN">
                <a:latin typeface="楷体" panose="02010609060101010101" pitchFamily="49" charset="-122"/>
                <a:ea typeface="楷体" panose="02010609060101010101" pitchFamily="49" charset="-122"/>
              </a:rPr>
              <a:t> </a:t>
            </a:r>
          </a:p>
        </p:txBody>
      </p:sp>
      <p:pic>
        <p:nvPicPr>
          <p:cNvPr id="45059" name="图片 7"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1750"/>
            <a:ext cx="8747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图片 10" descr="图片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594100"/>
            <a:ext cx="4572000" cy="2867025"/>
          </a:xfrm>
          <a:prstGeom prst="rect">
            <a:avLst/>
          </a:prstGeom>
          <a:solidFill>
            <a:srgbClr val="ABFF57"/>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5061" name="图片 4" descr="图片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6588" y="41275"/>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473075" y="1223963"/>
            <a:ext cx="7173913" cy="90011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圆角矩形 8"/>
          <p:cNvSpPr/>
          <p:nvPr/>
        </p:nvSpPr>
        <p:spPr>
          <a:xfrm>
            <a:off x="568325" y="3484563"/>
            <a:ext cx="7172325" cy="90011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6084" name="图片 33"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8100"/>
            <a:ext cx="8747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矩形 3"/>
          <p:cNvSpPr>
            <a:spLocks noChangeArrowheads="1"/>
          </p:cNvSpPr>
          <p:nvPr/>
        </p:nvSpPr>
        <p:spPr bwMode="auto">
          <a:xfrm>
            <a:off x="1054100" y="1954213"/>
            <a:ext cx="5330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lang="zh-CN" altLang="en-US">
                <a:solidFill>
                  <a:srgbClr val="FF0000"/>
                </a:solidFill>
                <a:latin typeface="华文中宋" pitchFamily="2" charset="-122"/>
                <a:ea typeface="华文中宋" pitchFamily="2" charset="-122"/>
              </a:rPr>
              <a:t>本征半导体、杂质半导体、</a:t>
            </a:r>
            <a:r>
              <a:rPr lang="en-US" altLang="zh-CN">
                <a:solidFill>
                  <a:srgbClr val="FF0000"/>
                </a:solidFill>
                <a:ea typeface="黑体" panose="02010609060101010101" pitchFamily="49" charset="-122"/>
                <a:cs typeface="Times New Roman" panose="02020603050405020304" pitchFamily="18" charset="0"/>
              </a:rPr>
              <a:t>PN</a:t>
            </a:r>
            <a:r>
              <a:rPr lang="zh-CN" altLang="en-US">
                <a:solidFill>
                  <a:srgbClr val="FF0000"/>
                </a:solidFill>
                <a:latin typeface="华文中宋" pitchFamily="2" charset="-122"/>
                <a:ea typeface="华文中宋" pitchFamily="2" charset="-122"/>
              </a:rPr>
              <a:t>结</a:t>
            </a:r>
            <a:endParaRPr lang="en-US" altLang="zh-CN">
              <a:solidFill>
                <a:srgbClr val="FF0000"/>
              </a:solidFill>
              <a:latin typeface="华文中宋" pitchFamily="2" charset="-122"/>
              <a:ea typeface="华文中宋" pitchFamily="2" charset="-122"/>
            </a:endParaRPr>
          </a:p>
        </p:txBody>
      </p:sp>
      <p:sp>
        <p:nvSpPr>
          <p:cNvPr id="46086" name="矩形 4"/>
          <p:cNvSpPr>
            <a:spLocks noChangeArrowheads="1"/>
          </p:cNvSpPr>
          <p:nvPr/>
        </p:nvSpPr>
        <p:spPr bwMode="auto">
          <a:xfrm>
            <a:off x="593725" y="1354138"/>
            <a:ext cx="3892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bg1"/>
                </a:solidFill>
                <a:latin typeface="黑体" panose="02010609060101010101" pitchFamily="49" charset="-122"/>
                <a:ea typeface="黑体" panose="02010609060101010101" pitchFamily="49" charset="-122"/>
              </a:rPr>
              <a:t>本节课知识点归纳：</a:t>
            </a:r>
            <a:endParaRPr lang="en-US" altLang="zh-CN" sz="320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863600" y="3656013"/>
            <a:ext cx="2657475" cy="584200"/>
          </a:xfrm>
          <a:prstGeom prst="rect">
            <a:avLst/>
          </a:prstGeom>
        </p:spPr>
        <p:txBody>
          <a:bodyPr wrap="none">
            <a:spAutoFit/>
          </a:bodyPr>
          <a:lstStyle/>
          <a:p>
            <a:pPr>
              <a:defRPr/>
            </a:pPr>
            <a:r>
              <a:rPr lang="zh-CN" altLang="en-US" sz="3200" dirty="0">
                <a:solidFill>
                  <a:schemeClr val="bg1">
                    <a:lumMod val="95000"/>
                  </a:schemeClr>
                </a:solidFill>
                <a:latin typeface="黑体" pitchFamily="49" charset="-122"/>
                <a:ea typeface="黑体" pitchFamily="49" charset="-122"/>
              </a:rPr>
              <a:t>本节课任务：</a:t>
            </a:r>
          </a:p>
        </p:txBody>
      </p:sp>
      <p:sp>
        <p:nvSpPr>
          <p:cNvPr id="46088" name="矩形 6"/>
          <p:cNvSpPr>
            <a:spLocks noChangeArrowheads="1"/>
          </p:cNvSpPr>
          <p:nvPr/>
        </p:nvSpPr>
        <p:spPr bwMode="auto">
          <a:xfrm>
            <a:off x="1025525" y="4529138"/>
            <a:ext cx="66516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a:solidFill>
                  <a:srgbClr val="FF0000"/>
                </a:solidFill>
                <a:latin typeface="华文中宋" pitchFamily="2" charset="-122"/>
                <a:ea typeface="华文中宋" pitchFamily="2" charset="-122"/>
              </a:rPr>
              <a:t>掌握本征、杂质半导体的导电特性，</a:t>
            </a:r>
            <a:endParaRPr lang="en-US" altLang="zh-CN">
              <a:solidFill>
                <a:srgbClr val="FF0000"/>
              </a:solidFill>
              <a:latin typeface="华文中宋" pitchFamily="2" charset="-122"/>
              <a:ea typeface="华文中宋" pitchFamily="2" charset="-122"/>
            </a:endParaRPr>
          </a:p>
          <a:p>
            <a:pPr eaLnBrk="1" hangingPunct="1">
              <a:lnSpc>
                <a:spcPct val="150000"/>
              </a:lnSpc>
            </a:pPr>
            <a:r>
              <a:rPr lang="en-US" altLang="zh-CN">
                <a:solidFill>
                  <a:srgbClr val="FF0000"/>
                </a:solidFill>
                <a:ea typeface="华文中宋" pitchFamily="2" charset="-122"/>
                <a:cs typeface="Times New Roman" panose="02020603050405020304" pitchFamily="18" charset="0"/>
              </a:rPr>
              <a:t>PN</a:t>
            </a:r>
            <a:r>
              <a:rPr lang="zh-CN" altLang="en-US">
                <a:solidFill>
                  <a:srgbClr val="FF0000"/>
                </a:solidFill>
                <a:latin typeface="华文中宋" pitchFamily="2" charset="-122"/>
                <a:ea typeface="华文中宋" pitchFamily="2" charset="-122"/>
              </a:rPr>
              <a:t>结中载流子的运动及单向导电性</a:t>
            </a:r>
          </a:p>
        </p:txBody>
      </p:sp>
      <p:pic>
        <p:nvPicPr>
          <p:cNvPr id="46089" name="图片 10"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14288"/>
            <a:ext cx="2571750" cy="534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11150" y="1208088"/>
            <a:ext cx="503396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400">
                <a:solidFill>
                  <a:srgbClr val="FF0000"/>
                </a:solidFill>
                <a:latin typeface="隶书" pitchFamily="49" charset="-122"/>
                <a:ea typeface="隶书" pitchFamily="49" charset="-122"/>
              </a:rPr>
              <a:t>本节思考题</a:t>
            </a:r>
          </a:p>
        </p:txBody>
      </p:sp>
      <p:sp>
        <p:nvSpPr>
          <p:cNvPr id="47107" name="Rectangle 4"/>
          <p:cNvSpPr>
            <a:spLocks noChangeArrowheads="1"/>
          </p:cNvSpPr>
          <p:nvPr/>
        </p:nvSpPr>
        <p:spPr bwMode="auto">
          <a:xfrm>
            <a:off x="384175" y="2193925"/>
            <a:ext cx="822325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marL="514350" indent="-51435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Aft>
                <a:spcPts val="1200"/>
              </a:spcAft>
              <a:buFontTx/>
              <a:buAutoNum type="arabicPeriod"/>
            </a:pPr>
            <a:r>
              <a:rPr lang="zh-CN" altLang="en-US">
                <a:latin typeface="Arial" panose="020B0604020202020204" pitchFamily="34" charset="0"/>
                <a:ea typeface="楷体_GB2312" pitchFamily="49" charset="-122"/>
              </a:rPr>
              <a:t>空穴是一种载流子吗？空穴导电时电子运动吗？</a:t>
            </a:r>
            <a:endParaRPr lang="en-US" altLang="zh-CN">
              <a:latin typeface="Arial" panose="020B0604020202020204" pitchFamily="34" charset="0"/>
              <a:ea typeface="楷体_GB2312" pitchFamily="49" charset="-122"/>
            </a:endParaRPr>
          </a:p>
          <a:p>
            <a:pPr algn="just" eaLnBrk="1" hangingPunct="1">
              <a:lnSpc>
                <a:spcPct val="150000"/>
              </a:lnSpc>
              <a:spcAft>
                <a:spcPts val="1200"/>
              </a:spcAft>
              <a:buFontTx/>
              <a:buAutoNum type="arabicPeriod"/>
            </a:pPr>
            <a:r>
              <a:rPr lang="zh-CN" altLang="en-US">
                <a:latin typeface="Arial" panose="020B0604020202020204" pitchFamily="34" charset="0"/>
                <a:ea typeface="楷体_GB2312" pitchFamily="49" charset="-122"/>
              </a:rPr>
              <a:t>什么是</a:t>
            </a:r>
            <a:r>
              <a:rPr lang="en-US" altLang="zh-CN">
                <a:ea typeface="楷体_GB2312" pitchFamily="49" charset="-122"/>
                <a:cs typeface="Times New Roman" panose="02020603050405020304" pitchFamily="18" charset="0"/>
              </a:rPr>
              <a:t>N</a:t>
            </a:r>
            <a:r>
              <a:rPr lang="zh-CN" altLang="en-US">
                <a:latin typeface="Arial" panose="020B0604020202020204" pitchFamily="34" charset="0"/>
                <a:ea typeface="楷体_GB2312" pitchFamily="49" charset="-122"/>
              </a:rPr>
              <a:t>型半导体？什么是</a:t>
            </a:r>
            <a:r>
              <a:rPr lang="en-US" altLang="zh-CN">
                <a:ea typeface="楷体_GB2312" pitchFamily="49" charset="-122"/>
              </a:rPr>
              <a:t>P</a:t>
            </a:r>
            <a:r>
              <a:rPr lang="zh-CN" altLang="en-US">
                <a:latin typeface="Arial" panose="020B0604020202020204" pitchFamily="34" charset="0"/>
                <a:ea typeface="楷体_GB2312" pitchFamily="49" charset="-122"/>
              </a:rPr>
              <a:t>型半导体？当两种半导体制作在一起时会产生什么现象？</a:t>
            </a:r>
            <a:endParaRPr lang="en-US" altLang="zh-CN">
              <a:latin typeface="Arial" panose="020B0604020202020204" pitchFamily="34" charset="0"/>
              <a:ea typeface="楷体_GB2312" pitchFamily="49" charset="-122"/>
            </a:endParaRPr>
          </a:p>
          <a:p>
            <a:pPr algn="just" eaLnBrk="1" hangingPunct="1">
              <a:lnSpc>
                <a:spcPct val="150000"/>
              </a:lnSpc>
              <a:buFontTx/>
              <a:buAutoNum type="arabicPeriod"/>
            </a:pPr>
            <a:r>
              <a:rPr lang="en-US" altLang="zh-CN">
                <a:ea typeface="楷体_GB2312" pitchFamily="49" charset="-122"/>
              </a:rPr>
              <a:t>PN</a:t>
            </a:r>
            <a:r>
              <a:rPr lang="zh-CN" altLang="en-US">
                <a:latin typeface="Arial" panose="020B0604020202020204" pitchFamily="34" charset="0"/>
                <a:ea typeface="楷体_GB2312" pitchFamily="49" charset="-122"/>
              </a:rPr>
              <a:t>结上所加端电压与电流符合欧姆定律吗？它为什么具有单向性？在</a:t>
            </a:r>
            <a:r>
              <a:rPr lang="en-US" altLang="zh-CN">
                <a:ea typeface="楷体_GB2312" pitchFamily="49" charset="-122"/>
              </a:rPr>
              <a:t>PN</a:t>
            </a:r>
            <a:r>
              <a:rPr lang="zh-CN" altLang="en-US">
                <a:latin typeface="Arial" panose="020B0604020202020204" pitchFamily="34" charset="0"/>
                <a:ea typeface="楷体_GB2312" pitchFamily="49" charset="-122"/>
              </a:rPr>
              <a:t>结中加反向电压时真的没有电流吗？</a:t>
            </a:r>
          </a:p>
        </p:txBody>
      </p:sp>
      <p:cxnSp>
        <p:nvCxnSpPr>
          <p:cNvPr id="7" name="直接连接符 6"/>
          <p:cNvCxnSpPr/>
          <p:nvPr/>
        </p:nvCxnSpPr>
        <p:spPr>
          <a:xfrm flipV="1">
            <a:off x="241300" y="896938"/>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8" name="Picture 6"/>
          <p:cNvPicPr>
            <a:picLocks noChangeAspect="1" noChangeArrowheads="1"/>
          </p:cNvPicPr>
          <p:nvPr/>
        </p:nvPicPr>
        <p:blipFill>
          <a:blip r:embed="rId2" cstate="print">
            <a:clrChange>
              <a:clrFrom>
                <a:srgbClr val="FEFEFE"/>
              </a:clrFrom>
              <a:clrTo>
                <a:srgbClr val="FEFEFE">
                  <a:alpha val="0"/>
                </a:srgbClr>
              </a:clrTo>
            </a:clrChange>
          </a:blip>
          <a:srcRect l="6023" t="5142" r="18069" b="10284"/>
          <a:stretch>
            <a:fillRect/>
          </a:stretch>
        </p:blipFill>
        <p:spPr bwMode="auto">
          <a:xfrm>
            <a:off x="7737017" y="213628"/>
            <a:ext cx="772415" cy="504000"/>
          </a:xfrm>
          <a:prstGeom prst="roundRect">
            <a:avLst/>
          </a:prstGeom>
          <a:noFill/>
          <a:ln w="38100" cap="flat" cmpd="sng" algn="ctr">
            <a:noFill/>
            <a:prstDash val="solid"/>
            <a:miter lim="800000"/>
            <a:headEnd/>
            <a:tailEnd/>
          </a:ln>
        </p:spPr>
      </p:pic>
      <p:sp>
        <p:nvSpPr>
          <p:cNvPr id="47110" name="TextBox 24"/>
          <p:cNvSpPr txBox="1">
            <a:spLocks noChangeArrowheads="1"/>
          </p:cNvSpPr>
          <p:nvPr/>
        </p:nvSpPr>
        <p:spPr bwMode="auto">
          <a:xfrm>
            <a:off x="4660900" y="239713"/>
            <a:ext cx="2041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rPr>
              <a:t>模拟电子电路</a:t>
            </a:r>
          </a:p>
        </p:txBody>
      </p:sp>
      <p:sp>
        <p:nvSpPr>
          <p:cNvPr id="47111" name="TextBox 24"/>
          <p:cNvSpPr txBox="1">
            <a:spLocks noChangeArrowheads="1"/>
          </p:cNvSpPr>
          <p:nvPr/>
        </p:nvSpPr>
        <p:spPr bwMode="auto">
          <a:xfrm>
            <a:off x="228600" y="214313"/>
            <a:ext cx="3503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隶书" pitchFamily="49" charset="-122"/>
                <a:ea typeface="隶书" pitchFamily="49" charset="-122"/>
              </a:rPr>
              <a:t>第一章</a:t>
            </a:r>
            <a:r>
              <a:rPr lang="en-US" altLang="zh-CN" sz="2400">
                <a:latin typeface="隶书" pitchFamily="49" charset="-122"/>
                <a:ea typeface="隶书" pitchFamily="49" charset="-122"/>
              </a:rPr>
              <a:t> </a:t>
            </a:r>
            <a:r>
              <a:rPr lang="en-US" altLang="zh-CN" sz="2400">
                <a:ea typeface="隶书" pitchFamily="49" charset="-122"/>
                <a:cs typeface="Times New Roman" panose="02020603050405020304" pitchFamily="18" charset="0"/>
              </a:rPr>
              <a:t>--</a:t>
            </a:r>
            <a:r>
              <a:rPr lang="en-US" altLang="zh-CN" sz="2400">
                <a:solidFill>
                  <a:srgbClr val="FF0000"/>
                </a:solidFill>
                <a:ea typeface="楷体_GB2312" pitchFamily="49" charset="-122"/>
              </a:rPr>
              <a:t> </a:t>
            </a:r>
            <a:r>
              <a:rPr lang="en-US" altLang="zh-CN" sz="2400">
                <a:solidFill>
                  <a:srgbClr val="0000FF"/>
                </a:solidFill>
                <a:ea typeface="楷体_GB2312" pitchFamily="49" charset="-122"/>
              </a:rPr>
              <a:t>§1.1  &amp; §1.2 </a:t>
            </a:r>
            <a:endParaRPr lang="zh-CN" altLang="en-US" sz="2400">
              <a:solidFill>
                <a:srgbClr val="0000FF"/>
              </a:solidFill>
              <a:latin typeface="隶书" pitchFamily="49" charset="-122"/>
              <a:ea typeface="隶书" pitchFamily="49" charset="-122"/>
            </a:endParaRPr>
          </a:p>
        </p:txBody>
      </p:sp>
      <p:pic>
        <p:nvPicPr>
          <p:cNvPr id="47112" name="图片 8"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163513"/>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446213" y="1838325"/>
            <a:ext cx="215265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6000">
                <a:solidFill>
                  <a:srgbClr val="0000EE"/>
                </a:solidFill>
                <a:latin typeface="华文行楷" pitchFamily="2" charset="-122"/>
                <a:ea typeface="华文行楷" pitchFamily="2" charset="-122"/>
              </a:rPr>
              <a:t>作  业</a:t>
            </a:r>
          </a:p>
        </p:txBody>
      </p:sp>
      <p:sp>
        <p:nvSpPr>
          <p:cNvPr id="48131" name="Rectangle 4"/>
          <p:cNvSpPr>
            <a:spLocks noChangeArrowheads="1"/>
          </p:cNvSpPr>
          <p:nvPr/>
        </p:nvSpPr>
        <p:spPr bwMode="auto">
          <a:xfrm>
            <a:off x="4164013" y="3586163"/>
            <a:ext cx="88741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wrap="none"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4400">
                <a:solidFill>
                  <a:srgbClr val="FF0000"/>
                </a:solidFill>
                <a:ea typeface="楷体_GB2312" pitchFamily="49" charset="-122"/>
              </a:rPr>
              <a:t>1.1</a:t>
            </a:r>
          </a:p>
        </p:txBody>
      </p:sp>
      <p:cxnSp>
        <p:nvCxnSpPr>
          <p:cNvPr id="7" name="直接连接符 6"/>
          <p:cNvCxnSpPr/>
          <p:nvPr/>
        </p:nvCxnSpPr>
        <p:spPr>
          <a:xfrm flipV="1">
            <a:off x="241300" y="896938"/>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8" name="Picture 6"/>
          <p:cNvPicPr>
            <a:picLocks noChangeAspect="1" noChangeArrowheads="1"/>
          </p:cNvPicPr>
          <p:nvPr/>
        </p:nvPicPr>
        <p:blipFill>
          <a:blip r:embed="rId2" cstate="print">
            <a:clrChange>
              <a:clrFrom>
                <a:srgbClr val="FEFEFE"/>
              </a:clrFrom>
              <a:clrTo>
                <a:srgbClr val="FEFEFE">
                  <a:alpha val="0"/>
                </a:srgbClr>
              </a:clrTo>
            </a:clrChange>
          </a:blip>
          <a:srcRect l="6023" t="5142" r="18069" b="10284"/>
          <a:stretch>
            <a:fillRect/>
          </a:stretch>
        </p:blipFill>
        <p:spPr bwMode="auto">
          <a:xfrm>
            <a:off x="7737017" y="213628"/>
            <a:ext cx="772415" cy="504000"/>
          </a:xfrm>
          <a:prstGeom prst="roundRect">
            <a:avLst/>
          </a:prstGeom>
          <a:noFill/>
          <a:ln w="38100" cap="flat" cmpd="sng" algn="ctr">
            <a:noFill/>
            <a:prstDash val="solid"/>
            <a:miter lim="800000"/>
            <a:headEnd/>
            <a:tailEnd/>
          </a:ln>
        </p:spPr>
      </p:pic>
      <p:sp>
        <p:nvSpPr>
          <p:cNvPr id="48134" name="TextBox 24"/>
          <p:cNvSpPr txBox="1">
            <a:spLocks noChangeArrowheads="1"/>
          </p:cNvSpPr>
          <p:nvPr/>
        </p:nvSpPr>
        <p:spPr bwMode="auto">
          <a:xfrm>
            <a:off x="4660900" y="239713"/>
            <a:ext cx="2041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rPr>
              <a:t>模拟电子电路</a:t>
            </a:r>
          </a:p>
        </p:txBody>
      </p:sp>
      <p:sp>
        <p:nvSpPr>
          <p:cNvPr id="48135" name="TextBox 24"/>
          <p:cNvSpPr txBox="1">
            <a:spLocks noChangeArrowheads="1"/>
          </p:cNvSpPr>
          <p:nvPr/>
        </p:nvSpPr>
        <p:spPr bwMode="auto">
          <a:xfrm>
            <a:off x="228600" y="214313"/>
            <a:ext cx="3503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隶书" pitchFamily="49" charset="-122"/>
                <a:ea typeface="隶书" pitchFamily="49" charset="-122"/>
              </a:rPr>
              <a:t>第一章</a:t>
            </a:r>
            <a:r>
              <a:rPr lang="en-US" altLang="zh-CN" sz="2400">
                <a:latin typeface="隶书" pitchFamily="49" charset="-122"/>
                <a:ea typeface="隶书" pitchFamily="49" charset="-122"/>
              </a:rPr>
              <a:t> </a:t>
            </a:r>
            <a:r>
              <a:rPr lang="en-US" altLang="zh-CN" sz="2400">
                <a:ea typeface="隶书" pitchFamily="49" charset="-122"/>
                <a:cs typeface="Times New Roman" panose="02020603050405020304" pitchFamily="18" charset="0"/>
              </a:rPr>
              <a:t>--</a:t>
            </a:r>
            <a:r>
              <a:rPr lang="en-US" altLang="zh-CN" sz="2400">
                <a:solidFill>
                  <a:srgbClr val="FF0000"/>
                </a:solidFill>
                <a:ea typeface="楷体_GB2312" pitchFamily="49" charset="-122"/>
              </a:rPr>
              <a:t> </a:t>
            </a:r>
            <a:r>
              <a:rPr lang="en-US" altLang="zh-CN" sz="2400">
                <a:solidFill>
                  <a:srgbClr val="0000FF"/>
                </a:solidFill>
                <a:ea typeface="楷体_GB2312" pitchFamily="49" charset="-122"/>
              </a:rPr>
              <a:t>§1.1  &amp; §1.2 </a:t>
            </a:r>
            <a:endParaRPr lang="zh-CN" altLang="en-US" sz="2400">
              <a:solidFill>
                <a:srgbClr val="0000FF"/>
              </a:solidFill>
              <a:latin typeface="隶书" pitchFamily="49" charset="-122"/>
              <a:ea typeface="隶书" pitchFamily="49" charset="-122"/>
            </a:endParaRPr>
          </a:p>
        </p:txBody>
      </p:sp>
      <p:pic>
        <p:nvPicPr>
          <p:cNvPr id="48136" name="图片 8"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6588" y="163513"/>
            <a:ext cx="2571750" cy="53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ChangeArrowheads="1"/>
          </p:cNvSpPr>
          <p:nvPr/>
        </p:nvSpPr>
        <p:spPr bwMode="auto">
          <a:xfrm>
            <a:off x="0" y="1384300"/>
            <a:ext cx="9144000" cy="1143000"/>
          </a:xfrm>
          <a:prstGeom prst="rect">
            <a:avLst/>
          </a:prstGeom>
          <a:noFill/>
          <a:ln w="9525">
            <a:noFill/>
            <a:miter lim="800000"/>
            <a:headEnd/>
            <a:tailEnd/>
          </a:ln>
        </p:spPr>
        <p:txBody>
          <a:bodyPr/>
          <a:lstStyle/>
          <a:p>
            <a:pPr algn="ctr" eaLnBrk="0" hangingPunct="0">
              <a:defRPr/>
            </a:pPr>
            <a:r>
              <a:rPr kumimoji="0" lang="zh-CN" altLang="en-US" sz="4000" spc="600" dirty="0">
                <a:solidFill>
                  <a:srgbClr val="0000C4"/>
                </a:solidFill>
                <a:latin typeface="华文新魏" pitchFamily="2" charset="-122"/>
                <a:ea typeface="华文新魏" pitchFamily="2" charset="-122"/>
              </a:rPr>
              <a:t>考试成绩评定</a:t>
            </a:r>
            <a:endParaRPr kumimoji="0" lang="en-US" altLang="zh-CN" sz="4000" spc="600" dirty="0">
              <a:solidFill>
                <a:srgbClr val="0000C4"/>
              </a:solidFill>
              <a:latin typeface="华文新魏" pitchFamily="2" charset="-122"/>
              <a:ea typeface="华文新魏" pitchFamily="2" charset="-122"/>
            </a:endParaRPr>
          </a:p>
        </p:txBody>
      </p:sp>
      <p:cxnSp>
        <p:nvCxnSpPr>
          <p:cNvPr id="23" name="直接连接符 22"/>
          <p:cNvCxnSpPr/>
          <p:nvPr/>
        </p:nvCxnSpPr>
        <p:spPr>
          <a:xfrm flipV="1">
            <a:off x="241300" y="6604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24" name="Picture 6"/>
          <p:cNvPicPr>
            <a:picLocks noChangeAspect="1" noChangeArrowheads="1"/>
          </p:cNvPicPr>
          <p:nvPr/>
        </p:nvPicPr>
        <p:blipFill>
          <a:blip r:embed="rId2" cstate="print">
            <a:clrChange>
              <a:clrFrom>
                <a:srgbClr val="FEFEFE"/>
              </a:clrFrom>
              <a:clrTo>
                <a:srgbClr val="FEFEFE">
                  <a:alpha val="0"/>
                </a:srgbClr>
              </a:clrTo>
            </a:clrChange>
          </a:blip>
          <a:srcRect l="6023" t="5142" r="18069" b="10284"/>
          <a:stretch>
            <a:fillRect/>
          </a:stretch>
        </p:blipFill>
        <p:spPr bwMode="auto">
          <a:xfrm>
            <a:off x="7737016" y="76200"/>
            <a:ext cx="882760" cy="576000"/>
          </a:xfrm>
          <a:prstGeom prst="roundRect">
            <a:avLst/>
          </a:prstGeom>
          <a:noFill/>
          <a:ln w="38100" cap="flat" cmpd="sng" algn="ctr">
            <a:noFill/>
            <a:prstDash val="solid"/>
            <a:miter lim="800000"/>
            <a:headEnd/>
            <a:tailEnd/>
          </a:ln>
        </p:spPr>
      </p:pic>
      <p:sp>
        <p:nvSpPr>
          <p:cNvPr id="8197" name="TextBox 24"/>
          <p:cNvSpPr txBox="1">
            <a:spLocks noChangeArrowheads="1"/>
          </p:cNvSpPr>
          <p:nvPr/>
        </p:nvSpPr>
        <p:spPr bwMode="auto">
          <a:xfrm>
            <a:off x="4660900" y="88900"/>
            <a:ext cx="276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模拟电子线路 </a:t>
            </a:r>
            <a:r>
              <a:rPr lang="en-US" altLang="zh-CN">
                <a:ea typeface="楷体" panose="02010609060101010101" pitchFamily="49" charset="-122"/>
                <a:cs typeface="Times New Roman" panose="02020603050405020304" pitchFamily="18" charset="0"/>
              </a:rPr>
              <a:t>B</a:t>
            </a:r>
            <a:endParaRPr lang="zh-CN" altLang="en-US">
              <a:latin typeface="楷体" panose="02010609060101010101" pitchFamily="49" charset="-122"/>
              <a:ea typeface="楷体" panose="02010609060101010101" pitchFamily="49" charset="-122"/>
            </a:endParaRPr>
          </a:p>
        </p:txBody>
      </p:sp>
      <p:sp>
        <p:nvSpPr>
          <p:cNvPr id="8198" name="Rectangle 3"/>
          <p:cNvSpPr txBox="1">
            <a:spLocks noRot="1" noChangeArrowheads="1"/>
          </p:cNvSpPr>
          <p:nvPr/>
        </p:nvSpPr>
        <p:spPr bwMode="auto">
          <a:xfrm>
            <a:off x="673100" y="2212975"/>
            <a:ext cx="68834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ts val="3838"/>
              </a:lnSpc>
              <a:spcBef>
                <a:spcPct val="20000"/>
              </a:spcBef>
            </a:pPr>
            <a:r>
              <a:rPr lang="en-US" altLang="zh-CN">
                <a:latin typeface="宋体" panose="02010600030101010101" pitchFamily="2" charset="-122"/>
              </a:rPr>
              <a:t>       </a:t>
            </a:r>
            <a:endParaRPr lang="zh-CN" altLang="en-US">
              <a:latin typeface="宋体" panose="02010600030101010101" pitchFamily="2" charset="-122"/>
            </a:endParaRPr>
          </a:p>
          <a:p>
            <a:pPr eaLnBrk="1" hangingPunct="1">
              <a:lnSpc>
                <a:spcPct val="150000"/>
              </a:lnSpc>
              <a:spcBef>
                <a:spcPct val="20000"/>
              </a:spcBef>
              <a:buFontTx/>
              <a:buBlip>
                <a:blip r:embed="rId3"/>
              </a:buBlip>
            </a:pPr>
            <a:r>
              <a:rPr kumimoji="0" lang="zh-CN" altLang="en-US" sz="3200">
                <a:latin typeface="Calibri" panose="020F0502020204030204" pitchFamily="34" charset="0"/>
              </a:rPr>
              <a:t> </a:t>
            </a:r>
            <a:r>
              <a:rPr kumimoji="0" lang="zh-CN" altLang="en-US" sz="3200">
                <a:ea typeface="楷体_GB2312" pitchFamily="49" charset="-122"/>
              </a:rPr>
              <a:t>平时成绩占 </a:t>
            </a:r>
            <a:r>
              <a:rPr kumimoji="0" lang="en-US" altLang="zh-CN" sz="3000">
                <a:ea typeface="楷体_GB2312" pitchFamily="49" charset="-122"/>
                <a:cs typeface="Times New Roman" panose="02020603050405020304" pitchFamily="18" charset="0"/>
              </a:rPr>
              <a:t>30%</a:t>
            </a:r>
          </a:p>
          <a:p>
            <a:pPr eaLnBrk="1" hangingPunct="1">
              <a:lnSpc>
                <a:spcPct val="150000"/>
              </a:lnSpc>
              <a:spcBef>
                <a:spcPct val="20000"/>
              </a:spcBef>
              <a:spcAft>
                <a:spcPts val="1200"/>
              </a:spcAft>
            </a:pPr>
            <a:r>
              <a:rPr kumimoji="0" lang="en-US" altLang="zh-CN" sz="3000">
                <a:latin typeface="宋体" panose="02010600030101010101" pitchFamily="2" charset="-122"/>
                <a:cs typeface="Times New Roman" panose="02020603050405020304" pitchFamily="18" charset="0"/>
              </a:rPr>
              <a:t>        </a:t>
            </a:r>
            <a:r>
              <a:rPr lang="en-US" altLang="zh-CN" sz="3200">
                <a:latin typeface="宋体" panose="02010600030101010101" pitchFamily="2" charset="-122"/>
              </a:rPr>
              <a:t>(</a:t>
            </a:r>
            <a:r>
              <a:rPr lang="zh-CN" altLang="en-US" sz="3200">
                <a:latin typeface="宋体" panose="02010600030101010101" pitchFamily="2" charset="-122"/>
              </a:rPr>
              <a:t>无期中考试）</a:t>
            </a:r>
            <a:endParaRPr kumimoji="0" lang="en-US" altLang="zh-CN" sz="3000">
              <a:cs typeface="Times New Roman" panose="02020603050405020304" pitchFamily="18" charset="0"/>
            </a:endParaRPr>
          </a:p>
          <a:p>
            <a:pPr eaLnBrk="1" hangingPunct="1">
              <a:lnSpc>
                <a:spcPct val="150000"/>
              </a:lnSpc>
              <a:spcBef>
                <a:spcPct val="20000"/>
              </a:spcBef>
              <a:buFontTx/>
              <a:buBlip>
                <a:blip r:embed="rId3"/>
              </a:buBlip>
            </a:pPr>
            <a:r>
              <a:rPr kumimoji="0" lang="zh-CN" altLang="en-US" sz="3200">
                <a:ea typeface="楷体_GB2312" pitchFamily="49" charset="-122"/>
              </a:rPr>
              <a:t> 期末成绩占 </a:t>
            </a:r>
            <a:r>
              <a:rPr kumimoji="0" lang="en-US" altLang="zh-CN" sz="3200">
                <a:ea typeface="楷体_GB2312" pitchFamily="49" charset="-122"/>
              </a:rPr>
              <a:t>70%</a:t>
            </a:r>
            <a:endParaRPr kumimoji="0" lang="en-US" altLang="zh-CN" sz="30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544513" y="577850"/>
            <a:ext cx="77724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600">
                <a:solidFill>
                  <a:srgbClr val="FF0000"/>
                </a:solidFill>
                <a:latin typeface="黑体" panose="02010609060101010101" pitchFamily="49" charset="-122"/>
                <a:ea typeface="黑体" panose="02010609060101010101" pitchFamily="49" charset="-122"/>
              </a:rPr>
              <a:t>两种电信号</a:t>
            </a:r>
          </a:p>
        </p:txBody>
      </p:sp>
      <p:sp>
        <p:nvSpPr>
          <p:cNvPr id="9219" name="Rectangle 5"/>
          <p:cNvSpPr>
            <a:spLocks noChangeArrowheads="1"/>
          </p:cNvSpPr>
          <p:nvPr/>
        </p:nvSpPr>
        <p:spPr bwMode="auto">
          <a:xfrm>
            <a:off x="190500" y="1627188"/>
            <a:ext cx="87757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70000"/>
            </a:pPr>
            <a:r>
              <a:rPr kumimoji="0" lang="zh-CN" altLang="en-US">
                <a:solidFill>
                  <a:srgbClr val="0000EE"/>
                </a:solidFill>
                <a:latin typeface="黑体" panose="02010609060101010101" pitchFamily="49" charset="-122"/>
                <a:ea typeface="黑体" panose="02010609060101010101" pitchFamily="49" charset="-122"/>
              </a:rPr>
              <a:t>数字信号</a:t>
            </a:r>
            <a:r>
              <a:rPr kumimoji="0" lang="zh-CN" altLang="en-US"/>
              <a:t> </a:t>
            </a:r>
            <a:r>
              <a:rPr kumimoji="0" lang="en-US" altLang="zh-CN"/>
              <a:t>(Digital signal) </a:t>
            </a:r>
            <a:r>
              <a:rPr kumimoji="0" lang="zh-CN" altLang="en-US"/>
              <a:t>：</a:t>
            </a:r>
            <a:r>
              <a:rPr kumimoji="0" lang="zh-CN" altLang="en-US">
                <a:latin typeface="楷体" panose="02010609060101010101" pitchFamily="49" charset="-122"/>
                <a:ea typeface="楷体" panose="02010609060101010101" pitchFamily="49" charset="-122"/>
              </a:rPr>
              <a:t>指幅度的取值是离散的。如开关信号、计算机处理的二进制信号等。</a:t>
            </a:r>
          </a:p>
          <a:p>
            <a:pPr eaLnBrk="1" hangingPunct="1">
              <a:spcBef>
                <a:spcPts val="1800"/>
              </a:spcBef>
              <a:buClr>
                <a:schemeClr val="hlink"/>
              </a:buClr>
              <a:buSzPct val="70000"/>
            </a:pPr>
            <a:r>
              <a:rPr kumimoji="0" lang="zh-CN" altLang="en-US">
                <a:solidFill>
                  <a:srgbClr val="0000EE"/>
                </a:solidFill>
                <a:latin typeface="黑体" panose="02010609060101010101" pitchFamily="49" charset="-122"/>
                <a:ea typeface="黑体" panose="02010609060101010101" pitchFamily="49" charset="-122"/>
              </a:rPr>
              <a:t>模拟信号</a:t>
            </a:r>
            <a:r>
              <a:rPr kumimoji="0" lang="zh-CN" altLang="en-US">
                <a:solidFill>
                  <a:srgbClr val="FF0000"/>
                </a:solidFill>
              </a:rPr>
              <a:t> </a:t>
            </a:r>
            <a:r>
              <a:rPr kumimoji="0" lang="en-US" altLang="zh-CN"/>
              <a:t>(Analog signal) : </a:t>
            </a:r>
            <a:r>
              <a:rPr kumimoji="0" lang="zh-CN" altLang="en-US">
                <a:latin typeface="楷体" panose="02010609060101010101" pitchFamily="49" charset="-122"/>
                <a:ea typeface="楷体" panose="02010609060101010101" pitchFamily="49" charset="-122"/>
              </a:rPr>
              <a:t>指幅度的取值是连续的。如声音、图像、温度、压力等转化的电信号。</a:t>
            </a:r>
            <a:r>
              <a:rPr kumimoji="0" lang="zh-CN" altLang="zh-CN">
                <a:latin typeface="楷体" panose="02010609060101010101" pitchFamily="49" charset="-122"/>
                <a:ea typeface="楷体" panose="02010609060101010101" pitchFamily="49" charset="-122"/>
              </a:rPr>
              <a:t>“</a:t>
            </a:r>
            <a:r>
              <a:rPr kumimoji="0" lang="zh-CN" altLang="zh-CN">
                <a:solidFill>
                  <a:srgbClr val="C00000"/>
                </a:solidFill>
                <a:latin typeface="楷体" panose="02010609060101010101" pitchFamily="49" charset="-122"/>
                <a:ea typeface="楷体" panose="02010609060101010101" pitchFamily="49" charset="-122"/>
              </a:rPr>
              <a:t>模拟</a:t>
            </a:r>
            <a:r>
              <a:rPr kumimoji="0" lang="zh-CN" altLang="zh-CN">
                <a:latin typeface="楷体" panose="02010609060101010101" pitchFamily="49" charset="-122"/>
                <a:ea typeface="楷体" panose="02010609060101010101" pitchFamily="49" charset="-122"/>
              </a:rPr>
              <a:t>”二字主要指</a:t>
            </a:r>
            <a:r>
              <a:rPr kumimoji="0" lang="zh-CN" altLang="en-US">
                <a:solidFill>
                  <a:srgbClr val="C00000"/>
                </a:solidFill>
                <a:latin typeface="楷体" panose="02010609060101010101" pitchFamily="49" charset="-122"/>
                <a:ea typeface="楷体" panose="02010609060101010101" pitchFamily="49" charset="-122"/>
              </a:rPr>
              <a:t>电压</a:t>
            </a:r>
            <a:r>
              <a:rPr kumimoji="0" lang="zh-CN" altLang="zh-CN">
                <a:solidFill>
                  <a:srgbClr val="C00000"/>
                </a:solidFill>
                <a:latin typeface="楷体" panose="02010609060101010101" pitchFamily="49" charset="-122"/>
                <a:ea typeface="楷体" panose="02010609060101010101" pitchFamily="49" charset="-122"/>
              </a:rPr>
              <a:t>（或</a:t>
            </a:r>
            <a:r>
              <a:rPr kumimoji="0" lang="zh-CN" altLang="en-US">
                <a:solidFill>
                  <a:srgbClr val="C00000"/>
                </a:solidFill>
                <a:latin typeface="楷体" panose="02010609060101010101" pitchFamily="49" charset="-122"/>
                <a:ea typeface="楷体" panose="02010609060101010101" pitchFamily="49" charset="-122"/>
              </a:rPr>
              <a:t>电流</a:t>
            </a:r>
            <a:r>
              <a:rPr kumimoji="0" lang="zh-CN" altLang="zh-CN">
                <a:solidFill>
                  <a:srgbClr val="C00000"/>
                </a:solidFill>
                <a:latin typeface="楷体" panose="02010609060101010101" pitchFamily="49" charset="-122"/>
                <a:ea typeface="楷体" panose="02010609060101010101" pitchFamily="49" charset="-122"/>
              </a:rPr>
              <a:t>）</a:t>
            </a:r>
            <a:r>
              <a:rPr kumimoji="0" lang="zh-CN" altLang="zh-CN">
                <a:latin typeface="楷体" panose="02010609060101010101" pitchFamily="49" charset="-122"/>
                <a:ea typeface="楷体" panose="02010609060101010101" pitchFamily="49" charset="-122"/>
              </a:rPr>
              <a:t>对于真实信号</a:t>
            </a:r>
            <a:r>
              <a:rPr kumimoji="0" lang="zh-CN" altLang="zh-CN">
                <a:solidFill>
                  <a:srgbClr val="C00000"/>
                </a:solidFill>
                <a:latin typeface="楷体" panose="02010609060101010101" pitchFamily="49" charset="-122"/>
                <a:ea typeface="楷体" panose="02010609060101010101" pitchFamily="49" charset="-122"/>
              </a:rPr>
              <a:t>成比例的再现</a:t>
            </a:r>
            <a:r>
              <a:rPr kumimoji="0" lang="zh-CN" altLang="zh-CN">
                <a:latin typeface="楷体" panose="02010609060101010101" pitchFamily="49" charset="-122"/>
                <a:ea typeface="楷体" panose="02010609060101010101" pitchFamily="49" charset="-122"/>
              </a:rPr>
              <a:t>，它最初来源于</a:t>
            </a:r>
            <a:r>
              <a:rPr kumimoji="0" lang="zh-CN" altLang="en-US">
                <a:latin typeface="楷体" panose="02010609060101010101" pitchFamily="49" charset="-122"/>
                <a:ea typeface="楷体" panose="02010609060101010101" pitchFamily="49" charset="-122"/>
              </a:rPr>
              <a:t>希腊</a:t>
            </a:r>
            <a:r>
              <a:rPr kumimoji="0" lang="zh-CN" altLang="zh-CN">
                <a:latin typeface="楷体" panose="02010609060101010101" pitchFamily="49" charset="-122"/>
                <a:ea typeface="楷体" panose="02010609060101010101" pitchFamily="49" charset="-122"/>
              </a:rPr>
              <a:t>词汇，意思是“成比例的</a:t>
            </a:r>
            <a:r>
              <a:rPr kumimoji="0" lang="zh-CN" altLang="en-US">
                <a:latin typeface="楷体" panose="02010609060101010101" pitchFamily="49" charset="-122"/>
                <a:ea typeface="楷体" panose="02010609060101010101" pitchFamily="49" charset="-122"/>
              </a:rPr>
              <a:t>”。</a:t>
            </a:r>
          </a:p>
        </p:txBody>
      </p:sp>
      <p:pic>
        <p:nvPicPr>
          <p:cNvPr id="9220" name="Picture 8" descr="200907051520038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4681538"/>
            <a:ext cx="29686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E8%99%9A%E6%8B%9F%E7%A4%BA%E6%B3%A2%E5%99%A8%E6%98%BE%E7%A4%BA%E7%9A%84%E6%B3%A2%E5%BD%A2"/>
          <p:cNvPicPr>
            <a:picLocks noChangeAspect="1" noChangeArrowheads="1"/>
          </p:cNvPicPr>
          <p:nvPr/>
        </p:nvPicPr>
        <p:blipFill>
          <a:blip r:embed="rId4">
            <a:extLst>
              <a:ext uri="{28A0092B-C50C-407E-A947-70E740481C1C}">
                <a14:useLocalDpi xmlns:a14="http://schemas.microsoft.com/office/drawing/2010/main" val="0"/>
              </a:ext>
            </a:extLst>
          </a:blip>
          <a:srcRect r="922" b="33000"/>
          <a:stretch>
            <a:fillRect/>
          </a:stretch>
        </p:blipFill>
        <p:spPr bwMode="auto">
          <a:xfrm>
            <a:off x="682625" y="4802188"/>
            <a:ext cx="2944813"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flipV="1">
            <a:off x="241300" y="6604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8" name="Picture 6"/>
          <p:cNvPicPr>
            <a:picLocks noChangeAspect="1" noChangeArrowheads="1"/>
          </p:cNvPicPr>
          <p:nvPr/>
        </p:nvPicPr>
        <p:blipFill>
          <a:blip r:embed="rId5" cstate="print">
            <a:clrChange>
              <a:clrFrom>
                <a:srgbClr val="FEFEFE"/>
              </a:clrFrom>
              <a:clrTo>
                <a:srgbClr val="FEFEFE">
                  <a:alpha val="0"/>
                </a:srgbClr>
              </a:clrTo>
            </a:clrChange>
          </a:blip>
          <a:srcRect l="6023" t="5142" r="18069" b="10284"/>
          <a:stretch>
            <a:fillRect/>
          </a:stretch>
        </p:blipFill>
        <p:spPr bwMode="auto">
          <a:xfrm>
            <a:off x="7737016" y="76200"/>
            <a:ext cx="882760" cy="576000"/>
          </a:xfrm>
          <a:prstGeom prst="roundRect">
            <a:avLst/>
          </a:prstGeom>
          <a:noFill/>
          <a:ln w="38100" cap="flat" cmpd="sng" algn="ctr">
            <a:noFill/>
            <a:prstDash val="solid"/>
            <a:miter lim="800000"/>
            <a:headEnd/>
            <a:tailEnd/>
          </a:ln>
        </p:spPr>
      </p:pic>
      <p:sp>
        <p:nvSpPr>
          <p:cNvPr id="9224" name="TextBox 24"/>
          <p:cNvSpPr txBox="1">
            <a:spLocks noChangeArrowheads="1"/>
          </p:cNvSpPr>
          <p:nvPr/>
        </p:nvSpPr>
        <p:spPr bwMode="auto">
          <a:xfrm>
            <a:off x="4660900" y="88900"/>
            <a:ext cx="276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模拟电子线路 </a:t>
            </a:r>
            <a:r>
              <a:rPr lang="en-US" altLang="zh-CN">
                <a:ea typeface="楷体" panose="02010609060101010101" pitchFamily="49" charset="-122"/>
                <a:cs typeface="Times New Roman" panose="02020603050405020304" pitchFamily="18" charset="0"/>
              </a:rPr>
              <a:t>B</a:t>
            </a:r>
            <a:endParaRPr lang="zh-CN" altLang="en-US">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1139825"/>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4400">
                <a:solidFill>
                  <a:srgbClr val="0000F6"/>
                </a:solidFill>
                <a:latin typeface="隶书" pitchFamily="49" charset="-122"/>
                <a:ea typeface="隶书" pitchFamily="49" charset="-122"/>
              </a:rPr>
              <a:t>第一章 半导体二极管及其应用</a:t>
            </a:r>
          </a:p>
        </p:txBody>
      </p:sp>
      <p:cxnSp>
        <p:nvCxnSpPr>
          <p:cNvPr id="5" name="直接连接符 4"/>
          <p:cNvCxnSpPr/>
          <p:nvPr/>
        </p:nvCxnSpPr>
        <p:spPr>
          <a:xfrm flipV="1">
            <a:off x="241300" y="5969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6" name="Picture 6"/>
          <p:cNvPicPr>
            <a:picLocks noChangeAspect="1" noChangeArrowheads="1"/>
          </p:cNvPicPr>
          <p:nvPr/>
        </p:nvPicPr>
        <p:blipFill>
          <a:blip r:embed="rId2" cstate="print">
            <a:clrChange>
              <a:clrFrom>
                <a:srgbClr val="FEFEFE"/>
              </a:clrFrom>
              <a:clrTo>
                <a:srgbClr val="FEFEFE">
                  <a:alpha val="0"/>
                </a:srgbClr>
              </a:clrTo>
            </a:clrChange>
          </a:blip>
          <a:srcRect l="6023" t="5142" r="18069" b="10284"/>
          <a:stretch>
            <a:fillRect/>
          </a:stretch>
        </p:blipFill>
        <p:spPr bwMode="auto">
          <a:xfrm>
            <a:off x="7737017" y="63500"/>
            <a:ext cx="772415" cy="504000"/>
          </a:xfrm>
          <a:prstGeom prst="roundRect">
            <a:avLst/>
          </a:prstGeom>
          <a:noFill/>
          <a:ln w="38100" cap="flat" cmpd="sng" algn="ctr">
            <a:noFill/>
            <a:prstDash val="solid"/>
            <a:miter lim="800000"/>
            <a:headEnd/>
            <a:tailEnd/>
          </a:ln>
        </p:spPr>
      </p:pic>
      <p:sp>
        <p:nvSpPr>
          <p:cNvPr id="10245" name="TextBox 24"/>
          <p:cNvSpPr txBox="1">
            <a:spLocks noChangeArrowheads="1"/>
          </p:cNvSpPr>
          <p:nvPr/>
        </p:nvSpPr>
        <p:spPr bwMode="auto">
          <a:xfrm>
            <a:off x="4660900" y="88900"/>
            <a:ext cx="2401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rPr>
              <a:t>模拟电子线路 </a:t>
            </a:r>
            <a:r>
              <a:rPr lang="en-US" altLang="zh-CN" sz="2400">
                <a:ea typeface="楷体" panose="02010609060101010101" pitchFamily="49" charset="-122"/>
                <a:cs typeface="Times New Roman" panose="02020603050405020304" pitchFamily="18" charset="0"/>
              </a:rPr>
              <a:t>B</a:t>
            </a:r>
            <a:endParaRPr lang="zh-CN" altLang="en-US" sz="2400">
              <a:latin typeface="楷体" panose="02010609060101010101" pitchFamily="49" charset="-122"/>
              <a:ea typeface="楷体" panose="02010609060101010101" pitchFamily="49" charset="-122"/>
            </a:endParaRPr>
          </a:p>
        </p:txBody>
      </p:sp>
      <p:sp>
        <p:nvSpPr>
          <p:cNvPr id="10246" name="TextBox 24"/>
          <p:cNvSpPr txBox="1">
            <a:spLocks noChangeArrowheads="1"/>
          </p:cNvSpPr>
          <p:nvPr/>
        </p:nvSpPr>
        <p:spPr bwMode="auto">
          <a:xfrm>
            <a:off x="228600" y="635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隶书" pitchFamily="49" charset="-122"/>
                <a:ea typeface="隶书" pitchFamily="49" charset="-122"/>
              </a:rPr>
              <a:t>第一章</a:t>
            </a:r>
          </a:p>
        </p:txBody>
      </p:sp>
      <p:sp>
        <p:nvSpPr>
          <p:cNvPr id="10247" name="Rectangle 7"/>
          <p:cNvSpPr>
            <a:spLocks noChangeArrowheads="1"/>
          </p:cNvSpPr>
          <p:nvPr/>
        </p:nvSpPr>
        <p:spPr bwMode="auto">
          <a:xfrm>
            <a:off x="544513" y="3105150"/>
            <a:ext cx="78613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lvl1pPr indent="2667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a:t>
            </a:r>
            <a:r>
              <a:rPr lang="en-US" altLang="zh-CN"/>
              <a:t>1</a:t>
            </a:r>
            <a:r>
              <a:rPr lang="zh-CN" altLang="en-US"/>
              <a:t>）了解本征半导体、杂质半导体和</a:t>
            </a:r>
            <a:r>
              <a:rPr lang="en-US" altLang="zh-CN"/>
              <a:t>PN</a:t>
            </a:r>
            <a:r>
              <a:rPr lang="zh-CN" altLang="en-US"/>
              <a:t>结的形成及其特性。</a:t>
            </a:r>
          </a:p>
        </p:txBody>
      </p:sp>
      <p:sp>
        <p:nvSpPr>
          <p:cNvPr id="10248" name="Rectangle 8"/>
          <p:cNvSpPr>
            <a:spLocks noChangeArrowheads="1"/>
          </p:cNvSpPr>
          <p:nvPr/>
        </p:nvSpPr>
        <p:spPr bwMode="auto">
          <a:xfrm>
            <a:off x="544513" y="4340225"/>
            <a:ext cx="78613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lvl1pPr indent="2667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a:t>
            </a:r>
            <a:r>
              <a:rPr lang="en-US" altLang="zh-CN"/>
              <a:t>2</a:t>
            </a:r>
            <a:r>
              <a:rPr lang="zh-CN" altLang="en-US"/>
              <a:t>）掌握晶体二极管的特性和主要参数。</a:t>
            </a:r>
          </a:p>
        </p:txBody>
      </p:sp>
      <p:sp>
        <p:nvSpPr>
          <p:cNvPr id="10249" name="Rectangle 9"/>
          <p:cNvSpPr>
            <a:spLocks noChangeArrowheads="1"/>
          </p:cNvSpPr>
          <p:nvPr/>
        </p:nvSpPr>
        <p:spPr bwMode="auto">
          <a:xfrm>
            <a:off x="544513" y="5106988"/>
            <a:ext cx="78613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lvl1pPr indent="2667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t>（</a:t>
            </a:r>
            <a:r>
              <a:rPr lang="en-US" altLang="zh-CN"/>
              <a:t>3</a:t>
            </a:r>
            <a:r>
              <a:rPr lang="zh-CN" altLang="en-US"/>
              <a:t>）掌握普通二极管、稳压二极管构成的基本电路的组成、工作原理及分析方法。</a:t>
            </a:r>
          </a:p>
        </p:txBody>
      </p:sp>
      <p:sp>
        <p:nvSpPr>
          <p:cNvPr id="10250" name="矩形 10"/>
          <p:cNvSpPr>
            <a:spLocks noChangeArrowheads="1"/>
          </p:cNvSpPr>
          <p:nvPr/>
        </p:nvSpPr>
        <p:spPr bwMode="auto">
          <a:xfrm>
            <a:off x="368300" y="2133600"/>
            <a:ext cx="2616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667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3200">
                <a:solidFill>
                  <a:srgbClr val="FF0000"/>
                </a:solidFill>
              </a:rPr>
              <a:t>基本要求： </a:t>
            </a:r>
            <a:endParaRPr lang="en-US" altLang="zh-CN" sz="320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7"/>
          <p:cNvSpPr txBox="1">
            <a:spLocks noChangeArrowheads="1"/>
          </p:cNvSpPr>
          <p:nvPr/>
        </p:nvSpPr>
        <p:spPr bwMode="auto">
          <a:xfrm>
            <a:off x="0" y="8826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600">
                <a:solidFill>
                  <a:srgbClr val="0000FF"/>
                </a:solidFill>
                <a:ea typeface="楷体_GB2312" pitchFamily="49" charset="-122"/>
              </a:rPr>
              <a:t>§1.1 </a:t>
            </a:r>
            <a:r>
              <a:rPr lang="zh-CN" altLang="en-US" sz="3600">
                <a:solidFill>
                  <a:srgbClr val="0000FF"/>
                </a:solidFill>
                <a:ea typeface="隶书" pitchFamily="49" charset="-122"/>
              </a:rPr>
              <a:t>半导体物理基础知识</a:t>
            </a:r>
            <a:endParaRPr lang="zh-CN" altLang="en-US" sz="3600">
              <a:solidFill>
                <a:srgbClr val="0000FF"/>
              </a:solidFill>
              <a:ea typeface="楷体_GB2312" pitchFamily="49" charset="-122"/>
            </a:endParaRPr>
          </a:p>
        </p:txBody>
      </p:sp>
      <p:cxnSp>
        <p:nvCxnSpPr>
          <p:cNvPr id="11" name="直接连接符 10"/>
          <p:cNvCxnSpPr/>
          <p:nvPr/>
        </p:nvCxnSpPr>
        <p:spPr>
          <a:xfrm flipV="1">
            <a:off x="241300" y="5969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2" name="Picture 6"/>
          <p:cNvPicPr>
            <a:picLocks noChangeAspect="1" noChangeArrowheads="1"/>
          </p:cNvPicPr>
          <p:nvPr/>
        </p:nvPicPr>
        <p:blipFill>
          <a:blip r:embed="rId2" cstate="print">
            <a:clrChange>
              <a:clrFrom>
                <a:srgbClr val="FEFEFE"/>
              </a:clrFrom>
              <a:clrTo>
                <a:srgbClr val="FEFEFE">
                  <a:alpha val="0"/>
                </a:srgbClr>
              </a:clrTo>
            </a:clrChange>
          </a:blip>
          <a:srcRect l="6023" t="5142" r="18069" b="10284"/>
          <a:stretch>
            <a:fillRect/>
          </a:stretch>
        </p:blipFill>
        <p:spPr bwMode="auto">
          <a:xfrm>
            <a:off x="7737017" y="63500"/>
            <a:ext cx="772415" cy="504000"/>
          </a:xfrm>
          <a:prstGeom prst="roundRect">
            <a:avLst/>
          </a:prstGeom>
          <a:noFill/>
          <a:ln w="38100" cap="flat" cmpd="sng" algn="ctr">
            <a:noFill/>
            <a:prstDash val="solid"/>
            <a:miter lim="800000"/>
            <a:headEnd/>
            <a:tailEnd/>
          </a:ln>
        </p:spPr>
      </p:pic>
      <p:sp>
        <p:nvSpPr>
          <p:cNvPr id="11269" name="TextBox 24"/>
          <p:cNvSpPr txBox="1">
            <a:spLocks noChangeArrowheads="1"/>
          </p:cNvSpPr>
          <p:nvPr/>
        </p:nvSpPr>
        <p:spPr bwMode="auto">
          <a:xfrm>
            <a:off x="4660900" y="88900"/>
            <a:ext cx="2401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rPr>
              <a:t>模拟电子线路 </a:t>
            </a:r>
            <a:r>
              <a:rPr lang="en-US" altLang="zh-CN" sz="2400">
                <a:ea typeface="楷体" panose="02010609060101010101" pitchFamily="49" charset="-122"/>
                <a:cs typeface="Times New Roman" panose="02020603050405020304" pitchFamily="18" charset="0"/>
              </a:rPr>
              <a:t>B</a:t>
            </a:r>
            <a:endParaRPr lang="zh-CN" altLang="en-US" sz="2400">
              <a:latin typeface="楷体" panose="02010609060101010101" pitchFamily="49" charset="-122"/>
              <a:ea typeface="楷体" panose="02010609060101010101" pitchFamily="49" charset="-122"/>
            </a:endParaRPr>
          </a:p>
        </p:txBody>
      </p:sp>
      <p:sp>
        <p:nvSpPr>
          <p:cNvPr id="11270" name="TextBox 24"/>
          <p:cNvSpPr txBox="1">
            <a:spLocks noChangeArrowheads="1"/>
          </p:cNvSpPr>
          <p:nvPr/>
        </p:nvSpPr>
        <p:spPr bwMode="auto">
          <a:xfrm>
            <a:off x="228600" y="63500"/>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隶书" pitchFamily="49" charset="-122"/>
                <a:ea typeface="隶书" pitchFamily="49" charset="-122"/>
              </a:rPr>
              <a:t>第一章</a:t>
            </a:r>
            <a:r>
              <a:rPr lang="en-US" altLang="zh-CN" sz="2400">
                <a:latin typeface="隶书" pitchFamily="49" charset="-122"/>
                <a:ea typeface="隶书" pitchFamily="49" charset="-122"/>
              </a:rPr>
              <a:t> </a:t>
            </a:r>
            <a:r>
              <a:rPr lang="en-US" altLang="zh-CN" sz="2400">
                <a:ea typeface="隶书" pitchFamily="49" charset="-122"/>
                <a:cs typeface="Times New Roman" panose="02020603050405020304" pitchFamily="18" charset="0"/>
              </a:rPr>
              <a:t>--</a:t>
            </a:r>
            <a:r>
              <a:rPr lang="en-US" altLang="zh-CN" sz="2400">
                <a:solidFill>
                  <a:srgbClr val="FF0000"/>
                </a:solidFill>
                <a:ea typeface="楷体_GB2312" pitchFamily="49" charset="-122"/>
              </a:rPr>
              <a:t> </a:t>
            </a:r>
            <a:r>
              <a:rPr lang="en-US" altLang="zh-CN" sz="2400">
                <a:solidFill>
                  <a:srgbClr val="0000FF"/>
                </a:solidFill>
                <a:ea typeface="楷体_GB2312" pitchFamily="49" charset="-122"/>
              </a:rPr>
              <a:t>§1.1 </a:t>
            </a:r>
            <a:endParaRPr lang="zh-CN" altLang="en-US" sz="2400">
              <a:solidFill>
                <a:srgbClr val="0000FF"/>
              </a:solidFill>
              <a:latin typeface="隶书" pitchFamily="49" charset="-122"/>
              <a:ea typeface="隶书" pitchFamily="49" charset="-122"/>
            </a:endParaRPr>
          </a:p>
        </p:txBody>
      </p:sp>
      <p:sp>
        <p:nvSpPr>
          <p:cNvPr id="22" name="Text Box 5"/>
          <p:cNvSpPr txBox="1">
            <a:spLocks noChangeArrowheads="1"/>
          </p:cNvSpPr>
          <p:nvPr/>
        </p:nvSpPr>
        <p:spPr bwMode="auto">
          <a:xfrm>
            <a:off x="731838" y="1801813"/>
            <a:ext cx="53482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FF0066"/>
                </a:solidFill>
              </a:rPr>
              <a:t>一、导体、绝缘体、半导体</a:t>
            </a:r>
          </a:p>
        </p:txBody>
      </p:sp>
      <p:sp>
        <p:nvSpPr>
          <p:cNvPr id="23" name="Rectangle 6"/>
          <p:cNvSpPr>
            <a:spLocks noChangeArrowheads="1"/>
          </p:cNvSpPr>
          <p:nvPr/>
        </p:nvSpPr>
        <p:spPr bwMode="auto">
          <a:xfrm>
            <a:off x="750888" y="2447925"/>
            <a:ext cx="5548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r>
              <a:rPr lang="zh-CN" altLang="en-US"/>
              <a:t>导体</a:t>
            </a:r>
            <a:r>
              <a:rPr lang="en-US" altLang="zh-CN"/>
              <a:t>(Conductor) </a:t>
            </a:r>
            <a:r>
              <a:rPr lang="zh-CN" altLang="en-US"/>
              <a:t>：</a:t>
            </a:r>
            <a:r>
              <a:rPr lang="en-US" altLang="zh-CN">
                <a:cs typeface="Times New Roman" panose="02020603050405020304" pitchFamily="18" charset="0"/>
                <a:sym typeface="Symbol" panose="05050102010706020507" pitchFamily="18" charset="2"/>
              </a:rPr>
              <a:t></a:t>
            </a:r>
            <a:r>
              <a:rPr lang="en-US" altLang="zh-CN">
                <a:cs typeface="Times New Roman" panose="02020603050405020304" pitchFamily="18" charset="0"/>
              </a:rPr>
              <a:t>&lt;10</a:t>
            </a:r>
            <a:r>
              <a:rPr lang="en-US" altLang="zh-CN" baseline="30000">
                <a:cs typeface="Times New Roman" panose="02020603050405020304" pitchFamily="18" charset="0"/>
              </a:rPr>
              <a:t>-4 </a:t>
            </a:r>
            <a:r>
              <a:rPr lang="en-US" altLang="zh-CN">
                <a:cs typeface="Times New Roman" panose="02020603050405020304" pitchFamily="18" charset="0"/>
                <a:sym typeface="Symbol" panose="05050102010706020507" pitchFamily="18" charset="2"/>
              </a:rPr>
              <a:t></a:t>
            </a:r>
            <a:r>
              <a:rPr lang="en-US" altLang="zh-CN"/>
              <a:t>·</a:t>
            </a:r>
            <a:r>
              <a:rPr lang="en-US" altLang="zh-CN">
                <a:cs typeface="Times New Roman" panose="02020603050405020304" pitchFamily="18" charset="0"/>
              </a:rPr>
              <a:t>m</a:t>
            </a:r>
            <a:endParaRPr lang="en-US" altLang="zh-CN" baseline="30000">
              <a:cs typeface="Times New Roman" panose="02020603050405020304" pitchFamily="18" charset="0"/>
            </a:endParaRPr>
          </a:p>
        </p:txBody>
      </p:sp>
      <p:sp>
        <p:nvSpPr>
          <p:cNvPr id="24" name="Rectangle 7"/>
          <p:cNvSpPr>
            <a:spLocks noChangeArrowheads="1"/>
          </p:cNvSpPr>
          <p:nvPr/>
        </p:nvSpPr>
        <p:spPr bwMode="auto">
          <a:xfrm>
            <a:off x="765175" y="3586163"/>
            <a:ext cx="6099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r>
              <a:rPr lang="zh-CN" altLang="en-US"/>
              <a:t>绝缘体</a:t>
            </a:r>
            <a:r>
              <a:rPr lang="en-US" altLang="zh-CN"/>
              <a:t>(Insulator)</a:t>
            </a:r>
            <a:r>
              <a:rPr lang="zh-CN" altLang="en-US"/>
              <a:t>：</a:t>
            </a:r>
            <a:r>
              <a:rPr lang="en-US" altLang="zh-CN">
                <a:cs typeface="Times New Roman" panose="02020603050405020304" pitchFamily="18" charset="0"/>
                <a:sym typeface="Symbol" panose="05050102010706020507" pitchFamily="18" charset="2"/>
              </a:rPr>
              <a:t></a:t>
            </a:r>
            <a:r>
              <a:rPr lang="en-US" altLang="zh-CN">
                <a:cs typeface="Times New Roman" panose="02020603050405020304" pitchFamily="18" charset="0"/>
              </a:rPr>
              <a:t>&gt;10</a:t>
            </a:r>
            <a:r>
              <a:rPr lang="en-US" altLang="zh-CN" baseline="30000">
                <a:cs typeface="Times New Roman" panose="02020603050405020304" pitchFamily="18" charset="0"/>
              </a:rPr>
              <a:t>9 </a:t>
            </a:r>
            <a:r>
              <a:rPr lang="en-US" altLang="zh-CN">
                <a:cs typeface="Times New Roman" panose="02020603050405020304" pitchFamily="18" charset="0"/>
                <a:sym typeface="Symbol" panose="05050102010706020507" pitchFamily="18" charset="2"/>
              </a:rPr>
              <a:t></a:t>
            </a:r>
            <a:r>
              <a:rPr lang="en-US" altLang="zh-CN"/>
              <a:t>·</a:t>
            </a:r>
            <a:r>
              <a:rPr lang="en-US" altLang="zh-CN">
                <a:cs typeface="Times New Roman" panose="02020603050405020304" pitchFamily="18" charset="0"/>
              </a:rPr>
              <a:t>m</a:t>
            </a:r>
            <a:endParaRPr lang="en-US" altLang="zh-CN" baseline="30000">
              <a:cs typeface="Times New Roman" panose="02020603050405020304" pitchFamily="18" charset="0"/>
            </a:endParaRPr>
          </a:p>
        </p:txBody>
      </p:sp>
      <p:sp>
        <p:nvSpPr>
          <p:cNvPr id="25" name="Rectangle 8"/>
          <p:cNvSpPr>
            <a:spLocks noChangeArrowheads="1"/>
          </p:cNvSpPr>
          <p:nvPr/>
        </p:nvSpPr>
        <p:spPr bwMode="auto">
          <a:xfrm>
            <a:off x="754063" y="4725988"/>
            <a:ext cx="78898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r>
              <a:rPr lang="zh-CN" altLang="en-US"/>
              <a:t>半导体</a:t>
            </a:r>
            <a:r>
              <a:rPr lang="en-US" altLang="zh-CN"/>
              <a:t>(Semiconductor) </a:t>
            </a:r>
            <a:r>
              <a:rPr lang="zh-CN" altLang="en-US"/>
              <a:t>：</a:t>
            </a:r>
            <a:r>
              <a:rPr lang="en-US" altLang="zh-CN">
                <a:cs typeface="Times New Roman" panose="02020603050405020304" pitchFamily="18" charset="0"/>
              </a:rPr>
              <a:t> 10</a:t>
            </a:r>
            <a:r>
              <a:rPr lang="en-US" altLang="zh-CN" baseline="30000">
                <a:cs typeface="Times New Roman" panose="02020603050405020304" pitchFamily="18" charset="0"/>
              </a:rPr>
              <a:t>9 </a:t>
            </a:r>
            <a:r>
              <a:rPr lang="en-US" altLang="zh-CN">
                <a:cs typeface="Times New Roman" panose="02020603050405020304" pitchFamily="18" charset="0"/>
                <a:sym typeface="Symbol" panose="05050102010706020507" pitchFamily="18" charset="2"/>
              </a:rPr>
              <a:t></a:t>
            </a:r>
            <a:r>
              <a:rPr lang="en-US" altLang="zh-CN"/>
              <a:t>·</a:t>
            </a:r>
            <a:r>
              <a:rPr lang="en-US" altLang="zh-CN">
                <a:cs typeface="Times New Roman" panose="02020603050405020304" pitchFamily="18" charset="0"/>
              </a:rPr>
              <a:t>m </a:t>
            </a:r>
            <a:r>
              <a:rPr lang="en-US" altLang="zh-CN"/>
              <a:t>&lt;</a:t>
            </a:r>
            <a:r>
              <a:rPr lang="en-US" altLang="zh-CN">
                <a:cs typeface="Times New Roman" panose="02020603050405020304" pitchFamily="18" charset="0"/>
                <a:sym typeface="Symbol" panose="05050102010706020507" pitchFamily="18" charset="2"/>
              </a:rPr>
              <a:t></a:t>
            </a:r>
            <a:r>
              <a:rPr lang="en-US" altLang="zh-CN">
                <a:cs typeface="Times New Roman" panose="02020603050405020304" pitchFamily="18" charset="0"/>
              </a:rPr>
              <a:t>&lt;10</a:t>
            </a:r>
            <a:r>
              <a:rPr lang="en-US" altLang="zh-CN" baseline="30000">
                <a:cs typeface="Times New Roman" panose="02020603050405020304" pitchFamily="18" charset="0"/>
              </a:rPr>
              <a:t>-4</a:t>
            </a:r>
            <a:r>
              <a:rPr lang="en-US" altLang="zh-CN">
                <a:cs typeface="Times New Roman" panose="02020603050405020304" pitchFamily="18" charset="0"/>
                <a:sym typeface="Symbol" panose="05050102010706020507" pitchFamily="18" charset="2"/>
              </a:rPr>
              <a:t></a:t>
            </a:r>
            <a:r>
              <a:rPr lang="en-US" altLang="zh-CN"/>
              <a:t>·</a:t>
            </a:r>
            <a:r>
              <a:rPr lang="en-US" altLang="zh-CN">
                <a:cs typeface="Times New Roman" panose="02020603050405020304" pitchFamily="18" charset="0"/>
              </a:rPr>
              <a:t>m</a:t>
            </a:r>
            <a:endParaRPr lang="en-US" altLang="zh-CN" baseline="30000">
              <a:cs typeface="Times New Roman" panose="02020603050405020304" pitchFamily="18" charset="0"/>
            </a:endParaRPr>
          </a:p>
          <a:p>
            <a:pPr eaLnBrk="1" hangingPunct="1">
              <a:spcBef>
                <a:spcPct val="50000"/>
              </a:spcBef>
            </a:pPr>
            <a:endParaRPr lang="zh-CN" altLang="en-US"/>
          </a:p>
        </p:txBody>
      </p:sp>
      <p:sp>
        <p:nvSpPr>
          <p:cNvPr id="26" name="Rectangle 10"/>
          <p:cNvSpPr>
            <a:spLocks noChangeArrowheads="1"/>
          </p:cNvSpPr>
          <p:nvPr/>
        </p:nvSpPr>
        <p:spPr bwMode="auto">
          <a:xfrm>
            <a:off x="774700" y="5865813"/>
            <a:ext cx="79867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注 ：</a:t>
            </a:r>
            <a:r>
              <a:rPr lang="en-US" altLang="zh-CN">
                <a:cs typeface="Times New Roman" panose="02020603050405020304" pitchFamily="18" charset="0"/>
                <a:sym typeface="Symbol" panose="05050102010706020507" pitchFamily="18" charset="2"/>
              </a:rPr>
              <a:t> </a:t>
            </a:r>
            <a:r>
              <a:rPr lang="zh-CN" altLang="en-US"/>
              <a:t>为电阻率</a:t>
            </a:r>
          </a:p>
        </p:txBody>
      </p:sp>
      <p:sp>
        <p:nvSpPr>
          <p:cNvPr id="27" name="Rectangle 11"/>
          <p:cNvSpPr>
            <a:spLocks noChangeArrowheads="1"/>
          </p:cNvSpPr>
          <p:nvPr/>
        </p:nvSpPr>
        <p:spPr bwMode="auto">
          <a:xfrm>
            <a:off x="1062038" y="3016250"/>
            <a:ext cx="6581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wrap="none"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如铝、金、钨、铜等金属，镍铬等合金。</a:t>
            </a:r>
          </a:p>
        </p:txBody>
      </p:sp>
      <p:sp>
        <p:nvSpPr>
          <p:cNvPr id="28" name="Rectangle 13"/>
          <p:cNvSpPr>
            <a:spLocks noChangeArrowheads="1"/>
          </p:cNvSpPr>
          <p:nvPr/>
        </p:nvSpPr>
        <p:spPr bwMode="auto">
          <a:xfrm>
            <a:off x="1062038" y="4156075"/>
            <a:ext cx="5870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wrap="none"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如二氧化硅、氮氧化硅、氮化硅等。</a:t>
            </a:r>
          </a:p>
        </p:txBody>
      </p:sp>
      <p:sp>
        <p:nvSpPr>
          <p:cNvPr id="29" name="Rectangle 14"/>
          <p:cNvSpPr>
            <a:spLocks noChangeArrowheads="1"/>
          </p:cNvSpPr>
          <p:nvPr/>
        </p:nvSpPr>
        <p:spPr bwMode="auto">
          <a:xfrm>
            <a:off x="1062038" y="5295900"/>
            <a:ext cx="6581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wrap="none"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如</a:t>
            </a:r>
            <a:r>
              <a:rPr lang="zh-CN" altLang="en-US">
                <a:solidFill>
                  <a:schemeClr val="hlink"/>
                </a:solidFill>
              </a:rPr>
              <a:t>硅</a:t>
            </a:r>
            <a:r>
              <a:rPr lang="zh-CN" altLang="en-US"/>
              <a:t>、</a:t>
            </a:r>
            <a:r>
              <a:rPr lang="zh-CN" altLang="en-US">
                <a:solidFill>
                  <a:schemeClr val="hlink"/>
                </a:solidFill>
              </a:rPr>
              <a:t>锗</a:t>
            </a:r>
            <a:r>
              <a:rPr lang="zh-CN" altLang="en-US"/>
              <a:t>、砷化镓、磷化铟、碳化镓等。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nodeType="afterGroup">
                            <p:stCondLst>
                              <p:cond delay="0"/>
                            </p:stCondLst>
                            <p:childTnLst>
                              <p:par>
                                <p:cTn id="15" presetID="8" presetClass="entr" presetSubtype="16"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amond(in)">
                                      <p:cBhvr>
                                        <p:cTn id="17" dur="20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par>
                          <p:cTn id="22" fill="hold" nodeType="afterGroup">
                            <p:stCondLst>
                              <p:cond delay="0"/>
                            </p:stCondLst>
                            <p:childTnLst>
                              <p:par>
                                <p:cTn id="23" presetID="5" presetClass="entr" presetSubtype="1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checkerboard(across)">
                                      <p:cBhvr>
                                        <p:cTn id="25" dur="500"/>
                                        <p:tgtEl>
                                          <p:spTgt spid="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V="1">
            <a:off x="241300" y="596900"/>
            <a:ext cx="8572500" cy="12700"/>
          </a:xfrm>
          <a:prstGeom prst="line">
            <a:avLst/>
          </a:prstGeom>
          <a:ln w="28575">
            <a:solidFill>
              <a:schemeClr val="tx1"/>
            </a:solidFill>
          </a:ln>
          <a:effectLst>
            <a:outerShdw blurRad="50800" dist="50800" dir="54000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2" name="Picture 6"/>
          <p:cNvPicPr>
            <a:picLocks noChangeAspect="1" noChangeArrowheads="1"/>
          </p:cNvPicPr>
          <p:nvPr/>
        </p:nvPicPr>
        <p:blipFill>
          <a:blip r:embed="rId2" cstate="print">
            <a:clrChange>
              <a:clrFrom>
                <a:srgbClr val="FEFEFE"/>
              </a:clrFrom>
              <a:clrTo>
                <a:srgbClr val="FEFEFE">
                  <a:alpha val="0"/>
                </a:srgbClr>
              </a:clrTo>
            </a:clrChange>
          </a:blip>
          <a:srcRect l="6023" t="5142" r="18069" b="10284"/>
          <a:stretch>
            <a:fillRect/>
          </a:stretch>
        </p:blipFill>
        <p:spPr bwMode="auto">
          <a:xfrm>
            <a:off x="7737017" y="63500"/>
            <a:ext cx="772415" cy="504000"/>
          </a:xfrm>
          <a:prstGeom prst="roundRect">
            <a:avLst/>
          </a:prstGeom>
          <a:noFill/>
          <a:ln w="38100" cap="flat" cmpd="sng" algn="ctr">
            <a:noFill/>
            <a:prstDash val="solid"/>
            <a:miter lim="800000"/>
            <a:headEnd/>
            <a:tailEnd/>
          </a:ln>
        </p:spPr>
      </p:pic>
      <p:sp>
        <p:nvSpPr>
          <p:cNvPr id="12292" name="TextBox 24"/>
          <p:cNvSpPr txBox="1">
            <a:spLocks noChangeArrowheads="1"/>
          </p:cNvSpPr>
          <p:nvPr/>
        </p:nvSpPr>
        <p:spPr bwMode="auto">
          <a:xfrm>
            <a:off x="4660900" y="88900"/>
            <a:ext cx="2401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rPr>
              <a:t>模拟电子线路 </a:t>
            </a:r>
            <a:r>
              <a:rPr lang="en-US" altLang="zh-CN" sz="2400">
                <a:ea typeface="楷体" panose="02010609060101010101" pitchFamily="49" charset="-122"/>
                <a:cs typeface="Times New Roman" panose="02020603050405020304" pitchFamily="18" charset="0"/>
              </a:rPr>
              <a:t>B</a:t>
            </a:r>
            <a:endParaRPr lang="zh-CN" altLang="en-US" sz="2400">
              <a:latin typeface="楷体" panose="02010609060101010101" pitchFamily="49" charset="-122"/>
              <a:ea typeface="楷体" panose="02010609060101010101" pitchFamily="49" charset="-122"/>
            </a:endParaRPr>
          </a:p>
        </p:txBody>
      </p:sp>
      <p:sp>
        <p:nvSpPr>
          <p:cNvPr id="12293" name="TextBox 24"/>
          <p:cNvSpPr txBox="1">
            <a:spLocks noChangeArrowheads="1"/>
          </p:cNvSpPr>
          <p:nvPr/>
        </p:nvSpPr>
        <p:spPr bwMode="auto">
          <a:xfrm>
            <a:off x="228600" y="63500"/>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隶书" pitchFamily="49" charset="-122"/>
                <a:ea typeface="隶书" pitchFamily="49" charset="-122"/>
              </a:rPr>
              <a:t>第一章</a:t>
            </a:r>
            <a:r>
              <a:rPr lang="en-US" altLang="zh-CN" sz="2400">
                <a:latin typeface="隶书" pitchFamily="49" charset="-122"/>
                <a:ea typeface="隶书" pitchFamily="49" charset="-122"/>
              </a:rPr>
              <a:t> </a:t>
            </a:r>
            <a:r>
              <a:rPr lang="en-US" altLang="zh-CN" sz="2400">
                <a:ea typeface="隶书" pitchFamily="49" charset="-122"/>
                <a:cs typeface="Times New Roman" panose="02020603050405020304" pitchFamily="18" charset="0"/>
              </a:rPr>
              <a:t>--</a:t>
            </a:r>
            <a:r>
              <a:rPr lang="en-US" altLang="zh-CN" sz="2400">
                <a:solidFill>
                  <a:srgbClr val="FF0000"/>
                </a:solidFill>
                <a:ea typeface="楷体_GB2312" pitchFamily="49" charset="-122"/>
              </a:rPr>
              <a:t> </a:t>
            </a:r>
            <a:r>
              <a:rPr lang="en-US" altLang="zh-CN" sz="2400">
                <a:solidFill>
                  <a:srgbClr val="0000FF"/>
                </a:solidFill>
                <a:ea typeface="楷体_GB2312" pitchFamily="49" charset="-122"/>
              </a:rPr>
              <a:t>§1.1 </a:t>
            </a:r>
            <a:endParaRPr lang="zh-CN" altLang="en-US" sz="2400">
              <a:solidFill>
                <a:srgbClr val="0000FF"/>
              </a:solidFill>
              <a:latin typeface="隶书" pitchFamily="49" charset="-122"/>
              <a:ea typeface="隶书" pitchFamily="49" charset="-122"/>
            </a:endParaRPr>
          </a:p>
        </p:txBody>
      </p:sp>
      <p:sp>
        <p:nvSpPr>
          <p:cNvPr id="15" name="Text Box 3"/>
          <p:cNvSpPr txBox="1">
            <a:spLocks noChangeArrowheads="1"/>
          </p:cNvSpPr>
          <p:nvPr/>
        </p:nvSpPr>
        <p:spPr bwMode="auto">
          <a:xfrm>
            <a:off x="258763" y="4260850"/>
            <a:ext cx="83947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spcBef>
                <a:spcPct val="50000"/>
              </a:spcBef>
            </a:pPr>
            <a:r>
              <a:rPr lang="zh-CN" altLang="en-US" sz="2600">
                <a:latin typeface="宋体" panose="02010600030101010101" pitchFamily="2" charset="-122"/>
                <a:ea typeface="楷体_GB2312" pitchFamily="49" charset="-122"/>
              </a:rPr>
              <a:t>半导体的</a:t>
            </a:r>
            <a:r>
              <a:rPr lang="zh-CN" altLang="en-US" sz="2600">
                <a:solidFill>
                  <a:srgbClr val="0000F6"/>
                </a:solidFill>
                <a:latin typeface="宋体" panose="02010600030101010101" pitchFamily="2" charset="-122"/>
                <a:ea typeface="楷体_GB2312" pitchFamily="49" charset="-122"/>
              </a:rPr>
              <a:t>导电机理</a:t>
            </a:r>
            <a:r>
              <a:rPr lang="zh-CN" altLang="en-US" sz="2600">
                <a:latin typeface="宋体" panose="02010600030101010101" pitchFamily="2" charset="-122"/>
                <a:ea typeface="楷体_GB2312" pitchFamily="49" charset="-122"/>
              </a:rPr>
              <a:t>不同于其它物质，它会</a:t>
            </a:r>
            <a:r>
              <a:rPr lang="zh-CN" altLang="en-US" sz="2600">
                <a:ea typeface="楷体_GB2312" pitchFamily="49" charset="-122"/>
              </a:rPr>
              <a:t>随</a:t>
            </a:r>
            <a:r>
              <a:rPr lang="zh-CN" altLang="en-US" sz="2600">
                <a:solidFill>
                  <a:srgbClr val="0000F6"/>
                </a:solidFill>
                <a:ea typeface="楷体_GB2312" pitchFamily="49" charset="-122"/>
              </a:rPr>
              <a:t>温度、光照或掺入某些杂质</a:t>
            </a:r>
            <a:r>
              <a:rPr lang="zh-CN" altLang="en-US" sz="2600">
                <a:ea typeface="楷体_GB2312" pitchFamily="49" charset="-122"/>
              </a:rPr>
              <a:t>而发生显著变化。</a:t>
            </a:r>
          </a:p>
        </p:txBody>
      </p:sp>
      <p:sp>
        <p:nvSpPr>
          <p:cNvPr id="12295" name="Rectangle 33"/>
          <p:cNvSpPr>
            <a:spLocks noChangeArrowheads="1"/>
          </p:cNvSpPr>
          <p:nvPr/>
        </p:nvSpPr>
        <p:spPr bwMode="auto">
          <a:xfrm>
            <a:off x="457200" y="1782763"/>
            <a:ext cx="836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t>半导体器件是</a:t>
            </a:r>
            <a:r>
              <a:rPr lang="zh-CN" altLang="en-US">
                <a:solidFill>
                  <a:srgbClr val="FF00FF"/>
                </a:solidFill>
              </a:rPr>
              <a:t>导体</a:t>
            </a:r>
            <a:r>
              <a:rPr lang="zh-CN" altLang="en-US"/>
              <a:t>、</a:t>
            </a:r>
            <a:r>
              <a:rPr lang="zh-CN" altLang="en-US">
                <a:solidFill>
                  <a:schemeClr val="hlink"/>
                </a:solidFill>
              </a:rPr>
              <a:t>半导体</a:t>
            </a:r>
            <a:r>
              <a:rPr lang="zh-CN" altLang="en-US"/>
              <a:t>和</a:t>
            </a:r>
            <a:r>
              <a:rPr lang="zh-CN" altLang="en-US">
                <a:solidFill>
                  <a:srgbClr val="CC0099"/>
                </a:solidFill>
              </a:rPr>
              <a:t>绝缘体</a:t>
            </a:r>
            <a:r>
              <a:rPr lang="zh-CN" altLang="en-US"/>
              <a:t>的有机组合体。</a:t>
            </a:r>
          </a:p>
        </p:txBody>
      </p:sp>
      <p:sp>
        <p:nvSpPr>
          <p:cNvPr id="12296" name="Rectangle 50"/>
          <p:cNvSpPr>
            <a:spLocks noChangeArrowheads="1"/>
          </p:cNvSpPr>
          <p:nvPr/>
        </p:nvSpPr>
        <p:spPr bwMode="auto">
          <a:xfrm>
            <a:off x="350838" y="3052763"/>
            <a:ext cx="857408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me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SzPct val="90000"/>
              <a:buFont typeface="Symbol" panose="05050102010706020507" pitchFamily="18" charset="2"/>
              <a:buNone/>
            </a:pPr>
            <a:r>
              <a:rPr lang="zh-CN" altLang="en-US">
                <a:solidFill>
                  <a:schemeClr val="hlink"/>
                </a:solidFill>
              </a:rPr>
              <a:t>半导体</a:t>
            </a:r>
            <a:r>
              <a:rPr lang="zh-CN" altLang="en-US"/>
              <a:t>是构成当代微电子的基础材料，</a:t>
            </a:r>
            <a:r>
              <a:rPr lang="zh-CN" altLang="en-US">
                <a:ea typeface="楷体_GB2312" pitchFamily="49" charset="-122"/>
              </a:rPr>
              <a:t>常见</a:t>
            </a:r>
            <a:r>
              <a:rPr lang="en-US" altLang="zh-CN">
                <a:solidFill>
                  <a:srgbClr val="0000EE"/>
                </a:solidFill>
                <a:ea typeface="楷体_GB2312" pitchFamily="49" charset="-122"/>
              </a:rPr>
              <a:t>+4</a:t>
            </a:r>
            <a:r>
              <a:rPr lang="zh-CN" altLang="en-US">
                <a:ea typeface="楷体_GB2312" pitchFamily="49" charset="-122"/>
              </a:rPr>
              <a:t>价元素</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13537</TotalTime>
  <Words>4700</Words>
  <Application>Microsoft Office PowerPoint</Application>
  <PresentationFormat>全屏显示(4:3)</PresentationFormat>
  <Paragraphs>368</Paragraphs>
  <Slides>46</Slides>
  <Notes>16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4" baseType="lpstr">
      <vt:lpstr>黑体</vt:lpstr>
      <vt:lpstr>华文琥珀</vt:lpstr>
      <vt:lpstr>华文楷体</vt:lpstr>
      <vt:lpstr>华文新魏</vt:lpstr>
      <vt:lpstr>华文行楷</vt:lpstr>
      <vt:lpstr>华文中宋</vt:lpstr>
      <vt:lpstr>楷体</vt:lpstr>
      <vt:lpstr>楷体_GB2312</vt:lpstr>
      <vt:lpstr>隶书</vt:lpstr>
      <vt:lpstr>宋体</vt:lpstr>
      <vt:lpstr>Arial</vt:lpstr>
      <vt:lpstr>Calibri</vt:lpstr>
      <vt:lpstr>Symbol</vt:lpstr>
      <vt:lpstr>Times New Roman</vt:lpstr>
      <vt:lpstr>Wingdings</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一、N型半导体</vt:lpstr>
      <vt:lpstr>PowerPoint 演示文稿</vt:lpstr>
      <vt:lpstr>PowerPoint 演示文稿</vt:lpstr>
      <vt:lpstr>二、P型半导体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聚星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扩刘立就</dc:title>
  <dc:creator>杨</dc:creator>
  <cp:lastModifiedBy>CHU</cp:lastModifiedBy>
  <cp:revision>844</cp:revision>
  <dcterms:created xsi:type="dcterms:W3CDTF">2001-12-30T12:23:57Z</dcterms:created>
  <dcterms:modified xsi:type="dcterms:W3CDTF">2023-09-03T08:50:51Z</dcterms:modified>
</cp:coreProperties>
</file>