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handoutMasterIdLst>
    <p:handoutMasterId r:id="rId45"/>
  </p:handoutMasterIdLst>
  <p:sldIdLst>
    <p:sldId id="511" r:id="rId2"/>
    <p:sldId id="510" r:id="rId3"/>
    <p:sldId id="349" r:id="rId4"/>
    <p:sldId id="516" r:id="rId5"/>
    <p:sldId id="350" r:id="rId6"/>
    <p:sldId id="509" r:id="rId7"/>
    <p:sldId id="512" r:id="rId8"/>
    <p:sldId id="352" r:id="rId9"/>
    <p:sldId id="353" r:id="rId10"/>
    <p:sldId id="394" r:id="rId11"/>
    <p:sldId id="354" r:id="rId12"/>
    <p:sldId id="515" r:id="rId13"/>
    <p:sldId id="513" r:id="rId14"/>
    <p:sldId id="514" r:id="rId15"/>
    <p:sldId id="356" r:id="rId16"/>
    <p:sldId id="505" r:id="rId17"/>
    <p:sldId id="506" r:id="rId18"/>
    <p:sldId id="520" r:id="rId19"/>
    <p:sldId id="507" r:id="rId20"/>
    <p:sldId id="453" r:id="rId21"/>
    <p:sldId id="526" r:id="rId22"/>
    <p:sldId id="527" r:id="rId23"/>
    <p:sldId id="528" r:id="rId24"/>
    <p:sldId id="529" r:id="rId25"/>
    <p:sldId id="530" r:id="rId26"/>
    <p:sldId id="525" r:id="rId27"/>
    <p:sldId id="360" r:id="rId28"/>
    <p:sldId id="463" r:id="rId29"/>
    <p:sldId id="454" r:id="rId30"/>
    <p:sldId id="361" r:id="rId31"/>
    <p:sldId id="455" r:id="rId32"/>
    <p:sldId id="364" r:id="rId33"/>
    <p:sldId id="517" r:id="rId34"/>
    <p:sldId id="499" r:id="rId35"/>
    <p:sldId id="522" r:id="rId36"/>
    <p:sldId id="523" r:id="rId37"/>
    <p:sldId id="524" r:id="rId38"/>
    <p:sldId id="518" r:id="rId39"/>
    <p:sldId id="519" r:id="rId40"/>
    <p:sldId id="521" r:id="rId41"/>
    <p:sldId id="368" r:id="rId42"/>
    <p:sldId id="369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">
          <p15:clr>
            <a:srgbClr val="A4A3A4"/>
          </p15:clr>
        </p15:guide>
        <p15:guide id="2" pos="3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ED5E"/>
    <a:srgbClr val="008000"/>
    <a:srgbClr val="66FF66"/>
    <a:srgbClr val="BCDFEA"/>
    <a:srgbClr val="EFE515"/>
    <a:srgbClr val="B6DF8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1216" autoAdjust="0"/>
  </p:normalViewPr>
  <p:slideViewPr>
    <p:cSldViewPr snapToGrid="0">
      <p:cViewPr>
        <p:scale>
          <a:sx n="150" d="100"/>
          <a:sy n="150" d="100"/>
        </p:scale>
        <p:origin x="2100" y="700"/>
      </p:cViewPr>
      <p:guideLst>
        <p:guide orient="horz" pos="131"/>
        <p:guide pos="3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96F7AF-FADC-4D7D-9381-60024D469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B04AAE-697D-40CE-B303-35CB18D39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F347E2-DE8F-4A81-A629-1485B8B582F0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01621B-B2FA-4E91-85D1-19E2E2FB5FAB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BF7BC-5B32-4544-AF9A-785D894DFACF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DEF48-C248-47AB-952F-595BFD98A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88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75A8-8C3A-458B-B737-A3DDB5C04182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A3B80-2A1D-42B8-829C-80E440994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0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8923-ACE4-4B2F-8A1C-4D8E2B244A5F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29B6B-B109-45A3-A8E6-A18B4F68A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6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9997A-EB73-43D3-A3C0-BCDEFD858B7D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BD1A-6F1F-456B-948D-34E2CF1F2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73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DB27D-B29F-49B2-A95B-E7070A130217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CF31A-D14A-40E3-A3AD-92E2ADE1B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3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FB501-F2D8-461A-9686-3668A2855BD6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454-253B-4B9E-937E-52B5A56AB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0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4332-2675-45F2-8AAA-A519E458BBCF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11146-4BEB-44D3-A756-1EC5974B0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9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E14A2-2F24-42A2-96F0-002FC4920E48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563EB-7270-4A73-B0BA-C1CE9719C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B11FB-D766-4879-B76B-6FB09FB90030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3A125-ED4E-4111-95BB-60EABB9FF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0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3573E-04AD-4987-820A-9480D9E4338F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B3B1B-2224-4A6C-A01A-34836B1F8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55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19DC7-3ABB-4341-A59C-BBE2511782C8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EC0B-E373-4ABA-805C-D472C4A4A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51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B9AD0E-AB85-49D3-8685-5C7F944595E9}" type="datetime3">
              <a:rPr lang="zh-CN" altLang="en-US"/>
              <a:pPr>
                <a:defRPr/>
              </a:pPr>
              <a:t>2023年9月5日星期二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模拟电子电路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2CC216D-4E18-4FE4-A4D9-8E0425BCC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pw.com.cn/news/listbylabel/label/&#20108;&#26497;&#31649;" TargetMode="External"/><Relationship Id="rId2" Type="http://schemas.openxmlformats.org/officeDocument/2006/relationships/hyperlink" Target="http://www.56dz.com/Article/dzrm/dzyj/200709/94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15164.ht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baike.baidu.com/view/638405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baike.baidu.com/view/2979173.htm" TargetMode="External"/><Relationship Id="rId7" Type="http://schemas.openxmlformats.org/officeDocument/2006/relationships/image" Target="../media/image3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2397653.htm" TargetMode="External"/><Relationship Id="rId5" Type="http://schemas.openxmlformats.org/officeDocument/2006/relationships/hyperlink" Target="http://baike.baidu.com/view/412806.htm" TargetMode="External"/><Relationship Id="rId4" Type="http://schemas.openxmlformats.org/officeDocument/2006/relationships/hyperlink" Target="http://baike.baidu.com/view/10897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baike.baidu.com/view/56137.ht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png"/><Relationship Id="rId4" Type="http://schemas.openxmlformats.org/officeDocument/2006/relationships/image" Target="../media/image8.emf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22325" y="2398713"/>
            <a:ext cx="7423150" cy="3322637"/>
          </a:xfrm>
          <a:prstGeom prst="rect">
            <a:avLst/>
          </a:prstGeom>
          <a:solidFill>
            <a:srgbClr val="BCDFEA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结加正向电压时，具有较大的正向扩散电流，呈现低电阻态，相当于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PN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结导通；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结加反向电压时，具有很小的反向漂移电流，呈现高电阻态，相当于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PN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结截止。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结具有单向导电性。 </a:t>
            </a:r>
          </a:p>
        </p:txBody>
      </p:sp>
      <p:sp>
        <p:nvSpPr>
          <p:cNvPr id="4099" name="矩形 3"/>
          <p:cNvSpPr>
            <a:spLocks noChangeArrowheads="1"/>
          </p:cNvSpPr>
          <p:nvPr/>
        </p:nvSpPr>
        <p:spPr bwMode="auto">
          <a:xfrm>
            <a:off x="0" y="582930"/>
            <a:ext cx="9144000" cy="646113"/>
          </a:xfrm>
          <a:prstGeom prst="rect">
            <a:avLst/>
          </a:prstGeom>
          <a:solidFill>
            <a:srgbClr val="F4ED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上节知识点回顾：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90550" y="773113"/>
            <a:ext cx="7839075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6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7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</a:rPr>
              <a:t>为硅二极管，流过的直流电流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700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</a:rPr>
              <a:t>=10mA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</a:rPr>
              <a:t>，交流电压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U=10mV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，求</a:t>
            </a:r>
            <a:r>
              <a:rPr lang="zh-CN" altLang="en-US" sz="27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室温下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流过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的交流电流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I=?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116013" y="3611563"/>
            <a:ext cx="2406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16013" y="3611563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925513" y="4354513"/>
            <a:ext cx="395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58850" y="4564063"/>
            <a:ext cx="30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1116013" y="4564063"/>
            <a:ext cx="0" cy="80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 rot="5400000">
            <a:off x="2049463" y="3406775"/>
            <a:ext cx="323850" cy="40005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411413" y="3363913"/>
            <a:ext cx="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402013" y="4087813"/>
            <a:ext cx="209550" cy="590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3497263" y="3617913"/>
            <a:ext cx="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109663" y="5345113"/>
            <a:ext cx="2406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497263" y="4687888"/>
            <a:ext cx="0" cy="671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049463" y="5130800"/>
            <a:ext cx="438150" cy="4381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2546350" y="5164138"/>
            <a:ext cx="174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1778000" y="5164138"/>
            <a:ext cx="187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1863725" y="5076825"/>
            <a:ext cx="0" cy="188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165100" y="4292600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10V</a:t>
            </a:r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2041525" y="3808413"/>
            <a:ext cx="434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2854325" y="4013200"/>
            <a:ext cx="449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2119313" y="4451350"/>
            <a:ext cx="1433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0.93K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1901825" y="5672138"/>
            <a:ext cx="711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U</a:t>
            </a:r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>
            <a:off x="1801813" y="3262313"/>
            <a:ext cx="142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1216025" y="3030538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67962" name="Rectangle 26"/>
          <p:cNvSpPr>
            <a:spLocks noChangeArrowheads="1"/>
          </p:cNvSpPr>
          <p:nvPr/>
        </p:nvSpPr>
        <p:spPr bwMode="auto">
          <a:xfrm>
            <a:off x="4365625" y="2203450"/>
            <a:ext cx="2544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解：交流电阻</a:t>
            </a:r>
            <a:endParaRPr lang="zh-CN" altLang="zh-CN" sz="28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7963" name="Object 27"/>
          <p:cNvGraphicFramePr>
            <a:graphicFrameLocks noChangeAspect="1"/>
          </p:cNvGraphicFramePr>
          <p:nvPr/>
        </p:nvGraphicFramePr>
        <p:xfrm>
          <a:off x="4721225" y="2728913"/>
          <a:ext cx="31813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3" imgW="1327029" imgH="679269" progId="Equation.3">
                  <p:embed/>
                </p:oleObj>
              </mc:Choice>
              <mc:Fallback>
                <p:oleObj name="公式" r:id="rId3" imgW="1327029" imgH="6792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728913"/>
                        <a:ext cx="31813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4" name="Object 28"/>
          <p:cNvGraphicFramePr>
            <a:graphicFrameLocks noChangeAspect="1"/>
          </p:cNvGraphicFramePr>
          <p:nvPr/>
        </p:nvGraphicFramePr>
        <p:xfrm>
          <a:off x="4006850" y="4995863"/>
          <a:ext cx="48498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公式" r:id="rId5" imgW="1746090" imgH="641305" progId="Equation.3">
                  <p:embed/>
                </p:oleObj>
              </mc:Choice>
              <mc:Fallback>
                <p:oleObj name="公式" r:id="rId5" imgW="1746090" imgH="64130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995863"/>
                        <a:ext cx="484981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5" name="Rectangle 29"/>
          <p:cNvSpPr>
            <a:spLocks noChangeArrowheads="1"/>
          </p:cNvSpPr>
          <p:nvPr/>
        </p:nvSpPr>
        <p:spPr bwMode="auto">
          <a:xfrm>
            <a:off x="4419600" y="4303713"/>
            <a:ext cx="2544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交流电流为：</a:t>
            </a:r>
            <a:endParaRPr lang="zh-CN" altLang="zh-CN" sz="28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4365" name="图片 30" descr="图片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五角星 29"/>
          <p:cNvSpPr/>
          <p:nvPr/>
        </p:nvSpPr>
        <p:spPr>
          <a:xfrm>
            <a:off x="231775" y="914400"/>
            <a:ext cx="560388" cy="587375"/>
          </a:xfrm>
          <a:prstGeom prst="star5">
            <a:avLst/>
          </a:prstGeom>
          <a:solidFill>
            <a:srgbClr val="FFFF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14367" name="图片 30" descr="图片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2" grpId="0" autoUpdateAnimBg="0"/>
      <p:bldP spid="1679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92100" y="1069975"/>
            <a:ext cx="4140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三、最大整流电流 </a:t>
            </a:r>
            <a:r>
              <a:rPr lang="en-US" altLang="zh-CN" sz="3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endParaRPr lang="en-US" altLang="zh-CN" sz="3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331788" y="1831975"/>
            <a:ext cx="8402637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允许通过的最大正向平均电流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是指二极管长期连续工作时允许通过的最大正向电流值，其值与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结面积及外部散热条件等有关。因为电流通过管子时会使管芯发热，温度上升，温度超过容许限度时，就会使管芯过热而损坏。所以在规定散热条件下，二极管使用中不要超过二极管最大整流电流值。例如，常用的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IN4001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4007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型锗二极管的额定正向工作电流为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pic>
        <p:nvPicPr>
          <p:cNvPr id="15364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8738"/>
            <a:ext cx="87471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122238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01625" y="1211263"/>
            <a:ext cx="530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四、最大反向工作电压 </a:t>
            </a:r>
            <a:r>
              <a:rPr lang="en-US" altLang="zh-CN" sz="3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3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RM</a:t>
            </a: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493713" y="1966913"/>
            <a:ext cx="8062912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indent="6762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zh-CN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是指二极管在工作中能承受的最大反向电压，它也是使二极管不致反向击穿的电压极限值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（因为加在二极管两端的反向电压高到一定值时，会将管子击穿，失去单向导电能力。）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在一般情况下，最大反向工作电压应小于反向击穿电压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，通常取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BR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的一半。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选用晶体二极管时，还要以最大反向工作电压为准，并留有适当余地，以保证二极管不致损坏。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388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8738"/>
            <a:ext cx="87471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122238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434975" y="1028700"/>
            <a:ext cx="3606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五、反向电流</a:t>
            </a:r>
            <a:r>
              <a:rPr lang="en-US" altLang="zh-CN" sz="3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252413" y="1725613"/>
            <a:ext cx="854551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是指二极管在规定的温度和最高反向电压作用下，流过二极管的反向电流。反向电流越小，管子的单方向导电性能越好。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值得注意的是反向电流与温度有着密切的关系，大约温度每升高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10℃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，反向电流增大一倍。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2AP1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型锗二极管，在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25℃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时反向电流若为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250uA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温度升高到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35℃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反向电流将上升到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500uA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依此类推，在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75℃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时，它的反向电流已达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8mA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不仅失去了单方向导电特性，还会使管子过热而损坏。</a:t>
            </a:r>
          </a:p>
        </p:txBody>
      </p:sp>
      <p:pic>
        <p:nvPicPr>
          <p:cNvPr id="17412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8738"/>
            <a:ext cx="87471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122238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31788" y="3644900"/>
            <a:ext cx="84502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以上参数是描述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hlinkClick r:id="rId2"/>
              </a:rPr>
              <a:t>二极管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特性的物理量，它是反映二极管电性能的质量指标，也是合理选择和使用二极管的主要依据。在半导体器件手册或生产厂家的产品目录中，对各种型号的二极管均用表格列出其参数。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93688" y="957263"/>
            <a:ext cx="46228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六、最高工作频率 </a:t>
            </a:r>
            <a:r>
              <a:rPr lang="en-US" altLang="zh-CN" sz="30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30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6075" y="1627188"/>
            <a:ext cx="8482013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二极管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具有单向导电性的最高交流信号的频率。由于结电容特性，当工作频率超过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时，二极管的单向导电性能变坏。</a:t>
            </a:r>
          </a:p>
        </p:txBody>
      </p:sp>
      <p:pic>
        <p:nvPicPr>
          <p:cNvPr id="18437" name="图片 5" descr="图片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8738"/>
            <a:ext cx="87471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5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122238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651000" y="4681538"/>
            <a:ext cx="4681538" cy="1268412"/>
          </a:xfrm>
          <a:prstGeom prst="roundRect">
            <a:avLst/>
          </a:prstGeom>
          <a:solidFill>
            <a:srgbClr val="F4E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34963" y="1135063"/>
            <a:ext cx="6315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lang="zh-CN" altLang="en-US" sz="31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半导体二极管的电路模型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11175" y="2025650"/>
            <a:ext cx="773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762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由于二极管的非线性特性，当电路加入二极管时，便成为非线性电路。实际应用时可根据二极管的应用条件作合理近似，得到相应的等效电路，化为线性电路</a:t>
            </a:r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2335213" y="5173663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非线性</a:t>
            </a:r>
          </a:p>
        </p:txBody>
      </p:sp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3716338" y="4826000"/>
            <a:ext cx="93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近似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784725" y="5173663"/>
            <a:ext cx="89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线性</a:t>
            </a:r>
          </a:p>
        </p:txBody>
      </p:sp>
      <p:sp>
        <p:nvSpPr>
          <p:cNvPr id="19464" name="Line 14"/>
          <p:cNvSpPr>
            <a:spLocks noChangeShapeType="1"/>
          </p:cNvSpPr>
          <p:nvPr/>
        </p:nvSpPr>
        <p:spPr bwMode="auto">
          <a:xfrm>
            <a:off x="3654425" y="5435600"/>
            <a:ext cx="104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19465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10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7"/>
          <p:cNvSpPr>
            <a:spLocks noChangeArrowheads="1"/>
          </p:cNvSpPr>
          <p:nvPr/>
        </p:nvSpPr>
        <p:spPr bwMode="auto">
          <a:xfrm>
            <a:off x="422275" y="715963"/>
            <a:ext cx="614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一、理想模型：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模型</a:t>
            </a:r>
            <a:endParaRPr lang="zh-CN" altLang="en-US" sz="3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483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427163"/>
            <a:ext cx="8375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4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3" descr="图片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>
            <a:fillRect/>
          </a:stretch>
        </p:blipFill>
        <p:spPr bwMode="auto">
          <a:xfrm>
            <a:off x="6771217" y="556155"/>
            <a:ext cx="2372783" cy="20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68300" y="769938"/>
            <a:ext cx="7588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二、恒压降模型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电压源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模型</a:t>
            </a:r>
          </a:p>
        </p:txBody>
      </p:sp>
      <p:grpSp>
        <p:nvGrpSpPr>
          <p:cNvPr id="21507" name="Group 11"/>
          <p:cNvGrpSpPr>
            <a:grpSpLocks noChangeAspect="1"/>
          </p:cNvGrpSpPr>
          <p:nvPr/>
        </p:nvGrpSpPr>
        <p:grpSpPr bwMode="auto">
          <a:xfrm>
            <a:off x="1833563" y="1450975"/>
            <a:ext cx="5362575" cy="4105275"/>
            <a:chOff x="928" y="697"/>
            <a:chExt cx="3552" cy="2719"/>
          </a:xfrm>
        </p:grpSpPr>
        <p:pic>
          <p:nvPicPr>
            <p:cNvPr id="2151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" y="697"/>
              <a:ext cx="3552" cy="2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AutoShape 7"/>
            <p:cNvSpPr>
              <a:spLocks noChangeArrowheads="1"/>
            </p:cNvSpPr>
            <p:nvPr/>
          </p:nvSpPr>
          <p:spPr bwMode="auto">
            <a:xfrm flipV="1">
              <a:off x="1390" y="1427"/>
              <a:ext cx="244" cy="203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481138" y="5654675"/>
            <a:ext cx="6350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D(on)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称为二极管的导通电压。</a:t>
            </a:r>
            <a:endParaRPr lang="zh-CN" altLang="en-US" sz="2800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1509" name="图片 8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060575" y="4927600"/>
            <a:ext cx="4518025" cy="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2962275" y="5033963"/>
            <a:ext cx="42179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</a:rPr>
              <a:t> 5. 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恒压降模型</a:t>
            </a:r>
            <a:endParaRPr lang="zh-CN" altLang="zh-CN" sz="220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705475" y="2387600"/>
            <a:ext cx="12700" cy="1652588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779838" y="4025900"/>
            <a:ext cx="1911350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 Box 32"/>
          <p:cNvSpPr txBox="1">
            <a:spLocks noChangeArrowheads="1"/>
          </p:cNvSpPr>
          <p:nvPr/>
        </p:nvSpPr>
        <p:spPr bwMode="auto">
          <a:xfrm>
            <a:off x="852488" y="6213475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硅管：</a:t>
            </a:r>
            <a:r>
              <a:rPr kumimoji="0"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0" lang="en-US" altLang="zh-CN" sz="2800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D(on)</a:t>
            </a:r>
            <a:r>
              <a:rPr kumimoji="0"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＝0.</a:t>
            </a:r>
            <a:r>
              <a:rPr kumimoji="0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V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锗管：</a:t>
            </a:r>
            <a:r>
              <a:rPr kumimoji="0"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0" lang="en-US" altLang="zh-CN" sz="2800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D(on)</a:t>
            </a:r>
            <a:r>
              <a:rPr kumimoji="0"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＝0.</a:t>
            </a:r>
            <a:r>
              <a:rPr kumimoji="0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V</a:t>
            </a:r>
          </a:p>
        </p:txBody>
      </p:sp>
      <p:pic>
        <p:nvPicPr>
          <p:cNvPr id="21515" name="图片 14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539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43" descr="图片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>
            <a:fillRect/>
          </a:stretch>
        </p:blipFill>
        <p:spPr bwMode="auto">
          <a:xfrm>
            <a:off x="6771217" y="556155"/>
            <a:ext cx="2372783" cy="20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7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8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7"/>
          <a:stretch>
            <a:fillRect/>
          </a:stretch>
        </p:blipFill>
        <p:spPr bwMode="auto">
          <a:xfrm>
            <a:off x="114300" y="1362075"/>
            <a:ext cx="88376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五角星 3"/>
          <p:cNvSpPr/>
          <p:nvPr/>
        </p:nvSpPr>
        <p:spPr>
          <a:xfrm>
            <a:off x="273050" y="723900"/>
            <a:ext cx="682625" cy="777875"/>
          </a:xfrm>
          <a:prstGeom prst="star5">
            <a:avLst/>
          </a:prstGeom>
          <a:solidFill>
            <a:srgbClr val="FFFF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22533" name="图片 4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381000" y="715963"/>
            <a:ext cx="7548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三、折线模型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电压源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电阻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模型</a:t>
            </a:r>
          </a:p>
        </p:txBody>
      </p:sp>
      <p:grpSp>
        <p:nvGrpSpPr>
          <p:cNvPr id="23555" name="Group 12"/>
          <p:cNvGrpSpPr>
            <a:grpSpLocks/>
          </p:cNvGrpSpPr>
          <p:nvPr/>
        </p:nvGrpSpPr>
        <p:grpSpPr bwMode="auto">
          <a:xfrm>
            <a:off x="1695450" y="1257300"/>
            <a:ext cx="5076825" cy="4249738"/>
            <a:chOff x="1077" y="654"/>
            <a:chExt cx="3198" cy="2677"/>
          </a:xfrm>
        </p:grpSpPr>
        <p:pic>
          <p:nvPicPr>
            <p:cNvPr id="23562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" y="654"/>
              <a:ext cx="3198" cy="2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AutoShape 9"/>
            <p:cNvSpPr>
              <a:spLocks noChangeArrowheads="1"/>
            </p:cNvSpPr>
            <p:nvPr/>
          </p:nvSpPr>
          <p:spPr bwMode="auto">
            <a:xfrm flipV="1">
              <a:off x="1494" y="1331"/>
              <a:ext cx="244" cy="203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23556" name="图片 8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060575" y="4722813"/>
            <a:ext cx="4518025" cy="585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2962275" y="4829175"/>
            <a:ext cx="42179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</a:rPr>
              <a:t> 6. </a:t>
            </a:r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折线模型</a:t>
            </a:r>
            <a:endParaRPr lang="zh-CN" altLang="zh-CN" sz="2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901700" y="5502275"/>
            <a:ext cx="79121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理想二极管串联电压源和电阻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D(on)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的模型，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其中</a:t>
            </a:r>
            <a:r>
              <a:rPr kumimoji="0"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0" lang="en-US" altLang="zh-CN" sz="2800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D(on)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一般为几十欧姆。</a:t>
            </a:r>
            <a:endParaRPr kumimoji="0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60" name="Line 29"/>
          <p:cNvSpPr>
            <a:spLocks noChangeShapeType="1"/>
          </p:cNvSpPr>
          <p:nvPr/>
        </p:nvSpPr>
        <p:spPr bwMode="auto">
          <a:xfrm>
            <a:off x="6403975" y="1573213"/>
            <a:ext cx="0" cy="2662237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61" name="图片 10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68263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43" descr="图片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>
            <a:fillRect/>
          </a:stretch>
        </p:blipFill>
        <p:spPr bwMode="auto">
          <a:xfrm>
            <a:off x="6771217" y="556155"/>
            <a:ext cx="2372783" cy="20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1765300"/>
            <a:ext cx="4065587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0" y="582930"/>
            <a:ext cx="9144000" cy="646113"/>
          </a:xfrm>
          <a:prstGeom prst="rect">
            <a:avLst/>
          </a:prstGeom>
          <a:solidFill>
            <a:srgbClr val="F4ED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上节知识点回顾：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12"/>
          <p:cNvSpPr txBox="1">
            <a:spLocks noChangeArrowheads="1"/>
          </p:cNvSpPr>
          <p:nvPr/>
        </p:nvSpPr>
        <p:spPr bwMode="auto">
          <a:xfrm>
            <a:off x="1543050" y="3032125"/>
            <a:ext cx="5280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二极管状态的判断！！！</a:t>
            </a:r>
          </a:p>
        </p:txBody>
      </p: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14288" y="842963"/>
            <a:ext cx="55102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3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1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二极管基本应用电路</a:t>
            </a:r>
          </a:p>
        </p:txBody>
      </p:sp>
      <p:sp>
        <p:nvSpPr>
          <p:cNvPr id="5" name="五角星 4"/>
          <p:cNvSpPr/>
          <p:nvPr/>
        </p:nvSpPr>
        <p:spPr>
          <a:xfrm>
            <a:off x="4503738" y="1036638"/>
            <a:ext cx="682625" cy="777875"/>
          </a:xfrm>
          <a:prstGeom prst="star5">
            <a:avLst/>
          </a:prstGeom>
          <a:solidFill>
            <a:srgbClr val="FFFF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24582" name="图片 5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2025"/>
            <a:ext cx="91440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0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3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1328"/>
          <a:stretch>
            <a:fillRect/>
          </a:stretch>
        </p:blipFill>
        <p:spPr bwMode="auto">
          <a:xfrm>
            <a:off x="85725" y="752475"/>
            <a:ext cx="89503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4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3"/>
          <p:cNvSpPr txBox="1">
            <a:spLocks noChangeArrowheads="1"/>
          </p:cNvSpPr>
          <p:nvPr/>
        </p:nvSpPr>
        <p:spPr bwMode="auto">
          <a:xfrm>
            <a:off x="7938" y="587375"/>
            <a:ext cx="13430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" b="1340"/>
          <a:stretch>
            <a:fillRect/>
          </a:stretch>
        </p:blipFill>
        <p:spPr bwMode="auto">
          <a:xfrm>
            <a:off x="1249363" y="1608138"/>
            <a:ext cx="6275387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12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5"/>
          <a:stretch>
            <a:fillRect/>
          </a:stretch>
        </p:blipFill>
        <p:spPr bwMode="auto">
          <a:xfrm>
            <a:off x="1030288" y="700088"/>
            <a:ext cx="78898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664200" y="1214438"/>
            <a:ext cx="2797175" cy="43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26630" name="图片 6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-82550"/>
            <a:ext cx="8486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图片 6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539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133350" y="695325"/>
            <a:ext cx="10096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pic>
        <p:nvPicPr>
          <p:cNvPr id="27651" name="图片 9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9"/>
          <a:stretch>
            <a:fillRect/>
          </a:stretch>
        </p:blipFill>
        <p:spPr bwMode="auto">
          <a:xfrm>
            <a:off x="41275" y="3541713"/>
            <a:ext cx="89535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1" b="1518"/>
          <a:stretch>
            <a:fillRect/>
          </a:stretch>
        </p:blipFill>
        <p:spPr bwMode="auto">
          <a:xfrm>
            <a:off x="1223963" y="749300"/>
            <a:ext cx="674211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图片 16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"/>
          <a:stretch>
            <a:fillRect/>
          </a:stretch>
        </p:blipFill>
        <p:spPr bwMode="auto">
          <a:xfrm>
            <a:off x="-7938" y="4649788"/>
            <a:ext cx="90693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图片 6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-82550"/>
            <a:ext cx="8486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图片 6" descr="图片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539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 l="2808" t="2438" b="2438"/>
          <a:stretch>
            <a:fillRect/>
          </a:stretch>
        </p:blipFill>
        <p:spPr bwMode="auto">
          <a:xfrm>
            <a:off x="1096963" y="646113"/>
            <a:ext cx="5988050" cy="2700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28675" name="图片 5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-82550"/>
            <a:ext cx="8486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5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539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图片 7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r="6084"/>
          <a:stretch>
            <a:fillRect/>
          </a:stretch>
        </p:blipFill>
        <p:spPr bwMode="auto">
          <a:xfrm>
            <a:off x="434975" y="2301875"/>
            <a:ext cx="809625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5438" y="800100"/>
            <a:ext cx="25146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468313" y="5351463"/>
            <a:ext cx="27987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导通，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截止，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5V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835025" y="1319213"/>
            <a:ext cx="78200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</a:rPr>
              <a:t>电路如下图，二极管等效为理想模型，分析二极管的工作状态及输出电压。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3317875" y="5335588"/>
            <a:ext cx="27987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导通，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截止，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=0V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6249988" y="5489575"/>
            <a:ext cx="27987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导通，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导通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=1.98V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pic>
        <p:nvPicPr>
          <p:cNvPr id="29704" name="图片 9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1750"/>
            <a:ext cx="87534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图片 8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109538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288925" y="1558925"/>
            <a:ext cx="7772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一、二极管整流电路</a:t>
            </a:r>
          </a:p>
        </p:txBody>
      </p:sp>
      <p:grpSp>
        <p:nvGrpSpPr>
          <p:cNvPr id="31747" name="Group 10"/>
          <p:cNvGrpSpPr>
            <a:grpSpLocks/>
          </p:cNvGrpSpPr>
          <p:nvPr/>
        </p:nvGrpSpPr>
        <p:grpSpPr bwMode="auto">
          <a:xfrm>
            <a:off x="835025" y="2481263"/>
            <a:ext cx="7700963" cy="3081337"/>
            <a:chOff x="414" y="1847"/>
            <a:chExt cx="4851" cy="1941"/>
          </a:xfrm>
        </p:grpSpPr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414" y="1847"/>
              <a:ext cx="4851" cy="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</a:pPr>
              <a:r>
                <a:rPr kumimoji="0" lang="en-US" altLang="zh-CN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把交流电转变为直流电称为“整流”。</a:t>
              </a:r>
            </a:p>
            <a:p>
              <a:pPr algn="just" eaLnBrk="1" hangingPunct="1">
                <a:lnSpc>
                  <a:spcPct val="150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  反之称为“逆变”。</a:t>
              </a:r>
            </a:p>
            <a:p>
              <a:pPr algn="just" eaLnBrk="1" hangingPunct="1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                             </a:t>
              </a:r>
            </a:p>
            <a:p>
              <a:pPr algn="just" eaLnBrk="1" hangingPunct="1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       交流电                       直流电</a:t>
              </a:r>
            </a:p>
            <a:p>
              <a:pPr algn="just" eaLnBrk="1" hangingPunct="1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                         </a:t>
              </a:r>
            </a:p>
            <a:p>
              <a:pPr algn="just" eaLnBrk="1" hangingPunct="1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>
              <a:off x="1913" y="3351"/>
              <a:ext cx="1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 flipH="1">
              <a:off x="1896" y="3524"/>
              <a:ext cx="115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1748" name="图片 8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矩形 9"/>
          <p:cNvSpPr>
            <a:spLocks noChangeArrowheads="1"/>
          </p:cNvSpPr>
          <p:nvPr/>
        </p:nvSpPr>
        <p:spPr bwMode="auto">
          <a:xfrm>
            <a:off x="3600450" y="428625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imes New Roman" panose="02020603050405020304" pitchFamily="18" charset="0"/>
                <a:ea typeface="楷体_GB2312" pitchFamily="49" charset="-122"/>
              </a:rPr>
              <a:t>整流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50" name="矩形 10"/>
          <p:cNvSpPr>
            <a:spLocks noChangeArrowheads="1"/>
          </p:cNvSpPr>
          <p:nvPr/>
        </p:nvSpPr>
        <p:spPr bwMode="auto">
          <a:xfrm>
            <a:off x="3586163" y="510540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imes New Roman" panose="02020603050405020304" pitchFamily="18" charset="0"/>
                <a:ea typeface="楷体_GB2312" pitchFamily="49" charset="-122"/>
              </a:rPr>
              <a:t>逆变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1751" name="图片 11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2273300" y="5383213"/>
            <a:ext cx="4513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7. 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二极管半波整流电路及波形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164013" y="4748213"/>
            <a:ext cx="334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noProof="1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输入、输出波形关系</a:t>
            </a:r>
          </a:p>
        </p:txBody>
      </p:sp>
      <p:grpSp>
        <p:nvGrpSpPr>
          <p:cNvPr id="32772" name="Group 72"/>
          <p:cNvGrpSpPr>
            <a:grpSpLocks/>
          </p:cNvGrpSpPr>
          <p:nvPr/>
        </p:nvGrpSpPr>
        <p:grpSpPr bwMode="auto">
          <a:xfrm>
            <a:off x="904875" y="2382838"/>
            <a:ext cx="3051175" cy="2827337"/>
            <a:chOff x="570" y="1571"/>
            <a:chExt cx="1922" cy="1781"/>
          </a:xfrm>
        </p:grpSpPr>
        <p:sp>
          <p:nvSpPr>
            <p:cNvPr id="32798" name="Line 8"/>
            <p:cNvSpPr>
              <a:spLocks noChangeShapeType="1"/>
            </p:cNvSpPr>
            <p:nvPr/>
          </p:nvSpPr>
          <p:spPr bwMode="auto">
            <a:xfrm>
              <a:off x="1298" y="157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Line 9"/>
            <p:cNvSpPr>
              <a:spLocks noChangeShapeType="1"/>
            </p:cNvSpPr>
            <p:nvPr/>
          </p:nvSpPr>
          <p:spPr bwMode="auto">
            <a:xfrm>
              <a:off x="1298" y="1667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10"/>
            <p:cNvSpPr>
              <a:spLocks noChangeShapeType="1"/>
            </p:cNvSpPr>
            <p:nvPr/>
          </p:nvSpPr>
          <p:spPr bwMode="auto">
            <a:xfrm>
              <a:off x="1682" y="1667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Rectangle 11"/>
            <p:cNvSpPr>
              <a:spLocks noChangeArrowheads="1"/>
            </p:cNvSpPr>
            <p:nvPr/>
          </p:nvSpPr>
          <p:spPr bwMode="auto">
            <a:xfrm>
              <a:off x="1634" y="2003"/>
              <a:ext cx="9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02" name="Line 12"/>
            <p:cNvSpPr>
              <a:spLocks noChangeShapeType="1"/>
            </p:cNvSpPr>
            <p:nvPr/>
          </p:nvSpPr>
          <p:spPr bwMode="auto">
            <a:xfrm>
              <a:off x="1682" y="233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Line 13"/>
            <p:cNvSpPr>
              <a:spLocks noChangeShapeType="1"/>
            </p:cNvSpPr>
            <p:nvPr/>
          </p:nvSpPr>
          <p:spPr bwMode="auto">
            <a:xfrm>
              <a:off x="778" y="2627"/>
              <a:ext cx="1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Text Box 14"/>
            <p:cNvSpPr txBox="1">
              <a:spLocks noChangeArrowheads="1"/>
            </p:cNvSpPr>
            <p:nvPr/>
          </p:nvSpPr>
          <p:spPr bwMode="auto">
            <a:xfrm>
              <a:off x="1057" y="1799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lang="en-US" altLang="zh-CN" sz="24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05" name="Text Box 15"/>
            <p:cNvSpPr txBox="1">
              <a:spLocks noChangeArrowheads="1"/>
            </p:cNvSpPr>
            <p:nvPr/>
          </p:nvSpPr>
          <p:spPr bwMode="auto">
            <a:xfrm>
              <a:off x="1271" y="2069"/>
              <a:ext cx="3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noProof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aseline="-25000" noProof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2806" name="Text Box 17"/>
            <p:cNvSpPr txBox="1">
              <a:spLocks noChangeArrowheads="1"/>
            </p:cNvSpPr>
            <p:nvPr/>
          </p:nvSpPr>
          <p:spPr bwMode="auto">
            <a:xfrm>
              <a:off x="588" y="1974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07" name="Rectangle 18"/>
            <p:cNvSpPr>
              <a:spLocks noChangeArrowheads="1"/>
            </p:cNvSpPr>
            <p:nvPr/>
          </p:nvSpPr>
          <p:spPr bwMode="auto">
            <a:xfrm>
              <a:off x="2175" y="1971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zh-CN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08" name="Text Box 20"/>
            <p:cNvSpPr txBox="1">
              <a:spLocks noChangeArrowheads="1"/>
            </p:cNvSpPr>
            <p:nvPr/>
          </p:nvSpPr>
          <p:spPr bwMode="auto">
            <a:xfrm>
              <a:off x="976" y="3061"/>
              <a:ext cx="7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noProof="1">
                  <a:latin typeface="Times New Roman" panose="02020603050405020304" pitchFamily="18" charset="0"/>
                  <a:ea typeface="楷体_GB2312" pitchFamily="49" charset="-122"/>
                </a:rPr>
                <a:t>a)</a:t>
              </a:r>
              <a:r>
                <a:rPr lang="zh-CN" altLang="zh-CN" sz="2400">
                  <a:latin typeface="Times New Roman" panose="02020603050405020304" pitchFamily="18" charset="0"/>
                  <a:ea typeface="楷体_GB2312" pitchFamily="49" charset="-122"/>
                </a:rPr>
                <a:t>电路</a:t>
              </a:r>
            </a:p>
          </p:txBody>
        </p:sp>
        <p:sp>
          <p:nvSpPr>
            <p:cNvPr id="32809" name="AutoShape 56"/>
            <p:cNvSpPr>
              <a:spLocks noChangeArrowheads="1"/>
            </p:cNvSpPr>
            <p:nvPr/>
          </p:nvSpPr>
          <p:spPr bwMode="auto">
            <a:xfrm rot="5400000">
              <a:off x="1128" y="1571"/>
              <a:ext cx="132" cy="19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0" name="Line 57"/>
            <p:cNvSpPr>
              <a:spLocks noChangeShapeType="1"/>
            </p:cNvSpPr>
            <p:nvPr/>
          </p:nvSpPr>
          <p:spPr bwMode="auto">
            <a:xfrm flipH="1">
              <a:off x="778" y="1671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811" name="Group 60"/>
            <p:cNvGrpSpPr>
              <a:grpSpLocks/>
            </p:cNvGrpSpPr>
            <p:nvPr/>
          </p:nvGrpSpPr>
          <p:grpSpPr bwMode="auto">
            <a:xfrm>
              <a:off x="2256" y="1720"/>
              <a:ext cx="136" cy="136"/>
              <a:chOff x="2340" y="1626"/>
              <a:chExt cx="136" cy="136"/>
            </a:xfrm>
          </p:grpSpPr>
          <p:sp>
            <p:nvSpPr>
              <p:cNvPr id="32823" name="Line 58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4" name="Line 59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12" name="Line 61"/>
            <p:cNvSpPr>
              <a:spLocks noChangeShapeType="1"/>
            </p:cNvSpPr>
            <p:nvPr/>
          </p:nvSpPr>
          <p:spPr bwMode="auto">
            <a:xfrm>
              <a:off x="2256" y="253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3" name="Oval 62"/>
            <p:cNvSpPr>
              <a:spLocks noChangeArrowheads="1"/>
            </p:cNvSpPr>
            <p:nvPr/>
          </p:nvSpPr>
          <p:spPr bwMode="auto">
            <a:xfrm>
              <a:off x="2160" y="2596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4" name="Oval 63"/>
            <p:cNvSpPr>
              <a:spLocks noChangeArrowheads="1"/>
            </p:cNvSpPr>
            <p:nvPr/>
          </p:nvSpPr>
          <p:spPr bwMode="auto">
            <a:xfrm>
              <a:off x="2148" y="1642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5" name="Oval 64"/>
            <p:cNvSpPr>
              <a:spLocks noChangeArrowheads="1"/>
            </p:cNvSpPr>
            <p:nvPr/>
          </p:nvSpPr>
          <p:spPr bwMode="auto">
            <a:xfrm>
              <a:off x="726" y="2596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6" name="Oval 65"/>
            <p:cNvSpPr>
              <a:spLocks noChangeArrowheads="1"/>
            </p:cNvSpPr>
            <p:nvPr/>
          </p:nvSpPr>
          <p:spPr bwMode="auto">
            <a:xfrm>
              <a:off x="738" y="1642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7" name="Oval 66"/>
            <p:cNvSpPr>
              <a:spLocks noChangeArrowheads="1"/>
            </p:cNvSpPr>
            <p:nvPr/>
          </p:nvSpPr>
          <p:spPr bwMode="auto">
            <a:xfrm>
              <a:off x="1650" y="2596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8" name="Oval 67"/>
            <p:cNvSpPr>
              <a:spLocks noChangeArrowheads="1"/>
            </p:cNvSpPr>
            <p:nvPr/>
          </p:nvSpPr>
          <p:spPr bwMode="auto">
            <a:xfrm>
              <a:off x="1650" y="1636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2819" name="Group 68"/>
            <p:cNvGrpSpPr>
              <a:grpSpLocks/>
            </p:cNvGrpSpPr>
            <p:nvPr/>
          </p:nvGrpSpPr>
          <p:grpSpPr bwMode="auto">
            <a:xfrm>
              <a:off x="570" y="1720"/>
              <a:ext cx="136" cy="136"/>
              <a:chOff x="2340" y="1626"/>
              <a:chExt cx="136" cy="136"/>
            </a:xfrm>
          </p:grpSpPr>
          <p:sp>
            <p:nvSpPr>
              <p:cNvPr id="32821" name="Line 69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2" name="Line 70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20" name="Line 71"/>
            <p:cNvSpPr>
              <a:spLocks noChangeShapeType="1"/>
            </p:cNvSpPr>
            <p:nvPr/>
          </p:nvSpPr>
          <p:spPr bwMode="auto">
            <a:xfrm>
              <a:off x="570" y="253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73" name="Rectangle 76"/>
          <p:cNvSpPr>
            <a:spLocks noChangeArrowheads="1"/>
          </p:cNvSpPr>
          <p:nvPr/>
        </p:nvSpPr>
        <p:spPr bwMode="auto">
          <a:xfrm>
            <a:off x="219075" y="736600"/>
            <a:ext cx="8799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电路如下图，试利用</a:t>
            </a:r>
            <a:r>
              <a:rPr lang="zh-CN" altLang="zh-CN" sz="2800">
                <a:latin typeface="Times New Roman" panose="02020603050405020304" pitchFamily="18" charset="0"/>
                <a:ea typeface="楷体_GB2312" pitchFamily="49" charset="-122"/>
              </a:rPr>
              <a:t>二极管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理想模型，画出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的波形</a:t>
            </a:r>
            <a:endParaRPr lang="zh-CN" altLang="zh-CN" sz="28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97" name="Rectangle 77"/>
          <p:cNvSpPr>
            <a:spLocks noChangeArrowheads="1"/>
          </p:cNvSpPr>
          <p:nvPr/>
        </p:nvSpPr>
        <p:spPr bwMode="auto">
          <a:xfrm>
            <a:off x="273050" y="6064250"/>
            <a:ext cx="820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近似为恒压降模型的电路输出？硅管</a:t>
            </a:r>
            <a:endParaRPr lang="zh-CN" altLang="zh-CN" sz="2800" noProof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2775" name="图片 66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6" name="Group 25"/>
          <p:cNvGrpSpPr>
            <a:grpSpLocks/>
          </p:cNvGrpSpPr>
          <p:nvPr/>
        </p:nvGrpSpPr>
        <p:grpSpPr bwMode="auto">
          <a:xfrm>
            <a:off x="4759325" y="1878013"/>
            <a:ext cx="3387725" cy="2881312"/>
            <a:chOff x="2689" y="1743"/>
            <a:chExt cx="2627" cy="2208"/>
          </a:xfrm>
        </p:grpSpPr>
        <p:sp>
          <p:nvSpPr>
            <p:cNvPr id="32786" name="Line 26"/>
            <p:cNvSpPr>
              <a:spLocks noChangeShapeType="1"/>
            </p:cNvSpPr>
            <p:nvPr/>
          </p:nvSpPr>
          <p:spPr bwMode="auto">
            <a:xfrm flipV="1">
              <a:off x="3096" y="1743"/>
              <a:ext cx="0" cy="2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27"/>
            <p:cNvSpPr>
              <a:spLocks noChangeShapeType="1"/>
            </p:cNvSpPr>
            <p:nvPr/>
          </p:nvSpPr>
          <p:spPr bwMode="auto">
            <a:xfrm>
              <a:off x="2892" y="2448"/>
              <a:ext cx="21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28"/>
            <p:cNvSpPr>
              <a:spLocks noChangeShapeType="1"/>
            </p:cNvSpPr>
            <p:nvPr/>
          </p:nvSpPr>
          <p:spPr bwMode="auto">
            <a:xfrm>
              <a:off x="2952" y="3480"/>
              <a:ext cx="20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29"/>
            <p:cNvSpPr>
              <a:spLocks noChangeShapeType="1"/>
            </p:cNvSpPr>
            <p:nvPr/>
          </p:nvSpPr>
          <p:spPr bwMode="auto">
            <a:xfrm>
              <a:off x="3517" y="1790"/>
              <a:ext cx="0" cy="204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Freeform 33"/>
            <p:cNvSpPr>
              <a:spLocks/>
            </p:cNvSpPr>
            <p:nvPr/>
          </p:nvSpPr>
          <p:spPr bwMode="auto">
            <a:xfrm>
              <a:off x="3096" y="2026"/>
              <a:ext cx="432" cy="422"/>
            </a:xfrm>
            <a:custGeom>
              <a:avLst/>
              <a:gdLst>
                <a:gd name="T0" fmla="*/ 0 w 432"/>
                <a:gd name="T1" fmla="*/ 410 h 422"/>
                <a:gd name="T2" fmla="*/ 216 w 432"/>
                <a:gd name="T3" fmla="*/ 2 h 422"/>
                <a:gd name="T4" fmla="*/ 432 w 432"/>
                <a:gd name="T5" fmla="*/ 422 h 422"/>
                <a:gd name="T6" fmla="*/ 0 60000 65536"/>
                <a:gd name="T7" fmla="*/ 0 60000 65536"/>
                <a:gd name="T8" fmla="*/ 0 60000 65536"/>
                <a:gd name="T9" fmla="*/ 0 w 432"/>
                <a:gd name="T10" fmla="*/ 0 h 422"/>
                <a:gd name="T11" fmla="*/ 432 w 43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22">
                  <a:moveTo>
                    <a:pt x="0" y="410"/>
                  </a:moveTo>
                  <a:cubicBezTo>
                    <a:pt x="72" y="205"/>
                    <a:pt x="144" y="0"/>
                    <a:pt x="216" y="2"/>
                  </a:cubicBezTo>
                  <a:cubicBezTo>
                    <a:pt x="288" y="4"/>
                    <a:pt x="360" y="213"/>
                    <a:pt x="432" y="42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Freeform 34"/>
            <p:cNvSpPr>
              <a:spLocks/>
            </p:cNvSpPr>
            <p:nvPr/>
          </p:nvSpPr>
          <p:spPr bwMode="auto">
            <a:xfrm>
              <a:off x="3963" y="2020"/>
              <a:ext cx="432" cy="422"/>
            </a:xfrm>
            <a:custGeom>
              <a:avLst/>
              <a:gdLst>
                <a:gd name="T0" fmla="*/ 0 w 432"/>
                <a:gd name="T1" fmla="*/ 410 h 422"/>
                <a:gd name="T2" fmla="*/ 216 w 432"/>
                <a:gd name="T3" fmla="*/ 2 h 422"/>
                <a:gd name="T4" fmla="*/ 432 w 432"/>
                <a:gd name="T5" fmla="*/ 422 h 422"/>
                <a:gd name="T6" fmla="*/ 0 60000 65536"/>
                <a:gd name="T7" fmla="*/ 0 60000 65536"/>
                <a:gd name="T8" fmla="*/ 0 60000 65536"/>
                <a:gd name="T9" fmla="*/ 0 w 432"/>
                <a:gd name="T10" fmla="*/ 0 h 422"/>
                <a:gd name="T11" fmla="*/ 432 w 43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22">
                  <a:moveTo>
                    <a:pt x="0" y="410"/>
                  </a:moveTo>
                  <a:cubicBezTo>
                    <a:pt x="72" y="205"/>
                    <a:pt x="144" y="0"/>
                    <a:pt x="216" y="2"/>
                  </a:cubicBezTo>
                  <a:cubicBezTo>
                    <a:pt x="288" y="4"/>
                    <a:pt x="360" y="213"/>
                    <a:pt x="432" y="42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Freeform 35"/>
            <p:cNvSpPr>
              <a:spLocks/>
            </p:cNvSpPr>
            <p:nvPr/>
          </p:nvSpPr>
          <p:spPr bwMode="auto">
            <a:xfrm flipV="1">
              <a:off x="3528" y="2422"/>
              <a:ext cx="432" cy="422"/>
            </a:xfrm>
            <a:custGeom>
              <a:avLst/>
              <a:gdLst>
                <a:gd name="T0" fmla="*/ 0 w 432"/>
                <a:gd name="T1" fmla="*/ 410 h 422"/>
                <a:gd name="T2" fmla="*/ 216 w 432"/>
                <a:gd name="T3" fmla="*/ 2 h 422"/>
                <a:gd name="T4" fmla="*/ 432 w 432"/>
                <a:gd name="T5" fmla="*/ 422 h 422"/>
                <a:gd name="T6" fmla="*/ 0 60000 65536"/>
                <a:gd name="T7" fmla="*/ 0 60000 65536"/>
                <a:gd name="T8" fmla="*/ 0 60000 65536"/>
                <a:gd name="T9" fmla="*/ 0 w 432"/>
                <a:gd name="T10" fmla="*/ 0 h 422"/>
                <a:gd name="T11" fmla="*/ 432 w 43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22">
                  <a:moveTo>
                    <a:pt x="0" y="410"/>
                  </a:moveTo>
                  <a:cubicBezTo>
                    <a:pt x="72" y="205"/>
                    <a:pt x="144" y="0"/>
                    <a:pt x="216" y="2"/>
                  </a:cubicBezTo>
                  <a:cubicBezTo>
                    <a:pt x="288" y="4"/>
                    <a:pt x="360" y="213"/>
                    <a:pt x="432" y="42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Freeform 36"/>
            <p:cNvSpPr>
              <a:spLocks/>
            </p:cNvSpPr>
            <p:nvPr/>
          </p:nvSpPr>
          <p:spPr bwMode="auto">
            <a:xfrm flipV="1">
              <a:off x="4401" y="2440"/>
              <a:ext cx="432" cy="422"/>
            </a:xfrm>
            <a:custGeom>
              <a:avLst/>
              <a:gdLst>
                <a:gd name="T0" fmla="*/ 0 w 432"/>
                <a:gd name="T1" fmla="*/ 410 h 422"/>
                <a:gd name="T2" fmla="*/ 216 w 432"/>
                <a:gd name="T3" fmla="*/ 2 h 422"/>
                <a:gd name="T4" fmla="*/ 432 w 432"/>
                <a:gd name="T5" fmla="*/ 422 h 422"/>
                <a:gd name="T6" fmla="*/ 0 60000 65536"/>
                <a:gd name="T7" fmla="*/ 0 60000 65536"/>
                <a:gd name="T8" fmla="*/ 0 60000 65536"/>
                <a:gd name="T9" fmla="*/ 0 w 432"/>
                <a:gd name="T10" fmla="*/ 0 h 422"/>
                <a:gd name="T11" fmla="*/ 432 w 43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22">
                  <a:moveTo>
                    <a:pt x="0" y="410"/>
                  </a:moveTo>
                  <a:cubicBezTo>
                    <a:pt x="72" y="205"/>
                    <a:pt x="144" y="0"/>
                    <a:pt x="216" y="2"/>
                  </a:cubicBezTo>
                  <a:cubicBezTo>
                    <a:pt x="288" y="4"/>
                    <a:pt x="360" y="213"/>
                    <a:pt x="432" y="42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Text Box 37"/>
            <p:cNvSpPr txBox="1">
              <a:spLocks noChangeArrowheads="1"/>
            </p:cNvSpPr>
            <p:nvPr/>
          </p:nvSpPr>
          <p:spPr bwMode="auto">
            <a:xfrm>
              <a:off x="2709" y="1810"/>
              <a:ext cx="4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i="1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95" name="Text Box 38"/>
            <p:cNvSpPr txBox="1">
              <a:spLocks noChangeArrowheads="1"/>
            </p:cNvSpPr>
            <p:nvPr/>
          </p:nvSpPr>
          <p:spPr bwMode="auto">
            <a:xfrm>
              <a:off x="2689" y="2835"/>
              <a:ext cx="77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96" name="Text Box 39"/>
            <p:cNvSpPr txBox="1">
              <a:spLocks noChangeArrowheads="1"/>
            </p:cNvSpPr>
            <p:nvPr/>
          </p:nvSpPr>
          <p:spPr bwMode="auto">
            <a:xfrm>
              <a:off x="5052" y="2256"/>
              <a:ext cx="26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32797" name="Text Box 40"/>
            <p:cNvSpPr txBox="1">
              <a:spLocks noChangeArrowheads="1"/>
            </p:cNvSpPr>
            <p:nvPr/>
          </p:nvSpPr>
          <p:spPr bwMode="auto">
            <a:xfrm>
              <a:off x="5052" y="3246"/>
              <a:ext cx="26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275263" y="3609975"/>
            <a:ext cx="2225675" cy="558800"/>
            <a:chOff x="3108" y="3058"/>
            <a:chExt cx="1726" cy="428"/>
          </a:xfrm>
        </p:grpSpPr>
        <p:sp>
          <p:nvSpPr>
            <p:cNvPr id="32782" name="Freeform 45"/>
            <p:cNvSpPr>
              <a:spLocks/>
            </p:cNvSpPr>
            <p:nvPr/>
          </p:nvSpPr>
          <p:spPr bwMode="auto">
            <a:xfrm>
              <a:off x="3972" y="3058"/>
              <a:ext cx="432" cy="422"/>
            </a:xfrm>
            <a:custGeom>
              <a:avLst/>
              <a:gdLst>
                <a:gd name="T0" fmla="*/ 0 w 432"/>
                <a:gd name="T1" fmla="*/ 410 h 422"/>
                <a:gd name="T2" fmla="*/ 216 w 432"/>
                <a:gd name="T3" fmla="*/ 2 h 422"/>
                <a:gd name="T4" fmla="*/ 432 w 432"/>
                <a:gd name="T5" fmla="*/ 422 h 422"/>
                <a:gd name="T6" fmla="*/ 0 60000 65536"/>
                <a:gd name="T7" fmla="*/ 0 60000 65536"/>
                <a:gd name="T8" fmla="*/ 0 60000 65536"/>
                <a:gd name="T9" fmla="*/ 0 w 432"/>
                <a:gd name="T10" fmla="*/ 0 h 422"/>
                <a:gd name="T11" fmla="*/ 432 w 43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22">
                  <a:moveTo>
                    <a:pt x="0" y="410"/>
                  </a:moveTo>
                  <a:cubicBezTo>
                    <a:pt x="72" y="205"/>
                    <a:pt x="144" y="0"/>
                    <a:pt x="216" y="2"/>
                  </a:cubicBezTo>
                  <a:cubicBezTo>
                    <a:pt x="288" y="4"/>
                    <a:pt x="360" y="213"/>
                    <a:pt x="432" y="42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Freeform 46"/>
            <p:cNvSpPr>
              <a:spLocks/>
            </p:cNvSpPr>
            <p:nvPr/>
          </p:nvSpPr>
          <p:spPr bwMode="auto">
            <a:xfrm>
              <a:off x="3108" y="3064"/>
              <a:ext cx="432" cy="422"/>
            </a:xfrm>
            <a:custGeom>
              <a:avLst/>
              <a:gdLst>
                <a:gd name="T0" fmla="*/ 0 w 432"/>
                <a:gd name="T1" fmla="*/ 410 h 422"/>
                <a:gd name="T2" fmla="*/ 216 w 432"/>
                <a:gd name="T3" fmla="*/ 2 h 422"/>
                <a:gd name="T4" fmla="*/ 432 w 432"/>
                <a:gd name="T5" fmla="*/ 422 h 422"/>
                <a:gd name="T6" fmla="*/ 0 60000 65536"/>
                <a:gd name="T7" fmla="*/ 0 60000 65536"/>
                <a:gd name="T8" fmla="*/ 0 60000 65536"/>
                <a:gd name="T9" fmla="*/ 0 w 432"/>
                <a:gd name="T10" fmla="*/ 0 h 422"/>
                <a:gd name="T11" fmla="*/ 432 w 432"/>
                <a:gd name="T12" fmla="*/ 422 h 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22">
                  <a:moveTo>
                    <a:pt x="0" y="410"/>
                  </a:moveTo>
                  <a:cubicBezTo>
                    <a:pt x="72" y="205"/>
                    <a:pt x="144" y="0"/>
                    <a:pt x="216" y="2"/>
                  </a:cubicBezTo>
                  <a:cubicBezTo>
                    <a:pt x="288" y="4"/>
                    <a:pt x="360" y="213"/>
                    <a:pt x="432" y="42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47"/>
            <p:cNvSpPr>
              <a:spLocks noChangeShapeType="1"/>
            </p:cNvSpPr>
            <p:nvPr/>
          </p:nvSpPr>
          <p:spPr bwMode="auto">
            <a:xfrm>
              <a:off x="3528" y="3470"/>
              <a:ext cx="44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48"/>
            <p:cNvSpPr>
              <a:spLocks noChangeShapeType="1"/>
            </p:cNvSpPr>
            <p:nvPr/>
          </p:nvSpPr>
          <p:spPr bwMode="auto">
            <a:xfrm>
              <a:off x="4402" y="3476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8" name="Line 29"/>
          <p:cNvSpPr>
            <a:spLocks noChangeShapeType="1"/>
          </p:cNvSpPr>
          <p:nvPr/>
        </p:nvSpPr>
        <p:spPr bwMode="auto">
          <a:xfrm>
            <a:off x="6403975" y="1955800"/>
            <a:ext cx="0" cy="26622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29"/>
          <p:cNvSpPr>
            <a:spLocks noChangeShapeType="1"/>
          </p:cNvSpPr>
          <p:nvPr/>
        </p:nvSpPr>
        <p:spPr bwMode="auto">
          <a:xfrm>
            <a:off x="6965950" y="1930400"/>
            <a:ext cx="0" cy="26622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29"/>
          <p:cNvSpPr>
            <a:spLocks noChangeShapeType="1"/>
          </p:cNvSpPr>
          <p:nvPr/>
        </p:nvSpPr>
        <p:spPr bwMode="auto">
          <a:xfrm>
            <a:off x="7499350" y="1919288"/>
            <a:ext cx="0" cy="2662237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81" name="图片 55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3" grpId="0"/>
      <p:bldP spid="133197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1"/>
          <p:cNvSpPr txBox="1">
            <a:spLocks noChangeArrowheads="1"/>
          </p:cNvSpPr>
          <p:nvPr/>
        </p:nvSpPr>
        <p:spPr bwMode="auto">
          <a:xfrm>
            <a:off x="2371725" y="1368425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noProof="1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noProof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3795" name="Rectangle 43"/>
          <p:cNvSpPr>
            <a:spLocks noChangeArrowheads="1"/>
          </p:cNvSpPr>
          <p:nvPr/>
        </p:nvSpPr>
        <p:spPr bwMode="auto">
          <a:xfrm>
            <a:off x="439738" y="88265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lang="zh-CN" altLang="zh-CN" sz="2800">
                <a:latin typeface="Times New Roman" panose="02020603050405020304" pitchFamily="18" charset="0"/>
                <a:ea typeface="楷体_GB2312" pitchFamily="49" charset="-122"/>
              </a:rPr>
              <a:t>二极管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近似为恒压降模型的电路输出？</a:t>
            </a:r>
            <a:endParaRPr lang="zh-CN" altLang="zh-CN" sz="28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3796" name="图片 33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42"/>
          <p:cNvGrpSpPr>
            <a:grpSpLocks/>
          </p:cNvGrpSpPr>
          <p:nvPr/>
        </p:nvGrpSpPr>
        <p:grpSpPr bwMode="auto">
          <a:xfrm>
            <a:off x="1854200" y="1727200"/>
            <a:ext cx="5080000" cy="4867275"/>
            <a:chOff x="1178" y="455"/>
            <a:chExt cx="2473" cy="2472"/>
          </a:xfrm>
        </p:grpSpPr>
        <p:pic>
          <p:nvPicPr>
            <p:cNvPr id="3379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59" r="13647" b="14793"/>
            <a:stretch>
              <a:fillRect/>
            </a:stretch>
          </p:blipFill>
          <p:spPr bwMode="auto">
            <a:xfrm>
              <a:off x="1178" y="1673"/>
              <a:ext cx="2273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00" name="Group 6"/>
            <p:cNvGrpSpPr>
              <a:grpSpLocks/>
            </p:cNvGrpSpPr>
            <p:nvPr/>
          </p:nvGrpSpPr>
          <p:grpSpPr bwMode="auto">
            <a:xfrm rot="-5400000">
              <a:off x="1589" y="683"/>
              <a:ext cx="510" cy="375"/>
              <a:chOff x="3408" y="1536"/>
              <a:chExt cx="528" cy="912"/>
            </a:xfrm>
          </p:grpSpPr>
          <p:sp>
            <p:nvSpPr>
              <p:cNvPr id="33825" name="Arc 7"/>
              <p:cNvSpPr>
                <a:spLocks/>
              </p:cNvSpPr>
              <p:nvPr/>
            </p:nvSpPr>
            <p:spPr bwMode="auto">
              <a:xfrm>
                <a:off x="3408" y="1536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6" name="Arc 8"/>
              <p:cNvSpPr>
                <a:spLocks/>
              </p:cNvSpPr>
              <p:nvPr/>
            </p:nvSpPr>
            <p:spPr bwMode="auto">
              <a:xfrm flipV="1">
                <a:off x="3408" y="1968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01" name="Group 9"/>
            <p:cNvGrpSpPr>
              <a:grpSpLocks/>
            </p:cNvGrpSpPr>
            <p:nvPr/>
          </p:nvGrpSpPr>
          <p:grpSpPr bwMode="auto">
            <a:xfrm rot="-5400000">
              <a:off x="2338" y="683"/>
              <a:ext cx="510" cy="375"/>
              <a:chOff x="3408" y="1536"/>
              <a:chExt cx="528" cy="912"/>
            </a:xfrm>
          </p:grpSpPr>
          <p:sp>
            <p:nvSpPr>
              <p:cNvPr id="33823" name="Arc 10"/>
              <p:cNvSpPr>
                <a:spLocks/>
              </p:cNvSpPr>
              <p:nvPr/>
            </p:nvSpPr>
            <p:spPr bwMode="auto">
              <a:xfrm>
                <a:off x="3408" y="1536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Arc 11"/>
              <p:cNvSpPr>
                <a:spLocks/>
              </p:cNvSpPr>
              <p:nvPr/>
            </p:nvSpPr>
            <p:spPr bwMode="auto">
              <a:xfrm flipV="1">
                <a:off x="3408" y="1968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02" name="Group 12"/>
            <p:cNvGrpSpPr>
              <a:grpSpLocks/>
            </p:cNvGrpSpPr>
            <p:nvPr/>
          </p:nvGrpSpPr>
          <p:grpSpPr bwMode="auto">
            <a:xfrm rot="5400000" flipV="1">
              <a:off x="1969" y="1188"/>
              <a:ext cx="498" cy="374"/>
              <a:chOff x="3408" y="1536"/>
              <a:chExt cx="528" cy="912"/>
            </a:xfrm>
          </p:grpSpPr>
          <p:sp>
            <p:nvSpPr>
              <p:cNvPr id="33821" name="Arc 13"/>
              <p:cNvSpPr>
                <a:spLocks/>
              </p:cNvSpPr>
              <p:nvPr/>
            </p:nvSpPr>
            <p:spPr bwMode="auto">
              <a:xfrm>
                <a:off x="3408" y="1536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2" name="Arc 14"/>
              <p:cNvSpPr>
                <a:spLocks/>
              </p:cNvSpPr>
              <p:nvPr/>
            </p:nvSpPr>
            <p:spPr bwMode="auto">
              <a:xfrm flipV="1">
                <a:off x="3408" y="1968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03" name="Group 15"/>
            <p:cNvGrpSpPr>
              <a:grpSpLocks/>
            </p:cNvGrpSpPr>
            <p:nvPr/>
          </p:nvGrpSpPr>
          <p:grpSpPr bwMode="auto">
            <a:xfrm rot="5400000" flipV="1">
              <a:off x="2718" y="1188"/>
              <a:ext cx="498" cy="374"/>
              <a:chOff x="3408" y="1536"/>
              <a:chExt cx="528" cy="912"/>
            </a:xfrm>
          </p:grpSpPr>
          <p:sp>
            <p:nvSpPr>
              <p:cNvPr id="33819" name="Arc 16"/>
              <p:cNvSpPr>
                <a:spLocks/>
              </p:cNvSpPr>
              <p:nvPr/>
            </p:nvSpPr>
            <p:spPr bwMode="auto">
              <a:xfrm>
                <a:off x="3408" y="1536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0" name="Arc 17"/>
              <p:cNvSpPr>
                <a:spLocks/>
              </p:cNvSpPr>
              <p:nvPr/>
            </p:nvSpPr>
            <p:spPr bwMode="auto">
              <a:xfrm flipV="1">
                <a:off x="3408" y="1968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4" name="Line 18"/>
            <p:cNvSpPr>
              <a:spLocks noChangeShapeType="1"/>
            </p:cNvSpPr>
            <p:nvPr/>
          </p:nvSpPr>
          <p:spPr bwMode="auto">
            <a:xfrm>
              <a:off x="1588" y="1126"/>
              <a:ext cx="1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9"/>
            <p:cNvSpPr>
              <a:spLocks noChangeShapeType="1"/>
            </p:cNvSpPr>
            <p:nvPr/>
          </p:nvSpPr>
          <p:spPr bwMode="auto">
            <a:xfrm flipV="1">
              <a:off x="1638" y="455"/>
              <a:ext cx="0" cy="10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3363" y="1269"/>
              <a:ext cx="17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宋体" panose="02010600030101010101" pitchFamily="2" charset="-122"/>
                  <a:ea typeface="楷体_GB2312" pitchFamily="49" charset="-122"/>
                </a:rPr>
                <a:t>t</a:t>
              </a:r>
              <a:endParaRPr lang="en-US" altLang="zh-CN" sz="2800" noProof="1">
                <a:latin typeface="宋体" panose="02010600030101010101" pitchFamily="2" charset="-122"/>
                <a:ea typeface="楷体_GB2312" pitchFamily="49" charset="-122"/>
              </a:endParaRPr>
            </a:p>
          </p:txBody>
        </p:sp>
        <p:sp>
          <p:nvSpPr>
            <p:cNvPr id="33807" name="Text Box 22"/>
            <p:cNvSpPr txBox="1">
              <a:spLocks noChangeArrowheads="1"/>
            </p:cNvSpPr>
            <p:nvPr/>
          </p:nvSpPr>
          <p:spPr bwMode="auto">
            <a:xfrm>
              <a:off x="1421" y="1143"/>
              <a:ext cx="17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>
                  <a:latin typeface="宋体" panose="02010600030101010101" pitchFamily="2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3808" name="Rectangle 23"/>
            <p:cNvSpPr>
              <a:spLocks noChangeArrowheads="1"/>
            </p:cNvSpPr>
            <p:nvPr/>
          </p:nvSpPr>
          <p:spPr bwMode="auto">
            <a:xfrm>
              <a:off x="2091" y="2127"/>
              <a:ext cx="541" cy="6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09" name="Rectangle 24"/>
            <p:cNvSpPr>
              <a:spLocks noChangeArrowheads="1"/>
            </p:cNvSpPr>
            <p:nvPr/>
          </p:nvSpPr>
          <p:spPr bwMode="auto">
            <a:xfrm>
              <a:off x="3110" y="2127"/>
              <a:ext cx="541" cy="6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10" name="Line 25"/>
            <p:cNvSpPr>
              <a:spLocks noChangeShapeType="1"/>
            </p:cNvSpPr>
            <p:nvPr/>
          </p:nvSpPr>
          <p:spPr bwMode="auto">
            <a:xfrm flipH="1">
              <a:off x="1613" y="619"/>
              <a:ext cx="1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1" name="Text Box 26"/>
            <p:cNvSpPr txBox="1">
              <a:spLocks noChangeArrowheads="1"/>
            </p:cNvSpPr>
            <p:nvPr/>
          </p:nvSpPr>
          <p:spPr bwMode="auto">
            <a:xfrm>
              <a:off x="1334" y="535"/>
              <a:ext cx="45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  <a:ea typeface="楷体_GB2312" pitchFamily="49" charset="-122"/>
                </a:rPr>
                <a:t>10V</a:t>
              </a:r>
            </a:p>
          </p:txBody>
        </p:sp>
        <p:sp>
          <p:nvSpPr>
            <p:cNvPr id="33812" name="Line 27"/>
            <p:cNvSpPr>
              <a:spLocks noChangeShapeType="1"/>
            </p:cNvSpPr>
            <p:nvPr/>
          </p:nvSpPr>
          <p:spPr bwMode="auto">
            <a:xfrm flipH="1">
              <a:off x="1631" y="1054"/>
              <a:ext cx="1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3" name="Text Box 28"/>
            <p:cNvSpPr txBox="1">
              <a:spLocks noChangeArrowheads="1"/>
            </p:cNvSpPr>
            <p:nvPr/>
          </p:nvSpPr>
          <p:spPr bwMode="auto">
            <a:xfrm>
              <a:off x="1318" y="927"/>
              <a:ext cx="45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  <a:ea typeface="楷体_GB2312" pitchFamily="49" charset="-122"/>
                </a:rPr>
                <a:t>0.7V</a:t>
              </a:r>
            </a:p>
          </p:txBody>
        </p:sp>
        <p:sp>
          <p:nvSpPr>
            <p:cNvPr id="33814" name="Line 29"/>
            <p:cNvSpPr>
              <a:spLocks noChangeShapeType="1"/>
            </p:cNvSpPr>
            <p:nvPr/>
          </p:nvSpPr>
          <p:spPr bwMode="auto">
            <a:xfrm>
              <a:off x="2020" y="1046"/>
              <a:ext cx="0" cy="17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Line 33"/>
            <p:cNvSpPr>
              <a:spLocks noChangeShapeType="1"/>
            </p:cNvSpPr>
            <p:nvPr/>
          </p:nvSpPr>
          <p:spPr bwMode="auto">
            <a:xfrm>
              <a:off x="1674" y="1063"/>
              <a:ext cx="0" cy="17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3816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56" r="2235" b="14793"/>
            <a:stretch>
              <a:fillRect/>
            </a:stretch>
          </p:blipFill>
          <p:spPr bwMode="auto">
            <a:xfrm>
              <a:off x="2325" y="1666"/>
              <a:ext cx="1094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7" name="Line 39"/>
            <p:cNvSpPr>
              <a:spLocks noChangeShapeType="1"/>
            </p:cNvSpPr>
            <p:nvPr/>
          </p:nvSpPr>
          <p:spPr bwMode="auto">
            <a:xfrm>
              <a:off x="2781" y="1053"/>
              <a:ext cx="0" cy="17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Line 41"/>
            <p:cNvSpPr>
              <a:spLocks noChangeShapeType="1"/>
            </p:cNvSpPr>
            <p:nvPr/>
          </p:nvSpPr>
          <p:spPr bwMode="auto">
            <a:xfrm>
              <a:off x="2409" y="1044"/>
              <a:ext cx="0" cy="17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3798" name="图片 33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249238" y="1081088"/>
            <a:ext cx="7772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二、二极管限幅电路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631825" y="22685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又称为：“削波电路”。</a:t>
            </a:r>
          </a:p>
          <a:p>
            <a:pPr algn="just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能够把输入电压变化范围加以限制，常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buClr>
                <a:schemeClr val="hlink"/>
              </a:buClr>
              <a:buSzPct val="70000"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用于波形变换和整形。</a:t>
            </a:r>
          </a:p>
        </p:txBody>
      </p:sp>
      <p:pic>
        <p:nvPicPr>
          <p:cNvPr id="34820" name="图片 4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4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81025" y="2197100"/>
            <a:ext cx="750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结加上电极引线和管壳就形成晶体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-25400" y="5688013"/>
            <a:ext cx="91440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晶体二极管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结构示意图及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电路符号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5670550" y="4591050"/>
            <a:ext cx="71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区</a:t>
            </a: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V="1">
            <a:off x="6032500" y="4079875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6813550" y="459105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区</a:t>
            </a:r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 flipH="1" flipV="1">
            <a:off x="6864350" y="4051300"/>
            <a:ext cx="228600" cy="476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381625" y="3359150"/>
            <a:ext cx="2543175" cy="781050"/>
            <a:chOff x="3430" y="1476"/>
            <a:chExt cx="1602" cy="492"/>
          </a:xfrm>
        </p:grpSpPr>
        <p:sp>
          <p:nvSpPr>
            <p:cNvPr id="6171" name="Line 28"/>
            <p:cNvSpPr>
              <a:spLocks noChangeShapeType="1"/>
            </p:cNvSpPr>
            <p:nvPr/>
          </p:nvSpPr>
          <p:spPr bwMode="auto">
            <a:xfrm flipV="1">
              <a:off x="3696" y="1871"/>
              <a:ext cx="52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29"/>
            <p:cNvSpPr>
              <a:spLocks noChangeShapeType="1"/>
            </p:cNvSpPr>
            <p:nvPr/>
          </p:nvSpPr>
          <p:spPr bwMode="auto">
            <a:xfrm>
              <a:off x="4296" y="1776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30"/>
            <p:cNvSpPr>
              <a:spLocks noChangeShapeType="1"/>
            </p:cNvSpPr>
            <p:nvPr/>
          </p:nvSpPr>
          <p:spPr bwMode="auto">
            <a:xfrm>
              <a:off x="4224" y="187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AutoShape 35"/>
            <p:cNvSpPr>
              <a:spLocks noChangeArrowheads="1"/>
            </p:cNvSpPr>
            <p:nvPr/>
          </p:nvSpPr>
          <p:spPr bwMode="auto">
            <a:xfrm rot="5400000">
              <a:off x="4129" y="1773"/>
              <a:ext cx="132" cy="19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75" name="Oval 36"/>
            <p:cNvSpPr>
              <a:spLocks noChangeArrowheads="1"/>
            </p:cNvSpPr>
            <p:nvPr/>
          </p:nvSpPr>
          <p:spPr bwMode="auto">
            <a:xfrm>
              <a:off x="4710" y="1842"/>
              <a:ext cx="56" cy="5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76" name="Oval 37"/>
            <p:cNvSpPr>
              <a:spLocks noChangeArrowheads="1"/>
            </p:cNvSpPr>
            <p:nvPr/>
          </p:nvSpPr>
          <p:spPr bwMode="auto">
            <a:xfrm>
              <a:off x="3642" y="1842"/>
              <a:ext cx="56" cy="5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77" name="Text Box 38"/>
            <p:cNvSpPr txBox="1">
              <a:spLocks noChangeArrowheads="1"/>
            </p:cNvSpPr>
            <p:nvPr/>
          </p:nvSpPr>
          <p:spPr bwMode="auto">
            <a:xfrm>
              <a:off x="3430" y="1476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正极</a:t>
              </a:r>
            </a:p>
          </p:txBody>
        </p:sp>
        <p:sp>
          <p:nvSpPr>
            <p:cNvPr id="6178" name="Text Box 39"/>
            <p:cNvSpPr txBox="1">
              <a:spLocks noChangeArrowheads="1"/>
            </p:cNvSpPr>
            <p:nvPr/>
          </p:nvSpPr>
          <p:spPr bwMode="auto">
            <a:xfrm>
              <a:off x="4516" y="1476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负极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038225" y="3670300"/>
            <a:ext cx="3495675" cy="1085850"/>
            <a:chOff x="694" y="1872"/>
            <a:chExt cx="2202" cy="684"/>
          </a:xfrm>
        </p:grpSpPr>
        <p:sp>
          <p:nvSpPr>
            <p:cNvPr id="6160" name="Rectangle 42"/>
            <p:cNvSpPr>
              <a:spLocks noChangeArrowheads="1"/>
            </p:cNvSpPr>
            <p:nvPr/>
          </p:nvSpPr>
          <p:spPr bwMode="auto">
            <a:xfrm>
              <a:off x="1380" y="2112"/>
              <a:ext cx="7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 flipV="1">
              <a:off x="1776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2" name="Text Box 44"/>
            <p:cNvSpPr txBox="1">
              <a:spLocks noChangeArrowheads="1"/>
            </p:cNvSpPr>
            <p:nvPr/>
          </p:nvSpPr>
          <p:spPr bwMode="auto">
            <a:xfrm>
              <a:off x="1380" y="2118"/>
              <a:ext cx="408" cy="327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6163" name="Text Box 45"/>
            <p:cNvSpPr txBox="1">
              <a:spLocks noChangeArrowheads="1"/>
            </p:cNvSpPr>
            <p:nvPr/>
          </p:nvSpPr>
          <p:spPr bwMode="auto">
            <a:xfrm>
              <a:off x="1788" y="2118"/>
              <a:ext cx="372" cy="327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6164" name="AutoShape 46"/>
            <p:cNvSpPr>
              <a:spLocks noChangeArrowheads="1"/>
            </p:cNvSpPr>
            <p:nvPr/>
          </p:nvSpPr>
          <p:spPr bwMode="auto">
            <a:xfrm>
              <a:off x="1260" y="2004"/>
              <a:ext cx="1020" cy="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65" name="Line 48"/>
            <p:cNvSpPr>
              <a:spLocks noChangeShapeType="1"/>
            </p:cNvSpPr>
            <p:nvPr/>
          </p:nvSpPr>
          <p:spPr bwMode="auto">
            <a:xfrm flipV="1">
              <a:off x="852" y="2291"/>
              <a:ext cx="52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49"/>
            <p:cNvSpPr>
              <a:spLocks noChangeShapeType="1"/>
            </p:cNvSpPr>
            <p:nvPr/>
          </p:nvSpPr>
          <p:spPr bwMode="auto">
            <a:xfrm>
              <a:off x="2160" y="2292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Oval 50"/>
            <p:cNvSpPr>
              <a:spLocks noChangeArrowheads="1"/>
            </p:cNvSpPr>
            <p:nvPr/>
          </p:nvSpPr>
          <p:spPr bwMode="auto">
            <a:xfrm>
              <a:off x="2646" y="2262"/>
              <a:ext cx="56" cy="5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68" name="Oval 51"/>
            <p:cNvSpPr>
              <a:spLocks noChangeArrowheads="1"/>
            </p:cNvSpPr>
            <p:nvPr/>
          </p:nvSpPr>
          <p:spPr bwMode="auto">
            <a:xfrm>
              <a:off x="798" y="2262"/>
              <a:ext cx="56" cy="5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69" name="Text Box 52"/>
            <p:cNvSpPr txBox="1">
              <a:spLocks noChangeArrowheads="1"/>
            </p:cNvSpPr>
            <p:nvPr/>
          </p:nvSpPr>
          <p:spPr bwMode="auto">
            <a:xfrm>
              <a:off x="694" y="1872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正极</a:t>
              </a:r>
            </a:p>
          </p:txBody>
        </p:sp>
        <p:sp>
          <p:nvSpPr>
            <p:cNvPr id="6170" name="Text Box 53"/>
            <p:cNvSpPr txBox="1">
              <a:spLocks noChangeArrowheads="1"/>
            </p:cNvSpPr>
            <p:nvPr/>
          </p:nvSpPr>
          <p:spPr bwMode="auto">
            <a:xfrm>
              <a:off x="2380" y="1872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负极</a:t>
              </a:r>
            </a:p>
          </p:txBody>
        </p:sp>
      </p:grp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-47625" y="101441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§1.3 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半导体二极管及其基本电路</a:t>
            </a:r>
          </a:p>
        </p:txBody>
      </p:sp>
      <p:pic>
        <p:nvPicPr>
          <p:cNvPr id="38" name="图片 13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82" grpId="0" build="p" autoUpdateAnimBg="0" advAuto="0"/>
      <p:bldP spid="121887" grpId="0" build="p" autoUpdateAnimBg="0" advAuto="0"/>
      <p:bldP spid="121889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436563" y="6226175"/>
            <a:ext cx="5711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8. 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限幅电路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输入波形关系</a:t>
            </a:r>
          </a:p>
        </p:txBody>
      </p:sp>
      <p:grpSp>
        <p:nvGrpSpPr>
          <p:cNvPr id="35843" name="Group 113"/>
          <p:cNvGrpSpPr>
            <a:grpSpLocks/>
          </p:cNvGrpSpPr>
          <p:nvPr/>
        </p:nvGrpSpPr>
        <p:grpSpPr bwMode="auto">
          <a:xfrm>
            <a:off x="771525" y="1741488"/>
            <a:ext cx="3406775" cy="2181225"/>
            <a:chOff x="509" y="1022"/>
            <a:chExt cx="2146" cy="1374"/>
          </a:xfrm>
        </p:grpSpPr>
        <p:sp>
          <p:nvSpPr>
            <p:cNvPr id="35865" name="Rectangle 115"/>
            <p:cNvSpPr>
              <a:spLocks noChangeArrowheads="1"/>
            </p:cNvSpPr>
            <p:nvPr/>
          </p:nvSpPr>
          <p:spPr bwMode="auto">
            <a:xfrm>
              <a:off x="1028" y="1357"/>
              <a:ext cx="288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6" name="Line 116"/>
            <p:cNvSpPr>
              <a:spLocks noChangeShapeType="1"/>
            </p:cNvSpPr>
            <p:nvPr/>
          </p:nvSpPr>
          <p:spPr bwMode="auto">
            <a:xfrm>
              <a:off x="1691" y="197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117"/>
            <p:cNvSpPr>
              <a:spLocks noChangeShapeType="1"/>
            </p:cNvSpPr>
            <p:nvPr/>
          </p:nvSpPr>
          <p:spPr bwMode="auto">
            <a:xfrm>
              <a:off x="1739" y="2071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Text Box 118"/>
            <p:cNvSpPr txBox="1">
              <a:spLocks noChangeArrowheads="1"/>
            </p:cNvSpPr>
            <p:nvPr/>
          </p:nvSpPr>
          <p:spPr bwMode="auto">
            <a:xfrm>
              <a:off x="2033" y="1867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noProof="1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35869" name="Text Box 119"/>
            <p:cNvSpPr txBox="1">
              <a:spLocks noChangeArrowheads="1"/>
            </p:cNvSpPr>
            <p:nvPr/>
          </p:nvSpPr>
          <p:spPr bwMode="auto">
            <a:xfrm>
              <a:off x="1268" y="1936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noProof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</a:p>
          </p:txBody>
        </p:sp>
        <p:sp>
          <p:nvSpPr>
            <p:cNvPr id="35870" name="Line 120"/>
            <p:cNvSpPr>
              <a:spLocks noChangeShapeType="1"/>
            </p:cNvSpPr>
            <p:nvPr/>
          </p:nvSpPr>
          <p:spPr bwMode="auto">
            <a:xfrm rot="5400000">
              <a:off x="1822" y="17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121"/>
            <p:cNvSpPr>
              <a:spLocks noChangeShapeType="1"/>
            </p:cNvSpPr>
            <p:nvPr/>
          </p:nvSpPr>
          <p:spPr bwMode="auto">
            <a:xfrm>
              <a:off x="1316" y="1411"/>
              <a:ext cx="9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122"/>
            <p:cNvSpPr>
              <a:spLocks noChangeShapeType="1"/>
            </p:cNvSpPr>
            <p:nvPr/>
          </p:nvSpPr>
          <p:spPr bwMode="auto">
            <a:xfrm>
              <a:off x="1828" y="1411"/>
              <a:ext cx="0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123"/>
            <p:cNvSpPr>
              <a:spLocks noChangeShapeType="1"/>
            </p:cNvSpPr>
            <p:nvPr/>
          </p:nvSpPr>
          <p:spPr bwMode="auto">
            <a:xfrm>
              <a:off x="1828" y="208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124"/>
            <p:cNvSpPr>
              <a:spLocks noChangeShapeType="1"/>
            </p:cNvSpPr>
            <p:nvPr/>
          </p:nvSpPr>
          <p:spPr bwMode="auto">
            <a:xfrm>
              <a:off x="696" y="2371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Text Box 125"/>
            <p:cNvSpPr txBox="1">
              <a:spLocks noChangeArrowheads="1"/>
            </p:cNvSpPr>
            <p:nvPr/>
          </p:nvSpPr>
          <p:spPr bwMode="auto">
            <a:xfrm>
              <a:off x="1408" y="1489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lang="en-US" altLang="zh-CN" sz="28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6" name="Text Box 126"/>
            <p:cNvSpPr txBox="1">
              <a:spLocks noChangeArrowheads="1"/>
            </p:cNvSpPr>
            <p:nvPr/>
          </p:nvSpPr>
          <p:spPr bwMode="auto">
            <a:xfrm>
              <a:off x="1038" y="102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noProof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2800" baseline="-25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7" name="Text Box 127"/>
            <p:cNvSpPr txBox="1">
              <a:spLocks noChangeArrowheads="1"/>
            </p:cNvSpPr>
            <p:nvPr/>
          </p:nvSpPr>
          <p:spPr bwMode="auto">
            <a:xfrm>
              <a:off x="509" y="1718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aseline="-25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8" name="Rectangle 128"/>
            <p:cNvSpPr>
              <a:spLocks noChangeArrowheads="1"/>
            </p:cNvSpPr>
            <p:nvPr/>
          </p:nvSpPr>
          <p:spPr bwMode="auto">
            <a:xfrm>
              <a:off x="2338" y="1646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66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solidFill>
                    <a:srgbClr val="66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zh-CN" altLang="zh-CN" sz="2800" baseline="-25000">
                <a:solidFill>
                  <a:srgbClr val="6600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9" name="AutoShape 129"/>
            <p:cNvSpPr>
              <a:spLocks noChangeArrowheads="1"/>
            </p:cNvSpPr>
            <p:nvPr/>
          </p:nvSpPr>
          <p:spPr bwMode="auto">
            <a:xfrm rot="10800000">
              <a:off x="1760" y="1594"/>
              <a:ext cx="132" cy="19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0" name="Line 130"/>
            <p:cNvSpPr>
              <a:spLocks noChangeShapeType="1"/>
            </p:cNvSpPr>
            <p:nvPr/>
          </p:nvSpPr>
          <p:spPr bwMode="auto">
            <a:xfrm flipH="1">
              <a:off x="696" y="1411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5881" name="Group 131"/>
            <p:cNvGrpSpPr>
              <a:grpSpLocks/>
            </p:cNvGrpSpPr>
            <p:nvPr/>
          </p:nvGrpSpPr>
          <p:grpSpPr bwMode="auto">
            <a:xfrm>
              <a:off x="2402" y="1464"/>
              <a:ext cx="136" cy="136"/>
              <a:chOff x="2340" y="1626"/>
              <a:chExt cx="136" cy="136"/>
            </a:xfrm>
          </p:grpSpPr>
          <p:sp>
            <p:nvSpPr>
              <p:cNvPr id="35893" name="Line 132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94" name="Line 133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82" name="Line 134"/>
            <p:cNvSpPr>
              <a:spLocks noChangeShapeType="1"/>
            </p:cNvSpPr>
            <p:nvPr/>
          </p:nvSpPr>
          <p:spPr bwMode="auto">
            <a:xfrm>
              <a:off x="2402" y="2280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3" name="Oval 135"/>
            <p:cNvSpPr>
              <a:spLocks noChangeArrowheads="1"/>
            </p:cNvSpPr>
            <p:nvPr/>
          </p:nvSpPr>
          <p:spPr bwMode="auto">
            <a:xfrm>
              <a:off x="2306" y="2340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4" name="Oval 136"/>
            <p:cNvSpPr>
              <a:spLocks noChangeArrowheads="1"/>
            </p:cNvSpPr>
            <p:nvPr/>
          </p:nvSpPr>
          <p:spPr bwMode="auto">
            <a:xfrm>
              <a:off x="2294" y="1386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5" name="Oval 137"/>
            <p:cNvSpPr>
              <a:spLocks noChangeArrowheads="1"/>
            </p:cNvSpPr>
            <p:nvPr/>
          </p:nvSpPr>
          <p:spPr bwMode="auto">
            <a:xfrm>
              <a:off x="629" y="2331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6" name="Oval 138"/>
            <p:cNvSpPr>
              <a:spLocks noChangeArrowheads="1"/>
            </p:cNvSpPr>
            <p:nvPr/>
          </p:nvSpPr>
          <p:spPr bwMode="auto">
            <a:xfrm>
              <a:off x="632" y="1384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7" name="Oval 139"/>
            <p:cNvSpPr>
              <a:spLocks noChangeArrowheads="1"/>
            </p:cNvSpPr>
            <p:nvPr/>
          </p:nvSpPr>
          <p:spPr bwMode="auto">
            <a:xfrm>
              <a:off x="1796" y="2340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8" name="Oval 140"/>
            <p:cNvSpPr>
              <a:spLocks noChangeArrowheads="1"/>
            </p:cNvSpPr>
            <p:nvPr/>
          </p:nvSpPr>
          <p:spPr bwMode="auto">
            <a:xfrm>
              <a:off x="1796" y="1380"/>
              <a:ext cx="56" cy="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5889" name="Group 141"/>
            <p:cNvGrpSpPr>
              <a:grpSpLocks/>
            </p:cNvGrpSpPr>
            <p:nvPr/>
          </p:nvGrpSpPr>
          <p:grpSpPr bwMode="auto">
            <a:xfrm>
              <a:off x="590" y="1500"/>
              <a:ext cx="136" cy="136"/>
              <a:chOff x="2340" y="1626"/>
              <a:chExt cx="136" cy="136"/>
            </a:xfrm>
          </p:grpSpPr>
          <p:sp>
            <p:nvSpPr>
              <p:cNvPr id="35891" name="Line 142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92" name="Line 143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90" name="Line 144"/>
            <p:cNvSpPr>
              <a:spLocks noChangeShapeType="1"/>
            </p:cNvSpPr>
            <p:nvPr/>
          </p:nvSpPr>
          <p:spPr bwMode="auto">
            <a:xfrm>
              <a:off x="590" y="2244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5844" name="图片 72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76"/>
          <p:cNvSpPr>
            <a:spLocks noChangeArrowheads="1"/>
          </p:cNvSpPr>
          <p:nvPr/>
        </p:nvSpPr>
        <p:spPr bwMode="auto">
          <a:xfrm>
            <a:off x="0" y="655638"/>
            <a:ext cx="9039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电路如下图，试利用恒压降模型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硅管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，画出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的波形</a:t>
            </a:r>
            <a:endParaRPr lang="zh-CN" altLang="zh-CN" sz="28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846" name="Group 30"/>
          <p:cNvGrpSpPr>
            <a:grpSpLocks/>
          </p:cNvGrpSpPr>
          <p:nvPr/>
        </p:nvGrpSpPr>
        <p:grpSpPr bwMode="auto">
          <a:xfrm>
            <a:off x="85725" y="4211638"/>
            <a:ext cx="4006850" cy="1751012"/>
            <a:chOff x="2719" y="647"/>
            <a:chExt cx="2524" cy="1103"/>
          </a:xfrm>
        </p:grpSpPr>
        <p:grpSp>
          <p:nvGrpSpPr>
            <p:cNvPr id="35849" name="Group 33"/>
            <p:cNvGrpSpPr>
              <a:grpSpLocks/>
            </p:cNvGrpSpPr>
            <p:nvPr/>
          </p:nvGrpSpPr>
          <p:grpSpPr bwMode="auto">
            <a:xfrm rot="-5400000">
              <a:off x="3408" y="987"/>
              <a:ext cx="312" cy="375"/>
              <a:chOff x="3408" y="1536"/>
              <a:chExt cx="528" cy="912"/>
            </a:xfrm>
          </p:grpSpPr>
          <p:sp>
            <p:nvSpPr>
              <p:cNvPr id="35863" name="Arc 34"/>
              <p:cNvSpPr>
                <a:spLocks/>
              </p:cNvSpPr>
              <p:nvPr/>
            </p:nvSpPr>
            <p:spPr bwMode="auto">
              <a:xfrm>
                <a:off x="3408" y="1536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Arc 35"/>
              <p:cNvSpPr>
                <a:spLocks/>
              </p:cNvSpPr>
              <p:nvPr/>
            </p:nvSpPr>
            <p:spPr bwMode="auto">
              <a:xfrm flipV="1">
                <a:off x="3408" y="1968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50" name="Group 36"/>
            <p:cNvGrpSpPr>
              <a:grpSpLocks/>
            </p:cNvGrpSpPr>
            <p:nvPr/>
          </p:nvGrpSpPr>
          <p:grpSpPr bwMode="auto">
            <a:xfrm rot="-5400000">
              <a:off x="4160" y="992"/>
              <a:ext cx="312" cy="366"/>
              <a:chOff x="3408" y="1557"/>
              <a:chExt cx="528" cy="891"/>
            </a:xfrm>
          </p:grpSpPr>
          <p:sp>
            <p:nvSpPr>
              <p:cNvPr id="35861" name="Arc 37"/>
              <p:cNvSpPr>
                <a:spLocks/>
              </p:cNvSpPr>
              <p:nvPr/>
            </p:nvSpPr>
            <p:spPr bwMode="auto">
              <a:xfrm>
                <a:off x="3408" y="1557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2" name="Arc 38"/>
              <p:cNvSpPr>
                <a:spLocks/>
              </p:cNvSpPr>
              <p:nvPr/>
            </p:nvSpPr>
            <p:spPr bwMode="auto">
              <a:xfrm flipV="1">
                <a:off x="3408" y="1968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51" name="Group 39"/>
            <p:cNvGrpSpPr>
              <a:grpSpLocks/>
            </p:cNvGrpSpPr>
            <p:nvPr/>
          </p:nvGrpSpPr>
          <p:grpSpPr bwMode="auto">
            <a:xfrm rot="5400000" flipV="1">
              <a:off x="3791" y="1301"/>
              <a:ext cx="311" cy="372"/>
              <a:chOff x="3407" y="1537"/>
              <a:chExt cx="528" cy="907"/>
            </a:xfrm>
          </p:grpSpPr>
          <p:sp>
            <p:nvSpPr>
              <p:cNvPr id="35859" name="Arc 40"/>
              <p:cNvSpPr>
                <a:spLocks/>
              </p:cNvSpPr>
              <p:nvPr/>
            </p:nvSpPr>
            <p:spPr bwMode="auto">
              <a:xfrm>
                <a:off x="3407" y="1537"/>
                <a:ext cx="528" cy="4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Arc 41"/>
              <p:cNvSpPr>
                <a:spLocks/>
              </p:cNvSpPr>
              <p:nvPr/>
            </p:nvSpPr>
            <p:spPr bwMode="auto">
              <a:xfrm flipV="1">
                <a:off x="3407" y="1965"/>
                <a:ext cx="528" cy="4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52" name="Line 45"/>
            <p:cNvSpPr>
              <a:spLocks noChangeShapeType="1"/>
            </p:cNvSpPr>
            <p:nvPr/>
          </p:nvSpPr>
          <p:spPr bwMode="auto">
            <a:xfrm>
              <a:off x="3308" y="1331"/>
              <a:ext cx="1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46"/>
            <p:cNvSpPr>
              <a:spLocks noChangeShapeType="1"/>
            </p:cNvSpPr>
            <p:nvPr/>
          </p:nvSpPr>
          <p:spPr bwMode="auto">
            <a:xfrm flipV="1">
              <a:off x="3376" y="747"/>
              <a:ext cx="0" cy="9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Text Box 47"/>
            <p:cNvSpPr txBox="1">
              <a:spLocks noChangeArrowheads="1"/>
            </p:cNvSpPr>
            <p:nvPr/>
          </p:nvSpPr>
          <p:spPr bwMode="auto">
            <a:xfrm>
              <a:off x="5052" y="1363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8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5" name="Text Box 48"/>
            <p:cNvSpPr txBox="1">
              <a:spLocks noChangeArrowheads="1"/>
            </p:cNvSpPr>
            <p:nvPr/>
          </p:nvSpPr>
          <p:spPr bwMode="auto">
            <a:xfrm>
              <a:off x="2719" y="647"/>
              <a:ext cx="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en-US" altLang="zh-CN" sz="2400" i="1" noProof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aseline="-25000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endParaRPr lang="en-US" altLang="zh-CN" sz="2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6" name="Text Box 49"/>
            <p:cNvSpPr txBox="1">
              <a:spLocks noChangeArrowheads="1"/>
            </p:cNvSpPr>
            <p:nvPr/>
          </p:nvSpPr>
          <p:spPr bwMode="auto">
            <a:xfrm>
              <a:off x="3145" y="126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5857" name="Rectangle 50"/>
            <p:cNvSpPr>
              <a:spLocks noChangeArrowheads="1"/>
            </p:cNvSpPr>
            <p:nvPr/>
          </p:nvSpPr>
          <p:spPr bwMode="auto">
            <a:xfrm>
              <a:off x="3147" y="149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楷体_GB2312" pitchFamily="49" charset="-122"/>
                </a:rPr>
                <a:t>-5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8" name="Rectangle 51"/>
            <p:cNvSpPr>
              <a:spLocks noChangeArrowheads="1"/>
            </p:cNvSpPr>
            <p:nvPr/>
          </p:nvSpPr>
          <p:spPr bwMode="auto">
            <a:xfrm>
              <a:off x="3177" y="8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97" name="图片 96" descr="图片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685925"/>
            <a:ext cx="4859337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图片 53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63513" y="862013"/>
            <a:ext cx="7772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三、二极管开关电路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800100" y="1549400"/>
            <a:ext cx="7772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0" lang="zh-CN" altLang="en-US" sz="2800">
                <a:latin typeface="Times New Roman" panose="02020603050405020304" pitchFamily="18" charset="0"/>
                <a:ea typeface="楷体_GB2312" pitchFamily="49" charset="-122"/>
              </a:rPr>
              <a:t>可以用来构成数字电路门电路。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0" y="2311400"/>
            <a:ext cx="3862388" cy="4244975"/>
            <a:chOff x="215" y="1120"/>
            <a:chExt cx="1833" cy="2338"/>
          </a:xfrm>
          <a:solidFill>
            <a:schemeClr val="bg1"/>
          </a:solidFill>
        </p:grpSpPr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215" y="1120"/>
            <a:ext cx="1833" cy="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r:id="rId3" imgW="3209400" imgH="2081160" progId="">
                    <p:embed/>
                  </p:oleObj>
                </mc:Choice>
                <mc:Fallback>
                  <p:oleObj r:id="rId3" imgW="3209400" imgH="2081160" progId="">
                    <p:embed/>
                    <p:pic>
                      <p:nvPicPr>
                        <p:cNvPr id="40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0481" r="55746" b="2460"/>
                        <a:stretch>
                          <a:fillRect/>
                        </a:stretch>
                      </p:blipFill>
                      <p:spPr bwMode="auto">
                        <a:xfrm>
                          <a:off x="215" y="1120"/>
                          <a:ext cx="1833" cy="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1546" y="2466"/>
              <a:ext cx="349" cy="357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10000"/>
                </a:spcBef>
                <a:defRPr/>
              </a:pPr>
              <a:r>
                <a:rPr lang="en-US" altLang="zh-CN" sz="2400"/>
                <a:t>5V</a:t>
              </a:r>
            </a:p>
          </p:txBody>
        </p:sp>
      </p:grpSp>
      <p:pic>
        <p:nvPicPr>
          <p:cNvPr id="368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/>
          <a:stretch>
            <a:fillRect/>
          </a:stretch>
        </p:blipFill>
        <p:spPr bwMode="auto">
          <a:xfrm>
            <a:off x="3878263" y="2355850"/>
            <a:ext cx="5265737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514475" y="6073775"/>
            <a:ext cx="1365250" cy="490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6871" name="图片 12" descr="图片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图片 10" descr="图片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矩形 10"/>
          <p:cNvSpPr>
            <a:spLocks noChangeArrowheads="1"/>
          </p:cNvSpPr>
          <p:nvPr/>
        </p:nvSpPr>
        <p:spPr bwMode="auto">
          <a:xfrm>
            <a:off x="433388" y="6073775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理想模型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693738" y="3248025"/>
            <a:ext cx="7847012" cy="29511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-233363" y="2033588"/>
            <a:ext cx="9485313" cy="11064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ts val="31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一、特性</a:t>
            </a:r>
            <a:r>
              <a:rPr lang="en-US" altLang="zh-CN" dirty="0"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008000"/>
                </a:solidFill>
                <a:latin typeface="楷体_GB2312" pitchFamily="49" charset="-122"/>
              </a:rPr>
              <a:t>反向击穿时</a:t>
            </a:r>
            <a:r>
              <a:rPr lang="zh-CN" altLang="en-US" dirty="0">
                <a:latin typeface="楷体_GB2312" pitchFamily="49" charset="-122"/>
              </a:rPr>
              <a:t>，曲线更加陡峭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。电流在很大范围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  <a:p>
            <a:pPr eaLnBrk="1" hangingPunct="1">
              <a:lnSpc>
                <a:spcPts val="3100"/>
              </a:lnSpc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          内变化时</a:t>
            </a:r>
            <a:r>
              <a:rPr lang="en-GB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(</a:t>
            </a:r>
            <a:r>
              <a:rPr lang="en-US" altLang="zh-CN" sz="2600" i="1" dirty="0" err="1"/>
              <a:t>I</a:t>
            </a:r>
            <a:r>
              <a:rPr lang="en-US" altLang="zh-CN" sz="2600" baseline="-25000" dirty="0" err="1"/>
              <a:t>Zmin</a:t>
            </a:r>
            <a:r>
              <a:rPr lang="en-US" altLang="zh-CN" sz="2600" dirty="0" err="1"/>
              <a:t>~</a:t>
            </a:r>
            <a:r>
              <a:rPr lang="en-US" altLang="zh-CN" sz="2600" i="1" dirty="0" err="1"/>
              <a:t>I</a:t>
            </a:r>
            <a:r>
              <a:rPr lang="en-US" altLang="zh-CN" sz="2600" baseline="-25000" dirty="0" err="1"/>
              <a:t>zmax</a:t>
            </a:r>
            <a:r>
              <a:rPr lang="en-GB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)</a:t>
            </a:r>
            <a:r>
              <a:rPr lang="en-US" altLang="zh-CN" dirty="0"/>
              <a:t>,</a:t>
            </a:r>
            <a:r>
              <a:rPr lang="en-GB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 </a:t>
            </a:r>
            <a:r>
              <a:rPr lang="zh-CN" altLang="en-US" dirty="0"/>
              <a:t>其两端电压</a:t>
            </a:r>
            <a:r>
              <a:rPr lang="en-US" altLang="zh-CN" sz="2600" i="1" dirty="0"/>
              <a:t>U</a:t>
            </a:r>
            <a:r>
              <a:rPr lang="en-US" altLang="zh-CN" sz="2600" i="1" baseline="-25000" dirty="0"/>
              <a:t>Z</a:t>
            </a:r>
            <a:r>
              <a:rPr lang="zh-CN" altLang="en-US" dirty="0"/>
              <a:t>几乎不变。</a:t>
            </a:r>
          </a:p>
        </p:txBody>
      </p:sp>
      <p:sp>
        <p:nvSpPr>
          <p:cNvPr id="37892" name="Rectangle 16"/>
          <p:cNvSpPr>
            <a:spLocks noChangeArrowheads="1"/>
          </p:cNvSpPr>
          <p:nvPr/>
        </p:nvSpPr>
        <p:spPr bwMode="auto">
          <a:xfrm>
            <a:off x="79375" y="1360488"/>
            <a:ext cx="25479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1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lang="zh-CN" altLang="en-US" sz="29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稳压二极管</a:t>
            </a:r>
          </a:p>
        </p:txBody>
      </p:sp>
      <p:grpSp>
        <p:nvGrpSpPr>
          <p:cNvPr id="37893" name="Group 41"/>
          <p:cNvGrpSpPr>
            <a:grpSpLocks/>
          </p:cNvGrpSpPr>
          <p:nvPr/>
        </p:nvGrpSpPr>
        <p:grpSpPr bwMode="auto">
          <a:xfrm>
            <a:off x="1055688" y="3914775"/>
            <a:ext cx="496887" cy="1662113"/>
            <a:chOff x="1376" y="1463"/>
            <a:chExt cx="240" cy="1047"/>
          </a:xfrm>
        </p:grpSpPr>
        <p:sp>
          <p:nvSpPr>
            <p:cNvPr id="37914" name="Line 17"/>
            <p:cNvSpPr>
              <a:spLocks noChangeShapeType="1"/>
            </p:cNvSpPr>
            <p:nvPr/>
          </p:nvSpPr>
          <p:spPr bwMode="auto">
            <a:xfrm rot="5400000" flipV="1">
              <a:off x="1225" y="1790"/>
              <a:ext cx="52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18"/>
            <p:cNvSpPr>
              <a:spLocks noChangeShapeType="1"/>
            </p:cNvSpPr>
            <p:nvPr/>
          </p:nvSpPr>
          <p:spPr bwMode="auto">
            <a:xfrm rot="5400000">
              <a:off x="1496" y="19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19"/>
            <p:cNvSpPr>
              <a:spLocks noChangeShapeType="1"/>
            </p:cNvSpPr>
            <p:nvPr/>
          </p:nvSpPr>
          <p:spPr bwMode="auto">
            <a:xfrm rot="5400000">
              <a:off x="1287" y="2255"/>
              <a:ext cx="3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37"/>
            <p:cNvSpPr>
              <a:spLocks noChangeShapeType="1"/>
            </p:cNvSpPr>
            <p:nvPr/>
          </p:nvSpPr>
          <p:spPr bwMode="auto">
            <a:xfrm flipH="1" flipV="1">
              <a:off x="1385" y="1967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8" name="AutoShape 38"/>
            <p:cNvSpPr>
              <a:spLocks noChangeArrowheads="1"/>
            </p:cNvSpPr>
            <p:nvPr/>
          </p:nvSpPr>
          <p:spPr bwMode="auto">
            <a:xfrm rot="10800000">
              <a:off x="1406" y="1879"/>
              <a:ext cx="156" cy="18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19" name="Oval 39"/>
            <p:cNvSpPr>
              <a:spLocks noChangeArrowheads="1"/>
            </p:cNvSpPr>
            <p:nvPr/>
          </p:nvSpPr>
          <p:spPr bwMode="auto">
            <a:xfrm>
              <a:off x="1456" y="2442"/>
              <a:ext cx="52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20" name="Oval 40"/>
            <p:cNvSpPr>
              <a:spLocks noChangeArrowheads="1"/>
            </p:cNvSpPr>
            <p:nvPr/>
          </p:nvSpPr>
          <p:spPr bwMode="auto">
            <a:xfrm>
              <a:off x="1465" y="1463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894" name="Text Box 17"/>
          <p:cNvSpPr txBox="1">
            <a:spLocks noChangeArrowheads="1"/>
          </p:cNvSpPr>
          <p:nvPr/>
        </p:nvSpPr>
        <p:spPr bwMode="auto">
          <a:xfrm>
            <a:off x="0" y="75565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1.4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特殊二极管</a:t>
            </a: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1173163" y="6249988"/>
            <a:ext cx="5945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GB" altLang="zh-CN" sz="2600">
                <a:latin typeface="Times New Roman" panose="02020603050405020304" pitchFamily="18" charset="0"/>
                <a:ea typeface="楷体_GB2312" pitchFamily="49" charset="-122"/>
              </a:rPr>
              <a:t>9.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</a:rPr>
              <a:t>稳压</a:t>
            </a:r>
            <a:r>
              <a:rPr lang="zh-CN" altLang="zh-CN" sz="2600">
                <a:latin typeface="Times New Roman" panose="02020603050405020304" pitchFamily="18" charset="0"/>
                <a:ea typeface="楷体_GB2312" pitchFamily="49" charset="-122"/>
              </a:rPr>
              <a:t>二极管</a:t>
            </a:r>
            <a:r>
              <a:rPr lang="zh-CN" altLang="zh-CN" sz="24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noProof="1">
                <a:latin typeface="Times New Roman" panose="02020603050405020304" pitchFamily="18" charset="0"/>
                <a:ea typeface="楷体_GB2312" pitchFamily="49" charset="-122"/>
              </a:rPr>
              <a:t>a)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</a:rPr>
              <a:t>符号</a:t>
            </a:r>
            <a:r>
              <a:rPr lang="zh-CN" altLang="zh-CN" sz="2600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lang="zh-CN" altLang="zh-CN" sz="2600">
                <a:latin typeface="Times New Roman" panose="02020603050405020304" pitchFamily="18" charset="0"/>
                <a:ea typeface="楷体_GB2312" pitchFamily="49" charset="-122"/>
              </a:rPr>
              <a:t>其特性曲线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8023225" y="4543425"/>
            <a:ext cx="5032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</a:p>
        </p:txBody>
      </p:sp>
      <p:grpSp>
        <p:nvGrpSpPr>
          <p:cNvPr id="37897" name="Group 33"/>
          <p:cNvGrpSpPr>
            <a:grpSpLocks/>
          </p:cNvGrpSpPr>
          <p:nvPr/>
        </p:nvGrpSpPr>
        <p:grpSpPr bwMode="auto">
          <a:xfrm>
            <a:off x="4808538" y="3201988"/>
            <a:ext cx="3263900" cy="3051175"/>
            <a:chOff x="2173" y="1815"/>
            <a:chExt cx="2056" cy="2004"/>
          </a:xfrm>
        </p:grpSpPr>
        <p:grpSp>
          <p:nvGrpSpPr>
            <p:cNvPr id="37908" name="Group 12"/>
            <p:cNvGrpSpPr>
              <a:grpSpLocks/>
            </p:cNvGrpSpPr>
            <p:nvPr/>
          </p:nvGrpSpPr>
          <p:grpSpPr bwMode="auto">
            <a:xfrm>
              <a:off x="2173" y="1856"/>
              <a:ext cx="2056" cy="1885"/>
              <a:chOff x="1813" y="1856"/>
              <a:chExt cx="2056" cy="1885"/>
            </a:xfrm>
          </p:grpSpPr>
          <p:sp>
            <p:nvSpPr>
              <p:cNvPr id="37912" name="Line 4"/>
              <p:cNvSpPr>
                <a:spLocks noChangeShapeType="1"/>
              </p:cNvSpPr>
              <p:nvPr/>
            </p:nvSpPr>
            <p:spPr bwMode="auto">
              <a:xfrm flipH="1">
                <a:off x="2916" y="1856"/>
                <a:ext cx="10" cy="18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3" name="Line 5"/>
              <p:cNvSpPr>
                <a:spLocks noChangeShapeType="1"/>
              </p:cNvSpPr>
              <p:nvPr/>
            </p:nvSpPr>
            <p:spPr bwMode="auto">
              <a:xfrm>
                <a:off x="1813" y="2736"/>
                <a:ext cx="2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09" name="AutoShape 9"/>
            <p:cNvSpPr>
              <a:spLocks/>
            </p:cNvSpPr>
            <p:nvPr/>
          </p:nvSpPr>
          <p:spPr bwMode="auto">
            <a:xfrm>
              <a:off x="2244" y="2732"/>
              <a:ext cx="1032" cy="1087"/>
            </a:xfrm>
            <a:custGeom>
              <a:avLst/>
              <a:gdLst>
                <a:gd name="T0" fmla="*/ 1032 w 1032"/>
                <a:gd name="T1" fmla="*/ 1 h 1466"/>
                <a:gd name="T2" fmla="*/ 943 w 1032"/>
                <a:gd name="T3" fmla="*/ 1 h 1466"/>
                <a:gd name="T4" fmla="*/ 854 w 1032"/>
                <a:gd name="T5" fmla="*/ 3 h 1466"/>
                <a:gd name="T6" fmla="*/ 720 w 1032"/>
                <a:gd name="T7" fmla="*/ 3 h 1466"/>
                <a:gd name="T8" fmla="*/ 586 w 1032"/>
                <a:gd name="T9" fmla="*/ 4 h 1466"/>
                <a:gd name="T10" fmla="*/ 332 w 1032"/>
                <a:gd name="T11" fmla="*/ 0 h 1466"/>
                <a:gd name="T12" fmla="*/ 228 w 1032"/>
                <a:gd name="T13" fmla="*/ 3 h 1466"/>
                <a:gd name="T14" fmla="*/ 124 w 1032"/>
                <a:gd name="T15" fmla="*/ 7 h 1466"/>
                <a:gd name="T16" fmla="*/ 124 w 1032"/>
                <a:gd name="T17" fmla="*/ 4 h 1466"/>
                <a:gd name="T18" fmla="*/ 96 w 1032"/>
                <a:gd name="T19" fmla="*/ 22 h 1466"/>
                <a:gd name="T20" fmla="*/ 68 w 1032"/>
                <a:gd name="T21" fmla="*/ 39 h 1466"/>
                <a:gd name="T22" fmla="*/ 74 w 1032"/>
                <a:gd name="T23" fmla="*/ 65 h 1466"/>
                <a:gd name="T24" fmla="*/ 60 w 1032"/>
                <a:gd name="T25" fmla="*/ 108 h 1466"/>
                <a:gd name="T26" fmla="*/ 46 w 1032"/>
                <a:gd name="T27" fmla="*/ 151 h 1466"/>
                <a:gd name="T28" fmla="*/ 22 w 1032"/>
                <a:gd name="T29" fmla="*/ 246 h 1466"/>
                <a:gd name="T30" fmla="*/ 12 w 1032"/>
                <a:gd name="T31" fmla="*/ 283 h 1466"/>
                <a:gd name="T32" fmla="*/ 2 w 1032"/>
                <a:gd name="T33" fmla="*/ 320 h 1466"/>
                <a:gd name="T34" fmla="*/ 2 w 1032"/>
                <a:gd name="T35" fmla="*/ 321 h 1466"/>
                <a:gd name="T36" fmla="*/ 0 w 1032"/>
                <a:gd name="T37" fmla="*/ 328 h 14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32"/>
                <a:gd name="T58" fmla="*/ 0 h 1466"/>
                <a:gd name="T59" fmla="*/ 1032 w 1032"/>
                <a:gd name="T60" fmla="*/ 1466 h 14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32" h="1466">
                  <a:moveTo>
                    <a:pt x="1032" y="2"/>
                  </a:moveTo>
                  <a:cubicBezTo>
                    <a:pt x="943" y="7"/>
                    <a:pt x="854" y="12"/>
                    <a:pt x="720" y="14"/>
                  </a:cubicBezTo>
                  <a:cubicBezTo>
                    <a:pt x="586" y="16"/>
                    <a:pt x="332" y="0"/>
                    <a:pt x="228" y="14"/>
                  </a:cubicBezTo>
                  <a:cubicBezTo>
                    <a:pt x="124" y="28"/>
                    <a:pt x="124" y="20"/>
                    <a:pt x="96" y="98"/>
                  </a:cubicBezTo>
                  <a:cubicBezTo>
                    <a:pt x="68" y="176"/>
                    <a:pt x="74" y="288"/>
                    <a:pt x="60" y="482"/>
                  </a:cubicBezTo>
                  <a:cubicBezTo>
                    <a:pt x="46" y="676"/>
                    <a:pt x="22" y="1098"/>
                    <a:pt x="12" y="12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0" name="Text Box 10"/>
            <p:cNvSpPr txBox="1">
              <a:spLocks noChangeArrowheads="1"/>
            </p:cNvSpPr>
            <p:nvPr/>
          </p:nvSpPr>
          <p:spPr bwMode="auto">
            <a:xfrm>
              <a:off x="3376" y="1815"/>
              <a:ext cx="19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37911" name="Line 14"/>
            <p:cNvSpPr>
              <a:spLocks noChangeShapeType="1"/>
            </p:cNvSpPr>
            <p:nvPr/>
          </p:nvSpPr>
          <p:spPr bwMode="auto">
            <a:xfrm flipV="1">
              <a:off x="2296" y="3062"/>
              <a:ext cx="985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8" name="Text Box 17"/>
          <p:cNvSpPr txBox="1">
            <a:spLocks noChangeArrowheads="1"/>
          </p:cNvSpPr>
          <p:nvPr/>
        </p:nvSpPr>
        <p:spPr bwMode="auto">
          <a:xfrm>
            <a:off x="6548438" y="4870450"/>
            <a:ext cx="1581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Zmin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7899" name="Group 22"/>
          <p:cNvGrpSpPr>
            <a:grpSpLocks/>
          </p:cNvGrpSpPr>
          <p:nvPr/>
        </p:nvGrpSpPr>
        <p:grpSpPr bwMode="auto">
          <a:xfrm>
            <a:off x="4937125" y="5614988"/>
            <a:ext cx="3521075" cy="495300"/>
            <a:chOff x="1885" y="3582"/>
            <a:chExt cx="2218" cy="312"/>
          </a:xfrm>
        </p:grpSpPr>
        <p:sp>
          <p:nvSpPr>
            <p:cNvPr id="37906" name="Line 19"/>
            <p:cNvSpPr>
              <a:spLocks noChangeShapeType="1"/>
            </p:cNvSpPr>
            <p:nvPr/>
          </p:nvSpPr>
          <p:spPr bwMode="auto">
            <a:xfrm flipH="1" flipV="1">
              <a:off x="1885" y="3781"/>
              <a:ext cx="101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7" name="Text Box 21"/>
            <p:cNvSpPr txBox="1">
              <a:spLocks noChangeArrowheads="1"/>
            </p:cNvSpPr>
            <p:nvPr/>
          </p:nvSpPr>
          <p:spPr bwMode="auto">
            <a:xfrm>
              <a:off x="2903" y="3582"/>
              <a:ext cx="12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600" baseline="-25000">
                  <a:latin typeface="Times New Roman" panose="02020603050405020304" pitchFamily="18" charset="0"/>
                  <a:ea typeface="楷体_GB2312" pitchFamily="49" charset="-122"/>
                </a:rPr>
                <a:t>Zmax</a:t>
              </a:r>
              <a:endParaRPr lang="en-US" altLang="zh-CN" sz="2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0" name="AutoShape 32"/>
          <p:cNvSpPr>
            <a:spLocks noChangeArrowheads="1"/>
          </p:cNvSpPr>
          <p:nvPr/>
        </p:nvSpPr>
        <p:spPr bwMode="auto">
          <a:xfrm>
            <a:off x="2474913" y="3967163"/>
            <a:ext cx="2033587" cy="1738312"/>
          </a:xfrm>
          <a:prstGeom prst="wedgeRoundRectCallout">
            <a:avLst>
              <a:gd name="adj1" fmla="val 59787"/>
              <a:gd name="adj2" fmla="val 48903"/>
              <a:gd name="adj3" fmla="val 16667"/>
            </a:avLst>
          </a:prstGeom>
          <a:solidFill>
            <a:srgbClr val="F4ED5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曲线越陡</a:t>
            </a:r>
            <a:r>
              <a:rPr lang="en-GB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稳压性能越好。</a:t>
            </a:r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4843463" y="4113213"/>
            <a:ext cx="12763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2" name="Freeform 7"/>
          <p:cNvSpPr>
            <a:spLocks/>
          </p:cNvSpPr>
          <p:nvPr/>
        </p:nvSpPr>
        <p:spPr bwMode="auto">
          <a:xfrm>
            <a:off x="6573838" y="3516313"/>
            <a:ext cx="646112" cy="1087437"/>
          </a:xfrm>
          <a:custGeom>
            <a:avLst/>
            <a:gdLst>
              <a:gd name="T0" fmla="*/ 2147483646 w 393"/>
              <a:gd name="T1" fmla="*/ 0 h 992"/>
              <a:gd name="T2" fmla="*/ 2147483646 w 393"/>
              <a:gd name="T3" fmla="*/ 2147483646 h 992"/>
              <a:gd name="T4" fmla="*/ 2147483646 w 393"/>
              <a:gd name="T5" fmla="*/ 2147483646 h 992"/>
              <a:gd name="T6" fmla="*/ 0 w 393"/>
              <a:gd name="T7" fmla="*/ 2147483646 h 992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992"/>
              <a:gd name="T14" fmla="*/ 393 w 393"/>
              <a:gd name="T15" fmla="*/ 992 h 9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992">
                <a:moveTo>
                  <a:pt x="393" y="0"/>
                </a:moveTo>
                <a:cubicBezTo>
                  <a:pt x="376" y="120"/>
                  <a:pt x="320" y="568"/>
                  <a:pt x="293" y="722"/>
                </a:cubicBezTo>
                <a:cubicBezTo>
                  <a:pt x="266" y="876"/>
                  <a:pt x="278" y="878"/>
                  <a:pt x="229" y="923"/>
                </a:cubicBezTo>
                <a:cubicBezTo>
                  <a:pt x="180" y="968"/>
                  <a:pt x="48" y="978"/>
                  <a:pt x="0" y="9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903" name="图片 52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五角星 30"/>
          <p:cNvSpPr/>
          <p:nvPr/>
        </p:nvSpPr>
        <p:spPr>
          <a:xfrm>
            <a:off x="287338" y="2947988"/>
            <a:ext cx="681037" cy="777875"/>
          </a:xfrm>
          <a:prstGeom prst="star5">
            <a:avLst/>
          </a:prstGeom>
          <a:solidFill>
            <a:srgbClr val="FFFF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7905" name="图片 31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52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矩形 2"/>
          <p:cNvSpPr>
            <a:spLocks noChangeArrowheads="1"/>
          </p:cNvSpPr>
          <p:nvPr/>
        </p:nvSpPr>
        <p:spPr bwMode="auto">
          <a:xfrm>
            <a:off x="473075" y="996950"/>
            <a:ext cx="8134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kumimoji="0" lang="zh-CN" altLang="zh-CN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利用击穿特性制作</a:t>
            </a:r>
            <a:r>
              <a:rPr kumimoji="0" lang="zh-CN" altLang="zh-CN" sz="300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hlinkClick r:id="rId3"/>
              </a:rPr>
              <a:t>稳压二极管</a:t>
            </a:r>
            <a:r>
              <a:rPr kumimoji="0" lang="zh-CN" altLang="en-US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，它与</a:t>
            </a:r>
            <a:r>
              <a:rPr kumimoji="0" lang="zh-CN" altLang="zh-CN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一般的二极管不同</a:t>
            </a:r>
            <a:r>
              <a:rPr kumimoji="0" lang="en-US" altLang="zh-CN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,</a:t>
            </a:r>
            <a:r>
              <a:rPr kumimoji="0" lang="zh-CN" altLang="zh-CN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可以长期工作在击穿状态，用稳压管的时候要给它串连一个电阻，一旦电压高出稳压管的稳压值以后稳压管反向击穿，电流会很大，</a:t>
            </a:r>
            <a:r>
              <a:rPr kumimoji="0" lang="zh-CN" altLang="en-US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所以需要</a:t>
            </a:r>
            <a:r>
              <a:rPr kumimoji="0" lang="zh-CN" altLang="zh-CN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串联电阻</a:t>
            </a:r>
            <a:r>
              <a:rPr kumimoji="0" lang="zh-CN" altLang="en-US" sz="300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kumimoji="0" lang="en-US" altLang="zh-CN" sz="300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38916" name="图片 9" descr="图片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1292" r="2116"/>
          <a:stretch>
            <a:fillRect/>
          </a:stretch>
        </p:blipFill>
        <p:spPr bwMode="auto">
          <a:xfrm>
            <a:off x="1093788" y="3714750"/>
            <a:ext cx="6515100" cy="2749550"/>
          </a:xfrm>
          <a:prstGeom prst="rect">
            <a:avLst/>
          </a:prstGeom>
          <a:solidFill>
            <a:srgbClr val="ABF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4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"/>
          <p:cNvSpPr>
            <a:spLocks noChangeArrowheads="1"/>
          </p:cNvSpPr>
          <p:nvPr/>
        </p:nvSpPr>
        <p:spPr bwMode="auto">
          <a:xfrm>
            <a:off x="195263" y="809625"/>
            <a:ext cx="7772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二、稳压二极管主要参数</a:t>
            </a:r>
          </a:p>
        </p:txBody>
      </p:sp>
      <p:sp>
        <p:nvSpPr>
          <p:cNvPr id="296981" name="Rectangle 21"/>
          <p:cNvSpPr>
            <a:spLocks noChangeArrowheads="1"/>
          </p:cNvSpPr>
          <p:nvPr/>
        </p:nvSpPr>
        <p:spPr bwMode="auto">
          <a:xfrm>
            <a:off x="349250" y="1393825"/>
            <a:ext cx="84328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51435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r>
              <a:rPr kumimoji="0" lang="zh-CN" altLang="en-US" dirty="0">
                <a:solidFill>
                  <a:srgbClr val="0000FF"/>
                </a:solidFill>
              </a:rPr>
              <a:t>稳压电压  </a:t>
            </a:r>
            <a:r>
              <a:rPr kumimoji="0" lang="en-US" altLang="zh-CN" i="1" dirty="0">
                <a:solidFill>
                  <a:srgbClr val="0000FF"/>
                </a:solidFill>
              </a:rPr>
              <a:t>U</a:t>
            </a:r>
            <a:r>
              <a:rPr kumimoji="0" lang="en-US" altLang="zh-CN" baseline="-30000" dirty="0">
                <a:solidFill>
                  <a:srgbClr val="0000FF"/>
                </a:solidFill>
              </a:rPr>
              <a:t>Z</a:t>
            </a:r>
            <a:r>
              <a:rPr kumimoji="0" lang="en-US" altLang="zh-CN" dirty="0">
                <a:solidFill>
                  <a:srgbClr val="0000FF"/>
                </a:solidFill>
              </a:rPr>
              <a:t>: </a:t>
            </a:r>
            <a:r>
              <a:rPr kumimoji="0" lang="zh-CN" altLang="en-US" dirty="0"/>
              <a:t>管子长期稳定时的工作电压，即</a:t>
            </a:r>
            <a:r>
              <a:rPr kumimoji="0" lang="zh-CN" altLang="en-US" dirty="0">
                <a:solidFill>
                  <a:srgbClr val="0000FF"/>
                </a:solidFill>
              </a:rPr>
              <a:t>反</a:t>
            </a:r>
            <a:endParaRPr kumimoji="0" lang="en-US" altLang="zh-CN" dirty="0">
              <a:solidFill>
                <a:srgbClr val="0000FF"/>
              </a:solidFill>
            </a:endParaRPr>
          </a:p>
          <a:p>
            <a:pPr indent="-51435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90000"/>
              <a:defRPr/>
            </a:pPr>
            <a:r>
              <a:rPr kumimoji="0" lang="en-US" altLang="zh-CN" dirty="0">
                <a:solidFill>
                  <a:srgbClr val="0000FF"/>
                </a:solidFill>
              </a:rPr>
              <a:t>                                 </a:t>
            </a:r>
            <a:r>
              <a:rPr kumimoji="0" lang="zh-CN" altLang="en-US" dirty="0">
                <a:solidFill>
                  <a:srgbClr val="0000FF"/>
                </a:solidFill>
              </a:rPr>
              <a:t>向击穿电压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indent="-51435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r>
              <a:rPr kumimoji="0" lang="zh-CN" altLang="en-US" dirty="0">
                <a:solidFill>
                  <a:srgbClr val="0000FF"/>
                </a:solidFill>
              </a:rPr>
              <a:t>稳定电流  </a:t>
            </a:r>
            <a:r>
              <a:rPr kumimoji="0" lang="en-US" altLang="zh-CN" i="1" dirty="0">
                <a:solidFill>
                  <a:srgbClr val="0000FF"/>
                </a:solidFill>
              </a:rPr>
              <a:t>I</a:t>
            </a:r>
            <a:r>
              <a:rPr kumimoji="0" lang="en-US" altLang="zh-CN" baseline="-25000" dirty="0">
                <a:solidFill>
                  <a:srgbClr val="0000FF"/>
                </a:solidFill>
              </a:rPr>
              <a:t>Z</a:t>
            </a:r>
            <a:r>
              <a:rPr kumimoji="0" lang="en-US" altLang="zh-CN" dirty="0">
                <a:solidFill>
                  <a:srgbClr val="0000FF"/>
                </a:solidFill>
              </a:rPr>
              <a:t>:  </a:t>
            </a:r>
            <a:r>
              <a:rPr kumimoji="0" lang="en-US" altLang="zh-CN" i="1" dirty="0" err="1"/>
              <a:t>I</a:t>
            </a:r>
            <a:r>
              <a:rPr kumimoji="0" lang="en-US" altLang="zh-CN" baseline="-25000" dirty="0" err="1"/>
              <a:t>Zmin</a:t>
            </a:r>
            <a:r>
              <a:rPr kumimoji="0" lang="en-US" altLang="zh-CN" dirty="0"/>
              <a:t>&lt;</a:t>
            </a:r>
            <a:r>
              <a:rPr kumimoji="0" lang="en-US" altLang="zh-CN" i="1" dirty="0"/>
              <a:t>I</a:t>
            </a:r>
            <a:r>
              <a:rPr kumimoji="0" lang="en-US" altLang="zh-CN" baseline="-25000" dirty="0"/>
              <a:t>Z</a:t>
            </a:r>
            <a:r>
              <a:rPr kumimoji="0" lang="en-US" altLang="zh-CN" dirty="0"/>
              <a:t>&lt;</a:t>
            </a:r>
            <a:r>
              <a:rPr kumimoji="0" lang="en-US" altLang="zh-CN" i="1" dirty="0" err="1"/>
              <a:t>I</a:t>
            </a:r>
            <a:r>
              <a:rPr kumimoji="0" lang="en-US" altLang="zh-CN" baseline="-25000" dirty="0" err="1"/>
              <a:t>zmax</a:t>
            </a:r>
            <a:endParaRPr kumimoji="0" lang="en-US" altLang="zh-CN" baseline="-25000" dirty="0"/>
          </a:p>
          <a:p>
            <a:pPr indent="-51435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r>
              <a:rPr kumimoji="0" lang="zh-CN" altLang="en-US" dirty="0">
                <a:solidFill>
                  <a:srgbClr val="0000FF"/>
                </a:solidFill>
              </a:rPr>
              <a:t>额定功耗  </a:t>
            </a:r>
            <a:r>
              <a:rPr kumimoji="0" lang="en-US" altLang="zh-CN" i="1" dirty="0">
                <a:solidFill>
                  <a:srgbClr val="0000FF"/>
                </a:solidFill>
              </a:rPr>
              <a:t>P</a:t>
            </a:r>
            <a:r>
              <a:rPr kumimoji="0" lang="en-US" altLang="zh-CN" baseline="-30000" dirty="0">
                <a:solidFill>
                  <a:srgbClr val="0000FF"/>
                </a:solidFill>
              </a:rPr>
              <a:t>Z</a:t>
            </a:r>
            <a:r>
              <a:rPr kumimoji="0" lang="en-US" altLang="zh-CN" dirty="0">
                <a:solidFill>
                  <a:srgbClr val="0000FF"/>
                </a:solidFill>
              </a:rPr>
              <a:t>:  </a:t>
            </a:r>
            <a:r>
              <a:rPr kumimoji="0" lang="en-US" altLang="zh-CN" i="1" dirty="0"/>
              <a:t>P</a:t>
            </a:r>
            <a:r>
              <a:rPr kumimoji="0" lang="en-US" altLang="zh-CN" baseline="-25000" dirty="0"/>
              <a:t>Z</a:t>
            </a:r>
            <a:r>
              <a:rPr kumimoji="0" lang="en-US" altLang="zh-CN" dirty="0"/>
              <a:t>=</a:t>
            </a:r>
            <a:r>
              <a:rPr kumimoji="0" lang="en-US" altLang="zh-CN" i="1" dirty="0" err="1"/>
              <a:t>U</a:t>
            </a:r>
            <a:r>
              <a:rPr kumimoji="0" lang="en-US" altLang="zh-CN" baseline="-25000" dirty="0" err="1"/>
              <a:t>Z</a:t>
            </a:r>
            <a:r>
              <a:rPr kumimoji="0" lang="en-US" altLang="zh-CN" dirty="0" err="1"/>
              <a:t>×</a:t>
            </a:r>
            <a:r>
              <a:rPr kumimoji="0" lang="en-US" altLang="zh-CN" i="1" dirty="0" err="1"/>
              <a:t>I</a:t>
            </a:r>
            <a:r>
              <a:rPr kumimoji="0" lang="en-US" altLang="zh-CN" baseline="-25000" dirty="0" err="1"/>
              <a:t>zmax</a:t>
            </a:r>
            <a:r>
              <a:rPr kumimoji="0" lang="en-US" altLang="zh-CN" baseline="-25000" dirty="0"/>
              <a:t> </a:t>
            </a:r>
          </a:p>
          <a:p>
            <a:pPr indent="-51435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r>
              <a:rPr kumimoji="0" lang="zh-CN" altLang="en-US" dirty="0">
                <a:solidFill>
                  <a:srgbClr val="0000FF"/>
                </a:solidFill>
              </a:rPr>
              <a:t>动态</a:t>
            </a:r>
            <a:r>
              <a:rPr kumimoji="0" lang="en-GB" altLang="zh-CN" dirty="0">
                <a:solidFill>
                  <a:srgbClr val="0000FF"/>
                </a:solidFill>
              </a:rPr>
              <a:t>(</a:t>
            </a:r>
            <a:r>
              <a:rPr kumimoji="0" lang="zh-CN" altLang="en-US" dirty="0">
                <a:solidFill>
                  <a:srgbClr val="0000FF"/>
                </a:solidFill>
              </a:rPr>
              <a:t>交流</a:t>
            </a:r>
            <a:r>
              <a:rPr kumimoji="0" lang="en-GB" altLang="zh-CN" dirty="0">
                <a:solidFill>
                  <a:srgbClr val="0000FF"/>
                </a:solidFill>
              </a:rPr>
              <a:t>)</a:t>
            </a:r>
            <a:r>
              <a:rPr kumimoji="0" lang="zh-CN" altLang="en-US" dirty="0">
                <a:solidFill>
                  <a:srgbClr val="0000FF"/>
                </a:solidFill>
              </a:rPr>
              <a:t>电阻  </a:t>
            </a:r>
            <a:r>
              <a:rPr kumimoji="0" lang="en-US" altLang="zh-CN" i="1" dirty="0" err="1">
                <a:solidFill>
                  <a:srgbClr val="0000FF"/>
                </a:solidFill>
              </a:rPr>
              <a:t>r</a:t>
            </a:r>
            <a:r>
              <a:rPr kumimoji="0" lang="en-US" altLang="zh-CN" baseline="-25000" dirty="0" err="1">
                <a:solidFill>
                  <a:srgbClr val="0000FF"/>
                </a:solidFill>
              </a:rPr>
              <a:t>Z</a:t>
            </a:r>
            <a:r>
              <a:rPr kumimoji="0" lang="en-US" altLang="zh-CN" dirty="0">
                <a:solidFill>
                  <a:srgbClr val="0000FF"/>
                </a:solidFill>
              </a:rPr>
              <a:t>=</a:t>
            </a:r>
            <a:r>
              <a:rPr kumimoji="0" lang="en-US" altLang="zh-CN" dirty="0">
                <a:solidFill>
                  <a:srgbClr val="0000FF"/>
                </a:solidFill>
                <a:sym typeface="Symbol"/>
              </a:rPr>
              <a:t></a:t>
            </a:r>
            <a:r>
              <a:rPr kumimoji="0" lang="en-US" altLang="zh-CN" i="1" dirty="0">
                <a:solidFill>
                  <a:srgbClr val="0000FF"/>
                </a:solidFill>
                <a:sym typeface="Symbol"/>
              </a:rPr>
              <a:t>U</a:t>
            </a:r>
            <a:r>
              <a:rPr kumimoji="0" lang="en-US" altLang="zh-CN" baseline="-25000" dirty="0">
                <a:solidFill>
                  <a:srgbClr val="0000FF"/>
                </a:solidFill>
                <a:sym typeface="Symbol"/>
              </a:rPr>
              <a:t>Z</a:t>
            </a:r>
            <a:r>
              <a:rPr kumimoji="0" lang="en-US" altLang="zh-CN" dirty="0">
                <a:solidFill>
                  <a:srgbClr val="0000FF"/>
                </a:solidFill>
                <a:sym typeface="Symbol"/>
              </a:rPr>
              <a:t> </a:t>
            </a:r>
            <a:r>
              <a:rPr kumimoji="0" lang="en-US" altLang="zh-CN" i="1" dirty="0">
                <a:solidFill>
                  <a:srgbClr val="0000FF"/>
                </a:solidFill>
                <a:sym typeface="Symbol"/>
              </a:rPr>
              <a:t>I</a:t>
            </a:r>
            <a:r>
              <a:rPr kumimoji="0" lang="en-US" altLang="zh-CN" baseline="-25000" dirty="0">
                <a:solidFill>
                  <a:srgbClr val="0000FF"/>
                </a:solidFill>
                <a:sym typeface="Symbol"/>
              </a:rPr>
              <a:t>Z</a:t>
            </a:r>
            <a:r>
              <a:rPr kumimoji="0" lang="en-US" altLang="zh-CN" dirty="0">
                <a:solidFill>
                  <a:srgbClr val="0000FF"/>
                </a:solidFill>
                <a:sym typeface="Symbol"/>
              </a:rPr>
              <a:t> </a:t>
            </a:r>
            <a:r>
              <a:rPr kumimoji="0" lang="zh-CN" altLang="en-US" dirty="0">
                <a:solidFill>
                  <a:srgbClr val="0000FF"/>
                </a:solidFill>
              </a:rPr>
              <a:t>：</a:t>
            </a:r>
            <a:r>
              <a:rPr kumimoji="0" lang="zh-CN" altLang="en-US" dirty="0"/>
              <a:t>工作点处切线斜率     的倒数，一般为几欧姆到几十欧姆</a:t>
            </a:r>
            <a:r>
              <a:rPr kumimoji="0" lang="en-GB" altLang="zh-CN" dirty="0"/>
              <a:t>(</a:t>
            </a:r>
            <a:r>
              <a:rPr kumimoji="0" lang="zh-CN" altLang="en-US" dirty="0"/>
              <a:t>越小越好</a:t>
            </a:r>
            <a:r>
              <a:rPr kumimoji="0" lang="en-GB" altLang="zh-CN" dirty="0"/>
              <a:t>)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indent="-51435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r>
              <a:rPr kumimoji="0" lang="zh-CN" altLang="en-US" dirty="0">
                <a:solidFill>
                  <a:srgbClr val="0000FF"/>
                </a:solidFill>
              </a:rPr>
              <a:t>温度系数 </a:t>
            </a:r>
            <a:r>
              <a:rPr kumimoji="0" lang="zh-CN" altLang="en-US" i="1" dirty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kumimoji="0" lang="en-US" altLang="zh-CN" dirty="0">
                <a:solidFill>
                  <a:srgbClr val="0000FF"/>
                </a:solidFill>
              </a:rPr>
              <a:t> : </a:t>
            </a:r>
            <a:r>
              <a:rPr kumimoji="0" lang="zh-CN" altLang="en-US" dirty="0"/>
              <a:t>指单位温度变化引起稳定电压的相对变化量。</a:t>
            </a:r>
            <a:endParaRPr kumimoji="0" lang="zh-CN" altLang="en-US" i="1" dirty="0">
              <a:solidFill>
                <a:srgbClr val="0000FF"/>
              </a:solidFill>
              <a:sym typeface="Symbol" pitchFamily="18" charset="2"/>
            </a:endParaRPr>
          </a:p>
          <a:p>
            <a:pPr marL="514350" indent="-514350" algn="just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endParaRPr kumimoji="0" lang="zh-CN" altLang="en-US" dirty="0"/>
          </a:p>
          <a:p>
            <a:pPr marL="514350" indent="-514350" algn="just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AutoNum type="arabicPeriod"/>
              <a:defRPr/>
            </a:pPr>
            <a:endParaRPr kumimoji="0" lang="en-US" altLang="zh-CN" dirty="0"/>
          </a:p>
          <a:p>
            <a:pPr marL="514350" indent="-514350" algn="just" eaLnBrk="1" hangingPunct="1"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endParaRPr kumimoji="0" lang="en-US" altLang="zh-CN" baseline="-25000" dirty="0"/>
          </a:p>
        </p:txBody>
      </p:sp>
      <p:pic>
        <p:nvPicPr>
          <p:cNvPr id="39940" name="图片 4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3" descr="图片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>
            <a:fillRect/>
          </a:stretch>
        </p:blipFill>
        <p:spPr bwMode="auto">
          <a:xfrm>
            <a:off x="6771217" y="1998663"/>
            <a:ext cx="2372783" cy="20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-15875" y="4733925"/>
            <a:ext cx="803592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7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所谓稳压指当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变化时，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保持恒定。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495550" y="1376363"/>
            <a:ext cx="4303713" cy="3327400"/>
            <a:chOff x="1563" y="668"/>
            <a:chExt cx="2711" cy="2096"/>
          </a:xfrm>
        </p:grpSpPr>
        <p:sp>
          <p:nvSpPr>
            <p:cNvPr id="40976" name="Rectangle 3"/>
            <p:cNvSpPr>
              <a:spLocks noChangeArrowheads="1"/>
            </p:cNvSpPr>
            <p:nvPr/>
          </p:nvSpPr>
          <p:spPr bwMode="auto">
            <a:xfrm>
              <a:off x="1666" y="2473"/>
              <a:ext cx="23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Times New Roman" panose="02020603050405020304" pitchFamily="18" charset="0"/>
                  <a:ea typeface="楷体_GB2312" pitchFamily="49" charset="-122"/>
                </a:rPr>
                <a:t>图1</a:t>
              </a:r>
              <a:r>
                <a:rPr lang="en-GB" altLang="zh-CN" sz="2400">
                  <a:latin typeface="Times New Roman" panose="02020603050405020304" pitchFamily="18" charset="0"/>
                  <a:ea typeface="楷体_GB2312" pitchFamily="49" charset="-122"/>
                </a:rPr>
                <a:t>0. 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稳压</a:t>
              </a:r>
              <a:r>
                <a:rPr lang="zh-CN" altLang="zh-CN" sz="2400">
                  <a:latin typeface="Times New Roman" panose="02020603050405020304" pitchFamily="18" charset="0"/>
                  <a:ea typeface="楷体_GB2312" pitchFamily="49" charset="-122"/>
                </a:rPr>
                <a:t>二极管稳压电路</a:t>
              </a:r>
            </a:p>
          </p:txBody>
        </p:sp>
        <p:sp>
          <p:nvSpPr>
            <p:cNvPr id="40977" name="Line 4"/>
            <p:cNvSpPr>
              <a:spLocks noChangeShapeType="1"/>
            </p:cNvSpPr>
            <p:nvPr/>
          </p:nvSpPr>
          <p:spPr bwMode="auto">
            <a:xfrm>
              <a:off x="2461" y="1047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5"/>
            <p:cNvSpPr>
              <a:spLocks noChangeShapeType="1"/>
            </p:cNvSpPr>
            <p:nvPr/>
          </p:nvSpPr>
          <p:spPr bwMode="auto">
            <a:xfrm>
              <a:off x="1933" y="2196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Text Box 6"/>
            <p:cNvSpPr txBox="1">
              <a:spLocks noChangeArrowheads="1"/>
            </p:cNvSpPr>
            <p:nvPr/>
          </p:nvSpPr>
          <p:spPr bwMode="auto">
            <a:xfrm>
              <a:off x="2176" y="668"/>
              <a:ext cx="25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i="1" noProof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40980" name="Line 11"/>
            <p:cNvSpPr>
              <a:spLocks noChangeShapeType="1"/>
            </p:cNvSpPr>
            <p:nvPr/>
          </p:nvSpPr>
          <p:spPr bwMode="auto">
            <a:xfrm rot="-5400000">
              <a:off x="2581" y="183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12"/>
            <p:cNvSpPr>
              <a:spLocks noChangeShapeType="1"/>
            </p:cNvSpPr>
            <p:nvPr/>
          </p:nvSpPr>
          <p:spPr bwMode="auto">
            <a:xfrm rot="5400000">
              <a:off x="2053" y="9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Rectangle 13"/>
            <p:cNvSpPr>
              <a:spLocks noChangeArrowheads="1"/>
            </p:cNvSpPr>
            <p:nvPr/>
          </p:nvSpPr>
          <p:spPr bwMode="auto">
            <a:xfrm>
              <a:off x="2173" y="996"/>
              <a:ext cx="288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83" name="Line 15"/>
            <p:cNvSpPr>
              <a:spLocks noChangeShapeType="1"/>
            </p:cNvSpPr>
            <p:nvPr/>
          </p:nvSpPr>
          <p:spPr bwMode="auto">
            <a:xfrm flipV="1">
              <a:off x="2941" y="104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Rectangle 18"/>
            <p:cNvSpPr>
              <a:spLocks noChangeArrowheads="1"/>
            </p:cNvSpPr>
            <p:nvPr/>
          </p:nvSpPr>
          <p:spPr bwMode="auto">
            <a:xfrm>
              <a:off x="3477" y="1476"/>
              <a:ext cx="9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85" name="Line 19"/>
            <p:cNvSpPr>
              <a:spLocks noChangeShapeType="1"/>
            </p:cNvSpPr>
            <p:nvPr/>
          </p:nvSpPr>
          <p:spPr bwMode="auto">
            <a:xfrm flipV="1">
              <a:off x="3525" y="104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20"/>
            <p:cNvSpPr>
              <a:spLocks noChangeShapeType="1"/>
            </p:cNvSpPr>
            <p:nvPr/>
          </p:nvSpPr>
          <p:spPr bwMode="auto">
            <a:xfrm>
              <a:off x="3525" y="1780"/>
              <a:ext cx="0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1"/>
            <p:cNvSpPr>
              <a:spLocks noChangeShapeType="1"/>
            </p:cNvSpPr>
            <p:nvPr/>
          </p:nvSpPr>
          <p:spPr bwMode="auto">
            <a:xfrm>
              <a:off x="3615" y="1109"/>
              <a:ext cx="0" cy="28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Text Box 23"/>
            <p:cNvSpPr txBox="1">
              <a:spLocks noChangeArrowheads="1"/>
            </p:cNvSpPr>
            <p:nvPr/>
          </p:nvSpPr>
          <p:spPr bwMode="auto">
            <a:xfrm>
              <a:off x="3586" y="1097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i="1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40989" name="Text Box 24"/>
            <p:cNvSpPr txBox="1">
              <a:spLocks noChangeArrowheads="1"/>
            </p:cNvSpPr>
            <p:nvPr/>
          </p:nvSpPr>
          <p:spPr bwMode="auto">
            <a:xfrm>
              <a:off x="2525" y="1096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40990" name="Text Box 25"/>
            <p:cNvSpPr txBox="1">
              <a:spLocks noChangeArrowheads="1"/>
            </p:cNvSpPr>
            <p:nvPr/>
          </p:nvSpPr>
          <p:spPr bwMode="auto">
            <a:xfrm>
              <a:off x="2464" y="1524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40991" name="Text Box 26"/>
            <p:cNvSpPr txBox="1">
              <a:spLocks noChangeArrowheads="1"/>
            </p:cNvSpPr>
            <p:nvPr/>
          </p:nvSpPr>
          <p:spPr bwMode="auto">
            <a:xfrm>
              <a:off x="3054" y="1395"/>
              <a:ext cx="4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600" i="1" noProof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40992" name="Line 28"/>
            <p:cNvSpPr>
              <a:spLocks noChangeShapeType="1"/>
            </p:cNvSpPr>
            <p:nvPr/>
          </p:nvSpPr>
          <p:spPr bwMode="auto">
            <a:xfrm>
              <a:off x="2833" y="1136"/>
              <a:ext cx="0" cy="28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none" w="lg" len="lg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29"/>
            <p:cNvSpPr>
              <a:spLocks noChangeShapeType="1"/>
            </p:cNvSpPr>
            <p:nvPr/>
          </p:nvSpPr>
          <p:spPr bwMode="auto">
            <a:xfrm rot="5400000">
              <a:off x="2944" y="1436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Line 30"/>
            <p:cNvSpPr>
              <a:spLocks noChangeShapeType="1"/>
            </p:cNvSpPr>
            <p:nvPr/>
          </p:nvSpPr>
          <p:spPr bwMode="auto">
            <a:xfrm flipH="1" flipV="1">
              <a:off x="3041" y="1515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5" name="AutoShape 31"/>
            <p:cNvSpPr>
              <a:spLocks noChangeArrowheads="1"/>
            </p:cNvSpPr>
            <p:nvPr/>
          </p:nvSpPr>
          <p:spPr bwMode="auto">
            <a:xfrm rot="10800000" flipV="1">
              <a:off x="2854" y="1523"/>
              <a:ext cx="181" cy="19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96" name="Text Box 32"/>
            <p:cNvSpPr txBox="1">
              <a:spLocks noChangeArrowheads="1"/>
            </p:cNvSpPr>
            <p:nvPr/>
          </p:nvSpPr>
          <p:spPr bwMode="auto">
            <a:xfrm>
              <a:off x="1563" y="1474"/>
              <a:ext cx="2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aseline="-25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97" name="Rectangle 33"/>
            <p:cNvSpPr>
              <a:spLocks noChangeArrowheads="1"/>
            </p:cNvSpPr>
            <p:nvPr/>
          </p:nvSpPr>
          <p:spPr bwMode="auto">
            <a:xfrm>
              <a:off x="3920" y="1482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zh-CN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0998" name="Group 34"/>
            <p:cNvGrpSpPr>
              <a:grpSpLocks/>
            </p:cNvGrpSpPr>
            <p:nvPr/>
          </p:nvGrpSpPr>
          <p:grpSpPr bwMode="auto">
            <a:xfrm>
              <a:off x="4018" y="972"/>
              <a:ext cx="136" cy="136"/>
              <a:chOff x="2340" y="1626"/>
              <a:chExt cx="136" cy="136"/>
            </a:xfrm>
          </p:grpSpPr>
          <p:sp>
            <p:nvSpPr>
              <p:cNvPr id="41012" name="Line 35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3" name="Line 36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999" name="Line 37"/>
            <p:cNvSpPr>
              <a:spLocks noChangeShapeType="1"/>
            </p:cNvSpPr>
            <p:nvPr/>
          </p:nvSpPr>
          <p:spPr bwMode="auto">
            <a:xfrm>
              <a:off x="4066" y="2188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0" name="Oval 38"/>
            <p:cNvSpPr>
              <a:spLocks noChangeArrowheads="1"/>
            </p:cNvSpPr>
            <p:nvPr/>
          </p:nvSpPr>
          <p:spPr bwMode="auto">
            <a:xfrm>
              <a:off x="3850" y="2160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01" name="Oval 39"/>
            <p:cNvSpPr>
              <a:spLocks noChangeArrowheads="1"/>
            </p:cNvSpPr>
            <p:nvPr/>
          </p:nvSpPr>
          <p:spPr bwMode="auto">
            <a:xfrm>
              <a:off x="3838" y="1014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02" name="Oval 40"/>
            <p:cNvSpPr>
              <a:spLocks noChangeArrowheads="1"/>
            </p:cNvSpPr>
            <p:nvPr/>
          </p:nvSpPr>
          <p:spPr bwMode="auto">
            <a:xfrm>
              <a:off x="1877" y="2167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03" name="Oval 41"/>
            <p:cNvSpPr>
              <a:spLocks noChangeArrowheads="1"/>
            </p:cNvSpPr>
            <p:nvPr/>
          </p:nvSpPr>
          <p:spPr bwMode="auto">
            <a:xfrm>
              <a:off x="1880" y="1020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1004" name="Group 42"/>
            <p:cNvGrpSpPr>
              <a:grpSpLocks/>
            </p:cNvGrpSpPr>
            <p:nvPr/>
          </p:nvGrpSpPr>
          <p:grpSpPr bwMode="auto">
            <a:xfrm>
              <a:off x="1638" y="992"/>
              <a:ext cx="136" cy="136"/>
              <a:chOff x="2340" y="1626"/>
              <a:chExt cx="136" cy="136"/>
            </a:xfrm>
          </p:grpSpPr>
          <p:sp>
            <p:nvSpPr>
              <p:cNvPr id="41010" name="Line 43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1" name="Line 44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>
              <a:off x="1638" y="2192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06" name="Oval 46"/>
            <p:cNvSpPr>
              <a:spLocks noChangeArrowheads="1"/>
            </p:cNvSpPr>
            <p:nvPr/>
          </p:nvSpPr>
          <p:spPr bwMode="auto">
            <a:xfrm>
              <a:off x="2917" y="2175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07" name="Oval 47"/>
            <p:cNvSpPr>
              <a:spLocks noChangeArrowheads="1"/>
            </p:cNvSpPr>
            <p:nvPr/>
          </p:nvSpPr>
          <p:spPr bwMode="auto">
            <a:xfrm>
              <a:off x="3501" y="2167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2909" y="1023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009" name="Oval 49"/>
            <p:cNvSpPr>
              <a:spLocks noChangeArrowheads="1"/>
            </p:cNvSpPr>
            <p:nvPr/>
          </p:nvSpPr>
          <p:spPr bwMode="auto">
            <a:xfrm>
              <a:off x="3493" y="1015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964" name="Rectangle 50"/>
          <p:cNvSpPr>
            <a:spLocks noChangeArrowheads="1"/>
          </p:cNvSpPr>
          <p:nvPr/>
        </p:nvSpPr>
        <p:spPr bwMode="auto">
          <a:xfrm>
            <a:off x="111125" y="782638"/>
            <a:ext cx="41481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三、稳压二极管稳压电路</a:t>
            </a:r>
          </a:p>
        </p:txBody>
      </p:sp>
      <p:sp>
        <p:nvSpPr>
          <p:cNvPr id="138292" name="Text Box 52"/>
          <p:cNvSpPr txBox="1">
            <a:spLocks noChangeArrowheads="1"/>
          </p:cNvSpPr>
          <p:nvPr/>
        </p:nvSpPr>
        <p:spPr bwMode="auto">
          <a:xfrm>
            <a:off x="79375" y="5221288"/>
            <a:ext cx="33401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稳压原理：</a:t>
            </a:r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6151563" y="6143625"/>
            <a:ext cx="2455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U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基本不变</a:t>
            </a:r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1770063" y="6045200"/>
            <a:ext cx="24860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  <a:r>
              <a:rPr lang="en-GB" altLang="zh-CN" sz="28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↓</a:t>
            </a:r>
          </a:p>
        </p:txBody>
      </p: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4138613" y="6105525"/>
            <a:ext cx="111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↓</a:t>
            </a:r>
          </a:p>
        </p:txBody>
      </p:sp>
      <p:sp>
        <p:nvSpPr>
          <p:cNvPr id="138297" name="Rectangle 57"/>
          <p:cNvSpPr>
            <a:spLocks noChangeArrowheads="1"/>
          </p:cNvSpPr>
          <p:nvPr/>
        </p:nvSpPr>
        <p:spPr bwMode="auto">
          <a:xfrm>
            <a:off x="5102225" y="6113463"/>
            <a:ext cx="115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138298" name="Rectangle 58"/>
          <p:cNvSpPr>
            <a:spLocks noChangeArrowheads="1"/>
          </p:cNvSpPr>
          <p:nvPr/>
        </p:nvSpPr>
        <p:spPr bwMode="auto">
          <a:xfrm>
            <a:off x="6307138" y="5541963"/>
            <a:ext cx="2338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基本不变</a:t>
            </a:r>
          </a:p>
        </p:txBody>
      </p:sp>
      <p:sp>
        <p:nvSpPr>
          <p:cNvPr id="138299" name="Rectangle 59"/>
          <p:cNvSpPr>
            <a:spLocks noChangeArrowheads="1"/>
          </p:cNvSpPr>
          <p:nvPr/>
        </p:nvSpPr>
        <p:spPr bwMode="auto">
          <a:xfrm>
            <a:off x="1833563" y="5435600"/>
            <a:ext cx="23002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  <a:r>
              <a:rPr lang="en-GB" altLang="zh-CN" sz="28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138300" name="Rectangle 60"/>
          <p:cNvSpPr>
            <a:spLocks noChangeArrowheads="1"/>
          </p:cNvSpPr>
          <p:nvPr/>
        </p:nvSpPr>
        <p:spPr bwMode="auto">
          <a:xfrm>
            <a:off x="4073525" y="5522913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↑</a:t>
            </a:r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4895850" y="5546725"/>
            <a:ext cx="155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</a:p>
        </p:txBody>
      </p:sp>
      <p:pic>
        <p:nvPicPr>
          <p:cNvPr id="40974" name="图片 53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5" name="图片 52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7" grpId="0" autoUpdateAnimBg="0"/>
      <p:bldP spid="138292" grpId="0"/>
      <p:bldP spid="138294" grpId="0"/>
      <p:bldP spid="138295" grpId="0"/>
      <p:bldP spid="138296" grpId="0"/>
      <p:bldP spid="138297" grpId="0"/>
      <p:bldP spid="138298" grpId="0"/>
      <p:bldP spid="138299" grpId="0"/>
      <p:bldP spid="138300" grpId="0"/>
      <p:bldP spid="1383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95250" y="871538"/>
            <a:ext cx="89011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限流电阻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的选择</a:t>
            </a:r>
            <a:r>
              <a:rPr lang="en-GB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GB" altLang="zh-CN" sz="28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变化时，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zmin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zmax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41987" name="Group 51"/>
          <p:cNvGrpSpPr>
            <a:grpSpLocks/>
          </p:cNvGrpSpPr>
          <p:nvPr/>
        </p:nvGrpSpPr>
        <p:grpSpPr bwMode="auto">
          <a:xfrm>
            <a:off x="471488" y="2116138"/>
            <a:ext cx="4189412" cy="1998662"/>
            <a:chOff x="1563" y="972"/>
            <a:chExt cx="2639" cy="1259"/>
          </a:xfrm>
        </p:grpSpPr>
        <p:sp>
          <p:nvSpPr>
            <p:cNvPr id="41996" name="Line 4"/>
            <p:cNvSpPr>
              <a:spLocks noChangeShapeType="1"/>
            </p:cNvSpPr>
            <p:nvPr/>
          </p:nvSpPr>
          <p:spPr bwMode="auto">
            <a:xfrm>
              <a:off x="2461" y="1047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5"/>
            <p:cNvSpPr>
              <a:spLocks noChangeShapeType="1"/>
            </p:cNvSpPr>
            <p:nvPr/>
          </p:nvSpPr>
          <p:spPr bwMode="auto">
            <a:xfrm>
              <a:off x="1933" y="2196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Text Box 6"/>
            <p:cNvSpPr txBox="1">
              <a:spLocks noChangeArrowheads="1"/>
            </p:cNvSpPr>
            <p:nvPr/>
          </p:nvSpPr>
          <p:spPr bwMode="auto">
            <a:xfrm>
              <a:off x="2176" y="1125"/>
              <a:ext cx="25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i="1" noProof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41999" name="Line 11"/>
            <p:cNvSpPr>
              <a:spLocks noChangeShapeType="1"/>
            </p:cNvSpPr>
            <p:nvPr/>
          </p:nvSpPr>
          <p:spPr bwMode="auto">
            <a:xfrm rot="-5400000">
              <a:off x="2581" y="183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12"/>
            <p:cNvSpPr>
              <a:spLocks noChangeShapeType="1"/>
            </p:cNvSpPr>
            <p:nvPr/>
          </p:nvSpPr>
          <p:spPr bwMode="auto">
            <a:xfrm rot="5400000">
              <a:off x="2053" y="9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Rectangle 13"/>
            <p:cNvSpPr>
              <a:spLocks noChangeArrowheads="1"/>
            </p:cNvSpPr>
            <p:nvPr/>
          </p:nvSpPr>
          <p:spPr bwMode="auto">
            <a:xfrm>
              <a:off x="2173" y="996"/>
              <a:ext cx="288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02" name="Line 15"/>
            <p:cNvSpPr>
              <a:spLocks noChangeShapeType="1"/>
            </p:cNvSpPr>
            <p:nvPr/>
          </p:nvSpPr>
          <p:spPr bwMode="auto">
            <a:xfrm flipV="1">
              <a:off x="2941" y="104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Rectangle 18"/>
            <p:cNvSpPr>
              <a:spLocks noChangeArrowheads="1"/>
            </p:cNvSpPr>
            <p:nvPr/>
          </p:nvSpPr>
          <p:spPr bwMode="auto">
            <a:xfrm>
              <a:off x="3477" y="1476"/>
              <a:ext cx="9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 flipV="1">
              <a:off x="3525" y="104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525" y="1780"/>
              <a:ext cx="0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3615" y="1109"/>
              <a:ext cx="0" cy="28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3586" y="1097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i="1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2525" y="1096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464" y="1524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3054" y="1395"/>
              <a:ext cx="4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600" i="1" noProof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aseline="-25000" noProof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42011" name="Line 28"/>
            <p:cNvSpPr>
              <a:spLocks noChangeShapeType="1"/>
            </p:cNvSpPr>
            <p:nvPr/>
          </p:nvSpPr>
          <p:spPr bwMode="auto">
            <a:xfrm>
              <a:off x="2833" y="1136"/>
              <a:ext cx="0" cy="28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none" w="lg" len="lg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29"/>
            <p:cNvSpPr>
              <a:spLocks noChangeShapeType="1"/>
            </p:cNvSpPr>
            <p:nvPr/>
          </p:nvSpPr>
          <p:spPr bwMode="auto">
            <a:xfrm rot="5400000">
              <a:off x="2944" y="1436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30"/>
            <p:cNvSpPr>
              <a:spLocks noChangeShapeType="1"/>
            </p:cNvSpPr>
            <p:nvPr/>
          </p:nvSpPr>
          <p:spPr bwMode="auto">
            <a:xfrm flipH="1" flipV="1">
              <a:off x="3041" y="1515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4" name="AutoShape 31"/>
            <p:cNvSpPr>
              <a:spLocks noChangeArrowheads="1"/>
            </p:cNvSpPr>
            <p:nvPr/>
          </p:nvSpPr>
          <p:spPr bwMode="auto">
            <a:xfrm rot="10800000" flipV="1">
              <a:off x="2878" y="1523"/>
              <a:ext cx="132" cy="19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15" name="Text Box 32"/>
            <p:cNvSpPr txBox="1">
              <a:spLocks noChangeArrowheads="1"/>
            </p:cNvSpPr>
            <p:nvPr/>
          </p:nvSpPr>
          <p:spPr bwMode="auto">
            <a:xfrm>
              <a:off x="1563" y="1474"/>
              <a:ext cx="2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800" baseline="-25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2016" name="Group 34"/>
            <p:cNvGrpSpPr>
              <a:grpSpLocks/>
            </p:cNvGrpSpPr>
            <p:nvPr/>
          </p:nvGrpSpPr>
          <p:grpSpPr bwMode="auto">
            <a:xfrm>
              <a:off x="4018" y="972"/>
              <a:ext cx="136" cy="136"/>
              <a:chOff x="2340" y="1626"/>
              <a:chExt cx="136" cy="136"/>
            </a:xfrm>
          </p:grpSpPr>
          <p:sp>
            <p:nvSpPr>
              <p:cNvPr id="42030" name="Line 35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31" name="Line 36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17" name="Line 37"/>
            <p:cNvSpPr>
              <a:spLocks noChangeShapeType="1"/>
            </p:cNvSpPr>
            <p:nvPr/>
          </p:nvSpPr>
          <p:spPr bwMode="auto">
            <a:xfrm>
              <a:off x="4066" y="2188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8" name="Oval 38"/>
            <p:cNvSpPr>
              <a:spLocks noChangeArrowheads="1"/>
            </p:cNvSpPr>
            <p:nvPr/>
          </p:nvSpPr>
          <p:spPr bwMode="auto">
            <a:xfrm>
              <a:off x="3850" y="2160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19" name="Oval 39"/>
            <p:cNvSpPr>
              <a:spLocks noChangeArrowheads="1"/>
            </p:cNvSpPr>
            <p:nvPr/>
          </p:nvSpPr>
          <p:spPr bwMode="auto">
            <a:xfrm>
              <a:off x="3838" y="1014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20" name="Oval 40"/>
            <p:cNvSpPr>
              <a:spLocks noChangeArrowheads="1"/>
            </p:cNvSpPr>
            <p:nvPr/>
          </p:nvSpPr>
          <p:spPr bwMode="auto">
            <a:xfrm>
              <a:off x="1877" y="2167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21" name="Oval 41"/>
            <p:cNvSpPr>
              <a:spLocks noChangeArrowheads="1"/>
            </p:cNvSpPr>
            <p:nvPr/>
          </p:nvSpPr>
          <p:spPr bwMode="auto">
            <a:xfrm>
              <a:off x="1880" y="1020"/>
              <a:ext cx="56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2022" name="Group 42"/>
            <p:cNvGrpSpPr>
              <a:grpSpLocks/>
            </p:cNvGrpSpPr>
            <p:nvPr/>
          </p:nvGrpSpPr>
          <p:grpSpPr bwMode="auto">
            <a:xfrm>
              <a:off x="1638" y="992"/>
              <a:ext cx="136" cy="136"/>
              <a:chOff x="2340" y="1626"/>
              <a:chExt cx="136" cy="136"/>
            </a:xfrm>
          </p:grpSpPr>
          <p:sp>
            <p:nvSpPr>
              <p:cNvPr id="42028" name="Line 43"/>
              <p:cNvSpPr>
                <a:spLocks noChangeShapeType="1"/>
              </p:cNvSpPr>
              <p:nvPr/>
            </p:nvSpPr>
            <p:spPr bwMode="auto">
              <a:xfrm>
                <a:off x="2340" y="169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029" name="Line 44"/>
              <p:cNvSpPr>
                <a:spLocks noChangeShapeType="1"/>
              </p:cNvSpPr>
              <p:nvPr/>
            </p:nvSpPr>
            <p:spPr bwMode="auto">
              <a:xfrm>
                <a:off x="2412" y="162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23" name="Line 45"/>
            <p:cNvSpPr>
              <a:spLocks noChangeShapeType="1"/>
            </p:cNvSpPr>
            <p:nvPr/>
          </p:nvSpPr>
          <p:spPr bwMode="auto">
            <a:xfrm>
              <a:off x="1638" y="2192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4" name="Oval 46"/>
            <p:cNvSpPr>
              <a:spLocks noChangeArrowheads="1"/>
            </p:cNvSpPr>
            <p:nvPr/>
          </p:nvSpPr>
          <p:spPr bwMode="auto">
            <a:xfrm>
              <a:off x="2917" y="2175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25" name="Oval 47"/>
            <p:cNvSpPr>
              <a:spLocks noChangeArrowheads="1"/>
            </p:cNvSpPr>
            <p:nvPr/>
          </p:nvSpPr>
          <p:spPr bwMode="auto">
            <a:xfrm>
              <a:off x="3501" y="2167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26" name="Oval 48"/>
            <p:cNvSpPr>
              <a:spLocks noChangeArrowheads="1"/>
            </p:cNvSpPr>
            <p:nvPr/>
          </p:nvSpPr>
          <p:spPr bwMode="auto">
            <a:xfrm>
              <a:off x="2909" y="1023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027" name="Oval 49"/>
            <p:cNvSpPr>
              <a:spLocks noChangeArrowheads="1"/>
            </p:cNvSpPr>
            <p:nvPr/>
          </p:nvSpPr>
          <p:spPr bwMode="auto">
            <a:xfrm>
              <a:off x="3493" y="1015"/>
              <a:ext cx="56" cy="56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round/>
              <a:headEnd/>
              <a:tailEnd type="none" w="sm" len="med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1988" name="Text Box 45"/>
          <p:cNvSpPr txBox="1">
            <a:spLocks noChangeArrowheads="1"/>
          </p:cNvSpPr>
          <p:nvPr/>
        </p:nvSpPr>
        <p:spPr bwMode="auto">
          <a:xfrm>
            <a:off x="5345113" y="2103438"/>
            <a:ext cx="30670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分析：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根据电路：</a:t>
            </a:r>
          </a:p>
        </p:txBody>
      </p:sp>
      <p:graphicFrame>
        <p:nvGraphicFramePr>
          <p:cNvPr id="41989" name="Object 46"/>
          <p:cNvGraphicFramePr>
            <a:graphicFrameLocks noChangeAspect="1"/>
          </p:cNvGraphicFramePr>
          <p:nvPr/>
        </p:nvGraphicFramePr>
        <p:xfrm>
          <a:off x="5262563" y="2933700"/>
          <a:ext cx="30559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公式" r:id="rId3" imgW="1104900" imgH="431800" progId="Equation.3">
                  <p:embed/>
                </p:oleObj>
              </mc:Choice>
              <mc:Fallback>
                <p:oleObj name="公式" r:id="rId3" imgW="1104900" imgH="431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2933700"/>
                        <a:ext cx="305593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图片 90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图片 68" descr="图片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4625975"/>
            <a:ext cx="4391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矩形 74"/>
          <p:cNvSpPr>
            <a:spLocks noChangeArrowheads="1"/>
          </p:cNvSpPr>
          <p:nvPr/>
        </p:nvSpPr>
        <p:spPr bwMode="auto">
          <a:xfrm>
            <a:off x="741363" y="5111750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所以：</a:t>
            </a:r>
          </a:p>
        </p:txBody>
      </p:sp>
      <p:sp>
        <p:nvSpPr>
          <p:cNvPr id="92" name="矩形 91"/>
          <p:cNvSpPr/>
          <p:nvPr/>
        </p:nvSpPr>
        <p:spPr>
          <a:xfrm>
            <a:off x="5186363" y="2825750"/>
            <a:ext cx="3248025" cy="1268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8297863" y="2019300"/>
            <a:ext cx="682625" cy="777875"/>
          </a:xfrm>
          <a:prstGeom prst="star5">
            <a:avLst/>
          </a:prstGeom>
          <a:solidFill>
            <a:srgbClr val="FFFF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41995" name="图片 46" descr="图片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左大括号 46"/>
          <p:cNvSpPr/>
          <p:nvPr/>
        </p:nvSpPr>
        <p:spPr>
          <a:xfrm>
            <a:off x="1803400" y="1663700"/>
            <a:ext cx="300038" cy="148272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43011" name="矩形 47"/>
          <p:cNvSpPr>
            <a:spLocks noChangeArrowheads="1"/>
          </p:cNvSpPr>
          <p:nvPr/>
        </p:nvSpPr>
        <p:spPr bwMode="auto">
          <a:xfrm>
            <a:off x="747713" y="2344738"/>
            <a:ext cx="906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即：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2" name="Text Box 31"/>
          <p:cNvSpPr txBox="1">
            <a:spLocks noChangeArrowheads="1"/>
          </p:cNvSpPr>
          <p:nvPr/>
        </p:nvSpPr>
        <p:spPr bwMode="auto">
          <a:xfrm>
            <a:off x="3721100" y="5141913"/>
            <a:ext cx="323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min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641350" y="4497388"/>
            <a:ext cx="611346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因此，限流电阻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的取值范围为：</a:t>
            </a:r>
          </a:p>
        </p:txBody>
      </p:sp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2071688" y="1101725"/>
          <a:ext cx="58769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公式" r:id="rId3" imgW="2159000" imgH="660400" progId="Equation.3">
                  <p:embed/>
                </p:oleObj>
              </mc:Choice>
              <mc:Fallback>
                <p:oleObj name="公式" r:id="rId3" imgW="21590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6414"/>
                      <a:stretch>
                        <a:fillRect/>
                      </a:stretch>
                    </p:blipFill>
                    <p:spPr bwMode="auto">
                      <a:xfrm>
                        <a:off x="2071688" y="1101725"/>
                        <a:ext cx="58769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2105025" y="2698750"/>
          <a:ext cx="53197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公式" r:id="rId5" imgW="2133600" imgH="660400" progId="Equation.3">
                  <p:embed/>
                </p:oleObj>
              </mc:Choice>
              <mc:Fallback>
                <p:oleObj name="公式" r:id="rId5" imgW="21336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7616"/>
                      <a:stretch>
                        <a:fillRect/>
                      </a:stretch>
                    </p:blipFill>
                    <p:spPr bwMode="auto">
                      <a:xfrm>
                        <a:off x="2105025" y="2698750"/>
                        <a:ext cx="53197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图片 12" descr="图片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图片 8" descr="图片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2"/>
          <p:cNvSpPr>
            <a:spLocks noChangeArrowheads="1"/>
          </p:cNvSpPr>
          <p:nvPr/>
        </p:nvSpPr>
        <p:spPr bwMode="auto">
          <a:xfrm>
            <a:off x="346075" y="1358900"/>
            <a:ext cx="83883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利用结电容随外电压变化效应制作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变容二极管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也称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压控变容器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当这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电源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大小变化时，</a:t>
            </a:r>
            <a:r>
              <a:rPr lang="zh-CN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VD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的偏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压大小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就会改变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，其结电容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大小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也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改变，这样</a:t>
            </a:r>
            <a:r>
              <a:rPr lang="zh-CN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LC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并联谐振电路的谐振频率也随之改变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常用在收音机的检波电路中。</a:t>
            </a:r>
            <a:endParaRPr lang="zh-CN" altLang="zh-CN" sz="28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4035" name="图片 10" descr="图片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6975"/>
            <a:ext cx="4572000" cy="2867025"/>
          </a:xfrm>
          <a:prstGeom prst="rect">
            <a:avLst/>
          </a:prstGeom>
          <a:solidFill>
            <a:srgbClr val="ABF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图片 4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16"/>
          <p:cNvSpPr>
            <a:spLocks noChangeArrowheads="1"/>
          </p:cNvSpPr>
          <p:nvPr/>
        </p:nvSpPr>
        <p:spPr bwMode="auto">
          <a:xfrm>
            <a:off x="300038" y="739775"/>
            <a:ext cx="26987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1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sz="31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变容</a:t>
            </a:r>
            <a:r>
              <a:rPr lang="en-US" altLang="zh-CN" sz="31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9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二极管</a:t>
            </a:r>
          </a:p>
        </p:txBody>
      </p:sp>
      <p:pic>
        <p:nvPicPr>
          <p:cNvPr id="44038" name="图片 5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2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16"/>
          <p:cNvSpPr>
            <a:spLocks noChangeArrowheads="1"/>
          </p:cNvSpPr>
          <p:nvPr/>
        </p:nvSpPr>
        <p:spPr bwMode="auto">
          <a:xfrm>
            <a:off x="261938" y="828675"/>
            <a:ext cx="260032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1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31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光电</a:t>
            </a:r>
            <a:r>
              <a:rPr lang="zh-CN" altLang="en-US" sz="29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二极管</a:t>
            </a:r>
          </a:p>
        </p:txBody>
      </p:sp>
      <p:sp>
        <p:nvSpPr>
          <p:cNvPr id="45060" name="矩形 6"/>
          <p:cNvSpPr>
            <a:spLocks noChangeArrowheads="1"/>
          </p:cNvSpPr>
          <p:nvPr/>
        </p:nvSpPr>
        <p:spPr bwMode="auto">
          <a:xfrm>
            <a:off x="323850" y="1568450"/>
            <a:ext cx="851535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普通二极管在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file"/>
              </a:rPr>
              <a:t>反向电压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作用时处于截止状态，只能流过微弱的反向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file"/>
              </a:rPr>
              <a:t>电流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，光电二极管在设计和制作时尽量使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结的面积相对较大，以便接收入射光。光电二极管是在反向电压作用下工作的，没有光照时，反向电流极其微弱，叫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5" action="ppaction://hlinkfile"/>
              </a:rPr>
              <a:t>暗电流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；有光照时，反向电流迅速增大到几十微安，称为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6" action="ppaction://hlinkfile"/>
              </a:rPr>
              <a:t>光电流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。光的强度越大，反向电流也越大。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具有光电转换功能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主要用在光电传感自动控制电路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5061" name="图片 8" descr="28359678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5" b="42586"/>
          <a:stretch>
            <a:fillRect/>
          </a:stretch>
        </p:blipFill>
        <p:spPr bwMode="auto">
          <a:xfrm>
            <a:off x="3009900" y="5578475"/>
            <a:ext cx="25527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5" descr="图片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4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3577431" y="6087110"/>
            <a:ext cx="1989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二极管实物</a:t>
            </a:r>
          </a:p>
        </p:txBody>
      </p:sp>
      <p:pic>
        <p:nvPicPr>
          <p:cNvPr id="6" name="图片 13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 descr="https://iknow-pic.cdn.bcebos.com/b17eca8065380cd798ddc53eaf44ad34588281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35" y="1226280"/>
            <a:ext cx="6358128" cy="45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6" descr="12132548956974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1" b="14749"/>
          <a:stretch>
            <a:fillRect/>
          </a:stretch>
        </p:blipFill>
        <p:spPr bwMode="auto">
          <a:xfrm>
            <a:off x="2533650" y="4830763"/>
            <a:ext cx="4573588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图片 3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875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6"/>
          <p:cNvSpPr>
            <a:spLocks noChangeArrowheads="1"/>
          </p:cNvSpPr>
          <p:nvPr/>
        </p:nvSpPr>
        <p:spPr bwMode="auto">
          <a:xfrm>
            <a:off x="261938" y="847725"/>
            <a:ext cx="387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发光二极管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(LED)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5" name="矩形 5"/>
          <p:cNvSpPr>
            <a:spLocks noChangeArrowheads="1"/>
          </p:cNvSpPr>
          <p:nvPr/>
        </p:nvSpPr>
        <p:spPr bwMode="auto">
          <a:xfrm>
            <a:off x="152400" y="1500188"/>
            <a:ext cx="8763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初时多用作为指示灯、显示板等；随着白光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的出现，也被用作照明。它被誉为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21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世纪的新型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file"/>
              </a:rPr>
              <a:t>光源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具有效率高，寿命长，不易破损等传统光源无法与之比较的优点。加正向电压时，发光二极管能发出单色、不连续的光，这是电致发光效应的一种。改变所采用的半导体材料的化学组成成分，可使发光二极管发出在近紫外线、可见光或红外线的光。</a:t>
            </a:r>
          </a:p>
        </p:txBody>
      </p:sp>
      <p:pic>
        <p:nvPicPr>
          <p:cNvPr id="46086" name="图片 5" descr="图片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82650" y="825500"/>
            <a:ext cx="72215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本   章   小     结</a:t>
            </a:r>
          </a:p>
        </p:txBody>
      </p:sp>
      <p:sp>
        <p:nvSpPr>
          <p:cNvPr id="47107" name="Text Box 8"/>
          <p:cNvSpPr txBox="1">
            <a:spLocks noChangeArrowheads="1"/>
          </p:cNvSpPr>
          <p:nvPr/>
        </p:nvSpPr>
        <p:spPr bwMode="auto">
          <a:xfrm>
            <a:off x="577850" y="1397000"/>
            <a:ext cx="7848600" cy="679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1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型半导体中，电子是多子，空穴是少子；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型半导 体中，空穴是多子，电子是少子；多子浓度由掺杂浓度决定，少子浓度很小且随温度的变化而变化。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41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PN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结是现代半导体器件的基础。它具有单向导电性、击穿特性和电容特性。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41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半导体二极管由一个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结构成，大信号应用时表现为开关特性。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41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PN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结的击穿特性可制作稳压二极管。用稳压二极管构成稳压电路时，首先应保证稳压管反向击穿，另外必须串接限流电阻。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7108" name="图片 9" descr="图片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0"/>
            <a:ext cx="87518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图片 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82550"/>
            <a:ext cx="257175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25463" y="949325"/>
            <a:ext cx="3100387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6000">
                <a:solidFill>
                  <a:srgbClr val="0000EE"/>
                </a:solidFill>
                <a:latin typeface="华文行楷" pitchFamily="2" charset="-122"/>
                <a:ea typeface="华文行楷" pitchFamily="2" charset="-122"/>
              </a:rPr>
              <a:t>作  业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4040188" y="444500"/>
            <a:ext cx="3108325" cy="62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1.1</a:t>
            </a:r>
            <a:r>
              <a:rPr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）（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altLang="zh-CN" sz="4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3800475" y="3087688"/>
            <a:ext cx="5213350" cy="3479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61925" y="1055688"/>
            <a:ext cx="440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 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二极管特性曲线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981450" y="947738"/>
            <a:ext cx="46101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rgbClr val="E5052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600">
                <a:solidFill>
                  <a:srgbClr val="E5052A"/>
                </a:solidFill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 sz="2600">
                <a:solidFill>
                  <a:srgbClr val="E5052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结基本相同，略有差异。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5643563"/>
            <a:ext cx="3740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2. 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二极管伏安特性曲线</a:t>
            </a:r>
          </a:p>
        </p:txBody>
      </p:sp>
      <p:pic>
        <p:nvPicPr>
          <p:cNvPr id="9222" name="图片 31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43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>
            <a:fillRect/>
          </a:stretch>
        </p:blipFill>
        <p:spPr bwMode="auto">
          <a:xfrm>
            <a:off x="171450" y="1779588"/>
            <a:ext cx="42243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矩形 44"/>
          <p:cNvSpPr>
            <a:spLocks noChangeArrowheads="1"/>
          </p:cNvSpPr>
          <p:nvPr/>
        </p:nvSpPr>
        <p:spPr bwMode="auto">
          <a:xfrm>
            <a:off x="200025" y="3368675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BR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700088" y="3943350"/>
            <a:ext cx="0" cy="40322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矩形 51"/>
          <p:cNvSpPr>
            <a:spLocks noChangeArrowheads="1"/>
          </p:cNvSpPr>
          <p:nvPr/>
        </p:nvSpPr>
        <p:spPr bwMode="auto">
          <a:xfrm>
            <a:off x="2287588" y="4079875"/>
            <a:ext cx="623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on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2565400" y="3798888"/>
            <a:ext cx="9525" cy="227012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574800" y="4037013"/>
            <a:ext cx="312738" cy="7937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" name="矩形 60"/>
          <p:cNvSpPr>
            <a:spLocks noChangeArrowheads="1"/>
          </p:cNvSpPr>
          <p:nvPr/>
        </p:nvSpPr>
        <p:spPr bwMode="auto">
          <a:xfrm>
            <a:off x="1373188" y="397510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30" name="Text Box 31"/>
          <p:cNvSpPr txBox="1">
            <a:spLocks noChangeArrowheads="1"/>
          </p:cNvSpPr>
          <p:nvPr/>
        </p:nvSpPr>
        <p:spPr bwMode="auto">
          <a:xfrm>
            <a:off x="3773488" y="1741488"/>
            <a:ext cx="5073650" cy="1123950"/>
          </a:xfrm>
          <a:prstGeom prst="rect">
            <a:avLst/>
          </a:prstGeom>
          <a:solidFill>
            <a:srgbClr val="AFDC7E"/>
          </a:solidFill>
          <a:ln w="38100">
            <a:solidFill>
              <a:srgbClr val="AFDC7E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on 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导通电压或死区电压</a:t>
            </a:r>
            <a:endParaRPr lang="en-US" altLang="zh-CN" sz="2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BR 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击穿电压；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: 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反向饱和电流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3722688" y="3513138"/>
            <a:ext cx="53498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ts val="600"/>
              </a:spcAft>
              <a:buClr>
                <a:srgbClr val="FF0000"/>
              </a:buClr>
              <a:buFontTx/>
              <a:buAutoNum type="circleNumDbPlain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时，正向电流为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  <a:buClr>
                <a:srgbClr val="FF0000"/>
              </a:buClr>
              <a:buFontTx/>
              <a:buAutoNum type="circleNumDbPlain"/>
            </a:pP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2400" baseline="-25000">
                <a:latin typeface="Times New Roman" panose="02020603050405020304" pitchFamily="18" charset="0"/>
                <a:ea typeface="楷体" panose="02010609060101010101" pitchFamily="49" charset="-122"/>
              </a:rPr>
              <a:t>on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时，二极管导通，正向电流</a:t>
            </a:r>
            <a:r>
              <a:rPr lang="zh-CN" altLang="en-US" sz="2600">
                <a:latin typeface="楷体" panose="02010609060101010101" pitchFamily="49" charset="-122"/>
                <a:ea typeface="楷体" panose="02010609060101010101" pitchFamily="49" charset="-122"/>
              </a:rPr>
              <a:t>随电压增大而迅速增大。在正常使用的电流范围内，导通时二极管的端电压几乎维持不变，这个电压称为二极管的正向电压。</a:t>
            </a:r>
          </a:p>
        </p:txBody>
      </p:sp>
      <p:sp>
        <p:nvSpPr>
          <p:cNvPr id="9232" name="矩形 64"/>
          <p:cNvSpPr>
            <a:spLocks noChangeArrowheads="1"/>
          </p:cNvSpPr>
          <p:nvPr/>
        </p:nvSpPr>
        <p:spPr bwMode="auto">
          <a:xfrm>
            <a:off x="5094288" y="3036888"/>
            <a:ext cx="2147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Calibri" panose="020F0502020204030204" pitchFamily="34" charset="0"/>
              <a:buAutoNum type="alphaLcPeriod"/>
            </a:pPr>
            <a:r>
              <a:rPr lang="zh-CN" altLang="en-US" sz="2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正向电压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五角星 16"/>
          <p:cNvSpPr/>
          <p:nvPr/>
        </p:nvSpPr>
        <p:spPr>
          <a:xfrm>
            <a:off x="436563" y="546100"/>
            <a:ext cx="463550" cy="546100"/>
          </a:xfrm>
          <a:prstGeom prst="star5">
            <a:avLst/>
          </a:prstGeom>
          <a:solidFill>
            <a:srgbClr val="FFFF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19" name="图片 13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ChangeArrowheads="1"/>
          </p:cNvSpPr>
          <p:nvPr/>
        </p:nvSpPr>
        <p:spPr bwMode="auto">
          <a:xfrm>
            <a:off x="52388" y="5667375"/>
            <a:ext cx="374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2.  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二极管伏安特性曲线</a:t>
            </a:r>
          </a:p>
        </p:txBody>
      </p:sp>
      <p:pic>
        <p:nvPicPr>
          <p:cNvPr id="10243" name="图片 31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43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>
            <a:fillRect/>
          </a:stretch>
        </p:blipFill>
        <p:spPr bwMode="auto">
          <a:xfrm>
            <a:off x="123825" y="1292225"/>
            <a:ext cx="42259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矩形 44"/>
          <p:cNvSpPr>
            <a:spLocks noChangeArrowheads="1"/>
          </p:cNvSpPr>
          <p:nvPr/>
        </p:nvSpPr>
        <p:spPr bwMode="auto">
          <a:xfrm>
            <a:off x="152400" y="2881313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BR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652463" y="3454400"/>
            <a:ext cx="0" cy="40322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矩形 51"/>
          <p:cNvSpPr>
            <a:spLocks noChangeArrowheads="1"/>
          </p:cNvSpPr>
          <p:nvPr/>
        </p:nvSpPr>
        <p:spPr bwMode="auto">
          <a:xfrm>
            <a:off x="2239963" y="3590925"/>
            <a:ext cx="623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on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2517775" y="3309938"/>
            <a:ext cx="9525" cy="227012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527175" y="3549650"/>
            <a:ext cx="312738" cy="7938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矩形 60"/>
          <p:cNvSpPr>
            <a:spLocks noChangeArrowheads="1"/>
          </p:cNvSpPr>
          <p:nvPr/>
        </p:nvSpPr>
        <p:spPr bwMode="auto">
          <a:xfrm>
            <a:off x="1325563" y="3486150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25875" y="1555750"/>
            <a:ext cx="5318125" cy="4133850"/>
          </a:xfrm>
          <a:prstGeom prst="rect">
            <a:avLst/>
          </a:prstGeom>
          <a:solidFill>
            <a:srgbClr val="F4E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06825" y="2335213"/>
            <a:ext cx="5254625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spcAft>
                <a:spcPts val="600"/>
              </a:spcAft>
              <a:buClr>
                <a:srgbClr val="FF0000"/>
              </a:buClr>
              <a:buFontTx/>
              <a:buAutoNum type="circleNumDbPlain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6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6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时，反向电流很小，且基本不随反向电压的变化而变化，被称为反向饱和电流</a:t>
            </a:r>
            <a:r>
              <a:rPr lang="en-US" altLang="zh-CN" sz="26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当温度升高时，二极管的反向饱和电流将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增大。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 eaLnBrk="1" hangingPunct="1">
              <a:lnSpc>
                <a:spcPts val="3600"/>
              </a:lnSpc>
              <a:spcBef>
                <a:spcPct val="50000"/>
              </a:spcBef>
              <a:buClr>
                <a:srgbClr val="FF0000"/>
              </a:buClr>
              <a:buFontTx/>
              <a:buAutoNum type="circleNumDbPlain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6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U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≥</a:t>
            </a:r>
            <a:r>
              <a:rPr lang="en-US" altLang="zh-CN" sz="26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U</a:t>
            </a:r>
            <a:r>
              <a:rPr lang="en-US" altLang="zh-CN" sz="2600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BR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时，反向电流急剧增加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这种现象称为电击穿。</a:t>
            </a:r>
          </a:p>
        </p:txBody>
      </p:sp>
      <p:sp>
        <p:nvSpPr>
          <p:cNvPr id="10253" name="矩形 17"/>
          <p:cNvSpPr>
            <a:spLocks noChangeArrowheads="1"/>
          </p:cNvSpPr>
          <p:nvPr/>
        </p:nvSpPr>
        <p:spPr bwMode="auto">
          <a:xfrm>
            <a:off x="5178425" y="1712913"/>
            <a:ext cx="214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Calibri" panose="020F0502020204030204" pitchFamily="34" charset="0"/>
              <a:buAutoNum type="alphaLcPeriod" startAt="2"/>
            </a:pPr>
            <a:r>
              <a:rPr lang="zh-CN" altLang="en-US" sz="2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反向电压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254" name="图片 13" descr="图片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9575" y="2174875"/>
            <a:ext cx="8316913" cy="2268538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03200" y="914400"/>
            <a:ext cx="8515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在以后的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近似计算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中，二极管的电流方程仍采用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PN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结的电流方程</a:t>
            </a:r>
            <a:endParaRPr lang="zh-CN" altLang="en-US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8" name="图片 31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2076450" y="5292725"/>
            <a:ext cx="3779838" cy="75565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033588" y="2317750"/>
            <a:ext cx="3995737" cy="792163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graphicFrame>
        <p:nvGraphicFramePr>
          <p:cNvPr id="11271" name="Object 3"/>
          <p:cNvGraphicFramePr>
            <a:graphicFrameLocks noChangeAspect="1"/>
          </p:cNvGraphicFramePr>
          <p:nvPr/>
        </p:nvGraphicFramePr>
        <p:xfrm>
          <a:off x="1828800" y="2339975"/>
          <a:ext cx="4162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公式" r:id="rId4" imgW="1136695" imgH="235131" progId="Equation.3">
                  <p:embed/>
                </p:oleObj>
              </mc:Choice>
              <mc:Fallback>
                <p:oleObj name="公式" r:id="rId4" imgW="1136695" imgH="23513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5"/>
                        <a:ext cx="4162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28"/>
          <p:cNvSpPr>
            <a:spLocks noChangeArrowheads="1"/>
          </p:cNvSpPr>
          <p:nvPr/>
        </p:nvSpPr>
        <p:spPr bwMode="auto">
          <a:xfrm>
            <a:off x="914400" y="3378200"/>
            <a:ext cx="75834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 sz="2800" i="1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aseline="-25000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为反向饱和电流，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为玻尔兹曼常数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为热力学温度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为单位电子电荷量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73" name="矩形 23"/>
          <p:cNvSpPr>
            <a:spLocks noChangeArrowheads="1"/>
          </p:cNvSpPr>
          <p:nvPr/>
        </p:nvSpPr>
        <p:spPr bwMode="auto">
          <a:xfrm>
            <a:off x="709613" y="6188075"/>
            <a:ext cx="5146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室温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=300K)</a:t>
            </a:r>
            <a:r>
              <a:rPr lang="zh-CN" altLang="en-US" sz="2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=26mV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1274" name="Object 5"/>
          <p:cNvGraphicFramePr>
            <a:graphicFrameLocks noChangeAspect="1"/>
          </p:cNvGraphicFramePr>
          <p:nvPr/>
        </p:nvGraphicFramePr>
        <p:xfrm>
          <a:off x="1924050" y="5332413"/>
          <a:ext cx="38306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6" imgW="1098710" imgH="235131" progId="Equation.3">
                  <p:embed/>
                </p:oleObj>
              </mc:Choice>
              <mc:Fallback>
                <p:oleObj name="公式" r:id="rId6" imgW="1098710" imgH="23513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332413"/>
                        <a:ext cx="38306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矩形 36"/>
          <p:cNvSpPr>
            <a:spLocks noChangeArrowheads="1"/>
          </p:cNvSpPr>
          <p:nvPr/>
        </p:nvSpPr>
        <p:spPr bwMode="auto">
          <a:xfrm>
            <a:off x="315913" y="4567238"/>
            <a:ext cx="61166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  <a:spcBef>
                <a:spcPct val="5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2800" i="1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aseline="-25000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i="1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kT</a:t>
            </a:r>
            <a:r>
              <a:rPr lang="en-US" altLang="zh-CN" sz="2800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i="1">
                <a:solidFill>
                  <a:srgbClr val="0000EE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为温度的电压当量，则</a:t>
            </a:r>
          </a:p>
        </p:txBody>
      </p:sp>
      <p:pic>
        <p:nvPicPr>
          <p:cNvPr id="11276" name="图片 11" descr="图片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19075" y="2101850"/>
            <a:ext cx="8675688" cy="1044575"/>
          </a:xfrm>
          <a:prstGeom prst="rect">
            <a:avLst/>
          </a:prstGeom>
          <a:solidFill>
            <a:srgbClr val="F4ED5E"/>
          </a:solidFill>
          <a:ln w="38100">
            <a:solidFill>
              <a:srgbClr val="AFDC7E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 flipH="1">
            <a:off x="1143000" y="4945063"/>
            <a:ext cx="89535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2028825" y="4973638"/>
            <a:ext cx="0" cy="59055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>
            <a:off x="2190750" y="4230688"/>
            <a:ext cx="0" cy="131445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 flipV="1">
            <a:off x="1152525" y="4945063"/>
            <a:ext cx="885825" cy="600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01625" y="1360488"/>
            <a:ext cx="2781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一、直流电阻    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93663" y="6116638"/>
            <a:ext cx="40449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</a:rPr>
              <a:t> 3(a). </a:t>
            </a:r>
            <a:r>
              <a:rPr lang="zh-CN" altLang="en-US" sz="2200">
                <a:latin typeface="Times New Roman" panose="02020603050405020304" pitchFamily="18" charset="0"/>
                <a:ea typeface="楷体_GB2312" pitchFamily="49" charset="-122"/>
              </a:rPr>
              <a:t>直流</a:t>
            </a: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电阻</a:t>
            </a:r>
            <a:r>
              <a:rPr lang="en-US" altLang="zh-CN" sz="22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的几何意义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669925" y="4014788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baseline="-25000" noProof="1"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2068513" y="5643563"/>
            <a:ext cx="487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000" baseline="-25000" noProof="1"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 flipV="1">
            <a:off x="1152525" y="4221163"/>
            <a:ext cx="1057275" cy="1323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1" name="Line 23"/>
          <p:cNvSpPr>
            <a:spLocks noChangeShapeType="1"/>
          </p:cNvSpPr>
          <p:nvPr/>
        </p:nvSpPr>
        <p:spPr bwMode="auto">
          <a:xfrm flipH="1">
            <a:off x="1133475" y="4230688"/>
            <a:ext cx="1057275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2290763" y="40052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楷体_GB2312" pitchFamily="49" charset="-122"/>
              </a:rPr>
              <a:t>Q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3549650" y="2600325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/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42925" y="3208338"/>
            <a:ext cx="2936875" cy="2851150"/>
            <a:chOff x="576" y="1518"/>
            <a:chExt cx="1501" cy="1494"/>
          </a:xfrm>
        </p:grpSpPr>
        <p:sp>
          <p:nvSpPr>
            <p:cNvPr id="12313" name="Line 14"/>
            <p:cNvSpPr>
              <a:spLocks noChangeShapeType="1"/>
            </p:cNvSpPr>
            <p:nvPr/>
          </p:nvSpPr>
          <p:spPr bwMode="auto">
            <a:xfrm flipV="1">
              <a:off x="897" y="1567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Text Box 15"/>
            <p:cNvSpPr txBox="1">
              <a:spLocks noChangeArrowheads="1"/>
            </p:cNvSpPr>
            <p:nvPr/>
          </p:nvSpPr>
          <p:spPr bwMode="auto">
            <a:xfrm>
              <a:off x="933" y="151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2315" name="Text Box 16"/>
            <p:cNvSpPr txBox="1">
              <a:spLocks noChangeArrowheads="1"/>
            </p:cNvSpPr>
            <p:nvPr/>
          </p:nvSpPr>
          <p:spPr bwMode="auto">
            <a:xfrm>
              <a:off x="1872" y="276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 noProof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12316" name="Text Box 17"/>
            <p:cNvSpPr txBox="1">
              <a:spLocks noChangeArrowheads="1"/>
            </p:cNvSpPr>
            <p:nvPr/>
          </p:nvSpPr>
          <p:spPr bwMode="auto">
            <a:xfrm>
              <a:off x="736" y="26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2317" name="Line 13"/>
            <p:cNvSpPr>
              <a:spLocks noChangeShapeType="1"/>
            </p:cNvSpPr>
            <p:nvPr/>
          </p:nvSpPr>
          <p:spPr bwMode="auto">
            <a:xfrm flipV="1">
              <a:off x="576" y="2738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960" name="Text Box 32"/>
          <p:cNvSpPr txBox="1">
            <a:spLocks noChangeArrowheads="1"/>
          </p:cNvSpPr>
          <p:nvPr/>
        </p:nvSpPr>
        <p:spPr bwMode="auto">
          <a:xfrm>
            <a:off x="2205038" y="47672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0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000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40" name="Freeform 12"/>
          <p:cNvSpPr>
            <a:spLocks/>
          </p:cNvSpPr>
          <p:nvPr/>
        </p:nvSpPr>
        <p:spPr bwMode="auto">
          <a:xfrm>
            <a:off x="1152525" y="3925888"/>
            <a:ext cx="1104900" cy="1619250"/>
          </a:xfrm>
          <a:custGeom>
            <a:avLst/>
            <a:gdLst>
              <a:gd name="T0" fmla="*/ 2147483646 w 696"/>
              <a:gd name="T1" fmla="*/ 0 h 1020"/>
              <a:gd name="T2" fmla="*/ 2147483646 w 696"/>
              <a:gd name="T3" fmla="*/ 2147483646 h 1020"/>
              <a:gd name="T4" fmla="*/ 0 w 696"/>
              <a:gd name="T5" fmla="*/ 2147483646 h 1020"/>
              <a:gd name="T6" fmla="*/ 0 60000 65536"/>
              <a:gd name="T7" fmla="*/ 0 60000 65536"/>
              <a:gd name="T8" fmla="*/ 0 60000 65536"/>
              <a:gd name="T9" fmla="*/ 0 w 696"/>
              <a:gd name="T10" fmla="*/ 0 h 1020"/>
              <a:gd name="T11" fmla="*/ 696 w 696"/>
              <a:gd name="T12" fmla="*/ 1020 h 1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020">
                <a:moveTo>
                  <a:pt x="696" y="0"/>
                </a:moveTo>
                <a:cubicBezTo>
                  <a:pt x="662" y="131"/>
                  <a:pt x="608" y="614"/>
                  <a:pt x="492" y="784"/>
                </a:cubicBezTo>
                <a:cubicBezTo>
                  <a:pt x="376" y="954"/>
                  <a:pt x="198" y="985"/>
                  <a:pt x="0" y="102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4421188" y="3765550"/>
            <a:ext cx="4232275" cy="2573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600" i="1" dirty="0"/>
              <a:t>R</a:t>
            </a:r>
            <a:r>
              <a:rPr lang="en-US" altLang="zh-CN" sz="2600" i="1" baseline="-25000" dirty="0"/>
              <a:t>D</a:t>
            </a:r>
            <a:r>
              <a:rPr lang="en-US" altLang="zh-CN" sz="2600" dirty="0"/>
              <a:t> 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0000FF"/>
                </a:solidFill>
              </a:rPr>
              <a:t>几何意义</a:t>
            </a:r>
            <a:r>
              <a:rPr lang="zh-CN" altLang="en-US" sz="2600" dirty="0"/>
              <a:t>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600" i="1" dirty="0"/>
              <a:t>Q</a:t>
            </a:r>
            <a:r>
              <a:rPr lang="zh-CN" altLang="en-US" sz="2600" dirty="0"/>
              <a:t>点到原点直线斜率的倒数。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600" i="1" dirty="0"/>
              <a:t>R</a:t>
            </a:r>
            <a:r>
              <a:rPr lang="en-US" altLang="zh-CN" sz="2600" i="1" baseline="-25000" dirty="0"/>
              <a:t>D</a:t>
            </a:r>
            <a:r>
              <a:rPr lang="zh-CN" altLang="en-US" sz="2600" dirty="0">
                <a:solidFill>
                  <a:srgbClr val="0000FF"/>
                </a:solidFill>
              </a:rPr>
              <a:t>不是恒定</a:t>
            </a:r>
            <a:r>
              <a:rPr lang="zh-CN" altLang="en-US" sz="2600" dirty="0"/>
              <a:t>的，正向的</a:t>
            </a:r>
            <a:r>
              <a:rPr lang="en-US" altLang="zh-CN" sz="2600" i="1" dirty="0"/>
              <a:t>R</a:t>
            </a:r>
            <a:r>
              <a:rPr lang="en-US" altLang="zh-CN" sz="2600" i="1" baseline="-25000" dirty="0"/>
              <a:t>D</a:t>
            </a:r>
            <a:r>
              <a:rPr lang="zh-CN" altLang="en-US" sz="2600" dirty="0"/>
              <a:t>随工作电流增大而减小。</a:t>
            </a: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95250" y="2076450"/>
            <a:ext cx="896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imes New Roman" panose="02020603050405020304" pitchFamily="18" charset="0"/>
                <a:ea typeface="楷体_GB2312" pitchFamily="49" charset="-122"/>
              </a:rPr>
              <a:t>  定义</a:t>
            </a:r>
            <a:r>
              <a:rPr kumimoji="0" lang="en-US" altLang="zh-CN" sz="280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0" lang="zh-CN" altLang="en-US" sz="2700">
                <a:latin typeface="Times New Roman" panose="02020603050405020304" pitchFamily="18" charset="0"/>
                <a:ea typeface="楷体_GB2312" pitchFamily="49" charset="-122"/>
              </a:rPr>
              <a:t>二极管所加直流电压</a:t>
            </a:r>
            <a:r>
              <a:rPr kumimoji="0" lang="en-US" altLang="zh-CN" sz="270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0" lang="en-US" altLang="zh-CN" sz="2700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0" lang="zh-CN" altLang="en-US" sz="2700">
                <a:latin typeface="Times New Roman" panose="02020603050405020304" pitchFamily="18" charset="0"/>
                <a:ea typeface="楷体_GB2312" pitchFamily="49" charset="-122"/>
              </a:rPr>
              <a:t>与所流过直流电流</a:t>
            </a:r>
            <a:r>
              <a:rPr kumimoji="0" lang="en-US" altLang="zh-CN" sz="27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700" baseline="-250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0" lang="zh-CN" altLang="en-US" sz="2700">
                <a:latin typeface="Times New Roman" panose="02020603050405020304" pitchFamily="18" charset="0"/>
                <a:ea typeface="楷体_GB2312" pitchFamily="49" charset="-122"/>
              </a:rPr>
              <a:t>之比。</a:t>
            </a:r>
          </a:p>
        </p:txBody>
      </p:sp>
      <p:sp>
        <p:nvSpPr>
          <p:cNvPr id="12308" name="Rectangle 37"/>
          <p:cNvSpPr>
            <a:spLocks noChangeArrowheads="1"/>
          </p:cNvSpPr>
          <p:nvPr/>
        </p:nvSpPr>
        <p:spPr bwMode="auto">
          <a:xfrm>
            <a:off x="198438" y="758825"/>
            <a:ext cx="61880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1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sz="31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半导体二极管的主要参数</a:t>
            </a:r>
          </a:p>
        </p:txBody>
      </p:sp>
      <p:sp>
        <p:nvSpPr>
          <p:cNvPr id="124966" name="Oval 38"/>
          <p:cNvSpPr>
            <a:spLocks noChangeArrowheads="1"/>
          </p:cNvSpPr>
          <p:nvPr/>
        </p:nvSpPr>
        <p:spPr bwMode="auto">
          <a:xfrm>
            <a:off x="2135188" y="4197350"/>
            <a:ext cx="88900" cy="88900"/>
          </a:xfrm>
          <a:prstGeom prst="ellipse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67" name="Oval 39"/>
          <p:cNvSpPr>
            <a:spLocks noChangeArrowheads="1"/>
          </p:cNvSpPr>
          <p:nvPr/>
        </p:nvSpPr>
        <p:spPr bwMode="auto">
          <a:xfrm>
            <a:off x="1989138" y="4908550"/>
            <a:ext cx="88900" cy="88900"/>
          </a:xfrm>
          <a:prstGeom prst="ellipse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2311" name="图片 30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2" name="图片 28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4932" grpId="0"/>
      <p:bldP spid="124938" grpId="0"/>
      <p:bldP spid="124946" grpId="0"/>
      <p:bldP spid="124947" grpId="0"/>
      <p:bldP spid="124952" grpId="0"/>
      <p:bldP spid="124956" grpId="0"/>
      <p:bldP spid="124960" grpId="0"/>
      <p:bldP spid="124963" grpId="0" build="allAtOnce" animBg="1"/>
      <p:bldP spid="124964" grpId="0"/>
      <p:bldP spid="124966" grpId="0" animBg="1"/>
      <p:bldP spid="1249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425825" y="3411538"/>
            <a:ext cx="5499100" cy="2060575"/>
          </a:xfrm>
          <a:prstGeom prst="rect">
            <a:avLst/>
          </a:prstGeom>
          <a:solidFill>
            <a:srgbClr val="EFE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58763" y="1541463"/>
            <a:ext cx="8316912" cy="1692275"/>
          </a:xfrm>
          <a:prstGeom prst="rect">
            <a:avLst/>
          </a:prstGeom>
          <a:solidFill>
            <a:srgbClr val="B6DF89"/>
          </a:solidFill>
          <a:ln w="38100">
            <a:solidFill>
              <a:srgbClr val="AFDC7E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80975" y="782638"/>
            <a:ext cx="28384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 、交流电阻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546100" y="1465263"/>
            <a:ext cx="82026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70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0" lang="en-US" altLang="zh-CN" sz="2700"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kumimoji="0" lang="zh-CN" altLang="en-US" sz="2700">
                <a:latin typeface="Times New Roman" panose="02020603050405020304" pitchFamily="18" charset="0"/>
                <a:ea typeface="楷体_GB2312" pitchFamily="49" charset="-122"/>
              </a:rPr>
              <a:t>二极管在其工作状态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</a:rPr>
              <a:t>(I </a:t>
            </a:r>
            <a:r>
              <a:rPr lang="en-US" altLang="zh-CN" sz="2700" baseline="-25000">
                <a:latin typeface="Times New Roman" panose="02020603050405020304" pitchFamily="18" charset="0"/>
                <a:ea typeface="楷体_GB2312" pitchFamily="49" charset="-122"/>
              </a:rPr>
              <a:t>DQ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</a:rPr>
              <a:t>, U</a:t>
            </a:r>
            <a:r>
              <a:rPr lang="en-US" altLang="zh-CN" sz="2700" baseline="-25000">
                <a:latin typeface="Times New Roman" panose="02020603050405020304" pitchFamily="18" charset="0"/>
                <a:ea typeface="楷体_GB2312" pitchFamily="49" charset="-122"/>
              </a:rPr>
              <a:t>DQ</a:t>
            </a:r>
            <a:r>
              <a:rPr lang="en-US" altLang="zh-CN" sz="27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</a:rPr>
              <a:t>下的</a:t>
            </a:r>
            <a:r>
              <a:rPr lang="zh-CN" altLang="en-US" sz="27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电压微</a:t>
            </a:r>
            <a:endParaRPr lang="en-US" altLang="zh-CN" sz="27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ts val="800"/>
              </a:lnSpc>
              <a:spcBef>
                <a:spcPct val="50000"/>
              </a:spcBef>
              <a:buFontTx/>
              <a:buNone/>
            </a:pPr>
            <a:r>
              <a:rPr lang="zh-CN" altLang="en-US" sz="27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变量</a:t>
            </a:r>
            <a:r>
              <a:rPr lang="zh-CN" altLang="en-US" sz="270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sz="27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电流微变量之比。</a:t>
            </a:r>
          </a:p>
        </p:txBody>
      </p:sp>
      <p:graphicFrame>
        <p:nvGraphicFramePr>
          <p:cNvPr id="125977" name="Object 25"/>
          <p:cNvGraphicFramePr>
            <a:graphicFrameLocks noChangeAspect="1"/>
          </p:cNvGraphicFramePr>
          <p:nvPr/>
        </p:nvGraphicFramePr>
        <p:xfrm>
          <a:off x="3967163" y="2320925"/>
          <a:ext cx="37163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3" imgW="1758752" imgH="476386" progId="Equation.3">
                  <p:embed/>
                </p:oleObj>
              </mc:Choice>
              <mc:Fallback>
                <p:oleObj name="公式" r:id="rId3" imgW="1758752" imgH="47638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320925"/>
                        <a:ext cx="37163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98463" y="3303588"/>
            <a:ext cx="2671762" cy="2554287"/>
            <a:chOff x="560" y="1488"/>
            <a:chExt cx="1683" cy="1609"/>
          </a:xfrm>
        </p:grpSpPr>
        <p:sp>
          <p:nvSpPr>
            <p:cNvPr id="1035" name="Line 6"/>
            <p:cNvSpPr>
              <a:spLocks noChangeShapeType="1"/>
            </p:cNvSpPr>
            <p:nvPr/>
          </p:nvSpPr>
          <p:spPr bwMode="auto">
            <a:xfrm flipV="1">
              <a:off x="560" y="259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6" name="Line 7"/>
            <p:cNvSpPr>
              <a:spLocks noChangeShapeType="1"/>
            </p:cNvSpPr>
            <p:nvPr/>
          </p:nvSpPr>
          <p:spPr bwMode="auto">
            <a:xfrm flipV="1">
              <a:off x="944" y="1491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31" name="Text Box 8"/>
            <p:cNvSpPr txBox="1">
              <a:spLocks noChangeArrowheads="1"/>
            </p:cNvSpPr>
            <p:nvPr/>
          </p:nvSpPr>
          <p:spPr bwMode="auto">
            <a:xfrm>
              <a:off x="711" y="148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 noProof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3332" name="Text Box 9"/>
            <p:cNvSpPr txBox="1">
              <a:spLocks noChangeArrowheads="1"/>
            </p:cNvSpPr>
            <p:nvPr/>
          </p:nvSpPr>
          <p:spPr bwMode="auto">
            <a:xfrm>
              <a:off x="2019" y="251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 noProof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13333" name="Text Box 10"/>
            <p:cNvSpPr txBox="1">
              <a:spLocks noChangeArrowheads="1"/>
            </p:cNvSpPr>
            <p:nvPr/>
          </p:nvSpPr>
          <p:spPr bwMode="auto">
            <a:xfrm>
              <a:off x="711" y="256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334" name="Line 11"/>
            <p:cNvSpPr>
              <a:spLocks noChangeShapeType="1"/>
            </p:cNvSpPr>
            <p:nvPr/>
          </p:nvSpPr>
          <p:spPr bwMode="auto">
            <a:xfrm>
              <a:off x="1464" y="2259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2"/>
            <p:cNvSpPr>
              <a:spLocks noChangeShapeType="1"/>
            </p:cNvSpPr>
            <p:nvPr/>
          </p:nvSpPr>
          <p:spPr bwMode="auto">
            <a:xfrm>
              <a:off x="1593" y="1811"/>
              <a:ext cx="0" cy="10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13"/>
            <p:cNvSpPr>
              <a:spLocks noChangeShapeType="1"/>
            </p:cNvSpPr>
            <p:nvPr/>
          </p:nvSpPr>
          <p:spPr bwMode="auto">
            <a:xfrm flipH="1">
              <a:off x="944" y="2260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14"/>
            <p:cNvSpPr>
              <a:spLocks noChangeShapeType="1"/>
            </p:cNvSpPr>
            <p:nvPr/>
          </p:nvSpPr>
          <p:spPr bwMode="auto">
            <a:xfrm flipH="1">
              <a:off x="944" y="1816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Text Box 15"/>
            <p:cNvSpPr txBox="1">
              <a:spLocks noChangeArrowheads="1"/>
            </p:cNvSpPr>
            <p:nvPr/>
          </p:nvSpPr>
          <p:spPr bwMode="auto">
            <a:xfrm>
              <a:off x="1198" y="1896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noProof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13339" name="Line 17"/>
            <p:cNvSpPr>
              <a:spLocks noChangeShapeType="1"/>
            </p:cNvSpPr>
            <p:nvPr/>
          </p:nvSpPr>
          <p:spPr bwMode="auto">
            <a:xfrm flipV="1">
              <a:off x="1752" y="1812"/>
              <a:ext cx="0" cy="4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18"/>
            <p:cNvSpPr>
              <a:spLocks noChangeShapeType="1"/>
            </p:cNvSpPr>
            <p:nvPr/>
          </p:nvSpPr>
          <p:spPr bwMode="auto">
            <a:xfrm>
              <a:off x="1215" y="2740"/>
              <a:ext cx="2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19"/>
            <p:cNvSpPr>
              <a:spLocks noChangeShapeType="1"/>
            </p:cNvSpPr>
            <p:nvPr/>
          </p:nvSpPr>
          <p:spPr bwMode="auto">
            <a:xfrm flipH="1">
              <a:off x="1584" y="2740"/>
              <a:ext cx="2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Text Box 20"/>
            <p:cNvSpPr txBox="1">
              <a:spLocks noChangeArrowheads="1"/>
            </p:cNvSpPr>
            <p:nvPr/>
          </p:nvSpPr>
          <p:spPr bwMode="auto">
            <a:xfrm>
              <a:off x="1797" y="1878"/>
              <a:ext cx="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400" i="1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3" name="Rectangle 21"/>
            <p:cNvSpPr>
              <a:spLocks noChangeArrowheads="1"/>
            </p:cNvSpPr>
            <p:nvPr/>
          </p:nvSpPr>
          <p:spPr bwMode="auto">
            <a:xfrm>
              <a:off x="1337" y="2806"/>
              <a:ext cx="3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13344" name="Freeform 5"/>
            <p:cNvSpPr>
              <a:spLocks/>
            </p:cNvSpPr>
            <p:nvPr/>
          </p:nvSpPr>
          <p:spPr bwMode="auto">
            <a:xfrm>
              <a:off x="944" y="1516"/>
              <a:ext cx="692" cy="1080"/>
            </a:xfrm>
            <a:custGeom>
              <a:avLst/>
              <a:gdLst>
                <a:gd name="T0" fmla="*/ 692 w 692"/>
                <a:gd name="T1" fmla="*/ 0 h 1080"/>
                <a:gd name="T2" fmla="*/ 482 w 692"/>
                <a:gd name="T3" fmla="*/ 840 h 1080"/>
                <a:gd name="T4" fmla="*/ 0 w 692"/>
                <a:gd name="T5" fmla="*/ 1080 h 1080"/>
                <a:gd name="T6" fmla="*/ 0 60000 65536"/>
                <a:gd name="T7" fmla="*/ 0 60000 65536"/>
                <a:gd name="T8" fmla="*/ 0 60000 65536"/>
                <a:gd name="T9" fmla="*/ 0 w 692"/>
                <a:gd name="T10" fmla="*/ 0 h 1080"/>
                <a:gd name="T11" fmla="*/ 692 w 692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2" h="1080">
                  <a:moveTo>
                    <a:pt x="692" y="0"/>
                  </a:moveTo>
                  <a:cubicBezTo>
                    <a:pt x="657" y="140"/>
                    <a:pt x="597" y="660"/>
                    <a:pt x="482" y="840"/>
                  </a:cubicBezTo>
                  <a:cubicBezTo>
                    <a:pt x="367" y="1020"/>
                    <a:pt x="194" y="1044"/>
                    <a:pt x="0" y="10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Oval 30"/>
            <p:cNvSpPr>
              <a:spLocks noChangeArrowheads="1"/>
            </p:cNvSpPr>
            <p:nvPr/>
          </p:nvSpPr>
          <p:spPr bwMode="auto">
            <a:xfrm>
              <a:off x="1495" y="2034"/>
              <a:ext cx="68" cy="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33" name="Rectangle 36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989" name="Text Box 37"/>
          <p:cNvSpPr txBox="1">
            <a:spLocks noChangeArrowheads="1"/>
          </p:cNvSpPr>
          <p:nvPr/>
        </p:nvSpPr>
        <p:spPr bwMode="auto">
          <a:xfrm>
            <a:off x="4154488" y="5568950"/>
            <a:ext cx="4294187" cy="1014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i="1" dirty="0"/>
              <a:t> </a:t>
            </a:r>
            <a:r>
              <a:rPr lang="en-US" altLang="zh-CN" i="1" dirty="0" smtClean="0"/>
              <a:t>   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D</a:t>
            </a:r>
            <a:r>
              <a:rPr lang="en-US" altLang="zh-CN" i="1" dirty="0" smtClean="0"/>
              <a:t>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几何意义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ts val="1200"/>
              </a:lnSpc>
              <a:spcBef>
                <a:spcPct val="50000"/>
              </a:spcBef>
              <a:defRPr/>
            </a:pPr>
            <a:r>
              <a:rPr lang="en-US" altLang="zh-CN" sz="2600" dirty="0"/>
              <a:t> Q</a:t>
            </a:r>
            <a:r>
              <a:rPr lang="zh-CN" altLang="en-US" sz="2700" dirty="0"/>
              <a:t>点处切线的斜率的倒数。</a:t>
            </a:r>
          </a:p>
        </p:txBody>
      </p:sp>
      <p:graphicFrame>
        <p:nvGraphicFramePr>
          <p:cNvPr id="125990" name="Object 38"/>
          <p:cNvGraphicFramePr>
            <a:graphicFrameLocks noChangeAspect="1"/>
          </p:cNvGraphicFramePr>
          <p:nvPr/>
        </p:nvGraphicFramePr>
        <p:xfrm>
          <a:off x="4679950" y="4967288"/>
          <a:ext cx="2362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公式" r:id="rId5" imgW="965200" imgH="241300" progId="Equation.3">
                  <p:embed/>
                </p:oleObj>
              </mc:Choice>
              <mc:Fallback>
                <p:oleObj name="公式" r:id="rId5" imgW="965200" imgH="241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967288"/>
                        <a:ext cx="2362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" name="图片 27" descr="图片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-63500"/>
            <a:ext cx="874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8263" y="5905500"/>
            <a:ext cx="421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200" dirty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</a:rPr>
              <a:t> 3(b). 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</a:rPr>
              <a:t>直流</a:t>
            </a:r>
            <a:r>
              <a:rPr lang="zh-CN" altLang="zh-CN" sz="2200" dirty="0">
                <a:latin typeface="楷体_GB2312" pitchFamily="49" charset="-122"/>
                <a:ea typeface="楷体_GB2312" pitchFamily="49" charset="-122"/>
              </a:rPr>
              <a:t>电阻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zh-CN" sz="2200" dirty="0">
                <a:latin typeface="楷体_GB2312" pitchFamily="49" charset="-122"/>
                <a:ea typeface="楷体_GB2312" pitchFamily="49" charset="-122"/>
              </a:rPr>
              <a:t>的几何意义</a:t>
            </a:r>
          </a:p>
        </p:txBody>
      </p:sp>
      <p:graphicFrame>
        <p:nvGraphicFramePr>
          <p:cNvPr id="304157" name="Object 29"/>
          <p:cNvGraphicFramePr>
            <a:graphicFrameLocks noChangeAspect="1"/>
          </p:cNvGraphicFramePr>
          <p:nvPr/>
        </p:nvGraphicFramePr>
        <p:xfrm>
          <a:off x="3871913" y="3341688"/>
          <a:ext cx="4424362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公式" r:id="rId8" imgW="2336800" imgH="736600" progId="Equation.3">
                  <p:embed/>
                </p:oleObj>
              </mc:Choice>
              <mc:Fallback>
                <p:oleObj name="公式" r:id="rId8" imgW="2336800" imgH="736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341688"/>
                        <a:ext cx="4424362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386263" y="4941888"/>
            <a:ext cx="299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b="0">
                <a:latin typeface="Times New Roman" panose="0202060305040502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39063" y="3452813"/>
            <a:ext cx="600075" cy="8874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13328" name="图片 34" descr="图片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4"/>
          <a:stretch>
            <a:fillRect/>
          </a:stretch>
        </p:blipFill>
        <p:spPr bwMode="auto">
          <a:xfrm>
            <a:off x="4446588" y="41275"/>
            <a:ext cx="25717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25975" grpId="0"/>
      <p:bldP spid="1033" grpId="0"/>
      <p:bldP spid="125989" grpId="0" animBg="1"/>
      <p:bldP spid="29" grpId="0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10220</TotalTime>
  <Words>3177</Words>
  <Application>Microsoft Office PowerPoint</Application>
  <PresentationFormat>全屏显示(4:3)</PresentationFormat>
  <Paragraphs>237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黑体</vt:lpstr>
      <vt:lpstr>华文行楷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聚星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扩刘立就</dc:title>
  <dc:creator>杨</dc:creator>
  <cp:lastModifiedBy>CHU</cp:lastModifiedBy>
  <cp:revision>571</cp:revision>
  <dcterms:created xsi:type="dcterms:W3CDTF">2001-12-30T12:23:57Z</dcterms:created>
  <dcterms:modified xsi:type="dcterms:W3CDTF">2023-09-05T13:15:31Z</dcterms:modified>
</cp:coreProperties>
</file>