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6699FF"/>
    <a:srgbClr val="FFFF66"/>
    <a:srgbClr val="A50021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E4262-392E-4478-91CB-23E65157622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92EC9E-7971-4B20-A5B9-BAD6B0866A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5669D6-7EA9-46FD-878F-240015CB21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5FE4E-7183-494C-AC9A-70E5CBB258A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66CB87-60C7-497B-BA57-C0403273B0A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1DD50-3C32-4BF5-84CD-B14436094A6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75E49-BD49-47C0-9E33-59E2F63E0C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D248B9-C60D-47E7-9762-A082A74A1B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0CB08-481F-4060-A80D-E7E04CE0790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DDBDF-5AE8-4B30-A728-8AA7AB3154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6BA34-9420-4B68-B4D8-D9A96BA1413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CC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C7D2277-5FB5-41A2-A72B-0BD1BF5209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590800" y="1981200"/>
            <a:ext cx="441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模拟电子线路（</a:t>
            </a:r>
            <a:r>
              <a:rPr lang="en-US" altLang="zh-CN" sz="36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lang="zh-CN" altLang="en-US" sz="36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743200" y="5562600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 smtClean="0"/>
              <a:t>2023</a:t>
            </a:r>
            <a:endParaRPr lang="en-US" altLang="zh-CN" sz="2800" b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57400" y="3702050"/>
            <a:ext cx="5105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上</a:t>
            </a:r>
            <a:r>
              <a:rPr lang="zh-CN" altLang="en-US" sz="36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课讲的习题即为重点</a:t>
            </a:r>
            <a:endParaRPr lang="zh-CN" altLang="en-US" sz="36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19075" y="1055297"/>
            <a:ext cx="8467725" cy="474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Aft>
                <a:spcPct val="35000"/>
              </a:spcAft>
            </a:pPr>
            <a:r>
              <a:rPr lang="en-US" altLang="zh-CN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</a:t>
            </a:r>
            <a:r>
              <a:rPr lang="en-US" altLang="zh-CN" sz="2800" b="1" dirty="0" smtClean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800" b="1" dirty="0" smtClean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正</a:t>
            </a:r>
            <a:r>
              <a:rPr lang="zh-CN" altLang="en-US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弦波振荡器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）了解正弦波振荡与负反馈自激的区别；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 smtClean="0"/>
              <a:t>）掌握正弦波</a:t>
            </a:r>
            <a:r>
              <a:rPr lang="zh-CN" altLang="en-US" sz="2400" b="1" dirty="0"/>
              <a:t>振荡的起振和平衡条件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幅度和相位条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         件；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 smtClean="0"/>
              <a:t>）了解</a:t>
            </a:r>
            <a:r>
              <a:rPr lang="en-US" altLang="zh-CN" sz="2400" b="1" dirty="0" smtClean="0"/>
              <a:t>LC</a:t>
            </a:r>
            <a:r>
              <a:rPr lang="zh-CN" altLang="en-US" sz="2400" b="1" dirty="0" smtClean="0"/>
              <a:t>正弦波振荡器的</a:t>
            </a:r>
            <a:r>
              <a:rPr lang="zh-CN" altLang="en-US" sz="2400" b="1" dirty="0"/>
              <a:t>概念及应用；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）掌握</a:t>
            </a:r>
            <a:r>
              <a:rPr lang="en-US" altLang="zh-CN" sz="2400" b="1" dirty="0"/>
              <a:t>RC</a:t>
            </a:r>
            <a:r>
              <a:rPr lang="zh-CN" altLang="en-US" sz="2400" b="1" dirty="0"/>
              <a:t>文氏电桥振荡器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——</a:t>
            </a:r>
            <a:r>
              <a:rPr lang="zh-CN" altLang="en-US" sz="2400" b="1" dirty="0"/>
              <a:t>振荡</a:t>
            </a:r>
            <a:r>
              <a:rPr lang="zh-CN" altLang="en-US" sz="2400" b="1" dirty="0" smtClean="0"/>
              <a:t>条件</a:t>
            </a:r>
            <a:r>
              <a:rPr lang="zh-CN" altLang="en-US" sz="2400" b="1" dirty="0"/>
              <a:t>的判断、振荡</a:t>
            </a:r>
            <a:r>
              <a:rPr lang="zh-CN" altLang="en-US" sz="2400" b="1" dirty="0" smtClean="0"/>
              <a:t>频</a:t>
            </a:r>
            <a:endParaRPr lang="en-US" altLang="zh-CN" sz="2400" b="1" dirty="0" smtClean="0"/>
          </a:p>
          <a:p>
            <a:pPr>
              <a:lnSpc>
                <a:spcPct val="120000"/>
              </a:lnSpc>
            </a:pPr>
            <a:r>
              <a:rPr lang="en-US" altLang="zh-CN" sz="2400" b="1" dirty="0" smtClean="0"/>
              <a:t>        </a:t>
            </a:r>
            <a:r>
              <a:rPr lang="zh-CN" altLang="en-US" sz="2400" b="1" dirty="0" smtClean="0"/>
              <a:t>率</a:t>
            </a:r>
            <a:r>
              <a:rPr lang="zh-CN" altLang="en-US" sz="2400" b="1" dirty="0"/>
              <a:t>的计算。</a:t>
            </a:r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84150" y="1165771"/>
            <a:ext cx="8731250" cy="430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  <a:spcAft>
                <a:spcPct val="35000"/>
              </a:spcAft>
            </a:pPr>
            <a:r>
              <a:rPr lang="en-US" altLang="zh-CN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11</a:t>
            </a:r>
            <a:r>
              <a:rPr lang="en-US" altLang="zh-CN" sz="2800" b="1" dirty="0" smtClean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800" b="1" dirty="0" smtClean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调</a:t>
            </a:r>
            <a:r>
              <a:rPr lang="zh-CN" altLang="en-US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制与解调（概念题）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 smtClean="0"/>
              <a:t>）掌握</a:t>
            </a:r>
            <a:r>
              <a:rPr lang="en-US" altLang="zh-CN" sz="2400" b="1" dirty="0" smtClean="0"/>
              <a:t>AM</a:t>
            </a:r>
            <a:r>
              <a:rPr lang="zh-CN" altLang="en-US" sz="2400" b="1" dirty="0" smtClean="0"/>
              <a:t>波（调制和解调）的概念，基本电路和基本计算；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 smtClean="0"/>
              <a:t>）掌握</a:t>
            </a:r>
            <a:r>
              <a:rPr lang="en-US" altLang="zh-CN" sz="2400" b="1" dirty="0" smtClean="0"/>
              <a:t>FM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PM</a:t>
            </a:r>
            <a:r>
              <a:rPr lang="zh-CN" altLang="en-US" sz="2400" b="1" dirty="0" smtClean="0"/>
              <a:t>波的信号特征，握</a:t>
            </a:r>
            <a:r>
              <a:rPr lang="zh-CN" altLang="en-US" sz="2400" b="1" dirty="0"/>
              <a:t>相关</a:t>
            </a:r>
            <a:r>
              <a:rPr lang="zh-CN" altLang="en-US" sz="2400" b="1" dirty="0" smtClean="0"/>
              <a:t>参数</a:t>
            </a:r>
            <a:endParaRPr lang="en-US" altLang="zh-CN" sz="2400" b="1" dirty="0" smtClean="0"/>
          </a:p>
          <a:p>
            <a:pPr>
              <a:lnSpc>
                <a:spcPct val="120000"/>
              </a:lnSpc>
            </a:pPr>
            <a:r>
              <a:rPr lang="en-US" altLang="zh-CN" sz="2400" b="1" dirty="0" smtClean="0"/>
              <a:t>        </a:t>
            </a:r>
            <a:r>
              <a:rPr lang="zh-CN" altLang="en-US" sz="2400" b="1" dirty="0" smtClean="0"/>
              <a:t>（</a:t>
            </a:r>
            <a:r>
              <a:rPr lang="zh-CN" altLang="en-US" sz="2400" b="1" dirty="0"/>
              <a:t>如功率、带宽、调制指数）的</a:t>
            </a:r>
            <a:r>
              <a:rPr lang="zh-CN" altLang="en-US" sz="2400" b="1" dirty="0" smtClean="0"/>
              <a:t>定义和</a:t>
            </a:r>
            <a:r>
              <a:rPr lang="zh-CN" altLang="en-US" sz="2400" b="1" dirty="0"/>
              <a:t>计算；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 smtClean="0"/>
              <a:t>）了解调频电路和鉴频电路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57200" y="1203871"/>
            <a:ext cx="7924800" cy="430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35000"/>
              </a:spcAft>
            </a:pPr>
            <a:r>
              <a:rPr lang="en-US" altLang="zh-CN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二极管及其</a:t>
            </a:r>
            <a:r>
              <a:rPr lang="zh-CN" altLang="en-US" sz="2800" b="1" dirty="0" smtClean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sz="2400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）熟悉半导体二极管的特性；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）熟悉二极管的模型、参数；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）了解稳压二极管的反向击穿特性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>
              <a:lnSpc>
                <a:spcPct val="120000"/>
              </a:lnSpc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）填空题或选择题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04800" y="1041009"/>
            <a:ext cx="8686800" cy="459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35000"/>
              </a:spcBef>
            </a:pPr>
            <a:r>
              <a:rPr lang="en-US" altLang="zh-CN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2. </a:t>
            </a:r>
            <a:r>
              <a:rPr lang="zh-CN" altLang="en-US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场效应管及其放大电路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）熟悉场效应管的特点、类型</a:t>
            </a:r>
            <a:r>
              <a:rPr lang="zh-CN" altLang="en-US" sz="2400" b="1" dirty="0" smtClean="0"/>
              <a:t>判别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以</a:t>
            </a:r>
            <a:r>
              <a:rPr lang="zh-CN" altLang="en-US" sz="2400" b="1" dirty="0"/>
              <a:t>结</a:t>
            </a:r>
            <a:r>
              <a:rPr lang="zh-CN" altLang="en-US" sz="2400" b="1" dirty="0" smtClean="0"/>
              <a:t>型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沟道和增强型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沟道为重点）；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）掌握单</a:t>
            </a:r>
            <a:r>
              <a:rPr lang="zh-CN" altLang="en-US" sz="2400" b="1" dirty="0" smtClean="0"/>
              <a:t>级放大</a:t>
            </a:r>
            <a:r>
              <a:rPr lang="zh-CN" altLang="en-US" sz="2400" b="1" dirty="0"/>
              <a:t>电路工作状态判断、</a:t>
            </a:r>
            <a:r>
              <a:rPr lang="en-US" altLang="zh-CN" sz="2400" b="1" i="1" dirty="0"/>
              <a:t>Q</a:t>
            </a:r>
            <a:r>
              <a:rPr lang="zh-CN" altLang="en-US" sz="2400" b="1" dirty="0"/>
              <a:t>点计算（包括</a:t>
            </a:r>
            <a:r>
              <a:rPr lang="zh-CN" altLang="en-US" sz="2400" b="1" dirty="0" smtClean="0"/>
              <a:t>解析 </a:t>
            </a:r>
            <a:r>
              <a:rPr lang="zh-CN" altLang="en-US" sz="2400" b="1" dirty="0"/>
              <a:t>法和图解法）；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）掌握单</a:t>
            </a:r>
            <a:r>
              <a:rPr lang="zh-CN" altLang="en-US" sz="2400" b="1" dirty="0" smtClean="0"/>
              <a:t>级共源放大</a:t>
            </a:r>
            <a:r>
              <a:rPr lang="zh-CN" altLang="en-US" sz="2400" b="1" dirty="0"/>
              <a:t>电路等效电路法计算动态参数</a:t>
            </a:r>
            <a:r>
              <a:rPr lang="en-US" altLang="zh-CN" sz="2400" b="1" i="1" dirty="0"/>
              <a:t>A</a:t>
            </a:r>
            <a:r>
              <a:rPr lang="en-US" altLang="zh-CN" sz="2400" b="1" i="1" baseline="-25000" dirty="0"/>
              <a:t>u</a:t>
            </a:r>
            <a:r>
              <a:rPr lang="zh-CN" altLang="en-US" sz="2400" b="1" dirty="0"/>
              <a:t>、</a:t>
            </a:r>
            <a:r>
              <a:rPr lang="en-US" altLang="zh-CN" sz="2400" b="1" i="1" dirty="0" err="1"/>
              <a:t>R</a:t>
            </a:r>
            <a:r>
              <a:rPr lang="en-US" altLang="zh-CN" sz="2400" b="1" baseline="-25000" dirty="0" err="1"/>
              <a:t>i</a:t>
            </a:r>
            <a:r>
              <a:rPr lang="zh-CN" altLang="en-US" sz="2400" b="1" dirty="0"/>
              <a:t>、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o</a:t>
            </a:r>
            <a:r>
              <a:rPr lang="zh-CN" altLang="en-US" sz="2400" b="1" dirty="0"/>
              <a:t>。</a:t>
            </a:r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04800" y="760252"/>
            <a:ext cx="8548688" cy="51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en-US" altLang="zh-CN" sz="2800" b="1" dirty="0" smtClean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800" b="1" dirty="0" smtClean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双</a:t>
            </a:r>
            <a:r>
              <a:rPr lang="zh-CN" altLang="en-US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结型晶体管及其放大电路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（重点掌握</a:t>
            </a:r>
            <a:r>
              <a:rPr lang="en-US" altLang="zh-CN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NPN</a:t>
            </a:r>
            <a:r>
              <a:rPr lang="zh-CN" altLang="en-US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型共射、共集电路）</a:t>
            </a:r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）掌握交、直流负载线的概念及画法（图解法）；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）掌握单</a:t>
            </a:r>
            <a:r>
              <a:rPr lang="zh-CN" altLang="en-US" sz="2400" b="1" dirty="0" smtClean="0"/>
              <a:t>级放大器</a:t>
            </a:r>
            <a:r>
              <a:rPr lang="zh-CN" altLang="en-US" sz="2400" b="1" dirty="0"/>
              <a:t>工作状态的判断、</a:t>
            </a:r>
            <a:r>
              <a:rPr lang="en-US" altLang="zh-CN" sz="2400" b="1" i="1" dirty="0"/>
              <a:t>Q</a:t>
            </a:r>
            <a:r>
              <a:rPr lang="zh-CN" altLang="en-US" sz="2400" b="1" dirty="0"/>
              <a:t>点的计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         算（包括解析法和图解法）； 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）掌握</a:t>
            </a:r>
            <a:r>
              <a:rPr lang="en-US" altLang="zh-CN" sz="2400" b="1" dirty="0">
                <a:sym typeface="Symbol" pitchFamily="18" charset="2"/>
              </a:rPr>
              <a:t>NPN</a:t>
            </a:r>
            <a:r>
              <a:rPr lang="zh-CN" altLang="en-US" sz="2400" b="1" dirty="0">
                <a:sym typeface="Symbol" pitchFamily="18" charset="2"/>
              </a:rPr>
              <a:t>型单</a:t>
            </a:r>
            <a:r>
              <a:rPr lang="zh-CN" altLang="en-US" sz="2400" b="1" dirty="0" smtClean="0">
                <a:sym typeface="Symbol" pitchFamily="18" charset="2"/>
              </a:rPr>
              <a:t>级放大器</a:t>
            </a:r>
            <a:r>
              <a:rPr lang="zh-CN" altLang="en-US" sz="2400" b="1" dirty="0">
                <a:sym typeface="Symbol" pitchFamily="18" charset="2"/>
              </a:rPr>
              <a:t>动态参数：</a:t>
            </a:r>
            <a:r>
              <a:rPr lang="en-US" altLang="zh-CN" sz="2400" b="1" i="1" dirty="0">
                <a:sym typeface="Symbol" pitchFamily="18" charset="2"/>
              </a:rPr>
              <a:t>A</a:t>
            </a:r>
            <a:r>
              <a:rPr lang="en-US" altLang="zh-CN" sz="2400" b="1" i="1" baseline="-25000" dirty="0">
                <a:sym typeface="Symbol" pitchFamily="18" charset="2"/>
              </a:rPr>
              <a:t>u</a:t>
            </a:r>
            <a:r>
              <a:rPr lang="zh-CN" altLang="en-US" sz="2400" b="1" dirty="0">
                <a:sym typeface="Symbol" pitchFamily="18" charset="2"/>
              </a:rPr>
              <a:t>、</a:t>
            </a:r>
            <a:r>
              <a:rPr lang="en-US" altLang="zh-CN" sz="2400" b="1" i="1" dirty="0" err="1">
                <a:sym typeface="Symbol" pitchFamily="18" charset="2"/>
              </a:rPr>
              <a:t>R</a:t>
            </a:r>
            <a:r>
              <a:rPr lang="en-US" altLang="zh-CN" sz="2400" b="1" baseline="-25000" dirty="0" err="1">
                <a:sym typeface="Symbol" pitchFamily="18" charset="2"/>
              </a:rPr>
              <a:t>i</a:t>
            </a:r>
            <a:r>
              <a:rPr lang="zh-CN" altLang="en-US" sz="2400" b="1" dirty="0">
                <a:sym typeface="Symbol" pitchFamily="18" charset="2"/>
              </a:rPr>
              <a:t>、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ym typeface="Symbol" pitchFamily="18" charset="2"/>
              </a:rPr>
              <a:t>         </a:t>
            </a:r>
            <a:r>
              <a:rPr lang="en-US" altLang="zh-CN" sz="2400" b="1" i="1" dirty="0">
                <a:sym typeface="Symbol" pitchFamily="18" charset="2"/>
              </a:rPr>
              <a:t>R</a:t>
            </a:r>
            <a:r>
              <a:rPr lang="en-US" altLang="zh-CN" sz="2400" b="1" baseline="-25000" dirty="0">
                <a:sym typeface="Symbol" pitchFamily="18" charset="2"/>
              </a:rPr>
              <a:t>o</a:t>
            </a:r>
            <a:r>
              <a:rPr lang="zh-CN" altLang="en-US" sz="2400" b="1" dirty="0">
                <a:sym typeface="Symbol" pitchFamily="18" charset="2"/>
              </a:rPr>
              <a:t>、</a:t>
            </a:r>
            <a:r>
              <a:rPr lang="en-US" altLang="zh-CN" sz="2400" b="1" i="1" dirty="0">
                <a:sym typeface="Symbol" pitchFamily="18" charset="2"/>
              </a:rPr>
              <a:t>A</a:t>
            </a:r>
            <a:r>
              <a:rPr lang="en-US" altLang="zh-CN" sz="2400" b="1" i="1" baseline="-25000" dirty="0">
                <a:sym typeface="Symbol" pitchFamily="18" charset="2"/>
              </a:rPr>
              <a:t>u</a:t>
            </a:r>
            <a:r>
              <a:rPr lang="en-US" altLang="zh-CN" sz="2400" b="1" baseline="-25000" dirty="0">
                <a:sym typeface="Symbol" pitchFamily="18" charset="2"/>
              </a:rPr>
              <a:t>s </a:t>
            </a:r>
            <a:r>
              <a:rPr lang="zh-CN" altLang="en-US" sz="2400" b="1" dirty="0">
                <a:sym typeface="Symbol" pitchFamily="18" charset="2"/>
              </a:rPr>
              <a:t>的计算；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ym typeface="Symbol" pitchFamily="18" charset="2"/>
              </a:rPr>
              <a:t>（</a:t>
            </a:r>
            <a:r>
              <a:rPr lang="en-US" altLang="zh-CN" sz="2400" b="1" dirty="0">
                <a:sym typeface="Symbol" pitchFamily="18" charset="2"/>
              </a:rPr>
              <a:t>4</a:t>
            </a:r>
            <a:r>
              <a:rPr lang="zh-CN" altLang="en-US" sz="2400" b="1" dirty="0" smtClean="0">
                <a:sym typeface="Symbol" pitchFamily="18" charset="2"/>
              </a:rPr>
              <a:t>）了解放大</a:t>
            </a:r>
            <a:r>
              <a:rPr lang="zh-CN" altLang="en-US" sz="2400" b="1" dirty="0">
                <a:sym typeface="Symbol" pitchFamily="18" charset="2"/>
              </a:rPr>
              <a:t>电路</a:t>
            </a:r>
            <a:r>
              <a:rPr lang="zh-CN" altLang="en-US" sz="2400" b="1" dirty="0" smtClean="0">
                <a:sym typeface="Symbol" pitchFamily="18" charset="2"/>
              </a:rPr>
              <a:t>非线性失真概念。</a:t>
            </a:r>
            <a:endParaRPr lang="zh-CN" altLang="en-US" sz="2400" b="1" dirty="0"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ym typeface="Symbol" pitchFamily="18" charset="2"/>
              </a:rPr>
              <a:t>（</a:t>
            </a:r>
            <a:r>
              <a:rPr lang="en-US" altLang="zh-CN" sz="2400" b="1" dirty="0" smtClean="0">
                <a:sym typeface="Symbol" pitchFamily="18" charset="2"/>
              </a:rPr>
              <a:t>5</a:t>
            </a:r>
            <a:r>
              <a:rPr lang="zh-CN" altLang="en-US" sz="2400" b="1" dirty="0" smtClean="0">
                <a:sym typeface="Symbol" pitchFamily="18" charset="2"/>
              </a:rPr>
              <a:t>）</a:t>
            </a:r>
            <a:r>
              <a:rPr lang="en-US" altLang="zh-CN" sz="2400" b="1" dirty="0" smtClean="0">
                <a:sym typeface="Symbol" pitchFamily="18" charset="2"/>
              </a:rPr>
              <a:t> </a:t>
            </a:r>
            <a:r>
              <a:rPr lang="zh-CN" altLang="en-US" sz="2400" b="1" dirty="0" smtClean="0">
                <a:sym typeface="Symbol" pitchFamily="18" charset="2"/>
              </a:rPr>
              <a:t>了解放大电路级联的级联方式和特性。</a:t>
            </a:r>
            <a:endParaRPr lang="zh-CN" altLang="en-US" sz="2400" b="1" dirty="0">
              <a:sym typeface="Symbol" pitchFamily="18" charset="2"/>
            </a:endParaRPr>
          </a:p>
          <a:p>
            <a:pPr>
              <a:lnSpc>
                <a:spcPct val="120000"/>
              </a:lnSpc>
            </a:pPr>
            <a:endParaRPr lang="zh-CN" altLang="en-US" sz="2400" b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1000" y="1043534"/>
            <a:ext cx="8385175" cy="430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Aft>
                <a:spcPct val="35000"/>
              </a:spcAft>
            </a:pPr>
            <a:r>
              <a:rPr lang="en-US" altLang="zh-CN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r>
              <a:rPr lang="en-US" altLang="zh-CN" sz="2800" b="1" dirty="0" smtClean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800" b="1" dirty="0" smtClean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频</a:t>
            </a:r>
            <a:r>
              <a:rPr lang="zh-CN" altLang="en-US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率响应分析（概念题）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zh-CN" altLang="en-US" sz="2400" b="1" dirty="0" smtClean="0"/>
              <a:t>掌握频率响应和波特</a:t>
            </a:r>
            <a:r>
              <a:rPr lang="zh-CN" altLang="en-US" sz="2400" b="1" dirty="0"/>
              <a:t>图的概念；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zh-CN" altLang="en-US" sz="2400" b="1" dirty="0" smtClean="0"/>
              <a:t>熟悉共射放大电路的低频，中频和高频等效电路</a:t>
            </a:r>
            <a:r>
              <a:rPr lang="en-US" altLang="zh-CN" sz="2400" b="1" dirty="0" smtClean="0"/>
              <a:t>;</a:t>
            </a:r>
            <a:endParaRPr lang="en-US" altLang="zh-CN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）能够根据已知波特图或传输函数，判断中频段和转折点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         处的电压增益、附加相移、上下限频率、带宽。</a:t>
            </a:r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dirty="0"/>
          </a:p>
          <a:p>
            <a:pPr>
              <a:lnSpc>
                <a:spcPct val="120000"/>
              </a:lnSpc>
            </a:pPr>
            <a:endParaRPr lang="zh-CN" altLang="en-US" sz="2400" dirty="0"/>
          </a:p>
          <a:p>
            <a:pPr>
              <a:lnSpc>
                <a:spcPct val="120000"/>
              </a:lnSpc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04800" y="1175296"/>
            <a:ext cx="8534400" cy="430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Aft>
                <a:spcPct val="35000"/>
              </a:spcAft>
            </a:pPr>
            <a:r>
              <a:rPr lang="en-US" altLang="zh-CN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</a:t>
            </a:r>
            <a:r>
              <a:rPr lang="en-US" altLang="zh-CN" sz="2800" b="1" dirty="0" smtClean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800" b="1" dirty="0" smtClean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集</a:t>
            </a:r>
            <a:r>
              <a:rPr lang="zh-CN" altLang="en-US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成运放电路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 smtClean="0"/>
              <a:t>）掌握差</a:t>
            </a:r>
            <a:r>
              <a:rPr lang="zh-CN" altLang="en-US" sz="2400" b="1" dirty="0"/>
              <a:t>动放大</a:t>
            </a:r>
            <a:r>
              <a:rPr lang="zh-CN" altLang="en-US" sz="2400" b="1" dirty="0" smtClean="0"/>
              <a:t>的工作原理和分析方法；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zh-CN" altLang="en-US" sz="2400" b="1" dirty="0" smtClean="0"/>
              <a:t>掌握差放静态和动态参数计算</a:t>
            </a:r>
            <a:r>
              <a:rPr lang="zh-CN" altLang="en-US" sz="2400" b="1" dirty="0"/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 smtClean="0"/>
              <a:t>）了解电流源</a:t>
            </a:r>
            <a:r>
              <a:rPr lang="zh-CN" altLang="en-US" sz="2400" b="1" dirty="0"/>
              <a:t>的</a:t>
            </a:r>
            <a:r>
              <a:rPr lang="zh-CN" altLang="en-US" sz="2400" b="1" dirty="0" smtClean="0"/>
              <a:t>结构和工作原理；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69875" y="1056885"/>
            <a:ext cx="8645525" cy="474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Aft>
                <a:spcPct val="35000"/>
              </a:spcAft>
            </a:pPr>
            <a:r>
              <a:rPr lang="en-US" altLang="zh-CN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6</a:t>
            </a:r>
            <a:r>
              <a:rPr lang="en-US" altLang="zh-CN" sz="2800" b="1" dirty="0" smtClean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800" b="1" dirty="0" smtClean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负</a:t>
            </a:r>
            <a:r>
              <a:rPr lang="zh-CN" altLang="en-US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反馈电路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 smtClean="0"/>
              <a:t>）掌握四</a:t>
            </a:r>
            <a:r>
              <a:rPr lang="zh-CN" altLang="en-US" sz="2400" b="1" dirty="0"/>
              <a:t>种反馈组态及其判断；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 smtClean="0"/>
              <a:t>）掌握负反馈</a:t>
            </a:r>
            <a:r>
              <a:rPr lang="zh-CN" altLang="en-US" sz="2400" b="1" dirty="0"/>
              <a:t>对电路性能的影响；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）掌握在深度负反馈条件下，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if</a:t>
            </a:r>
            <a:r>
              <a:rPr lang="zh-CN" altLang="en-US" sz="2400" b="1" dirty="0"/>
              <a:t>、</a:t>
            </a:r>
            <a:r>
              <a:rPr lang="en-US" altLang="zh-CN" sz="2400" b="1" i="1" dirty="0" err="1"/>
              <a:t>R</a:t>
            </a:r>
            <a:r>
              <a:rPr lang="en-US" altLang="zh-CN" sz="2400" b="1" baseline="-25000" dirty="0" err="1"/>
              <a:t>of</a:t>
            </a:r>
            <a:r>
              <a:rPr lang="zh-CN" altLang="en-US" sz="2400" b="1" dirty="0"/>
              <a:t>、</a:t>
            </a:r>
            <a:r>
              <a:rPr lang="en-US" altLang="zh-CN" sz="2400" b="1" i="1" dirty="0"/>
              <a:t>A</a:t>
            </a:r>
            <a:r>
              <a:rPr lang="en-US" altLang="zh-CN" sz="2400" b="1" i="1" baseline="-25000" dirty="0"/>
              <a:t>u</a:t>
            </a:r>
            <a:r>
              <a:rPr lang="en-US" altLang="zh-CN" sz="2400" b="1" baseline="-25000" dirty="0"/>
              <a:t>f</a:t>
            </a:r>
            <a:r>
              <a:rPr lang="zh-CN" altLang="en-US" sz="2400" b="1" dirty="0"/>
              <a:t>的近似计算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        （包括单级和两级反馈电路）；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 smtClean="0"/>
              <a:t>）了解负反馈放大器</a:t>
            </a:r>
            <a:r>
              <a:rPr lang="zh-CN" altLang="en-US" sz="2400" b="1" dirty="0"/>
              <a:t>自激的概念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原因、稳定工作条件。</a:t>
            </a:r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28600" y="1165771"/>
            <a:ext cx="8575675" cy="430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Aft>
                <a:spcPct val="35000"/>
              </a:spcAft>
            </a:pPr>
            <a:r>
              <a:rPr lang="en-US" altLang="zh-CN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7</a:t>
            </a:r>
            <a:r>
              <a:rPr lang="en-US" altLang="zh-CN" sz="2800" b="1" dirty="0" smtClean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800" b="1" dirty="0" smtClean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运</a:t>
            </a:r>
            <a:r>
              <a:rPr lang="zh-CN" altLang="en-US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算放大器及其应用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）熟悉理想运放两种工作状态的特点；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 smtClean="0"/>
              <a:t>）掌握</a:t>
            </a:r>
            <a:r>
              <a:rPr lang="zh-CN" altLang="en-US" sz="2400" b="1" dirty="0"/>
              <a:t>虚短、虚断的概念</a:t>
            </a:r>
            <a:r>
              <a:rPr lang="zh-CN" altLang="en-US" sz="2400" b="1" dirty="0" smtClean="0"/>
              <a:t>及分析应用方法；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）掌握基本运放电路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比例放大、加减法运算电路；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）掌握电压比较器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单门限、双门限比较器的分析，会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         画比较器电压传输特性、输出电压波形；      </a:t>
            </a:r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28600" y="1236558"/>
            <a:ext cx="8534400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Aft>
                <a:spcPct val="35000"/>
              </a:spcAft>
            </a:pPr>
            <a:r>
              <a:rPr lang="en-US" altLang="zh-CN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</a:t>
            </a:r>
            <a:r>
              <a:rPr lang="en-US" altLang="zh-CN" sz="2800" b="1" dirty="0" smtClean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800" b="1" dirty="0" smtClean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功</a:t>
            </a:r>
            <a:r>
              <a:rPr lang="zh-CN" altLang="en-US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率放大器（重点掌握乙类功放）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zh-CN" altLang="en-US" sz="2400" b="1" dirty="0" smtClean="0"/>
              <a:t>了解乙</a:t>
            </a:r>
            <a:r>
              <a:rPr lang="zh-CN" altLang="en-US" sz="2400" b="1" dirty="0"/>
              <a:t>类功放特点和区别；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）掌握</a:t>
            </a:r>
            <a:r>
              <a:rPr lang="en-US" altLang="zh-CN" sz="2400" b="1" dirty="0" smtClean="0"/>
              <a:t>OCL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OTL</a:t>
            </a:r>
            <a:r>
              <a:rPr lang="zh-CN" altLang="en-US" sz="2400" b="1" dirty="0" smtClean="0"/>
              <a:t>功</a:t>
            </a:r>
            <a:r>
              <a:rPr lang="zh-CN" altLang="en-US" sz="2400" b="1" dirty="0"/>
              <a:t>放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输出功率、管耗、电源功率和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          效率的计算。</a:t>
            </a:r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1013</Words>
  <Application>Microsoft Office PowerPoint</Application>
  <PresentationFormat>全屏显示(4:3)</PresentationFormat>
  <Paragraphs>75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 Unicode MS</vt:lpstr>
      <vt:lpstr>宋体</vt:lpstr>
      <vt:lpstr>Arial</vt:lpstr>
      <vt:lpstr>Symbol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CHU</cp:lastModifiedBy>
  <cp:revision>61</cp:revision>
  <cp:lastPrinted>1601-01-01T00:00:00Z</cp:lastPrinted>
  <dcterms:created xsi:type="dcterms:W3CDTF">1601-01-01T00:00:00Z</dcterms:created>
  <dcterms:modified xsi:type="dcterms:W3CDTF">2023-12-29T07:11:07Z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