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8" r:id="rId2"/>
    <p:sldId id="304" r:id="rId3"/>
    <p:sldId id="309" r:id="rId4"/>
    <p:sldId id="312" r:id="rId5"/>
    <p:sldId id="314" r:id="rId6"/>
    <p:sldId id="315" r:id="rId7"/>
    <p:sldId id="317" r:id="rId8"/>
    <p:sldId id="307" r:id="rId9"/>
    <p:sldId id="308" r:id="rId10"/>
    <p:sldId id="303" r:id="rId11"/>
    <p:sldId id="297" r:id="rId12"/>
    <p:sldId id="295" r:id="rId13"/>
    <p:sldId id="294" r:id="rId14"/>
    <p:sldId id="296" r:id="rId15"/>
    <p:sldId id="293" r:id="rId16"/>
    <p:sldId id="285" r:id="rId17"/>
    <p:sldId id="289" r:id="rId18"/>
    <p:sldId id="288" r:id="rId19"/>
    <p:sldId id="287" r:id="rId20"/>
    <p:sldId id="292" r:id="rId21"/>
    <p:sldId id="290" r:id="rId22"/>
    <p:sldId id="286" r:id="rId23"/>
    <p:sldId id="318" r:id="rId24"/>
    <p:sldId id="319" r:id="rId25"/>
    <p:sldId id="311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B0C4DD"/>
    <a:srgbClr val="C0C0CE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89" autoAdjust="0"/>
  </p:normalViewPr>
  <p:slideViewPr>
    <p:cSldViewPr snapToGrid="0" showGuides="1">
      <p:cViewPr>
        <p:scale>
          <a:sx n="110" d="100"/>
          <a:sy n="110" d="100"/>
        </p:scale>
        <p:origin x="-442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9521" y="2903221"/>
            <a:ext cx="803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配件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品牌</a:t>
            </a:r>
            <a:r>
              <a:rPr lang="en-US" altLang="zh-TW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-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資料分析</a:t>
            </a:r>
            <a:endParaRPr lang="zh-CN" altLang="en-US" sz="7200" dirty="0">
              <a:solidFill>
                <a:srgbClr val="48A2A0"/>
              </a:solidFill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4238" y="1829482"/>
            <a:ext cx="25635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2021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8870" y="4057016"/>
            <a:ext cx="603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Side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P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roject 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–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D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ata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A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nalysis</a:t>
            </a:r>
            <a:endParaRPr lang="zh-CN" altLang="en-US" sz="2000" dirty="0">
              <a:solidFill>
                <a:schemeClr val="accent6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" y="304800"/>
            <a:ext cx="11507047" cy="6424229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7758545" y="1579418"/>
            <a:ext cx="3754582" cy="1627909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可以發現疫情趨緩的情況下，高跟的銷售又提升了，低跟與童鞋銷售也比去年明顯上升。但涼鞋的部分銷售差異太大，可對比去年款式再作改善。</a:t>
            </a: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4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" y="99927"/>
            <a:ext cx="11554691" cy="67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  <p:sp>
        <p:nvSpPr>
          <p:cNvPr id="11" name="直線圖說文字 2 10"/>
          <p:cNvSpPr/>
          <p:nvPr/>
        </p:nvSpPr>
        <p:spPr>
          <a:xfrm>
            <a:off x="6895065" y="2272144"/>
            <a:ext cx="4486444" cy="969818"/>
          </a:xfrm>
          <a:prstGeom prst="borderCallout2">
            <a:avLst>
              <a:gd name="adj1" fmla="val 19464"/>
              <a:gd name="adj2" fmla="val 165"/>
              <a:gd name="adj3" fmla="val 18750"/>
              <a:gd name="adj4" fmla="val -16667"/>
              <a:gd name="adj5" fmla="val 76071"/>
              <a:gd name="adj6" fmla="val -6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男鞋明顯在秋季後銷售減少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(-87%)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，看起來是週年慶占比偏低，是否是定價策略，或季節關係。</a:t>
            </a: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4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8694001" y="962894"/>
            <a:ext cx="3200399" cy="865908"/>
          </a:xfrm>
          <a:prstGeom prst="borderCallout2">
            <a:avLst>
              <a:gd name="adj1" fmla="val 17981"/>
              <a:gd name="adj2" fmla="val -1262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平底鞋在夏季的銷售明顯增加了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(+80%)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，往後可在夏季多生產平底鞋款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0"/>
            <a:ext cx="12246176" cy="6755264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4547133" y="5098474"/>
            <a:ext cx="3246049" cy="748144"/>
          </a:xfrm>
          <a:prstGeom prst="borderCallout2">
            <a:avLst>
              <a:gd name="adj1" fmla="val 30209"/>
              <a:gd name="adj2" fmla="val -1852"/>
              <a:gd name="adj3" fmla="val 21875"/>
              <a:gd name="adj4" fmla="val -26423"/>
              <a:gd name="adj5" fmla="val 31250"/>
              <a:gd name="adj6" fmla="val -532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去年靴子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銷售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不佳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。但推測今年為反聖嬰，冬季會偏冷，靴子的銷售又回升了。</a:t>
            </a: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" y="100800"/>
            <a:ext cx="11556000" cy="6595890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8887692" y="3186545"/>
            <a:ext cx="2729345" cy="727364"/>
          </a:xfrm>
          <a:prstGeom prst="borderCallout2">
            <a:avLst>
              <a:gd name="adj1" fmla="val 20724"/>
              <a:gd name="adj2" fmla="val -973"/>
              <a:gd name="adj3" fmla="val 18750"/>
              <a:gd name="adj4" fmla="val -16667"/>
              <a:gd name="adj5" fmla="val -2632"/>
              <a:gd name="adj6" fmla="val -283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透過廣告行銷及藝名人的推廣，明顯此款鞋銷售最好。可以延伸更多類似設計的款式。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556000" cy="6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373133" cy="6595200"/>
          </a:xfrm>
          <a:prstGeom prst="rect">
            <a:avLst/>
          </a:prstGeom>
        </p:spPr>
      </p:pic>
      <p:sp>
        <p:nvSpPr>
          <p:cNvPr id="3" name="直線圖說文字 2 2"/>
          <p:cNvSpPr/>
          <p:nvPr/>
        </p:nvSpPr>
        <p:spPr>
          <a:xfrm>
            <a:off x="2092036" y="5562600"/>
            <a:ext cx="2452255" cy="761999"/>
          </a:xfrm>
          <a:prstGeom prst="borderCallout2">
            <a:avLst>
              <a:gd name="adj1" fmla="val -35695"/>
              <a:gd name="adj2" fmla="val 137273"/>
              <a:gd name="adj3" fmla="val 29861"/>
              <a:gd name="adj4" fmla="val 128521"/>
              <a:gd name="adj5" fmla="val 56945"/>
              <a:gd name="adj6" fmla="val 1014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可以發現此款鞋在四季都是銷售最好的。在庫存掌控上要特別留意。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4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554791" cy="6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專案動機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4334090" y="1559252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4344246" y="2639821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4349574" y="3754662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4349574" y="4971732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994030" y="13947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提升公司銷售額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24943" y="2468928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開發更多符合大眾喜好的鞋款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82485" y="35837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庫存、尺寸管控更加精準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82485" y="48008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比較銷售情況，分析未來趨勢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5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57" y="20089"/>
            <a:ext cx="12881558" cy="7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00" y="21600"/>
            <a:ext cx="12880800" cy="7351200"/>
          </a:xfrm>
          <a:prstGeom prst="rect">
            <a:avLst/>
          </a:prstGeom>
        </p:spPr>
      </p:pic>
      <p:sp>
        <p:nvSpPr>
          <p:cNvPr id="3" name="直線圖說文字 2 2"/>
          <p:cNvSpPr/>
          <p:nvPr/>
        </p:nvSpPr>
        <p:spPr>
          <a:xfrm>
            <a:off x="5576453" y="4450773"/>
            <a:ext cx="2944092" cy="834736"/>
          </a:xfrm>
          <a:prstGeom prst="borderCallout2">
            <a:avLst>
              <a:gd name="adj1" fmla="val 19172"/>
              <a:gd name="adj2" fmla="val -76"/>
              <a:gd name="adj3" fmla="val 18750"/>
              <a:gd name="adj4" fmla="val -16667"/>
              <a:gd name="adj5" fmla="val 70214"/>
              <a:gd name="adj6" fmla="val -45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童鞋在週年慶銷售沒有高跟與平底出色，但根據秋季銷售比例童鞋是週年慶主力銷售時間點。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9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1" y="100800"/>
            <a:ext cx="11556000" cy="677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65" y="1423100"/>
            <a:ext cx="3257542" cy="17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AutoShape 1" descr="各鞋款平均售價"/>
          <p:cNvSpPr>
            <a:spLocks noChangeAspect="1" noChangeArrowheads="1"/>
          </p:cNvSpPr>
          <p:nvPr/>
        </p:nvSpPr>
        <p:spPr bwMode="auto">
          <a:xfrm>
            <a:off x="609600" y="322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5" y="242420"/>
            <a:ext cx="10828360" cy="66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AutoShape 1" descr="各鞋款平均售價"/>
          <p:cNvSpPr>
            <a:spLocks noChangeAspect="1" noChangeArrowheads="1"/>
          </p:cNvSpPr>
          <p:nvPr/>
        </p:nvSpPr>
        <p:spPr bwMode="auto">
          <a:xfrm>
            <a:off x="609600" y="322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3" y="608411"/>
            <a:ext cx="11065575" cy="6056861"/>
          </a:xfrm>
          <a:prstGeom prst="rect">
            <a:avLst/>
          </a:prstGeom>
        </p:spPr>
      </p:pic>
      <p:sp>
        <p:nvSpPr>
          <p:cNvPr id="4" name="直線圖說文字 2 3"/>
          <p:cNvSpPr/>
          <p:nvPr/>
        </p:nvSpPr>
        <p:spPr>
          <a:xfrm>
            <a:off x="4830947" y="1759563"/>
            <a:ext cx="3938979" cy="914365"/>
          </a:xfrm>
          <a:prstGeom prst="borderCallout2">
            <a:avLst>
              <a:gd name="adj1" fmla="val 18750"/>
              <a:gd name="adj2" fmla="val -521"/>
              <a:gd name="adj3" fmla="val 18750"/>
              <a:gd name="adj4" fmla="val -16667"/>
              <a:gd name="adj5" fmla="val 85984"/>
              <a:gd name="adj6" fmla="val -396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高跟售價高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約其他鞋款售價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倍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且銷售比例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高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(50%)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，此為公司主要收入來源。</a:t>
            </a: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未來展望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4" name="流程圖: 接點 3"/>
          <p:cNvSpPr/>
          <p:nvPr/>
        </p:nvSpPr>
        <p:spPr>
          <a:xfrm>
            <a:off x="4334090" y="1559252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904807" y="1409099"/>
            <a:ext cx="607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採用推薦系統，提供消費者有興趣的商品，也幫助公司獲得更多的消費者與增加收益。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4414115" y="3474458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/>
          <p:cNvSpPr/>
          <p:nvPr/>
        </p:nvSpPr>
        <p:spPr>
          <a:xfrm>
            <a:off x="4451855" y="4800393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67154" y="3340735"/>
            <a:ext cx="607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Django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框架開發網站。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7154" y="4593935"/>
            <a:ext cx="607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寫成自動化流程，讓消費者在下單的同時，就能知道客製化商品原物料是否有庫存及出貨天數。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流程圖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093" y="3007178"/>
            <a:ext cx="1875710" cy="18757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7" y="3921905"/>
            <a:ext cx="3021356" cy="174567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85" y="1448729"/>
            <a:ext cx="2014773" cy="20147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53" y="1871232"/>
            <a:ext cx="1861490" cy="96173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77" y="4313872"/>
            <a:ext cx="1861490" cy="961738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5761179" y="2352101"/>
            <a:ext cx="875498" cy="358087"/>
          </a:xfrm>
          <a:prstGeom prst="rightArrow">
            <a:avLst/>
          </a:prstGeom>
          <a:solidFill>
            <a:srgbClr val="B0C4DD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4793408" y="4917523"/>
            <a:ext cx="875498" cy="358087"/>
          </a:xfrm>
          <a:prstGeom prst="rightArrow">
            <a:avLst/>
          </a:prstGeom>
          <a:solidFill>
            <a:srgbClr val="B0C4DD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箭號 (下彎) 21"/>
          <p:cNvSpPr/>
          <p:nvPr/>
        </p:nvSpPr>
        <p:spPr>
          <a:xfrm rot="8859703">
            <a:off x="9127310" y="5273952"/>
            <a:ext cx="1302581" cy="787249"/>
          </a:xfrm>
          <a:prstGeom prst="curvedDownArrow">
            <a:avLst/>
          </a:prstGeom>
          <a:solidFill>
            <a:srgbClr val="B0C4DD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0C4DD"/>
              </a:solidFill>
            </a:endParaRPr>
          </a:p>
        </p:txBody>
      </p:sp>
      <p:sp>
        <p:nvSpPr>
          <p:cNvPr id="25" name="弧形箭號 (下彎) 24"/>
          <p:cNvSpPr/>
          <p:nvPr/>
        </p:nvSpPr>
        <p:spPr>
          <a:xfrm rot="1843581">
            <a:off x="9888145" y="1733674"/>
            <a:ext cx="1302581" cy="787249"/>
          </a:xfrm>
          <a:prstGeom prst="curvedDownArrow">
            <a:avLst/>
          </a:prstGeom>
          <a:solidFill>
            <a:srgbClr val="B0C4DD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0C4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資料爬取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0" y="207493"/>
            <a:ext cx="5354286" cy="64682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2399495" y="3714996"/>
            <a:ext cx="345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ea typeface="標楷體" pitchFamily="65" charset="-120"/>
              </a:rPr>
              <a:t>Momentanee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官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網</a:t>
            </a:r>
          </a:p>
        </p:txBody>
      </p:sp>
      <p:sp>
        <p:nvSpPr>
          <p:cNvPr id="8" name="流程圖: 接點 7"/>
          <p:cNvSpPr/>
          <p:nvPr/>
        </p:nvSpPr>
        <p:spPr>
          <a:xfrm>
            <a:off x="1687872" y="3848719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1687872" y="5091988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70697" y="4088672"/>
            <a:ext cx="358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99495" y="4998596"/>
            <a:ext cx="345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合作品牌 </a:t>
            </a:r>
            <a:r>
              <a:rPr lang="en-US" altLang="zh-TW" sz="2800" b="1" dirty="0" smtClean="0">
                <a:solidFill>
                  <a:srgbClr val="0070C0"/>
                </a:solidFill>
                <a:latin typeface="+mj-ea"/>
                <a:ea typeface="+mj-ea"/>
              </a:rPr>
              <a:t>Arontine</a:t>
            </a:r>
            <a:r>
              <a:rPr lang="zh-TW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鞋款資料</a:t>
            </a:r>
            <a:endParaRPr lang="zh-TW" altLang="en-US" sz="2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44" y="616362"/>
            <a:ext cx="1460743" cy="10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原始資料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42" y="2159711"/>
            <a:ext cx="8920195" cy="4537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759036" y="569000"/>
            <a:ext cx="5964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所有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款類別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鞋名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商品描述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售價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尺寸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庫存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數量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銷售數量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3993619" y="870375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1" y="4548894"/>
            <a:ext cx="1615112" cy="9890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7" y="5843154"/>
            <a:ext cx="1723159" cy="6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資料處理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52" y="3539809"/>
            <a:ext cx="6540948" cy="31754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1"/>
          <a:stretch/>
        </p:blipFill>
        <p:spPr>
          <a:xfrm>
            <a:off x="5422452" y="149946"/>
            <a:ext cx="6540948" cy="321912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4" name="圓角矩形 3"/>
          <p:cNvSpPr/>
          <p:nvPr/>
        </p:nvSpPr>
        <p:spPr>
          <a:xfrm>
            <a:off x="11145982" y="140564"/>
            <a:ext cx="505691" cy="3219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22452" y="3539808"/>
            <a:ext cx="505691" cy="3175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左彎) 9"/>
          <p:cNvSpPr/>
          <p:nvPr/>
        </p:nvSpPr>
        <p:spPr>
          <a:xfrm rot="407997" flipH="1">
            <a:off x="4568291" y="2239513"/>
            <a:ext cx="680248" cy="1907859"/>
          </a:xfrm>
          <a:prstGeom prst="curvedLeftArrow">
            <a:avLst/>
          </a:prstGeom>
          <a:solidFill>
            <a:srgbClr val="6C92C0"/>
          </a:solidFill>
          <a:ln w="127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0459" y="404721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目標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日期區分成四季 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0459" y="5065178"/>
            <a:ext cx="4301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作法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將日期設為索引並排序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再取四季的時間區塊。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134280" y="4180934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134280" y="5286456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資料處理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44" y="99646"/>
            <a:ext cx="7822838" cy="32582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54" y="3384886"/>
            <a:ext cx="6109855" cy="33733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1323110" y="4200594"/>
            <a:ext cx="3732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matplotlib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套件，畫出圖表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795601" y="4406557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80" y="5924488"/>
            <a:ext cx="2233534" cy="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097215" y="344293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1881" y="269796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9699" y="2825535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5135" y="3815467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折線圖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135" y="39049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5890" y="5814759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環圈圖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1450" y="619061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資料視覺化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0188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67449" y="4914089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1635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57688" y="1683383"/>
            <a:ext cx="6573115" cy="130257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文本框 16"/>
          <p:cNvSpPr txBox="1"/>
          <p:nvPr/>
        </p:nvSpPr>
        <p:spPr>
          <a:xfrm>
            <a:off x="5249052" y="418479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夏季銷售</a:t>
            </a:r>
            <a:r>
              <a:rPr lang="zh-TW" altLang="en-US" sz="1200" dirty="0" smtClean="0">
                <a:cs typeface="+mn-ea"/>
                <a:sym typeface="+mn-lt"/>
              </a:rPr>
              <a:t>比較</a:t>
            </a:r>
            <a:endParaRPr lang="en-US" altLang="zh-TW" sz="1200" dirty="0" smtClean="0">
              <a:cs typeface="+mn-ea"/>
              <a:sym typeface="+mn-lt"/>
            </a:endParaRPr>
          </a:p>
        </p:txBody>
      </p:sp>
      <p:sp>
        <p:nvSpPr>
          <p:cNvPr id="48" name="文本框 20"/>
          <p:cNvSpPr txBox="1"/>
          <p:nvPr/>
        </p:nvSpPr>
        <p:spPr>
          <a:xfrm>
            <a:off x="8955633" y="377781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堆疊橫條圖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文本框 21"/>
          <p:cNvSpPr txBox="1"/>
          <p:nvPr/>
        </p:nvSpPr>
        <p:spPr>
          <a:xfrm>
            <a:off x="870246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各季銷售與週年銷售情況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5548256" y="585419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群組橫條圖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文本框 21"/>
          <p:cNvSpPr txBox="1"/>
          <p:nvPr/>
        </p:nvSpPr>
        <p:spPr>
          <a:xfrm>
            <a:off x="5264648" y="623004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年中與週年慶</a:t>
            </a:r>
            <a:r>
              <a:rPr lang="zh-TW" altLang="en-US" sz="1200" dirty="0" smtClean="0">
                <a:cs typeface="+mn-ea"/>
                <a:sym typeface="+mn-lt"/>
              </a:rPr>
              <a:t>銷售雙數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4" name="文本框 20"/>
          <p:cNvSpPr txBox="1"/>
          <p:nvPr/>
        </p:nvSpPr>
        <p:spPr>
          <a:xfrm>
            <a:off x="9041098" y="581475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群組直條圖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757490" y="6190610"/>
            <a:ext cx="201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年中與週年慶銷售額情況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各款式平均</a:t>
            </a:r>
            <a:r>
              <a:rPr lang="zh-TW" altLang="en-US" sz="1200" dirty="0" smtClean="0">
                <a:cs typeface="+mn-ea"/>
                <a:sym typeface="+mn-lt"/>
              </a:rPr>
              <a:t>售價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庫存表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6" name="椭圆 18"/>
          <p:cNvSpPr/>
          <p:nvPr/>
        </p:nvSpPr>
        <p:spPr>
          <a:xfrm>
            <a:off x="921792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19"/>
          <p:cNvSpPr txBox="1"/>
          <p:nvPr/>
        </p:nvSpPr>
        <p:spPr>
          <a:xfrm>
            <a:off x="9275510" y="4882119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椭圆 34"/>
          <p:cNvSpPr/>
          <p:nvPr/>
        </p:nvSpPr>
        <p:spPr>
          <a:xfrm>
            <a:off x="993239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24"/>
          <p:cNvSpPr/>
          <p:nvPr/>
        </p:nvSpPr>
        <p:spPr>
          <a:xfrm>
            <a:off x="6395920" y="5533519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3"/>
          <p:cNvSpPr/>
          <p:nvPr/>
        </p:nvSpPr>
        <p:spPr>
          <a:xfrm>
            <a:off x="5700586" y="4788542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5770314" y="491611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椭圆 24"/>
          <p:cNvSpPr/>
          <p:nvPr/>
        </p:nvSpPr>
        <p:spPr>
          <a:xfrm>
            <a:off x="9844131" y="338781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3"/>
          <p:cNvSpPr/>
          <p:nvPr/>
        </p:nvSpPr>
        <p:spPr>
          <a:xfrm>
            <a:off x="9148797" y="264283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文本框 4"/>
          <p:cNvSpPr txBox="1"/>
          <p:nvPr/>
        </p:nvSpPr>
        <p:spPr>
          <a:xfrm>
            <a:off x="9205737" y="27448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椭圆 18"/>
          <p:cNvSpPr/>
          <p:nvPr/>
        </p:nvSpPr>
        <p:spPr>
          <a:xfrm>
            <a:off x="5676794" y="2642837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19"/>
          <p:cNvSpPr txBox="1"/>
          <p:nvPr/>
        </p:nvSpPr>
        <p:spPr>
          <a:xfrm>
            <a:off x="5747171" y="27663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6391272" y="3401379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文本框 10"/>
          <p:cNvSpPr txBox="1"/>
          <p:nvPr/>
        </p:nvSpPr>
        <p:spPr>
          <a:xfrm>
            <a:off x="2487833" y="3810545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圓餅圖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0" name="文本框 16"/>
          <p:cNvSpPr txBox="1"/>
          <p:nvPr/>
        </p:nvSpPr>
        <p:spPr>
          <a:xfrm>
            <a:off x="194145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所有鞋款款式</a:t>
            </a:r>
            <a:r>
              <a:rPr lang="zh-TW" altLang="en-US" sz="1200" dirty="0" smtClean="0">
                <a:cs typeface="+mn-ea"/>
                <a:sym typeface="+mn-lt"/>
              </a:rPr>
              <a:t>比例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1941450" y="62235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各季銷售最好的鞋款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8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5944" y="173182"/>
            <a:ext cx="11336057" cy="66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1172</TotalTime>
  <Words>477</Words>
  <Application>Microsoft Office PowerPoint</Application>
  <PresentationFormat>自訂</PresentationFormat>
  <Paragraphs>63</Paragraphs>
  <Slides>26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使用者</cp:lastModifiedBy>
  <cp:revision>90</cp:revision>
  <dcterms:created xsi:type="dcterms:W3CDTF">2016-01-19T08:46:18Z</dcterms:created>
  <dcterms:modified xsi:type="dcterms:W3CDTF">2021-11-05T10:26:16Z</dcterms:modified>
</cp:coreProperties>
</file>