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8"/>
  </p:notesMasterIdLst>
  <p:sldIdLst>
    <p:sldId id="258" r:id="rId2"/>
    <p:sldId id="304" r:id="rId3"/>
    <p:sldId id="309" r:id="rId4"/>
    <p:sldId id="312" r:id="rId5"/>
    <p:sldId id="314" r:id="rId6"/>
    <p:sldId id="315" r:id="rId7"/>
    <p:sldId id="317" r:id="rId8"/>
    <p:sldId id="307" r:id="rId9"/>
    <p:sldId id="308" r:id="rId10"/>
    <p:sldId id="303" r:id="rId11"/>
    <p:sldId id="297" r:id="rId12"/>
    <p:sldId id="295" r:id="rId13"/>
    <p:sldId id="294" r:id="rId14"/>
    <p:sldId id="296" r:id="rId15"/>
    <p:sldId id="293" r:id="rId16"/>
    <p:sldId id="285" r:id="rId17"/>
    <p:sldId id="289" r:id="rId18"/>
    <p:sldId id="288" r:id="rId19"/>
    <p:sldId id="287" r:id="rId20"/>
    <p:sldId id="292" r:id="rId21"/>
    <p:sldId id="290" r:id="rId22"/>
    <p:sldId id="286" r:id="rId23"/>
    <p:sldId id="318" r:id="rId24"/>
    <p:sldId id="319" r:id="rId25"/>
    <p:sldId id="311" r:id="rId26"/>
    <p:sldId id="27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C0"/>
    <a:srgbClr val="B0C4DD"/>
    <a:srgbClr val="C0C0CE"/>
    <a:srgbClr val="48A2A0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4689" autoAdjust="0"/>
  </p:normalViewPr>
  <p:slideViewPr>
    <p:cSldViewPr snapToGrid="0" showGuides="1">
      <p:cViewPr>
        <p:scale>
          <a:sx n="90" d="100"/>
          <a:sy n="90" d="100"/>
        </p:scale>
        <p:origin x="-1210" y="-5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28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765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455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09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43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259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28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2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49" r:id="rId3"/>
    <p:sldLayoutId id="214748365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79521" y="2903221"/>
            <a:ext cx="8032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  <a:cs typeface="+mn-ea"/>
                <a:sym typeface="+mn-lt"/>
              </a:rPr>
              <a:t>配件</a:t>
            </a:r>
            <a:r>
              <a:rPr lang="zh-TW" alt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  <a:cs typeface="+mn-ea"/>
                <a:sym typeface="+mn-lt"/>
              </a:rPr>
              <a:t>品牌</a:t>
            </a:r>
            <a:r>
              <a:rPr lang="en-US" altLang="zh-TW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  <a:cs typeface="+mn-ea"/>
                <a:sym typeface="+mn-lt"/>
              </a:rPr>
              <a:t>-</a:t>
            </a:r>
            <a:r>
              <a:rPr lang="zh-TW" alt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  <a:cs typeface="+mn-ea"/>
                <a:sym typeface="+mn-lt"/>
              </a:rPr>
              <a:t>資料分析</a:t>
            </a:r>
            <a:endParaRPr lang="zh-CN" altLang="en-US" sz="7200" dirty="0">
              <a:solidFill>
                <a:srgbClr val="48A2A0"/>
              </a:solidFill>
              <a:latin typeface="標楷體" pitchFamily="65" charset="-120"/>
              <a:ea typeface="標楷體" pitchFamily="65" charset="-120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4238" y="1829482"/>
            <a:ext cx="256352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  <a:cs typeface="+mn-ea"/>
                <a:sym typeface="+mn-lt"/>
              </a:rPr>
              <a:t>2021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微軟正黑體" pitchFamily="34" charset="-120"/>
              <a:ea typeface="微軟正黑體" pitchFamily="34" charset="-120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78870" y="4057016"/>
            <a:ext cx="6034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accent6"/>
                </a:solidFill>
                <a:latin typeface="+mj-ea"/>
                <a:ea typeface="+mj-ea"/>
                <a:cs typeface="+mn-ea"/>
                <a:sym typeface="+mn-lt"/>
              </a:rPr>
              <a:t>Side </a:t>
            </a:r>
            <a:r>
              <a:rPr lang="en-US" altLang="zh-TW" sz="2000" dirty="0" smtClean="0">
                <a:solidFill>
                  <a:schemeClr val="accent6"/>
                </a:solidFill>
                <a:latin typeface="+mj-ea"/>
                <a:ea typeface="+mj-ea"/>
                <a:cs typeface="+mn-ea"/>
                <a:sym typeface="+mn-lt"/>
              </a:rPr>
              <a:t>P</a:t>
            </a:r>
            <a:r>
              <a:rPr lang="en-US" altLang="zh-CN" sz="2000" dirty="0" smtClean="0">
                <a:solidFill>
                  <a:schemeClr val="accent6"/>
                </a:solidFill>
                <a:latin typeface="+mj-ea"/>
                <a:ea typeface="+mj-ea"/>
                <a:cs typeface="+mn-ea"/>
                <a:sym typeface="+mn-lt"/>
              </a:rPr>
              <a:t>roject – </a:t>
            </a:r>
            <a:r>
              <a:rPr lang="en-US" altLang="zh-TW" sz="2000" dirty="0" smtClean="0">
                <a:solidFill>
                  <a:schemeClr val="accent6"/>
                </a:solidFill>
                <a:latin typeface="+mj-ea"/>
                <a:ea typeface="+mj-ea"/>
                <a:cs typeface="+mn-ea"/>
                <a:sym typeface="+mn-lt"/>
              </a:rPr>
              <a:t>D</a:t>
            </a:r>
            <a:r>
              <a:rPr lang="en-US" altLang="zh-CN" sz="2000" dirty="0" smtClean="0">
                <a:solidFill>
                  <a:schemeClr val="accent6"/>
                </a:solidFill>
                <a:latin typeface="+mj-ea"/>
                <a:ea typeface="+mj-ea"/>
                <a:cs typeface="+mn-ea"/>
                <a:sym typeface="+mn-lt"/>
              </a:rPr>
              <a:t>ata </a:t>
            </a:r>
            <a:r>
              <a:rPr lang="en-US" altLang="zh-TW" sz="2000" dirty="0" smtClean="0">
                <a:solidFill>
                  <a:schemeClr val="accent6"/>
                </a:solidFill>
                <a:latin typeface="+mj-ea"/>
                <a:ea typeface="+mj-ea"/>
                <a:cs typeface="+mn-ea"/>
                <a:sym typeface="+mn-lt"/>
              </a:rPr>
              <a:t>A</a:t>
            </a:r>
            <a:r>
              <a:rPr lang="en-US" altLang="zh-CN" sz="2000" dirty="0" smtClean="0">
                <a:solidFill>
                  <a:schemeClr val="accent6"/>
                </a:solidFill>
                <a:latin typeface="+mj-ea"/>
                <a:ea typeface="+mj-ea"/>
                <a:cs typeface="+mn-ea"/>
                <a:sym typeface="+mn-lt"/>
              </a:rPr>
              <a:t>nalysis</a:t>
            </a:r>
            <a:endParaRPr lang="zh-CN" altLang="en-US" sz="2000" dirty="0">
              <a:solidFill>
                <a:schemeClr val="accent6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843463" y="4750041"/>
            <a:ext cx="2520286" cy="257175"/>
            <a:chOff x="4843463" y="4520714"/>
            <a:chExt cx="2520286" cy="257175"/>
          </a:xfrm>
        </p:grpSpPr>
        <p:sp>
          <p:nvSpPr>
            <p:cNvPr id="3" name="椭圆 2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067175" y="2457450"/>
            <a:ext cx="4057650" cy="0"/>
            <a:chOff x="4129088" y="2457450"/>
            <a:chExt cx="4057650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447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53" y="304800"/>
            <a:ext cx="11507047" cy="6424229"/>
          </a:xfrm>
          <a:prstGeom prst="rect">
            <a:avLst/>
          </a:prstGeom>
        </p:spPr>
      </p:pic>
      <p:sp>
        <p:nvSpPr>
          <p:cNvPr id="7" name="矩形圖說文字 6"/>
          <p:cNvSpPr/>
          <p:nvPr/>
        </p:nvSpPr>
        <p:spPr>
          <a:xfrm>
            <a:off x="7758545" y="1579418"/>
            <a:ext cx="3754582" cy="1627909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可以發現疫情趨緩的情況下，高跟的銷售又提升了，低跟與童鞋銷售也比去年明顯上升。但涼鞋的部分銷售差異太大，可對比去年款式再作改善。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943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8" name="圖片 7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3" y="99927"/>
            <a:ext cx="11554691" cy="677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0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圖片 2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" y="100800"/>
            <a:ext cx="11556000" cy="6778800"/>
          </a:xfrm>
          <a:prstGeom prst="rect">
            <a:avLst/>
          </a:prstGeom>
        </p:spPr>
      </p:pic>
      <p:sp>
        <p:nvSpPr>
          <p:cNvPr id="11" name="直線圖說文字 2 10"/>
          <p:cNvSpPr/>
          <p:nvPr/>
        </p:nvSpPr>
        <p:spPr>
          <a:xfrm>
            <a:off x="6895065" y="2272144"/>
            <a:ext cx="4486444" cy="969818"/>
          </a:xfrm>
          <a:prstGeom prst="borderCallout2">
            <a:avLst>
              <a:gd name="adj1" fmla="val 19464"/>
              <a:gd name="adj2" fmla="val 165"/>
              <a:gd name="adj3" fmla="val 18750"/>
              <a:gd name="adj4" fmla="val -16667"/>
              <a:gd name="adj5" fmla="val 76071"/>
              <a:gd name="adj6" fmla="val -6694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男鞋明顯在秋季後銷售減少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(-87%)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，看起來是週年慶占比偏低，是否是定價策略，或季節關係。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248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圖片 2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" y="100800"/>
            <a:ext cx="11556000" cy="677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圖片 2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" y="100800"/>
            <a:ext cx="11556000" cy="6778800"/>
          </a:xfrm>
          <a:prstGeom prst="rect">
            <a:avLst/>
          </a:prstGeom>
        </p:spPr>
      </p:pic>
      <p:sp>
        <p:nvSpPr>
          <p:cNvPr id="2" name="直線圖說文字 2 1"/>
          <p:cNvSpPr/>
          <p:nvPr/>
        </p:nvSpPr>
        <p:spPr>
          <a:xfrm>
            <a:off x="8617801" y="977521"/>
            <a:ext cx="3200399" cy="865908"/>
          </a:xfrm>
          <a:prstGeom prst="borderCallout2">
            <a:avLst>
              <a:gd name="adj1" fmla="val 17981"/>
              <a:gd name="adj2" fmla="val -1262"/>
              <a:gd name="adj3" fmla="val 18750"/>
              <a:gd name="adj4" fmla="val -16667"/>
              <a:gd name="adj5" fmla="val 112500"/>
              <a:gd name="adj6" fmla="val -4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平底鞋在夏季的銷售明顯增加了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(+80%)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，往後可在夏季多生產平底鞋款。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11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圖片 2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2" y="0"/>
            <a:ext cx="12246176" cy="6755264"/>
          </a:xfrm>
          <a:prstGeom prst="rect">
            <a:avLst/>
          </a:prstGeom>
        </p:spPr>
      </p:pic>
      <p:sp>
        <p:nvSpPr>
          <p:cNvPr id="2" name="直線圖說文字 2 1"/>
          <p:cNvSpPr/>
          <p:nvPr/>
        </p:nvSpPr>
        <p:spPr>
          <a:xfrm>
            <a:off x="4547133" y="4826000"/>
            <a:ext cx="3377667" cy="885151"/>
          </a:xfrm>
          <a:prstGeom prst="borderCallout2">
            <a:avLst>
              <a:gd name="adj1" fmla="val 30209"/>
              <a:gd name="adj2" fmla="val -1852"/>
              <a:gd name="adj3" fmla="val 31440"/>
              <a:gd name="adj4" fmla="val -26172"/>
              <a:gd name="adj5" fmla="val 56120"/>
              <a:gd name="adj6" fmla="val -4292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去年靴子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銷售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不佳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。但推測今年為反聖嬰，冬季會偏冷，靴子的銷售又回升了。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658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圖片 3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34" y="100800"/>
            <a:ext cx="11556000" cy="6595890"/>
          </a:xfrm>
          <a:prstGeom prst="rect">
            <a:avLst/>
          </a:prstGeom>
        </p:spPr>
      </p:pic>
      <p:sp>
        <p:nvSpPr>
          <p:cNvPr id="2" name="直線圖說文字 2 1"/>
          <p:cNvSpPr/>
          <p:nvPr/>
        </p:nvSpPr>
        <p:spPr>
          <a:xfrm>
            <a:off x="8887692" y="3186545"/>
            <a:ext cx="3168841" cy="1012922"/>
          </a:xfrm>
          <a:prstGeom prst="borderCallout2">
            <a:avLst>
              <a:gd name="adj1" fmla="val 20724"/>
              <a:gd name="adj2" fmla="val -973"/>
              <a:gd name="adj3" fmla="val 18750"/>
              <a:gd name="adj4" fmla="val -16667"/>
              <a:gd name="adj5" fmla="val -2632"/>
              <a:gd name="adj6" fmla="val -2839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透過廣告行銷及藝名人的推廣，明顯此款鞋銷售最好。可以延伸更多類似設計的款式。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56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圖片 3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" y="100800"/>
            <a:ext cx="11556000" cy="65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" y="100800"/>
            <a:ext cx="11373133" cy="6595200"/>
          </a:xfrm>
          <a:prstGeom prst="rect">
            <a:avLst/>
          </a:prstGeom>
        </p:spPr>
      </p:pic>
      <p:sp>
        <p:nvSpPr>
          <p:cNvPr id="3" name="直線圖說文字 2 2"/>
          <p:cNvSpPr/>
          <p:nvPr/>
        </p:nvSpPr>
        <p:spPr>
          <a:xfrm>
            <a:off x="1608668" y="5418668"/>
            <a:ext cx="2935624" cy="905932"/>
          </a:xfrm>
          <a:prstGeom prst="borderCallout2">
            <a:avLst>
              <a:gd name="adj1" fmla="val -9527"/>
              <a:gd name="adj2" fmla="val 132082"/>
              <a:gd name="adj3" fmla="val 29861"/>
              <a:gd name="adj4" fmla="val 128521"/>
              <a:gd name="adj5" fmla="val 56945"/>
              <a:gd name="adj6" fmla="val 1014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可以發現此款鞋在四季都是銷售最好的。在庫存掌控上要特別留意。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465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圖片 1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" y="100800"/>
            <a:ext cx="11554791" cy="65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6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129331" y="2012159"/>
            <a:ext cx="745960" cy="6798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3"/>
          <p:cNvSpPr/>
          <p:nvPr/>
        </p:nvSpPr>
        <p:spPr>
          <a:xfrm>
            <a:off x="134280" y="149945"/>
            <a:ext cx="2890646" cy="261243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latin typeface="標楷體" pitchFamily="65" charset="-120"/>
                <a:ea typeface="標楷體" pitchFamily="65" charset="-120"/>
                <a:cs typeface="+mn-ea"/>
                <a:sym typeface="+mn-lt"/>
              </a:rPr>
              <a:t>專案動機</a:t>
            </a:r>
            <a:endParaRPr lang="zh-CN" altLang="en-US" sz="3600" dirty="0">
              <a:latin typeface="標楷體" pitchFamily="65" charset="-120"/>
              <a:ea typeface="標楷體" pitchFamily="65" charset="-120"/>
              <a:cs typeface="+mn-ea"/>
              <a:sym typeface="+mn-lt"/>
            </a:endParaRPr>
          </a:p>
        </p:txBody>
      </p:sp>
      <p:sp>
        <p:nvSpPr>
          <p:cNvPr id="10" name="流程圖: 接點 9"/>
          <p:cNvSpPr/>
          <p:nvPr/>
        </p:nvSpPr>
        <p:spPr>
          <a:xfrm>
            <a:off x="4334090" y="1559252"/>
            <a:ext cx="265932" cy="255775"/>
          </a:xfrm>
          <a:prstGeom prst="flowChartConnector">
            <a:avLst/>
          </a:prstGeom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接點 10"/>
          <p:cNvSpPr/>
          <p:nvPr/>
        </p:nvSpPr>
        <p:spPr>
          <a:xfrm>
            <a:off x="4344246" y="2639821"/>
            <a:ext cx="255776" cy="242987"/>
          </a:xfrm>
          <a:prstGeom prst="flowChartConnector">
            <a:avLst/>
          </a:prstGeom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接點 11"/>
          <p:cNvSpPr/>
          <p:nvPr/>
        </p:nvSpPr>
        <p:spPr>
          <a:xfrm>
            <a:off x="4349574" y="3754662"/>
            <a:ext cx="255776" cy="242987"/>
          </a:xfrm>
          <a:prstGeom prst="flowChartConnector">
            <a:avLst/>
          </a:prstGeom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接點 12"/>
          <p:cNvSpPr/>
          <p:nvPr/>
        </p:nvSpPr>
        <p:spPr>
          <a:xfrm>
            <a:off x="4349574" y="4971732"/>
            <a:ext cx="255776" cy="242987"/>
          </a:xfrm>
          <a:prstGeom prst="flowChartConnector">
            <a:avLst/>
          </a:prstGeom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994030" y="139475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提升公司銷售額</a:t>
            </a:r>
            <a:endParaRPr lang="zh-TW" altLang="en-US" sz="36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024943" y="2468928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開發更多符合大眾喜好的鞋款</a:t>
            </a:r>
            <a:endParaRPr lang="zh-TW" altLang="en-US" sz="36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082485" y="3583769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庫存、尺寸管控更加精準</a:t>
            </a:r>
            <a:endParaRPr lang="zh-TW" altLang="en-US" sz="36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082485" y="4800839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比較銷售情況，分析未來趨勢</a:t>
            </a:r>
            <a:endParaRPr lang="zh-TW" altLang="en-US" sz="36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954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圖片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157" y="20089"/>
            <a:ext cx="12881558" cy="735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3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圖片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800" y="21600"/>
            <a:ext cx="12880800" cy="7351200"/>
          </a:xfrm>
          <a:prstGeom prst="rect">
            <a:avLst/>
          </a:prstGeom>
        </p:spPr>
      </p:pic>
      <p:sp>
        <p:nvSpPr>
          <p:cNvPr id="3" name="直線圖說文字 2 2"/>
          <p:cNvSpPr/>
          <p:nvPr/>
        </p:nvSpPr>
        <p:spPr>
          <a:xfrm>
            <a:off x="5703452" y="4301066"/>
            <a:ext cx="3262747" cy="1077576"/>
          </a:xfrm>
          <a:prstGeom prst="borderCallout2">
            <a:avLst>
              <a:gd name="adj1" fmla="val 19172"/>
              <a:gd name="adj2" fmla="val -76"/>
              <a:gd name="adj3" fmla="val 18750"/>
              <a:gd name="adj4" fmla="val -16667"/>
              <a:gd name="adj5" fmla="val 70214"/>
              <a:gd name="adj6" fmla="val -4594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童鞋在週年慶銷售沒有高跟與平底出色，但根據秋季銷售比例童鞋是週年慶主力銷售時間點。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791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圖片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21" y="100800"/>
            <a:ext cx="11556000" cy="67788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250" y="1246910"/>
            <a:ext cx="3997655" cy="212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3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AutoShape 1" descr="各鞋款平均售價"/>
          <p:cNvSpPr>
            <a:spLocks noChangeAspect="1" noChangeArrowheads="1"/>
          </p:cNvSpPr>
          <p:nvPr/>
        </p:nvSpPr>
        <p:spPr bwMode="auto">
          <a:xfrm>
            <a:off x="609600" y="32226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25" y="242420"/>
            <a:ext cx="10828360" cy="665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AutoShape 1" descr="各鞋款平均售價"/>
          <p:cNvSpPr>
            <a:spLocks noChangeAspect="1" noChangeArrowheads="1"/>
          </p:cNvSpPr>
          <p:nvPr/>
        </p:nvSpPr>
        <p:spPr bwMode="auto">
          <a:xfrm>
            <a:off x="609600" y="32226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43" y="608411"/>
            <a:ext cx="11065575" cy="6056861"/>
          </a:xfrm>
          <a:prstGeom prst="rect">
            <a:avLst/>
          </a:prstGeom>
        </p:spPr>
      </p:pic>
      <p:sp>
        <p:nvSpPr>
          <p:cNvPr id="4" name="直線圖說文字 2 3"/>
          <p:cNvSpPr/>
          <p:nvPr/>
        </p:nvSpPr>
        <p:spPr>
          <a:xfrm>
            <a:off x="5305080" y="1573297"/>
            <a:ext cx="4948053" cy="975170"/>
          </a:xfrm>
          <a:prstGeom prst="borderCallout2">
            <a:avLst>
              <a:gd name="adj1" fmla="val 18750"/>
              <a:gd name="adj2" fmla="val -521"/>
              <a:gd name="adj3" fmla="val 18750"/>
              <a:gd name="adj4" fmla="val -16667"/>
              <a:gd name="adj5" fmla="val 71224"/>
              <a:gd name="adj6" fmla="val -3433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高跟售價高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約其他鞋款售價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倍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且銷售比例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高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(50%)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，此為公司主要收入來源。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15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129331" y="2012159"/>
            <a:ext cx="745960" cy="6798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3"/>
          <p:cNvSpPr/>
          <p:nvPr/>
        </p:nvSpPr>
        <p:spPr>
          <a:xfrm>
            <a:off x="134280" y="149945"/>
            <a:ext cx="2890646" cy="261243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latin typeface="標楷體" pitchFamily="65" charset="-120"/>
                <a:ea typeface="標楷體" pitchFamily="65" charset="-120"/>
                <a:cs typeface="+mn-ea"/>
                <a:sym typeface="+mn-lt"/>
              </a:rPr>
              <a:t>未來展望</a:t>
            </a:r>
            <a:endParaRPr lang="zh-CN" altLang="en-US" sz="3600" dirty="0">
              <a:latin typeface="標楷體" pitchFamily="65" charset="-120"/>
              <a:ea typeface="標楷體" pitchFamily="65" charset="-120"/>
              <a:cs typeface="+mn-ea"/>
              <a:sym typeface="+mn-lt"/>
            </a:endParaRPr>
          </a:p>
        </p:txBody>
      </p:sp>
      <p:sp>
        <p:nvSpPr>
          <p:cNvPr id="4" name="流程圖: 接點 3"/>
          <p:cNvSpPr/>
          <p:nvPr/>
        </p:nvSpPr>
        <p:spPr>
          <a:xfrm>
            <a:off x="4334090" y="1559252"/>
            <a:ext cx="265932" cy="255775"/>
          </a:xfrm>
          <a:prstGeom prst="flowChartConnector">
            <a:avLst/>
          </a:prstGeom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4904807" y="1409099"/>
            <a:ext cx="60749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採用推薦系統，提供消費者有興趣的商品，也幫助公司獲得更多的消費者與增加收益。</a:t>
            </a:r>
            <a:endParaRPr lang="zh-TW" altLang="en-US" sz="28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流程圖: 接點 6"/>
          <p:cNvSpPr/>
          <p:nvPr/>
        </p:nvSpPr>
        <p:spPr>
          <a:xfrm>
            <a:off x="4414115" y="3474458"/>
            <a:ext cx="265932" cy="255775"/>
          </a:xfrm>
          <a:prstGeom prst="flowChartConnector">
            <a:avLst/>
          </a:prstGeom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接點 7"/>
          <p:cNvSpPr/>
          <p:nvPr/>
        </p:nvSpPr>
        <p:spPr>
          <a:xfrm>
            <a:off x="4426454" y="4800393"/>
            <a:ext cx="265932" cy="255775"/>
          </a:xfrm>
          <a:prstGeom prst="flowChartConnector">
            <a:avLst/>
          </a:prstGeom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967154" y="3340735"/>
            <a:ext cx="6074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使用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Django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框架開發網站。</a:t>
            </a:r>
            <a:endParaRPr lang="zh-TW" altLang="en-US" sz="28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67154" y="4593935"/>
            <a:ext cx="60749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寫成自動化流程，讓消費者在下單的同時，就能知道客製化商品原物料是否有庫存及出貨天數。</a:t>
            </a:r>
            <a:endParaRPr lang="zh-TW" altLang="en-US" sz="28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03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995911" y="2903221"/>
            <a:ext cx="4200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THANK YOU</a:t>
            </a:r>
            <a:endParaRPr lang="zh-CN" altLang="en-US" sz="7200" dirty="0">
              <a:solidFill>
                <a:srgbClr val="48A2A0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28615" y="1829482"/>
            <a:ext cx="173477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END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843463" y="4810201"/>
            <a:ext cx="2520286" cy="257175"/>
            <a:chOff x="4843463" y="4520714"/>
            <a:chExt cx="2520286" cy="257175"/>
          </a:xfrm>
        </p:grpSpPr>
        <p:sp>
          <p:nvSpPr>
            <p:cNvPr id="11" name="椭圆 10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67175" y="2457450"/>
            <a:ext cx="4057650" cy="0"/>
            <a:chOff x="4129088" y="2457450"/>
            <a:chExt cx="4057650" cy="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01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129331" y="2012159"/>
            <a:ext cx="745960" cy="6798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3"/>
          <p:cNvSpPr/>
          <p:nvPr/>
        </p:nvSpPr>
        <p:spPr>
          <a:xfrm>
            <a:off x="134280" y="149945"/>
            <a:ext cx="2890646" cy="261243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latin typeface="標楷體" pitchFamily="65" charset="-120"/>
                <a:ea typeface="標楷體" pitchFamily="65" charset="-120"/>
                <a:cs typeface="+mn-ea"/>
                <a:sym typeface="+mn-lt"/>
              </a:rPr>
              <a:t>流程圖</a:t>
            </a:r>
            <a:endParaRPr lang="zh-CN" altLang="en-US" sz="3600" dirty="0">
              <a:latin typeface="標楷體" pitchFamily="65" charset="-120"/>
              <a:ea typeface="標楷體" pitchFamily="65" charset="-120"/>
              <a:cs typeface="+mn-ea"/>
              <a:sym typeface="+mn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900" y="2846725"/>
            <a:ext cx="1875710" cy="187571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57" y="3921905"/>
            <a:ext cx="3021356" cy="174567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85" y="1448729"/>
            <a:ext cx="2014773" cy="201477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677" y="4313872"/>
            <a:ext cx="1861490" cy="961738"/>
          </a:xfrm>
          <a:prstGeom prst="rect">
            <a:avLst/>
          </a:prstGeom>
        </p:spPr>
      </p:pic>
      <p:sp>
        <p:nvSpPr>
          <p:cNvPr id="20" name="向右箭號 19"/>
          <p:cNvSpPr/>
          <p:nvPr/>
        </p:nvSpPr>
        <p:spPr>
          <a:xfrm>
            <a:off x="5761179" y="2352101"/>
            <a:ext cx="875498" cy="358087"/>
          </a:xfrm>
          <a:prstGeom prst="rightArrow">
            <a:avLst/>
          </a:prstGeom>
          <a:solidFill>
            <a:srgbClr val="B0C4DD"/>
          </a:solidFill>
          <a:ln>
            <a:solidFill>
              <a:schemeClr val="accent6">
                <a:lumMod val="75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 rot="10800000">
            <a:off x="4793408" y="4917523"/>
            <a:ext cx="875498" cy="358087"/>
          </a:xfrm>
          <a:prstGeom prst="rightArrow">
            <a:avLst/>
          </a:prstGeom>
          <a:solidFill>
            <a:srgbClr val="B0C4DD"/>
          </a:solidFill>
          <a:ln>
            <a:solidFill>
              <a:schemeClr val="accent6">
                <a:lumMod val="75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箭號 (下彎) 21"/>
          <p:cNvSpPr/>
          <p:nvPr/>
        </p:nvSpPr>
        <p:spPr>
          <a:xfrm rot="8859703">
            <a:off x="9127310" y="5273952"/>
            <a:ext cx="1302581" cy="787249"/>
          </a:xfrm>
          <a:prstGeom prst="curvedDownArrow">
            <a:avLst/>
          </a:prstGeom>
          <a:solidFill>
            <a:srgbClr val="B0C4DD"/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B0C4DD"/>
              </a:solidFill>
            </a:endParaRPr>
          </a:p>
        </p:txBody>
      </p:sp>
      <p:sp>
        <p:nvSpPr>
          <p:cNvPr id="25" name="弧形箭號 (下彎) 24"/>
          <p:cNvSpPr/>
          <p:nvPr/>
        </p:nvSpPr>
        <p:spPr>
          <a:xfrm rot="1843581">
            <a:off x="9888288" y="1438075"/>
            <a:ext cx="1302581" cy="787249"/>
          </a:xfrm>
          <a:prstGeom prst="curvedDownArrow">
            <a:avLst/>
          </a:prstGeom>
          <a:solidFill>
            <a:srgbClr val="B0C4DD"/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B0C4DD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600" y="1615003"/>
            <a:ext cx="1965594" cy="147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5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129331" y="2012159"/>
            <a:ext cx="745960" cy="6798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3"/>
          <p:cNvSpPr/>
          <p:nvPr/>
        </p:nvSpPr>
        <p:spPr>
          <a:xfrm>
            <a:off x="134280" y="149945"/>
            <a:ext cx="2890646" cy="261243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latin typeface="標楷體" pitchFamily="65" charset="-120"/>
                <a:ea typeface="標楷體" pitchFamily="65" charset="-120"/>
                <a:cs typeface="+mn-ea"/>
                <a:sym typeface="+mn-lt"/>
              </a:rPr>
              <a:t>資料爬取</a:t>
            </a:r>
            <a:endParaRPr lang="zh-CN" altLang="en-US" sz="3600" dirty="0">
              <a:latin typeface="標楷體" pitchFamily="65" charset="-120"/>
              <a:ea typeface="標楷體" pitchFamily="65" charset="-120"/>
              <a:cs typeface="+mn-ea"/>
              <a:sym typeface="+mn-lt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815295" y="3714996"/>
            <a:ext cx="345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0070C0"/>
                </a:solidFill>
                <a:ea typeface="標楷體" pitchFamily="65" charset="-120"/>
              </a:rPr>
              <a:t>Momentanee</a:t>
            </a:r>
            <a:r>
              <a:rPr lang="zh-TW" altLang="en-US" sz="2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官</a:t>
            </a:r>
            <a:r>
              <a:rPr lang="zh-TW" altLang="en-US" sz="2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網</a:t>
            </a:r>
          </a:p>
        </p:txBody>
      </p:sp>
      <p:sp>
        <p:nvSpPr>
          <p:cNvPr id="8" name="流程圖: 接點 7"/>
          <p:cNvSpPr/>
          <p:nvPr/>
        </p:nvSpPr>
        <p:spPr>
          <a:xfrm>
            <a:off x="866605" y="3848719"/>
            <a:ext cx="265932" cy="255775"/>
          </a:xfrm>
          <a:prstGeom prst="flowChartConnector">
            <a:avLst/>
          </a:prstGeom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接點 8"/>
          <p:cNvSpPr/>
          <p:nvPr/>
        </p:nvSpPr>
        <p:spPr>
          <a:xfrm>
            <a:off x="866605" y="5096396"/>
            <a:ext cx="265932" cy="255775"/>
          </a:xfrm>
          <a:prstGeom prst="flowChartConnector">
            <a:avLst/>
          </a:prstGeom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370697" y="4088672"/>
            <a:ext cx="358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24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827190" y="4998596"/>
            <a:ext cx="3454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合作品牌 </a:t>
            </a:r>
            <a:r>
              <a:rPr lang="en-US" altLang="zh-TW" sz="2800" b="1" dirty="0" smtClean="0">
                <a:solidFill>
                  <a:srgbClr val="0070C0"/>
                </a:solidFill>
                <a:latin typeface="+mj-ea"/>
                <a:ea typeface="+mj-ea"/>
              </a:rPr>
              <a:t>Arontine</a:t>
            </a:r>
            <a:r>
              <a:rPr lang="zh-TW" altLang="en-US" sz="28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zh-TW" altLang="en-US" sz="2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鞋款資料</a:t>
            </a:r>
            <a:endParaRPr lang="zh-TW" altLang="en-US" sz="28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78" y="636763"/>
            <a:ext cx="1460743" cy="107714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546" y="149945"/>
            <a:ext cx="6193113" cy="65106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625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129331" y="2012159"/>
            <a:ext cx="745960" cy="6798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3"/>
          <p:cNvSpPr/>
          <p:nvPr/>
        </p:nvSpPr>
        <p:spPr>
          <a:xfrm>
            <a:off x="134280" y="149945"/>
            <a:ext cx="2890646" cy="261243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latin typeface="標楷體" pitchFamily="65" charset="-120"/>
                <a:ea typeface="標楷體" pitchFamily="65" charset="-120"/>
                <a:cs typeface="+mn-ea"/>
                <a:sym typeface="+mn-lt"/>
              </a:rPr>
              <a:t>原始資料</a:t>
            </a:r>
            <a:endParaRPr lang="zh-CN" altLang="en-US" sz="3600" dirty="0">
              <a:latin typeface="標楷體" pitchFamily="65" charset="-120"/>
              <a:ea typeface="標楷體" pitchFamily="65" charset="-120"/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842" y="2159711"/>
            <a:ext cx="8920195" cy="45374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4759036" y="569000"/>
            <a:ext cx="59643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所有</a:t>
            </a:r>
            <a:r>
              <a:rPr lang="zh-TW" altLang="en-US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鞋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款類別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､</a:t>
            </a:r>
            <a:r>
              <a:rPr lang="zh-TW" altLang="en-US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鞋名</a:t>
            </a:r>
            <a:r>
              <a:rPr lang="en-US" altLang="zh-TW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､</a:t>
            </a:r>
            <a:r>
              <a:rPr lang="zh-TW" altLang="en-US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商品描述</a:t>
            </a:r>
            <a:r>
              <a:rPr lang="en-US" altLang="zh-TW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､</a:t>
            </a:r>
            <a:r>
              <a:rPr lang="zh-TW" altLang="en-US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售價</a:t>
            </a:r>
            <a:r>
              <a:rPr lang="en-US" altLang="zh-TW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､</a:t>
            </a:r>
            <a:r>
              <a:rPr lang="zh-TW" altLang="en-US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尺寸</a:t>
            </a:r>
            <a:r>
              <a:rPr lang="en-US" altLang="zh-TW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､</a:t>
            </a:r>
            <a:r>
              <a:rPr lang="zh-TW" altLang="en-US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庫存</a:t>
            </a:r>
            <a:r>
              <a:rPr lang="en-US" altLang="zh-TW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､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數量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､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日期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､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銷售數量</a:t>
            </a:r>
            <a:endParaRPr lang="zh-TW" altLang="en-US" sz="28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流程圖: 接點 6"/>
          <p:cNvSpPr/>
          <p:nvPr/>
        </p:nvSpPr>
        <p:spPr>
          <a:xfrm>
            <a:off x="3993619" y="870375"/>
            <a:ext cx="265932" cy="255775"/>
          </a:xfrm>
          <a:prstGeom prst="flowChartConnector">
            <a:avLst/>
          </a:prstGeom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11" y="4548894"/>
            <a:ext cx="1615112" cy="98907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87" y="5843154"/>
            <a:ext cx="1723159" cy="68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1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129331" y="2012159"/>
            <a:ext cx="745960" cy="6798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3"/>
          <p:cNvSpPr/>
          <p:nvPr/>
        </p:nvSpPr>
        <p:spPr>
          <a:xfrm>
            <a:off x="134280" y="149945"/>
            <a:ext cx="2890646" cy="261243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latin typeface="標楷體" pitchFamily="65" charset="-120"/>
                <a:ea typeface="標楷體" pitchFamily="65" charset="-120"/>
                <a:cs typeface="+mn-ea"/>
                <a:sym typeface="+mn-lt"/>
              </a:rPr>
              <a:t>資料處理</a:t>
            </a:r>
            <a:endParaRPr lang="zh-CN" altLang="en-US" sz="3600" dirty="0">
              <a:latin typeface="標楷體" pitchFamily="65" charset="-120"/>
              <a:ea typeface="標楷體" pitchFamily="65" charset="-120"/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452" y="3539809"/>
            <a:ext cx="6540948" cy="31754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81"/>
          <a:stretch/>
        </p:blipFill>
        <p:spPr>
          <a:xfrm>
            <a:off x="5422452" y="149946"/>
            <a:ext cx="6540948" cy="3219120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sp>
        <p:nvSpPr>
          <p:cNvPr id="4" name="圓角矩形 3"/>
          <p:cNvSpPr/>
          <p:nvPr/>
        </p:nvSpPr>
        <p:spPr>
          <a:xfrm>
            <a:off x="11145982" y="140564"/>
            <a:ext cx="505691" cy="32191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422452" y="3539808"/>
            <a:ext cx="505691" cy="31754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弧形箭號 (左彎) 9"/>
          <p:cNvSpPr/>
          <p:nvPr/>
        </p:nvSpPr>
        <p:spPr>
          <a:xfrm rot="407997" flipH="1">
            <a:off x="4568291" y="2239513"/>
            <a:ext cx="680248" cy="1907859"/>
          </a:xfrm>
          <a:prstGeom prst="curvedLeftArrow">
            <a:avLst/>
          </a:prstGeom>
          <a:solidFill>
            <a:srgbClr val="6C92C0"/>
          </a:solidFill>
          <a:ln w="12700"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20459" y="4047211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目標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日期區分成四季 </a:t>
            </a:r>
            <a:endParaRPr lang="zh-TW" altLang="en-US" sz="28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20459" y="5065178"/>
            <a:ext cx="43018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作法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將日期設為索引並排序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再取四季的時間區塊。</a:t>
            </a:r>
            <a:endParaRPr lang="zh-TW" altLang="en-US" sz="28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3" name="流程圖: 接點 12"/>
          <p:cNvSpPr/>
          <p:nvPr/>
        </p:nvSpPr>
        <p:spPr>
          <a:xfrm>
            <a:off x="134280" y="4180934"/>
            <a:ext cx="265932" cy="255775"/>
          </a:xfrm>
          <a:prstGeom prst="flowChartConnector">
            <a:avLst/>
          </a:prstGeom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接點 13"/>
          <p:cNvSpPr/>
          <p:nvPr/>
        </p:nvSpPr>
        <p:spPr>
          <a:xfrm>
            <a:off x="134280" y="5286456"/>
            <a:ext cx="265932" cy="255775"/>
          </a:xfrm>
          <a:prstGeom prst="flowChartConnector">
            <a:avLst/>
          </a:prstGeom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97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129331" y="2012159"/>
            <a:ext cx="745960" cy="6798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3"/>
          <p:cNvSpPr/>
          <p:nvPr/>
        </p:nvSpPr>
        <p:spPr>
          <a:xfrm>
            <a:off x="134280" y="149945"/>
            <a:ext cx="2890646" cy="261243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latin typeface="標楷體" pitchFamily="65" charset="-120"/>
                <a:ea typeface="標楷體" pitchFamily="65" charset="-120"/>
                <a:cs typeface="+mn-ea"/>
                <a:sym typeface="+mn-lt"/>
              </a:rPr>
              <a:t>資料處理</a:t>
            </a:r>
            <a:endParaRPr lang="zh-CN" altLang="en-US" sz="3600" dirty="0">
              <a:latin typeface="標楷體" pitchFamily="65" charset="-120"/>
              <a:ea typeface="標楷體" pitchFamily="65" charset="-120"/>
              <a:cs typeface="+mn-ea"/>
              <a:sym typeface="+mn-lt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44" y="99646"/>
            <a:ext cx="7822838" cy="325827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854" y="3384886"/>
            <a:ext cx="6109855" cy="33733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文字方塊 3"/>
          <p:cNvSpPr txBox="1"/>
          <p:nvPr/>
        </p:nvSpPr>
        <p:spPr>
          <a:xfrm>
            <a:off x="1323110" y="4200594"/>
            <a:ext cx="3732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使用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matplotlib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套件，畫出圖表</a:t>
            </a:r>
            <a:endParaRPr lang="zh-TW" altLang="en-US" sz="28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9" name="流程圖: 接點 8"/>
          <p:cNvSpPr/>
          <p:nvPr/>
        </p:nvSpPr>
        <p:spPr>
          <a:xfrm>
            <a:off x="795601" y="4406557"/>
            <a:ext cx="265932" cy="255775"/>
          </a:xfrm>
          <a:prstGeom prst="flowChartConnector">
            <a:avLst/>
          </a:prstGeom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380" y="5924488"/>
            <a:ext cx="2233534" cy="83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7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/>
        </p:nvSpPr>
        <p:spPr>
          <a:xfrm>
            <a:off x="3097215" y="344293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401881" y="2697960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19699" y="2825535"/>
            <a:ext cx="716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85135" y="3815467"/>
            <a:ext cx="87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cs typeface="+mn-ea"/>
                <a:sym typeface="+mn-lt"/>
              </a:rPr>
              <a:t>折線圖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09135" y="3904930"/>
            <a:ext cx="201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cs typeface="+mn-ea"/>
                <a:sym typeface="+mn-lt"/>
              </a:rPr>
              <a:t>.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55890" y="5814759"/>
            <a:ext cx="87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cs typeface="+mn-ea"/>
                <a:sym typeface="+mn-lt"/>
              </a:rPr>
              <a:t>環圈圖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941450" y="6190610"/>
            <a:ext cx="201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160902" y="1270802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TW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資料視覺化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401881" y="4790590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467449" y="4914089"/>
            <a:ext cx="822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116359" y="5549132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757688" y="1683383"/>
            <a:ext cx="6573115" cy="130257"/>
            <a:chOff x="4129088" y="2457450"/>
            <a:chExt cx="4057650" cy="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4843463" y="2101366"/>
            <a:ext cx="2520286" cy="257175"/>
            <a:chOff x="4843463" y="4520714"/>
            <a:chExt cx="2520286" cy="257175"/>
          </a:xfrm>
        </p:grpSpPr>
        <p:sp>
          <p:nvSpPr>
            <p:cNvPr id="30" name="椭圆 29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843463" y="899270"/>
            <a:ext cx="2520286" cy="257175"/>
            <a:chOff x="4843463" y="4520714"/>
            <a:chExt cx="2520286" cy="257175"/>
          </a:xfrm>
        </p:grpSpPr>
        <p:sp>
          <p:nvSpPr>
            <p:cNvPr id="40" name="椭圆 39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7" name="文本框 16"/>
          <p:cNvSpPr txBox="1"/>
          <p:nvPr/>
        </p:nvSpPr>
        <p:spPr>
          <a:xfrm>
            <a:off x="5249052" y="4184799"/>
            <a:ext cx="201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cs typeface="+mn-ea"/>
                <a:sym typeface="+mn-lt"/>
              </a:rPr>
              <a:t>夏季銷售比較</a:t>
            </a:r>
            <a:endParaRPr lang="en-US" altLang="zh-TW" sz="1200" dirty="0" smtClean="0">
              <a:cs typeface="+mn-ea"/>
              <a:sym typeface="+mn-lt"/>
            </a:endParaRPr>
          </a:p>
        </p:txBody>
      </p:sp>
      <p:sp>
        <p:nvSpPr>
          <p:cNvPr id="48" name="文本框 20"/>
          <p:cNvSpPr txBox="1"/>
          <p:nvPr/>
        </p:nvSpPr>
        <p:spPr>
          <a:xfrm>
            <a:off x="8955633" y="3777817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cs typeface="+mn-ea"/>
                <a:sym typeface="+mn-lt"/>
              </a:rPr>
              <a:t>堆疊橫條圖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9" name="文本框 21"/>
          <p:cNvSpPr txBox="1"/>
          <p:nvPr/>
        </p:nvSpPr>
        <p:spPr>
          <a:xfrm>
            <a:off x="8702460" y="4162446"/>
            <a:ext cx="201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cs typeface="+mn-ea"/>
                <a:sym typeface="+mn-lt"/>
              </a:rPr>
              <a:t>各季銷售與週年銷售情況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50" name="文本框 20"/>
          <p:cNvSpPr txBox="1"/>
          <p:nvPr/>
        </p:nvSpPr>
        <p:spPr>
          <a:xfrm>
            <a:off x="5548256" y="585419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cs typeface="+mn-ea"/>
                <a:sym typeface="+mn-lt"/>
              </a:rPr>
              <a:t>群組橫條圖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1" name="文本框 21"/>
          <p:cNvSpPr txBox="1"/>
          <p:nvPr/>
        </p:nvSpPr>
        <p:spPr>
          <a:xfrm>
            <a:off x="5264648" y="6230049"/>
            <a:ext cx="201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cs typeface="+mn-ea"/>
                <a:sym typeface="+mn-lt"/>
              </a:rPr>
              <a:t>年中與週年慶</a:t>
            </a:r>
            <a:r>
              <a:rPr lang="zh-TW" altLang="en-US" sz="1200" dirty="0" smtClean="0">
                <a:cs typeface="+mn-ea"/>
                <a:sym typeface="+mn-lt"/>
              </a:rPr>
              <a:t>銷售雙數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54" name="文本框 20"/>
          <p:cNvSpPr txBox="1"/>
          <p:nvPr/>
        </p:nvSpPr>
        <p:spPr>
          <a:xfrm>
            <a:off x="9041098" y="5814759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cs typeface="+mn-ea"/>
                <a:sym typeface="+mn-lt"/>
              </a:rPr>
              <a:t>群組直條圖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5" name="文本框 21"/>
          <p:cNvSpPr txBox="1"/>
          <p:nvPr/>
        </p:nvSpPr>
        <p:spPr>
          <a:xfrm>
            <a:off x="8757490" y="6190610"/>
            <a:ext cx="201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cs typeface="+mn-ea"/>
                <a:sym typeface="+mn-lt"/>
              </a:rPr>
              <a:t>年中與週年慶銷售額情況</a:t>
            </a:r>
            <a:endParaRPr lang="en-US" altLang="zh-TW" sz="1200" dirty="0" smtClean="0">
              <a:cs typeface="+mn-ea"/>
              <a:sym typeface="+mn-lt"/>
            </a:endParaRPr>
          </a:p>
          <a:p>
            <a:pPr algn="ctr"/>
            <a:r>
              <a:rPr lang="zh-TW" altLang="en-US" sz="1200" dirty="0">
                <a:cs typeface="+mn-ea"/>
                <a:sym typeface="+mn-lt"/>
              </a:rPr>
              <a:t>各款式平均</a:t>
            </a:r>
            <a:r>
              <a:rPr lang="zh-TW" altLang="en-US" sz="1200" dirty="0" smtClean="0">
                <a:cs typeface="+mn-ea"/>
                <a:sym typeface="+mn-lt"/>
              </a:rPr>
              <a:t>售價</a:t>
            </a:r>
            <a:endParaRPr lang="en-US" altLang="zh-TW" sz="1200" dirty="0" smtClean="0">
              <a:cs typeface="+mn-ea"/>
              <a:sym typeface="+mn-lt"/>
            </a:endParaRPr>
          </a:p>
          <a:p>
            <a:pPr algn="ctr"/>
            <a:r>
              <a:rPr lang="zh-TW" altLang="en-US" sz="1200" dirty="0">
                <a:cs typeface="+mn-ea"/>
                <a:sym typeface="+mn-lt"/>
              </a:rPr>
              <a:t>庫存表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56" name="椭圆 18"/>
          <p:cNvSpPr/>
          <p:nvPr/>
        </p:nvSpPr>
        <p:spPr>
          <a:xfrm>
            <a:off x="9217921" y="4790590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文本框 19"/>
          <p:cNvSpPr txBox="1"/>
          <p:nvPr/>
        </p:nvSpPr>
        <p:spPr>
          <a:xfrm>
            <a:off x="9275510" y="4882119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en-US" altLang="zh-TW" sz="4400" b="1" dirty="0" smtClean="0">
                <a:solidFill>
                  <a:schemeClr val="bg1"/>
                </a:solidFill>
                <a:cs typeface="+mn-ea"/>
                <a:sym typeface="+mn-lt"/>
              </a:rPr>
              <a:t>6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8" name="椭圆 34"/>
          <p:cNvSpPr/>
          <p:nvPr/>
        </p:nvSpPr>
        <p:spPr>
          <a:xfrm>
            <a:off x="9932399" y="5549132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椭圆 24"/>
          <p:cNvSpPr/>
          <p:nvPr/>
        </p:nvSpPr>
        <p:spPr>
          <a:xfrm>
            <a:off x="6395920" y="5533519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椭圆 3"/>
          <p:cNvSpPr/>
          <p:nvPr/>
        </p:nvSpPr>
        <p:spPr>
          <a:xfrm>
            <a:off x="5700586" y="4788542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文本框 4"/>
          <p:cNvSpPr txBox="1"/>
          <p:nvPr/>
        </p:nvSpPr>
        <p:spPr>
          <a:xfrm>
            <a:off x="5770314" y="4916117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en-US" altLang="zh-TW" sz="4400" b="1" dirty="0" smtClean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2" name="椭圆 24"/>
          <p:cNvSpPr/>
          <p:nvPr/>
        </p:nvSpPr>
        <p:spPr>
          <a:xfrm>
            <a:off x="9844131" y="3387814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3" name="椭圆 3"/>
          <p:cNvSpPr/>
          <p:nvPr/>
        </p:nvSpPr>
        <p:spPr>
          <a:xfrm>
            <a:off x="9148797" y="2642837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" name="文本框 4"/>
          <p:cNvSpPr txBox="1"/>
          <p:nvPr/>
        </p:nvSpPr>
        <p:spPr>
          <a:xfrm>
            <a:off x="9205737" y="2744836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en-US" altLang="zh-TW" sz="4400" b="1" dirty="0" smtClean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5" name="椭圆 18"/>
          <p:cNvSpPr/>
          <p:nvPr/>
        </p:nvSpPr>
        <p:spPr>
          <a:xfrm>
            <a:off x="5676794" y="2642837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6" name="文本框 19"/>
          <p:cNvSpPr txBox="1"/>
          <p:nvPr/>
        </p:nvSpPr>
        <p:spPr>
          <a:xfrm>
            <a:off x="5747171" y="2766336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en-US" altLang="zh-TW" sz="4400" b="1" dirty="0" smtClean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7" name="椭圆 34"/>
          <p:cNvSpPr/>
          <p:nvPr/>
        </p:nvSpPr>
        <p:spPr>
          <a:xfrm>
            <a:off x="6391272" y="3401379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8" name="文本框 10"/>
          <p:cNvSpPr txBox="1"/>
          <p:nvPr/>
        </p:nvSpPr>
        <p:spPr>
          <a:xfrm>
            <a:off x="2487833" y="3810545"/>
            <a:ext cx="87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cs typeface="+mn-ea"/>
                <a:sym typeface="+mn-lt"/>
              </a:rPr>
              <a:t>圓餅圖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0" name="文本框 16"/>
          <p:cNvSpPr txBox="1"/>
          <p:nvPr/>
        </p:nvSpPr>
        <p:spPr>
          <a:xfrm>
            <a:off x="1941450" y="4162446"/>
            <a:ext cx="201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cs typeface="+mn-ea"/>
                <a:sym typeface="+mn-lt"/>
              </a:rPr>
              <a:t>所有鞋款款式比例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71" name="文本框 21"/>
          <p:cNvSpPr txBox="1"/>
          <p:nvPr/>
        </p:nvSpPr>
        <p:spPr>
          <a:xfrm>
            <a:off x="1941450" y="6223530"/>
            <a:ext cx="201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cs typeface="+mn-ea"/>
                <a:sym typeface="+mn-lt"/>
              </a:rPr>
              <a:t>各季銷售最好的鞋款</a:t>
            </a:r>
            <a:endParaRPr lang="zh-CN" altLang="en-US" sz="1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38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3"/>
          <p:cNvSpPr/>
          <p:nvPr/>
        </p:nvSpPr>
        <p:spPr>
          <a:xfrm>
            <a:off x="-1226820" y="-1206731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4"/>
          <p:cNvSpPr/>
          <p:nvPr/>
        </p:nvSpPr>
        <p:spPr>
          <a:xfrm>
            <a:off x="550292" y="608411"/>
            <a:ext cx="611305" cy="556631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8" name="圖片 7"/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55944" y="173182"/>
            <a:ext cx="11336057" cy="668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emp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1265</TotalTime>
  <Words>477</Words>
  <Application>Microsoft Office PowerPoint</Application>
  <PresentationFormat>自訂</PresentationFormat>
  <Paragraphs>63</Paragraphs>
  <Slides>26</Slides>
  <Notes>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Windows 使用者</cp:lastModifiedBy>
  <cp:revision>95</cp:revision>
  <dcterms:created xsi:type="dcterms:W3CDTF">2016-01-19T08:46:18Z</dcterms:created>
  <dcterms:modified xsi:type="dcterms:W3CDTF">2021-11-06T00:19:43Z</dcterms:modified>
</cp:coreProperties>
</file>