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9" r:id="rId4"/>
    <p:sldId id="258" r:id="rId5"/>
    <p:sldId id="264" r:id="rId6"/>
    <p:sldId id="260" r:id="rId7"/>
    <p:sldId id="265" r:id="rId8"/>
    <p:sldId id="267" r:id="rId9"/>
    <p:sldId id="266" r:id="rId10"/>
    <p:sldId id="268" r:id="rId11"/>
    <p:sldId id="269" r:id="rId12"/>
    <p:sldId id="270" r:id="rId13"/>
    <p:sldId id="273" r:id="rId14"/>
    <p:sldId id="274" r:id="rId15"/>
    <p:sldId id="261"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66"/>
    <p:restoredTop sz="83752"/>
  </p:normalViewPr>
  <p:slideViewPr>
    <p:cSldViewPr snapToGrid="0" snapToObjects="1">
      <p:cViewPr varScale="1">
        <p:scale>
          <a:sx n="70" d="100"/>
          <a:sy n="70" d="100"/>
        </p:scale>
        <p:origin x="192"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91D48-596A-6945-BBD4-9E8671FC6515}" type="datetimeFigureOut">
              <a:rPr lang="en-US" smtClean="0"/>
              <a:t>3/19/21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290410-58DC-D74E-AA07-0DABA3ECE3D3}" type="slidenum">
              <a:rPr lang="en-US" smtClean="0"/>
              <a:t>‹#›</a:t>
            </a:fld>
            <a:endParaRPr lang="en-US"/>
          </a:p>
        </p:txBody>
      </p:sp>
    </p:spTree>
    <p:extLst>
      <p:ext uri="{BB962C8B-B14F-4D97-AF65-F5344CB8AC3E}">
        <p14:creationId xmlns:p14="http://schemas.microsoft.com/office/powerpoint/2010/main" val="3114868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290410-58DC-D74E-AA07-0DABA3ECE3D3}" type="slidenum">
              <a:rPr lang="en-US" smtClean="0"/>
              <a:t>4</a:t>
            </a:fld>
            <a:endParaRPr lang="en-US"/>
          </a:p>
        </p:txBody>
      </p:sp>
    </p:spTree>
    <p:extLst>
      <p:ext uri="{BB962C8B-B14F-4D97-AF65-F5344CB8AC3E}">
        <p14:creationId xmlns:p14="http://schemas.microsoft.com/office/powerpoint/2010/main" val="3120061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intended to use release date, however, Spotify was missing most of the values. So instead of fabricating the missing data with an average date, we opted to drop that feature from the set.</a:t>
            </a:r>
          </a:p>
        </p:txBody>
      </p:sp>
      <p:sp>
        <p:nvSpPr>
          <p:cNvPr id="4" name="Slide Number Placeholder 3"/>
          <p:cNvSpPr>
            <a:spLocks noGrp="1"/>
          </p:cNvSpPr>
          <p:nvPr>
            <p:ph type="sldNum" sz="quarter" idx="5"/>
          </p:nvPr>
        </p:nvSpPr>
        <p:spPr/>
        <p:txBody>
          <a:bodyPr/>
          <a:lstStyle/>
          <a:p>
            <a:fld id="{17290410-58DC-D74E-AA07-0DABA3ECE3D3}" type="slidenum">
              <a:rPr lang="en-US" smtClean="0"/>
              <a:t>5</a:t>
            </a:fld>
            <a:endParaRPr lang="en-US"/>
          </a:p>
        </p:txBody>
      </p:sp>
    </p:spTree>
    <p:extLst>
      <p:ext uri="{BB962C8B-B14F-4D97-AF65-F5344CB8AC3E}">
        <p14:creationId xmlns:p14="http://schemas.microsoft.com/office/powerpoint/2010/main" val="2097592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290410-58DC-D74E-AA07-0DABA3ECE3D3}" type="slidenum">
              <a:rPr lang="en-US" smtClean="0"/>
              <a:t>6</a:t>
            </a:fld>
            <a:endParaRPr lang="en-US"/>
          </a:p>
        </p:txBody>
      </p:sp>
    </p:spTree>
    <p:extLst>
      <p:ext uri="{BB962C8B-B14F-4D97-AF65-F5344CB8AC3E}">
        <p14:creationId xmlns:p14="http://schemas.microsoft.com/office/powerpoint/2010/main" val="1247599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started with Decision Trees to get a sense of how valuable certain features were.</a:t>
            </a:r>
          </a:p>
        </p:txBody>
      </p:sp>
      <p:sp>
        <p:nvSpPr>
          <p:cNvPr id="4" name="Slide Number Placeholder 3"/>
          <p:cNvSpPr>
            <a:spLocks noGrp="1"/>
          </p:cNvSpPr>
          <p:nvPr>
            <p:ph type="sldNum" sz="quarter" idx="5"/>
          </p:nvPr>
        </p:nvSpPr>
        <p:spPr/>
        <p:txBody>
          <a:bodyPr/>
          <a:lstStyle/>
          <a:p>
            <a:fld id="{17290410-58DC-D74E-AA07-0DABA3ECE3D3}" type="slidenum">
              <a:rPr lang="en-US" smtClean="0"/>
              <a:t>7</a:t>
            </a:fld>
            <a:endParaRPr lang="en-US"/>
          </a:p>
        </p:txBody>
      </p:sp>
    </p:spTree>
    <p:extLst>
      <p:ext uri="{BB962C8B-B14F-4D97-AF65-F5344CB8AC3E}">
        <p14:creationId xmlns:p14="http://schemas.microsoft.com/office/powerpoint/2010/main" val="2151188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an example of the trees generated per genre.</a:t>
            </a:r>
          </a:p>
        </p:txBody>
      </p:sp>
      <p:sp>
        <p:nvSpPr>
          <p:cNvPr id="4" name="Slide Number Placeholder 3"/>
          <p:cNvSpPr>
            <a:spLocks noGrp="1"/>
          </p:cNvSpPr>
          <p:nvPr>
            <p:ph type="sldNum" sz="quarter" idx="5"/>
          </p:nvPr>
        </p:nvSpPr>
        <p:spPr/>
        <p:txBody>
          <a:bodyPr/>
          <a:lstStyle/>
          <a:p>
            <a:fld id="{17290410-58DC-D74E-AA07-0DABA3ECE3D3}" type="slidenum">
              <a:rPr lang="en-US" smtClean="0"/>
              <a:t>8</a:t>
            </a:fld>
            <a:endParaRPr lang="en-US"/>
          </a:p>
        </p:txBody>
      </p:sp>
    </p:spTree>
    <p:extLst>
      <p:ext uri="{BB962C8B-B14F-4D97-AF65-F5344CB8AC3E}">
        <p14:creationId xmlns:p14="http://schemas.microsoft.com/office/powerpoint/2010/main" val="2258958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‘Accuracy’ was used as the scoring method for genre prediction due to its non-binary nature.  We were still able to evaluate recall score in our classification report.</a:t>
            </a:r>
          </a:p>
        </p:txBody>
      </p:sp>
      <p:sp>
        <p:nvSpPr>
          <p:cNvPr id="4" name="Slide Number Placeholder 3"/>
          <p:cNvSpPr>
            <a:spLocks noGrp="1"/>
          </p:cNvSpPr>
          <p:nvPr>
            <p:ph type="sldNum" sz="quarter" idx="5"/>
          </p:nvPr>
        </p:nvSpPr>
        <p:spPr/>
        <p:txBody>
          <a:bodyPr/>
          <a:lstStyle/>
          <a:p>
            <a:fld id="{17290410-58DC-D74E-AA07-0DABA3ECE3D3}" type="slidenum">
              <a:rPr lang="en-US" smtClean="0"/>
              <a:t>10</a:t>
            </a:fld>
            <a:endParaRPr lang="en-US"/>
          </a:p>
        </p:txBody>
      </p:sp>
    </p:spTree>
    <p:extLst>
      <p:ext uri="{BB962C8B-B14F-4D97-AF65-F5344CB8AC3E}">
        <p14:creationId xmlns:p14="http://schemas.microsoft.com/office/powerpoint/2010/main" val="3639276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on the original dataset, we produced the following cluster sizes.</a:t>
            </a:r>
          </a:p>
          <a:p>
            <a:endParaRPr lang="en-US" dirty="0"/>
          </a:p>
          <a:p>
            <a:r>
              <a:rPr lang="en-US" dirty="0"/>
              <a:t>Although our scores improved on the PCA transformed data, it was not significant enough to validate our theory.</a:t>
            </a:r>
          </a:p>
        </p:txBody>
      </p:sp>
      <p:sp>
        <p:nvSpPr>
          <p:cNvPr id="4" name="Slide Number Placeholder 3"/>
          <p:cNvSpPr>
            <a:spLocks noGrp="1"/>
          </p:cNvSpPr>
          <p:nvPr>
            <p:ph type="sldNum" sz="quarter" idx="5"/>
          </p:nvPr>
        </p:nvSpPr>
        <p:spPr/>
        <p:txBody>
          <a:bodyPr/>
          <a:lstStyle/>
          <a:p>
            <a:fld id="{17290410-58DC-D74E-AA07-0DABA3ECE3D3}" type="slidenum">
              <a:rPr lang="en-US" smtClean="0"/>
              <a:t>12</a:t>
            </a:fld>
            <a:endParaRPr lang="en-US"/>
          </a:p>
        </p:txBody>
      </p:sp>
    </p:spTree>
    <p:extLst>
      <p:ext uri="{BB962C8B-B14F-4D97-AF65-F5344CB8AC3E}">
        <p14:creationId xmlns:p14="http://schemas.microsoft.com/office/powerpoint/2010/main" val="13749594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3/19/21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3/19/21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74214-D169-D84D-AF30-6CEBD23E2D54}"/>
              </a:ext>
            </a:extLst>
          </p:cNvPr>
          <p:cNvSpPr>
            <a:spLocks noGrp="1"/>
          </p:cNvSpPr>
          <p:nvPr>
            <p:ph type="ctrTitle"/>
          </p:nvPr>
        </p:nvSpPr>
        <p:spPr/>
        <p:txBody>
          <a:bodyPr/>
          <a:lstStyle/>
          <a:p>
            <a:r>
              <a:rPr lang="en-US" dirty="0"/>
              <a:t>Exploring trends in billboard top 100 charts using spotify’s dataset</a:t>
            </a:r>
          </a:p>
        </p:txBody>
      </p:sp>
      <p:sp>
        <p:nvSpPr>
          <p:cNvPr id="3" name="Subtitle 2">
            <a:extLst>
              <a:ext uri="{FF2B5EF4-FFF2-40B4-BE49-F238E27FC236}">
                <a16:creationId xmlns:a16="http://schemas.microsoft.com/office/drawing/2014/main" id="{5D29B6E6-661E-DC46-A635-0B0E7CC2A86B}"/>
              </a:ext>
            </a:extLst>
          </p:cNvPr>
          <p:cNvSpPr>
            <a:spLocks noGrp="1"/>
          </p:cNvSpPr>
          <p:nvPr>
            <p:ph type="subTitle" idx="1"/>
          </p:nvPr>
        </p:nvSpPr>
        <p:spPr/>
        <p:txBody>
          <a:bodyPr>
            <a:normAutofit fontScale="92500" lnSpcReduction="20000"/>
          </a:bodyPr>
          <a:lstStyle/>
          <a:p>
            <a:r>
              <a:rPr lang="en-US" dirty="0"/>
              <a:t>DSC 478 Final Project REPORT</a:t>
            </a:r>
          </a:p>
          <a:p>
            <a:endParaRPr lang="en-US" dirty="0"/>
          </a:p>
          <a:p>
            <a:r>
              <a:rPr lang="en-US" dirty="0"/>
              <a:t>CONTRERAS, CRYSTAL</a:t>
            </a:r>
          </a:p>
          <a:p>
            <a:r>
              <a:rPr lang="en-US" dirty="0"/>
              <a:t>SOTIRIN-MILLER, TAVIS</a:t>
            </a:r>
          </a:p>
        </p:txBody>
      </p:sp>
    </p:spTree>
    <p:extLst>
      <p:ext uri="{BB962C8B-B14F-4D97-AF65-F5344CB8AC3E}">
        <p14:creationId xmlns:p14="http://schemas.microsoft.com/office/powerpoint/2010/main" val="1336692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2A4CB-E72F-1E4D-82F2-0CD96A64BD14}"/>
              </a:ext>
            </a:extLst>
          </p:cNvPr>
          <p:cNvSpPr>
            <a:spLocks noGrp="1"/>
          </p:cNvSpPr>
          <p:nvPr>
            <p:ph type="title"/>
          </p:nvPr>
        </p:nvSpPr>
        <p:spPr/>
        <p:txBody>
          <a:bodyPr>
            <a:normAutofit/>
          </a:bodyPr>
          <a:lstStyle/>
          <a:p>
            <a:r>
              <a:rPr lang="en-US" dirty="0"/>
              <a:t>Classification</a:t>
            </a:r>
            <a:br>
              <a:rPr lang="en-US" dirty="0"/>
            </a:br>
            <a:r>
              <a:rPr lang="en-US" sz="2400" dirty="0"/>
              <a:t>K Nearest Neighbors</a:t>
            </a:r>
          </a:p>
        </p:txBody>
      </p:sp>
      <p:sp>
        <p:nvSpPr>
          <p:cNvPr id="3" name="Content Placeholder 2">
            <a:extLst>
              <a:ext uri="{FF2B5EF4-FFF2-40B4-BE49-F238E27FC236}">
                <a16:creationId xmlns:a16="http://schemas.microsoft.com/office/drawing/2014/main" id="{F523BBAF-0165-BA45-BC94-3911B2A8DE83}"/>
              </a:ext>
            </a:extLst>
          </p:cNvPr>
          <p:cNvSpPr>
            <a:spLocks noGrp="1"/>
          </p:cNvSpPr>
          <p:nvPr>
            <p:ph sz="half" idx="1"/>
          </p:nvPr>
        </p:nvSpPr>
        <p:spPr>
          <a:xfrm>
            <a:off x="778340" y="2097088"/>
            <a:ext cx="4878389" cy="3541714"/>
          </a:xfrm>
        </p:spPr>
        <p:txBody>
          <a:bodyPr>
            <a:normAutofit fontScale="92500"/>
          </a:bodyPr>
          <a:lstStyle/>
          <a:p>
            <a:r>
              <a:rPr lang="en-US" dirty="0"/>
              <a:t>K Nearest Neighbors used Euclidean distance as the distance measure.</a:t>
            </a:r>
          </a:p>
          <a:p>
            <a:r>
              <a:rPr lang="en-US" dirty="0"/>
              <a:t>A grid search was done for k neighbors between 1 and 20, with scoring based on ‘recall’ for popularity prediction and ‘accuracy’ for genre prediction.</a:t>
            </a:r>
          </a:p>
          <a:p>
            <a:r>
              <a:rPr lang="en-US" dirty="0"/>
              <a:t>We ran the model on all tracks, then on our PCA transformed dataset.</a:t>
            </a:r>
          </a:p>
        </p:txBody>
      </p:sp>
      <p:pic>
        <p:nvPicPr>
          <p:cNvPr id="6" name="Content Placeholder 5">
            <a:extLst>
              <a:ext uri="{FF2B5EF4-FFF2-40B4-BE49-F238E27FC236}">
                <a16:creationId xmlns:a16="http://schemas.microsoft.com/office/drawing/2014/main" id="{69A95FF6-ED73-AE47-8AA7-7A114C783D60}"/>
              </a:ext>
            </a:extLst>
          </p:cNvPr>
          <p:cNvPicPr>
            <a:picLocks noGrp="1" noChangeAspect="1"/>
          </p:cNvPicPr>
          <p:nvPr>
            <p:ph sz="half" idx="2"/>
          </p:nvPr>
        </p:nvPicPr>
        <p:blipFill>
          <a:blip r:embed="rId3"/>
          <a:stretch>
            <a:fillRect/>
          </a:stretch>
        </p:blipFill>
        <p:spPr>
          <a:xfrm>
            <a:off x="5852365" y="2097088"/>
            <a:ext cx="5987885" cy="3514811"/>
          </a:xfrm>
        </p:spPr>
      </p:pic>
    </p:spTree>
    <p:extLst>
      <p:ext uri="{BB962C8B-B14F-4D97-AF65-F5344CB8AC3E}">
        <p14:creationId xmlns:p14="http://schemas.microsoft.com/office/powerpoint/2010/main" val="2059543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E0148-EDD0-0E46-9CA9-FDEA1EFEC440}"/>
              </a:ext>
            </a:extLst>
          </p:cNvPr>
          <p:cNvSpPr>
            <a:spLocks noGrp="1"/>
          </p:cNvSpPr>
          <p:nvPr>
            <p:ph type="title"/>
          </p:nvPr>
        </p:nvSpPr>
        <p:spPr/>
        <p:txBody>
          <a:bodyPr/>
          <a:lstStyle/>
          <a:p>
            <a:r>
              <a:rPr lang="en-US" dirty="0"/>
              <a:t>Clustering</a:t>
            </a:r>
            <a:br>
              <a:rPr lang="en-US" dirty="0"/>
            </a:br>
            <a:r>
              <a:rPr lang="en-US" sz="2400" dirty="0"/>
              <a:t>DBSCAN</a:t>
            </a:r>
          </a:p>
        </p:txBody>
      </p:sp>
      <p:sp>
        <p:nvSpPr>
          <p:cNvPr id="3" name="Content Placeholder 2">
            <a:extLst>
              <a:ext uri="{FF2B5EF4-FFF2-40B4-BE49-F238E27FC236}">
                <a16:creationId xmlns:a16="http://schemas.microsoft.com/office/drawing/2014/main" id="{E7A46334-183D-3F4A-98FC-615E7CD71592}"/>
              </a:ext>
            </a:extLst>
          </p:cNvPr>
          <p:cNvSpPr>
            <a:spLocks noGrp="1"/>
          </p:cNvSpPr>
          <p:nvPr>
            <p:ph sz="half" idx="1"/>
          </p:nvPr>
        </p:nvSpPr>
        <p:spPr/>
        <p:txBody>
          <a:bodyPr>
            <a:normAutofit fontScale="85000" lnSpcReduction="20000"/>
          </a:bodyPr>
          <a:lstStyle/>
          <a:p>
            <a:r>
              <a:rPr lang="en-US" dirty="0"/>
              <a:t>We ran various epsilon values and min sample sizes to get an optimal completeness and homogeneity score.</a:t>
            </a:r>
          </a:p>
          <a:p>
            <a:r>
              <a:rPr lang="en-US" dirty="0"/>
              <a:t>We ran the model on all tracks, then on the PCA transformed dataset.</a:t>
            </a:r>
          </a:p>
          <a:p>
            <a:r>
              <a:rPr lang="en-US" dirty="0"/>
              <a:t>Predicted cluster sizes were either too small (averaging around 2), or too large (averaging around 50), with all homogeneity &amp; completeness scores resulting in &lt; 0.1.</a:t>
            </a:r>
          </a:p>
        </p:txBody>
      </p:sp>
      <p:pic>
        <p:nvPicPr>
          <p:cNvPr id="6" name="Content Placeholder 5">
            <a:extLst>
              <a:ext uri="{FF2B5EF4-FFF2-40B4-BE49-F238E27FC236}">
                <a16:creationId xmlns:a16="http://schemas.microsoft.com/office/drawing/2014/main" id="{3DF8FECB-F11E-3E41-A5AE-8C00CD79E649}"/>
              </a:ext>
            </a:extLst>
          </p:cNvPr>
          <p:cNvPicPr>
            <a:picLocks noGrp="1" noChangeAspect="1"/>
          </p:cNvPicPr>
          <p:nvPr>
            <p:ph sz="half" idx="2"/>
          </p:nvPr>
        </p:nvPicPr>
        <p:blipFill>
          <a:blip r:embed="rId2"/>
          <a:stretch>
            <a:fillRect/>
          </a:stretch>
        </p:blipFill>
        <p:spPr>
          <a:xfrm>
            <a:off x="6725957" y="215106"/>
            <a:ext cx="4213878" cy="2809252"/>
          </a:xfrm>
        </p:spPr>
      </p:pic>
      <p:pic>
        <p:nvPicPr>
          <p:cNvPr id="8" name="Picture 7">
            <a:extLst>
              <a:ext uri="{FF2B5EF4-FFF2-40B4-BE49-F238E27FC236}">
                <a16:creationId xmlns:a16="http://schemas.microsoft.com/office/drawing/2014/main" id="{1E4CF785-E441-5046-92C8-4161ED90EF1B}"/>
              </a:ext>
            </a:extLst>
          </p:cNvPr>
          <p:cNvPicPr>
            <a:picLocks noChangeAspect="1"/>
          </p:cNvPicPr>
          <p:nvPr/>
        </p:nvPicPr>
        <p:blipFill>
          <a:blip r:embed="rId3"/>
          <a:stretch>
            <a:fillRect/>
          </a:stretch>
        </p:blipFill>
        <p:spPr>
          <a:xfrm>
            <a:off x="6725957" y="3255854"/>
            <a:ext cx="4213878" cy="2801470"/>
          </a:xfrm>
          <a:prstGeom prst="rect">
            <a:avLst/>
          </a:prstGeom>
        </p:spPr>
      </p:pic>
      <p:sp>
        <p:nvSpPr>
          <p:cNvPr id="9" name="TextBox 8">
            <a:extLst>
              <a:ext uri="{FF2B5EF4-FFF2-40B4-BE49-F238E27FC236}">
                <a16:creationId xmlns:a16="http://schemas.microsoft.com/office/drawing/2014/main" id="{EB1D7F47-17D4-FF4C-A842-9D100C4D64A8}"/>
              </a:ext>
            </a:extLst>
          </p:cNvPr>
          <p:cNvSpPr txBox="1"/>
          <p:nvPr/>
        </p:nvSpPr>
        <p:spPr>
          <a:xfrm>
            <a:off x="6725957" y="6288820"/>
            <a:ext cx="4477871" cy="307777"/>
          </a:xfrm>
          <a:prstGeom prst="rect">
            <a:avLst/>
          </a:prstGeom>
          <a:noFill/>
        </p:spPr>
        <p:txBody>
          <a:bodyPr wrap="square" rtlCol="0">
            <a:spAutoFit/>
          </a:bodyPr>
          <a:lstStyle/>
          <a:p>
            <a:r>
              <a:rPr lang="en-US" sz="1400" dirty="0"/>
              <a:t>Original test dataset on min samples = 100</a:t>
            </a:r>
          </a:p>
        </p:txBody>
      </p:sp>
    </p:spTree>
    <p:extLst>
      <p:ext uri="{BB962C8B-B14F-4D97-AF65-F5344CB8AC3E}">
        <p14:creationId xmlns:p14="http://schemas.microsoft.com/office/powerpoint/2010/main" val="3750090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E0148-EDD0-0E46-9CA9-FDEA1EFEC440}"/>
              </a:ext>
            </a:extLst>
          </p:cNvPr>
          <p:cNvSpPr>
            <a:spLocks noGrp="1"/>
          </p:cNvSpPr>
          <p:nvPr>
            <p:ph type="title"/>
          </p:nvPr>
        </p:nvSpPr>
        <p:spPr/>
        <p:txBody>
          <a:bodyPr/>
          <a:lstStyle/>
          <a:p>
            <a:r>
              <a:rPr lang="en-US" dirty="0"/>
              <a:t>Clustering</a:t>
            </a:r>
            <a:br>
              <a:rPr lang="en-US" dirty="0"/>
            </a:br>
            <a:r>
              <a:rPr lang="en-US" sz="2400" dirty="0" err="1"/>
              <a:t>kMeans</a:t>
            </a:r>
            <a:endParaRPr lang="en-US" sz="2400" dirty="0"/>
          </a:p>
        </p:txBody>
      </p:sp>
      <p:sp>
        <p:nvSpPr>
          <p:cNvPr id="3" name="Content Placeholder 2">
            <a:extLst>
              <a:ext uri="{FF2B5EF4-FFF2-40B4-BE49-F238E27FC236}">
                <a16:creationId xmlns:a16="http://schemas.microsoft.com/office/drawing/2014/main" id="{E7A46334-183D-3F4A-98FC-615E7CD71592}"/>
              </a:ext>
            </a:extLst>
          </p:cNvPr>
          <p:cNvSpPr>
            <a:spLocks noGrp="1"/>
          </p:cNvSpPr>
          <p:nvPr>
            <p:ph sz="half" idx="1"/>
          </p:nvPr>
        </p:nvSpPr>
        <p:spPr/>
        <p:txBody>
          <a:bodyPr>
            <a:normAutofit/>
          </a:bodyPr>
          <a:lstStyle/>
          <a:p>
            <a:r>
              <a:rPr lang="en-US" dirty="0"/>
              <a:t>We ran the model on k = 5.</a:t>
            </a:r>
          </a:p>
          <a:p>
            <a:r>
              <a:rPr lang="en-US" dirty="0"/>
              <a:t>We ran the model on all tracks, then on the PCA transformed dataset.</a:t>
            </a:r>
          </a:p>
          <a:p>
            <a:endParaRPr lang="en-US" dirty="0"/>
          </a:p>
        </p:txBody>
      </p:sp>
      <p:sp>
        <p:nvSpPr>
          <p:cNvPr id="5" name="Content Placeholder 4">
            <a:extLst>
              <a:ext uri="{FF2B5EF4-FFF2-40B4-BE49-F238E27FC236}">
                <a16:creationId xmlns:a16="http://schemas.microsoft.com/office/drawing/2014/main" id="{668CFC84-C21B-7546-976B-EEC00FA071B8}"/>
              </a:ext>
            </a:extLst>
          </p:cNvPr>
          <p:cNvSpPr>
            <a:spLocks noGrp="1"/>
          </p:cNvSpPr>
          <p:nvPr>
            <p:ph sz="half" idx="2"/>
          </p:nvPr>
        </p:nvSpPr>
        <p:spPr>
          <a:xfrm>
            <a:off x="6172200" y="1135352"/>
            <a:ext cx="4875211" cy="5172682"/>
          </a:xfrm>
        </p:spPr>
        <p:txBody>
          <a:bodyPr>
            <a:normAutofit/>
          </a:bodyPr>
          <a:lstStyle/>
          <a:p>
            <a:r>
              <a:rPr lang="en-US" dirty="0"/>
              <a:t>Running on the original: </a:t>
            </a:r>
          </a:p>
          <a:p>
            <a:pPr lvl="1"/>
            <a:r>
              <a:rPr lang="en-US" dirty="0"/>
              <a:t>produced clusters of sizes 1388, 9421, 5478, 1555, 2776, compared to genre data of sizes 4221, 3835, 4196, 3708, 4658. </a:t>
            </a:r>
          </a:p>
          <a:p>
            <a:pPr lvl="1"/>
            <a:r>
              <a:rPr lang="en-US" dirty="0"/>
              <a:t>The homogeneity and completeness scores were 0.102 and 0.117.</a:t>
            </a:r>
          </a:p>
          <a:p>
            <a:r>
              <a:rPr lang="en-US" dirty="0"/>
              <a:t>Running on PCA: </a:t>
            </a:r>
          </a:p>
          <a:p>
            <a:pPr lvl="1"/>
            <a:r>
              <a:rPr lang="en-US" dirty="0"/>
              <a:t>created clusters of sizes 6622, 7827, 1250, 742, 4177. </a:t>
            </a:r>
          </a:p>
          <a:p>
            <a:pPr lvl="1"/>
            <a:r>
              <a:rPr lang="en-US" dirty="0"/>
              <a:t>The homogeneity &amp; completeness scores were 0.182 and 0.218.</a:t>
            </a:r>
          </a:p>
        </p:txBody>
      </p:sp>
    </p:spTree>
    <p:extLst>
      <p:ext uri="{BB962C8B-B14F-4D97-AF65-F5344CB8AC3E}">
        <p14:creationId xmlns:p14="http://schemas.microsoft.com/office/powerpoint/2010/main" val="240103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DAF3A-7D90-4843-B13C-5391DBA1F740}"/>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3BEA813D-B232-D848-8D3F-639B2E7E6F1C}"/>
              </a:ext>
            </a:extLst>
          </p:cNvPr>
          <p:cNvSpPr>
            <a:spLocks noGrp="1"/>
          </p:cNvSpPr>
          <p:nvPr>
            <p:ph sz="half" idx="1"/>
          </p:nvPr>
        </p:nvSpPr>
        <p:spPr/>
        <p:txBody>
          <a:bodyPr>
            <a:normAutofit fontScale="85000" lnSpcReduction="20000"/>
          </a:bodyPr>
          <a:lstStyle/>
          <a:p>
            <a:r>
              <a:rPr lang="en-US" dirty="0"/>
              <a:t>We ran 3 different types of regression models: Ridge, Lasso, &amp; Stochastic Gradient Descent using a grid search for alpha &amp; l1 ratio parameters.</a:t>
            </a:r>
          </a:p>
          <a:p>
            <a:r>
              <a:rPr lang="en-US" dirty="0"/>
              <a:t>Our models were run on all data &amp; genre breakdowns.  Each dataset had 4 variants:</a:t>
            </a:r>
          </a:p>
          <a:p>
            <a:pPr lvl="1"/>
            <a:r>
              <a:rPr lang="en-US" dirty="0"/>
              <a:t>No correlation</a:t>
            </a:r>
          </a:p>
          <a:p>
            <a:pPr lvl="1"/>
            <a:r>
              <a:rPr lang="en-US" dirty="0"/>
              <a:t>No duration</a:t>
            </a:r>
          </a:p>
          <a:p>
            <a:pPr lvl="1"/>
            <a:r>
              <a:rPr lang="en-US" dirty="0"/>
              <a:t>Only recent data</a:t>
            </a:r>
          </a:p>
          <a:p>
            <a:pPr lvl="1"/>
            <a:r>
              <a:rPr lang="en-US" dirty="0"/>
              <a:t>PCA</a:t>
            </a:r>
          </a:p>
        </p:txBody>
      </p:sp>
      <p:pic>
        <p:nvPicPr>
          <p:cNvPr id="5" name="Picture 4">
            <a:extLst>
              <a:ext uri="{FF2B5EF4-FFF2-40B4-BE49-F238E27FC236}">
                <a16:creationId xmlns:a16="http://schemas.microsoft.com/office/drawing/2014/main" id="{213A8369-6FB7-7C4C-9C3E-94A030080831}"/>
              </a:ext>
            </a:extLst>
          </p:cNvPr>
          <p:cNvPicPr>
            <a:picLocks noChangeAspect="1"/>
          </p:cNvPicPr>
          <p:nvPr/>
        </p:nvPicPr>
        <p:blipFill>
          <a:blip r:embed="rId2"/>
          <a:stretch>
            <a:fillRect/>
          </a:stretch>
        </p:blipFill>
        <p:spPr>
          <a:xfrm>
            <a:off x="6591220" y="1494872"/>
            <a:ext cx="4456191" cy="4296328"/>
          </a:xfrm>
          <a:prstGeom prst="rect">
            <a:avLst/>
          </a:prstGeom>
        </p:spPr>
      </p:pic>
      <p:sp>
        <p:nvSpPr>
          <p:cNvPr id="7" name="TextBox 6">
            <a:extLst>
              <a:ext uri="{FF2B5EF4-FFF2-40B4-BE49-F238E27FC236}">
                <a16:creationId xmlns:a16="http://schemas.microsoft.com/office/drawing/2014/main" id="{6B2A8286-F228-6647-A52C-1A1E5BA6AAFC}"/>
              </a:ext>
            </a:extLst>
          </p:cNvPr>
          <p:cNvSpPr txBox="1"/>
          <p:nvPr/>
        </p:nvSpPr>
        <p:spPr>
          <a:xfrm>
            <a:off x="6389684" y="6039292"/>
            <a:ext cx="4859262" cy="369332"/>
          </a:xfrm>
          <a:prstGeom prst="rect">
            <a:avLst/>
          </a:prstGeom>
          <a:noFill/>
        </p:spPr>
        <p:txBody>
          <a:bodyPr wrap="square" rtlCol="0">
            <a:spAutoFit/>
          </a:bodyPr>
          <a:lstStyle/>
          <a:p>
            <a:r>
              <a:rPr lang="en-US" dirty="0"/>
              <a:t>RMSE for alpha &amp; l1 ratio grid search on all data.</a:t>
            </a:r>
          </a:p>
        </p:txBody>
      </p:sp>
    </p:spTree>
    <p:extLst>
      <p:ext uri="{BB962C8B-B14F-4D97-AF65-F5344CB8AC3E}">
        <p14:creationId xmlns:p14="http://schemas.microsoft.com/office/powerpoint/2010/main" val="1634596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DAF3A-7D90-4843-B13C-5391DBA1F740}"/>
              </a:ext>
            </a:extLst>
          </p:cNvPr>
          <p:cNvSpPr>
            <a:spLocks noGrp="1"/>
          </p:cNvSpPr>
          <p:nvPr>
            <p:ph type="title"/>
          </p:nvPr>
        </p:nvSpPr>
        <p:spPr/>
        <p:txBody>
          <a:bodyPr/>
          <a:lstStyle/>
          <a:p>
            <a:r>
              <a:rPr lang="en-US" dirty="0"/>
              <a:t>Linear regression</a:t>
            </a:r>
            <a:br>
              <a:rPr lang="en-US" dirty="0"/>
            </a:br>
            <a:r>
              <a:rPr lang="en-US" sz="2400" dirty="0"/>
              <a:t>RESULTS</a:t>
            </a:r>
          </a:p>
        </p:txBody>
      </p:sp>
      <p:sp>
        <p:nvSpPr>
          <p:cNvPr id="3" name="Content Placeholder 2">
            <a:extLst>
              <a:ext uri="{FF2B5EF4-FFF2-40B4-BE49-F238E27FC236}">
                <a16:creationId xmlns:a16="http://schemas.microsoft.com/office/drawing/2014/main" id="{3BEA813D-B232-D848-8D3F-639B2E7E6F1C}"/>
              </a:ext>
            </a:extLst>
          </p:cNvPr>
          <p:cNvSpPr>
            <a:spLocks noGrp="1"/>
          </p:cNvSpPr>
          <p:nvPr>
            <p:ph idx="1"/>
          </p:nvPr>
        </p:nvSpPr>
        <p:spPr/>
        <p:txBody>
          <a:bodyPr>
            <a:normAutofit/>
          </a:bodyPr>
          <a:lstStyle/>
          <a:p>
            <a:r>
              <a:rPr lang="en-US" dirty="0"/>
              <a:t>The average RMSE for any model was around 26, with the best being about 25 and the worst about 31. </a:t>
            </a:r>
          </a:p>
          <a:p>
            <a:r>
              <a:rPr lang="en-US" dirty="0"/>
              <a:t>Data variants had little impact on results, except for using the recent 3 years, which performed markedly worse. </a:t>
            </a:r>
          </a:p>
          <a:p>
            <a:r>
              <a:rPr lang="en-US" dirty="0"/>
              <a:t>Breaking the data by genre also performed worse than when combined in every tested example.</a:t>
            </a:r>
          </a:p>
          <a:p>
            <a:endParaRPr lang="en-US" dirty="0"/>
          </a:p>
        </p:txBody>
      </p:sp>
    </p:spTree>
    <p:extLst>
      <p:ext uri="{BB962C8B-B14F-4D97-AF65-F5344CB8AC3E}">
        <p14:creationId xmlns:p14="http://schemas.microsoft.com/office/powerpoint/2010/main" val="467662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F3671-A0A3-DB45-ACB7-947AF45139DE}"/>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3138868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806B-92B7-9041-ACA9-2DDC9318223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51A48A3-BF2A-324B-B667-7C674FBCB396}"/>
              </a:ext>
            </a:extLst>
          </p:cNvPr>
          <p:cNvSpPr>
            <a:spLocks noGrp="1"/>
          </p:cNvSpPr>
          <p:nvPr>
            <p:ph idx="1"/>
          </p:nvPr>
        </p:nvSpPr>
        <p:spPr/>
        <p:txBody>
          <a:bodyPr/>
          <a:lstStyle/>
          <a:p>
            <a:r>
              <a:rPr lang="en-US" dirty="0"/>
              <a:t>Results strongly indicated that there is no trend in the data among popular vs. unpopular songs</a:t>
            </a:r>
          </a:p>
          <a:p>
            <a:r>
              <a:rPr lang="en-US" dirty="0"/>
              <a:t>No strong trend between genres</a:t>
            </a:r>
          </a:p>
          <a:p>
            <a:r>
              <a:rPr lang="en-US" dirty="0"/>
              <a:t>No trend among popular songs and their chart rank</a:t>
            </a:r>
          </a:p>
        </p:txBody>
      </p:sp>
    </p:spTree>
    <p:extLst>
      <p:ext uri="{BB962C8B-B14F-4D97-AF65-F5344CB8AC3E}">
        <p14:creationId xmlns:p14="http://schemas.microsoft.com/office/powerpoint/2010/main" val="61864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BC90-7753-2642-A640-DEFF39107748}"/>
              </a:ext>
            </a:extLst>
          </p:cNvPr>
          <p:cNvSpPr>
            <a:spLocks noGrp="1"/>
          </p:cNvSpPr>
          <p:nvPr>
            <p:ph type="title"/>
          </p:nvPr>
        </p:nvSpPr>
        <p:spPr/>
        <p:txBody>
          <a:bodyPr/>
          <a:lstStyle/>
          <a:p>
            <a:pPr algn="ctr"/>
            <a:r>
              <a:rPr lang="en-US" dirty="0"/>
              <a:t>PROJECT 	INTENT</a:t>
            </a:r>
          </a:p>
        </p:txBody>
      </p:sp>
      <p:sp>
        <p:nvSpPr>
          <p:cNvPr id="3" name="Content Placeholder 2">
            <a:extLst>
              <a:ext uri="{FF2B5EF4-FFF2-40B4-BE49-F238E27FC236}">
                <a16:creationId xmlns:a16="http://schemas.microsoft.com/office/drawing/2014/main" id="{A7D38355-3F40-8146-AB98-178B1F45BB2D}"/>
              </a:ext>
            </a:extLst>
          </p:cNvPr>
          <p:cNvSpPr>
            <a:spLocks noGrp="1"/>
          </p:cNvSpPr>
          <p:nvPr>
            <p:ph idx="1"/>
          </p:nvPr>
        </p:nvSpPr>
        <p:spPr/>
        <p:txBody>
          <a:bodyPr>
            <a:normAutofit/>
          </a:bodyPr>
          <a:lstStyle/>
          <a:p>
            <a:pPr marL="0" indent="0">
              <a:buNone/>
            </a:pPr>
            <a:r>
              <a:rPr lang="en-US" dirty="0"/>
              <a:t>We used Billboard’s top 100 charts on 5 different genres (country, jazz, </a:t>
            </a:r>
            <a:r>
              <a:rPr lang="en-US" dirty="0" err="1"/>
              <a:t>latin</a:t>
            </a:r>
            <a:r>
              <a:rPr lang="en-US" dirty="0"/>
              <a:t>, pop, </a:t>
            </a:r>
            <a:r>
              <a:rPr lang="en-US" dirty="0" err="1"/>
              <a:t>r&amp;b</a:t>
            </a:r>
            <a:r>
              <a:rPr lang="en-US" dirty="0"/>
              <a:t>), over the last 20 years, using Spotify’s audio feature dataset. We attempted to:</a:t>
            </a:r>
          </a:p>
          <a:p>
            <a:r>
              <a:rPr lang="en-US" dirty="0"/>
              <a:t>Predict the popularity of a track</a:t>
            </a:r>
          </a:p>
          <a:p>
            <a:r>
              <a:rPr lang="en-US" dirty="0"/>
              <a:t>Classify songs by genre</a:t>
            </a:r>
          </a:p>
          <a:p>
            <a:r>
              <a:rPr lang="en-US" dirty="0"/>
              <a:t>Predict chart rank of popular songs</a:t>
            </a:r>
          </a:p>
        </p:txBody>
      </p:sp>
    </p:spTree>
    <p:extLst>
      <p:ext uri="{BB962C8B-B14F-4D97-AF65-F5344CB8AC3E}">
        <p14:creationId xmlns:p14="http://schemas.microsoft.com/office/powerpoint/2010/main" val="4209224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761F-D9E5-F045-8FED-266B9438EB9C}"/>
              </a:ext>
            </a:extLst>
          </p:cNvPr>
          <p:cNvSpPr>
            <a:spLocks noGrp="1"/>
          </p:cNvSpPr>
          <p:nvPr>
            <p:ph type="title"/>
          </p:nvPr>
        </p:nvSpPr>
        <p:spPr/>
        <p:txBody>
          <a:bodyPr/>
          <a:lstStyle/>
          <a:p>
            <a:r>
              <a:rPr lang="en-US" dirty="0"/>
              <a:t>data</a:t>
            </a:r>
          </a:p>
        </p:txBody>
      </p:sp>
    </p:spTree>
    <p:extLst>
      <p:ext uri="{BB962C8B-B14F-4D97-AF65-F5344CB8AC3E}">
        <p14:creationId xmlns:p14="http://schemas.microsoft.com/office/powerpoint/2010/main" val="2181746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F424-E3EF-3B48-9492-544F75EE9FB1}"/>
              </a:ext>
            </a:extLst>
          </p:cNvPr>
          <p:cNvSpPr>
            <a:spLocks noGrp="1"/>
          </p:cNvSpPr>
          <p:nvPr>
            <p:ph type="title"/>
          </p:nvPr>
        </p:nvSpPr>
        <p:spPr>
          <a:xfrm>
            <a:off x="1141413" y="618518"/>
            <a:ext cx="9905998" cy="786949"/>
          </a:xfrm>
        </p:spPr>
        <p:txBody>
          <a:bodyPr/>
          <a:lstStyle/>
          <a:p>
            <a:r>
              <a:rPr lang="en-US" dirty="0"/>
              <a:t>Data ACQUISITION </a:t>
            </a:r>
          </a:p>
        </p:txBody>
      </p:sp>
      <p:sp>
        <p:nvSpPr>
          <p:cNvPr id="3" name="Content Placeholder 2">
            <a:extLst>
              <a:ext uri="{FF2B5EF4-FFF2-40B4-BE49-F238E27FC236}">
                <a16:creationId xmlns:a16="http://schemas.microsoft.com/office/drawing/2014/main" id="{5F649847-CE64-AB4C-8554-86840A46944F}"/>
              </a:ext>
            </a:extLst>
          </p:cNvPr>
          <p:cNvSpPr>
            <a:spLocks noGrp="1"/>
          </p:cNvSpPr>
          <p:nvPr>
            <p:ph idx="1"/>
          </p:nvPr>
        </p:nvSpPr>
        <p:spPr>
          <a:xfrm>
            <a:off x="1141412" y="1405466"/>
            <a:ext cx="9905999" cy="5198533"/>
          </a:xfrm>
        </p:spPr>
        <p:txBody>
          <a:bodyPr>
            <a:normAutofit fontScale="77500" lnSpcReduction="20000"/>
          </a:bodyPr>
          <a:lstStyle/>
          <a:p>
            <a:r>
              <a:rPr lang="en-US" dirty="0"/>
              <a:t>We wrote a script to scrape the top Billboard tracks for the last 20 years </a:t>
            </a:r>
          </a:p>
          <a:p>
            <a:r>
              <a:rPr lang="en-US" dirty="0"/>
              <a:t>We wrote another script to pull those tracks from Spotify’s database &amp; unpopular songs as well</a:t>
            </a:r>
          </a:p>
          <a:p>
            <a:r>
              <a:rPr lang="en-US" dirty="0"/>
              <a:t>The final count of popular songs with valid data was 5654, with breakdowns of: </a:t>
            </a:r>
          </a:p>
          <a:p>
            <a:pPr lvl="1"/>
            <a:r>
              <a:rPr lang="en-US" dirty="0"/>
              <a:t>1448 country, </a:t>
            </a:r>
          </a:p>
          <a:p>
            <a:pPr lvl="1"/>
            <a:r>
              <a:rPr lang="en-US" dirty="0"/>
              <a:t>627 jazz, </a:t>
            </a:r>
          </a:p>
          <a:p>
            <a:pPr lvl="1"/>
            <a:r>
              <a:rPr lang="en-US" dirty="0"/>
              <a:t>1198 </a:t>
            </a:r>
            <a:r>
              <a:rPr lang="en-US" dirty="0" err="1"/>
              <a:t>latin</a:t>
            </a:r>
            <a:r>
              <a:rPr lang="en-US" dirty="0"/>
              <a:t>, </a:t>
            </a:r>
          </a:p>
          <a:p>
            <a:pPr lvl="1"/>
            <a:r>
              <a:rPr lang="en-US" dirty="0"/>
              <a:t>617 pop, </a:t>
            </a:r>
          </a:p>
          <a:p>
            <a:pPr lvl="1"/>
            <a:r>
              <a:rPr lang="en-US" dirty="0"/>
              <a:t>1728 </a:t>
            </a:r>
            <a:r>
              <a:rPr lang="en-US" dirty="0" err="1"/>
              <a:t>r&amp;b</a:t>
            </a:r>
            <a:endParaRPr lang="en-US" dirty="0"/>
          </a:p>
          <a:p>
            <a:r>
              <a:rPr lang="en-US" dirty="0"/>
              <a:t>Unpopular songs gathered totaled 17473, with total song breakdowns of:</a:t>
            </a:r>
          </a:p>
          <a:p>
            <a:pPr lvl="1"/>
            <a:r>
              <a:rPr lang="en-US" dirty="0"/>
              <a:t>4739 country, </a:t>
            </a:r>
          </a:p>
          <a:p>
            <a:pPr lvl="1"/>
            <a:r>
              <a:rPr lang="en-US" dirty="0"/>
              <a:t>4288 jazz, </a:t>
            </a:r>
          </a:p>
          <a:p>
            <a:pPr lvl="1"/>
            <a:r>
              <a:rPr lang="en-US" dirty="0"/>
              <a:t>4709 </a:t>
            </a:r>
            <a:r>
              <a:rPr lang="en-US" dirty="0" err="1"/>
              <a:t>latin</a:t>
            </a:r>
            <a:r>
              <a:rPr lang="en-US" dirty="0"/>
              <a:t>, </a:t>
            </a:r>
          </a:p>
          <a:p>
            <a:pPr lvl="1"/>
            <a:r>
              <a:rPr lang="en-US" dirty="0"/>
              <a:t>4158 pop, </a:t>
            </a:r>
          </a:p>
          <a:p>
            <a:pPr lvl="1"/>
            <a:r>
              <a:rPr lang="en-US" dirty="0"/>
              <a:t>5233 </a:t>
            </a:r>
            <a:r>
              <a:rPr lang="en-US" dirty="0" err="1"/>
              <a:t>r&amp;b</a:t>
            </a:r>
            <a:endParaRPr lang="en-US" dirty="0"/>
          </a:p>
        </p:txBody>
      </p:sp>
    </p:spTree>
    <p:extLst>
      <p:ext uri="{BB962C8B-B14F-4D97-AF65-F5344CB8AC3E}">
        <p14:creationId xmlns:p14="http://schemas.microsoft.com/office/powerpoint/2010/main" val="3999879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295DE-3268-2746-9274-84D16227C38B}"/>
              </a:ext>
            </a:extLst>
          </p:cNvPr>
          <p:cNvSpPr>
            <a:spLocks noGrp="1"/>
          </p:cNvSpPr>
          <p:nvPr>
            <p:ph type="title"/>
          </p:nvPr>
        </p:nvSpPr>
        <p:spPr/>
        <p:txBody>
          <a:bodyPr/>
          <a:lstStyle/>
          <a:p>
            <a:r>
              <a:rPr lang="en-US" dirty="0"/>
              <a:t>DATA CLEANUP</a:t>
            </a:r>
          </a:p>
        </p:txBody>
      </p:sp>
      <p:sp>
        <p:nvSpPr>
          <p:cNvPr id="3" name="Content Placeholder 2">
            <a:extLst>
              <a:ext uri="{FF2B5EF4-FFF2-40B4-BE49-F238E27FC236}">
                <a16:creationId xmlns:a16="http://schemas.microsoft.com/office/drawing/2014/main" id="{F767F8B7-D4B6-3744-A191-03DCB30F16F4}"/>
              </a:ext>
            </a:extLst>
          </p:cNvPr>
          <p:cNvSpPr>
            <a:spLocks noGrp="1"/>
          </p:cNvSpPr>
          <p:nvPr>
            <p:ph sz="half" idx="1"/>
          </p:nvPr>
        </p:nvSpPr>
        <p:spPr/>
        <p:txBody>
          <a:bodyPr>
            <a:normAutofit fontScale="92500"/>
          </a:bodyPr>
          <a:lstStyle/>
          <a:p>
            <a:r>
              <a:rPr lang="en-US" dirty="0"/>
              <a:t>We normalized the duration, tempo, &amp; loudness features using min-max normalization.</a:t>
            </a:r>
          </a:p>
          <a:p>
            <a:r>
              <a:rPr lang="en-US" dirty="0"/>
              <a:t>Categorical features were converted to dummy variables.</a:t>
            </a:r>
          </a:p>
          <a:p>
            <a:r>
              <a:rPr lang="en-US" dirty="0"/>
              <a:t>Release date was intended to be used, however, after retrieval was deemed not informative enough.</a:t>
            </a:r>
          </a:p>
        </p:txBody>
      </p:sp>
      <p:pic>
        <p:nvPicPr>
          <p:cNvPr id="6" name="Picture 5">
            <a:extLst>
              <a:ext uri="{FF2B5EF4-FFF2-40B4-BE49-F238E27FC236}">
                <a16:creationId xmlns:a16="http://schemas.microsoft.com/office/drawing/2014/main" id="{47FCCC87-7AF1-2B4B-91E8-240FCBFA9257}"/>
              </a:ext>
            </a:extLst>
          </p:cNvPr>
          <p:cNvPicPr>
            <a:picLocks noChangeAspect="1"/>
          </p:cNvPicPr>
          <p:nvPr/>
        </p:nvPicPr>
        <p:blipFill>
          <a:blip r:embed="rId3"/>
          <a:stretch>
            <a:fillRect/>
          </a:stretch>
        </p:blipFill>
        <p:spPr>
          <a:xfrm>
            <a:off x="7219950" y="224367"/>
            <a:ext cx="3238500" cy="6464300"/>
          </a:xfrm>
          <a:prstGeom prst="rect">
            <a:avLst/>
          </a:prstGeom>
        </p:spPr>
      </p:pic>
    </p:spTree>
    <p:extLst>
      <p:ext uri="{BB962C8B-B14F-4D97-AF65-F5344CB8AC3E}">
        <p14:creationId xmlns:p14="http://schemas.microsoft.com/office/powerpoint/2010/main" val="838009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3705-67CD-6E4D-8016-A8F98CA7FCD6}"/>
              </a:ext>
            </a:extLst>
          </p:cNvPr>
          <p:cNvSpPr>
            <a:spLocks noGrp="1"/>
          </p:cNvSpPr>
          <p:nvPr>
            <p:ph type="title"/>
          </p:nvPr>
        </p:nvSpPr>
        <p:spPr/>
        <p:txBody>
          <a:bodyPr/>
          <a:lstStyle/>
          <a:p>
            <a:r>
              <a:rPr lang="en-US" dirty="0"/>
              <a:t>METHODS</a:t>
            </a:r>
          </a:p>
        </p:txBody>
      </p:sp>
      <p:sp>
        <p:nvSpPr>
          <p:cNvPr id="3" name="Text Placeholder 2">
            <a:extLst>
              <a:ext uri="{FF2B5EF4-FFF2-40B4-BE49-F238E27FC236}">
                <a16:creationId xmlns:a16="http://schemas.microsoft.com/office/drawing/2014/main" id="{42E989DE-9DA7-8043-A367-31E2EAE0F054}"/>
              </a:ext>
            </a:extLst>
          </p:cNvPr>
          <p:cNvSpPr>
            <a:spLocks noGrp="1"/>
          </p:cNvSpPr>
          <p:nvPr>
            <p:ph type="body" idx="1"/>
          </p:nvPr>
        </p:nvSpPr>
        <p:spPr/>
        <p:txBody>
          <a:bodyPr/>
          <a:lstStyle/>
          <a:p>
            <a:r>
              <a:rPr lang="en-US" dirty="0"/>
              <a:t>Classification</a:t>
            </a:r>
          </a:p>
          <a:p>
            <a:r>
              <a:rPr lang="en-US" dirty="0"/>
              <a:t>Clustering</a:t>
            </a:r>
          </a:p>
          <a:p>
            <a:r>
              <a:rPr lang="en-US" dirty="0"/>
              <a:t>PREDICTION</a:t>
            </a:r>
          </a:p>
        </p:txBody>
      </p:sp>
    </p:spTree>
    <p:extLst>
      <p:ext uri="{BB962C8B-B14F-4D97-AF65-F5344CB8AC3E}">
        <p14:creationId xmlns:p14="http://schemas.microsoft.com/office/powerpoint/2010/main" val="3025124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2A4CB-E72F-1E4D-82F2-0CD96A64BD14}"/>
              </a:ext>
            </a:extLst>
          </p:cNvPr>
          <p:cNvSpPr>
            <a:spLocks noGrp="1"/>
          </p:cNvSpPr>
          <p:nvPr>
            <p:ph type="title"/>
          </p:nvPr>
        </p:nvSpPr>
        <p:spPr/>
        <p:txBody>
          <a:bodyPr/>
          <a:lstStyle/>
          <a:p>
            <a:r>
              <a:rPr lang="en-US" dirty="0"/>
              <a:t>Classification</a:t>
            </a:r>
            <a:br>
              <a:rPr lang="en-US" dirty="0"/>
            </a:br>
            <a:r>
              <a:rPr lang="en-US" sz="2400" dirty="0"/>
              <a:t>decision trees</a:t>
            </a:r>
          </a:p>
        </p:txBody>
      </p:sp>
      <p:sp>
        <p:nvSpPr>
          <p:cNvPr id="3" name="Content Placeholder 2">
            <a:extLst>
              <a:ext uri="{FF2B5EF4-FFF2-40B4-BE49-F238E27FC236}">
                <a16:creationId xmlns:a16="http://schemas.microsoft.com/office/drawing/2014/main" id="{F523BBAF-0165-BA45-BC94-3911B2A8DE83}"/>
              </a:ext>
            </a:extLst>
          </p:cNvPr>
          <p:cNvSpPr>
            <a:spLocks noGrp="1"/>
          </p:cNvSpPr>
          <p:nvPr>
            <p:ph sz="half" idx="1"/>
          </p:nvPr>
        </p:nvSpPr>
        <p:spPr/>
        <p:txBody>
          <a:bodyPr>
            <a:normAutofit fontScale="92500"/>
          </a:bodyPr>
          <a:lstStyle/>
          <a:p>
            <a:r>
              <a:rPr lang="en-US" dirty="0"/>
              <a:t>DTs were tested on different model parameters using a grid search, and 5-fold cross validation.</a:t>
            </a:r>
          </a:p>
          <a:p>
            <a:r>
              <a:rPr lang="en-US" dirty="0"/>
              <a:t>We ran DTs on all tracks for popularity prediction, then predicted popularity per genre.</a:t>
            </a:r>
          </a:p>
          <a:p>
            <a:r>
              <a:rPr lang="en-US" dirty="0"/>
              <a:t>Results across the board were poor, except for jazz prediction.</a:t>
            </a:r>
          </a:p>
        </p:txBody>
      </p:sp>
      <p:pic>
        <p:nvPicPr>
          <p:cNvPr id="7" name="Content Placeholder 6">
            <a:extLst>
              <a:ext uri="{FF2B5EF4-FFF2-40B4-BE49-F238E27FC236}">
                <a16:creationId xmlns:a16="http://schemas.microsoft.com/office/drawing/2014/main" id="{202099D3-2147-464D-A589-19E2A729663A}"/>
              </a:ext>
            </a:extLst>
          </p:cNvPr>
          <p:cNvPicPr>
            <a:picLocks noGrp="1" noChangeAspect="1"/>
          </p:cNvPicPr>
          <p:nvPr>
            <p:ph sz="half" idx="2"/>
          </p:nvPr>
        </p:nvPicPr>
        <p:blipFill>
          <a:blip r:embed="rId3"/>
          <a:stretch>
            <a:fillRect/>
          </a:stretch>
        </p:blipFill>
        <p:spPr>
          <a:xfrm>
            <a:off x="6172200" y="2249486"/>
            <a:ext cx="5669250" cy="3106603"/>
          </a:xfrm>
        </p:spPr>
      </p:pic>
    </p:spTree>
    <p:extLst>
      <p:ext uri="{BB962C8B-B14F-4D97-AF65-F5344CB8AC3E}">
        <p14:creationId xmlns:p14="http://schemas.microsoft.com/office/powerpoint/2010/main" val="18378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7E96E8-B981-6049-BFC2-1B6847DC690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ln>
            <a:noFill/>
          </a:ln>
        </p:spPr>
      </p:pic>
    </p:spTree>
    <p:extLst>
      <p:ext uri="{BB962C8B-B14F-4D97-AF65-F5344CB8AC3E}">
        <p14:creationId xmlns:p14="http://schemas.microsoft.com/office/powerpoint/2010/main" val="2537054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2A4CB-E72F-1E4D-82F2-0CD96A64BD14}"/>
              </a:ext>
            </a:extLst>
          </p:cNvPr>
          <p:cNvSpPr>
            <a:spLocks noGrp="1"/>
          </p:cNvSpPr>
          <p:nvPr>
            <p:ph type="title"/>
          </p:nvPr>
        </p:nvSpPr>
        <p:spPr/>
        <p:txBody>
          <a:bodyPr>
            <a:normAutofit/>
          </a:bodyPr>
          <a:lstStyle/>
          <a:p>
            <a:r>
              <a:rPr lang="en-US" dirty="0"/>
              <a:t>Classification</a:t>
            </a:r>
            <a:br>
              <a:rPr lang="en-US" dirty="0"/>
            </a:br>
            <a:r>
              <a:rPr lang="en-US" sz="2400" dirty="0"/>
              <a:t>Naïve Bayes</a:t>
            </a:r>
          </a:p>
        </p:txBody>
      </p:sp>
      <p:sp>
        <p:nvSpPr>
          <p:cNvPr id="3" name="Content Placeholder 2">
            <a:extLst>
              <a:ext uri="{FF2B5EF4-FFF2-40B4-BE49-F238E27FC236}">
                <a16:creationId xmlns:a16="http://schemas.microsoft.com/office/drawing/2014/main" id="{F523BBAF-0165-BA45-BC94-3911B2A8DE83}"/>
              </a:ext>
            </a:extLst>
          </p:cNvPr>
          <p:cNvSpPr>
            <a:spLocks noGrp="1"/>
          </p:cNvSpPr>
          <p:nvPr>
            <p:ph sz="half" idx="1"/>
          </p:nvPr>
        </p:nvSpPr>
        <p:spPr>
          <a:xfrm>
            <a:off x="832127" y="2097088"/>
            <a:ext cx="4878389" cy="3541714"/>
          </a:xfrm>
        </p:spPr>
        <p:txBody>
          <a:bodyPr>
            <a:normAutofit fontScale="85000" lnSpcReduction="20000"/>
          </a:bodyPr>
          <a:lstStyle/>
          <a:p>
            <a:r>
              <a:rPr lang="en-US" dirty="0"/>
              <a:t>The Naïve Bayes models were tested on different model parameters using a grid search, and 5-fold cross validation.</a:t>
            </a:r>
          </a:p>
          <a:p>
            <a:r>
              <a:rPr lang="en-US" dirty="0"/>
              <a:t>We ran it on all tracks for popularity prediction, then on all genres for popularity prediction, lastly on all tracks for genre classification.</a:t>
            </a:r>
          </a:p>
          <a:p>
            <a:r>
              <a:rPr lang="en-US" dirty="0"/>
              <a:t>Naïve Bayes outperformed our DTs in terms of f-score, however, its accuracy score was worse, averaging at 55%.</a:t>
            </a:r>
          </a:p>
        </p:txBody>
      </p:sp>
      <p:pic>
        <p:nvPicPr>
          <p:cNvPr id="7" name="Picture 6">
            <a:extLst>
              <a:ext uri="{FF2B5EF4-FFF2-40B4-BE49-F238E27FC236}">
                <a16:creationId xmlns:a16="http://schemas.microsoft.com/office/drawing/2014/main" id="{A1062328-5EFE-FD43-9E87-E13CBB8F7CD7}"/>
              </a:ext>
            </a:extLst>
          </p:cNvPr>
          <p:cNvPicPr>
            <a:picLocks noChangeAspect="1"/>
          </p:cNvPicPr>
          <p:nvPr/>
        </p:nvPicPr>
        <p:blipFill>
          <a:blip r:embed="rId2"/>
          <a:stretch>
            <a:fillRect/>
          </a:stretch>
        </p:blipFill>
        <p:spPr>
          <a:xfrm>
            <a:off x="6019799" y="1406763"/>
            <a:ext cx="5993605" cy="2726007"/>
          </a:xfrm>
          <a:prstGeom prst="rect">
            <a:avLst/>
          </a:prstGeom>
        </p:spPr>
      </p:pic>
      <p:pic>
        <p:nvPicPr>
          <p:cNvPr id="11" name="Picture 10">
            <a:extLst>
              <a:ext uri="{FF2B5EF4-FFF2-40B4-BE49-F238E27FC236}">
                <a16:creationId xmlns:a16="http://schemas.microsoft.com/office/drawing/2014/main" id="{633A059D-8783-1648-AF0D-401195F725AD}"/>
              </a:ext>
            </a:extLst>
          </p:cNvPr>
          <p:cNvPicPr>
            <a:picLocks noChangeAspect="1"/>
          </p:cNvPicPr>
          <p:nvPr/>
        </p:nvPicPr>
        <p:blipFill>
          <a:blip r:embed="rId3"/>
          <a:stretch>
            <a:fillRect/>
          </a:stretch>
        </p:blipFill>
        <p:spPr>
          <a:xfrm>
            <a:off x="6019798" y="4285168"/>
            <a:ext cx="5993605" cy="1842346"/>
          </a:xfrm>
          <a:prstGeom prst="rect">
            <a:avLst/>
          </a:prstGeom>
        </p:spPr>
      </p:pic>
    </p:spTree>
    <p:extLst>
      <p:ext uri="{BB962C8B-B14F-4D97-AF65-F5344CB8AC3E}">
        <p14:creationId xmlns:p14="http://schemas.microsoft.com/office/powerpoint/2010/main" val="3530093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182</TotalTime>
  <Words>878</Words>
  <Application>Microsoft Macintosh PowerPoint</Application>
  <PresentationFormat>Widescreen</PresentationFormat>
  <Paragraphs>91</Paragraphs>
  <Slides>16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Tw Cen MT</vt:lpstr>
      <vt:lpstr>Circuit</vt:lpstr>
      <vt:lpstr>Exploring trends in billboard top 100 charts using spotify’s dataset</vt:lpstr>
      <vt:lpstr>PROJECT  INTENT</vt:lpstr>
      <vt:lpstr>data</vt:lpstr>
      <vt:lpstr>Data ACQUISITION </vt:lpstr>
      <vt:lpstr>DATA CLEANUP</vt:lpstr>
      <vt:lpstr>METHODS</vt:lpstr>
      <vt:lpstr>Classification decision trees</vt:lpstr>
      <vt:lpstr>PowerPoint Presentation</vt:lpstr>
      <vt:lpstr>Classification Naïve Bayes</vt:lpstr>
      <vt:lpstr>Classification K Nearest Neighbors</vt:lpstr>
      <vt:lpstr>Clustering DBSCAN</vt:lpstr>
      <vt:lpstr>Clustering kMeans</vt:lpstr>
      <vt:lpstr>Linear regression</vt:lpstr>
      <vt:lpstr>Linear regression RESULTS</vt:lpstr>
      <vt:lpstr>CONCLUSION</vt:lpstr>
      <vt:lpstr>conclusion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trends in billboard top 100 charts using spotify’s dataset</dc:title>
  <dc:creator>Crystal Contreras</dc:creator>
  <cp:lastModifiedBy>Crystal Contreras</cp:lastModifiedBy>
  <cp:revision>32</cp:revision>
  <dcterms:created xsi:type="dcterms:W3CDTF">2021-03-19T15:14:57Z</dcterms:created>
  <dcterms:modified xsi:type="dcterms:W3CDTF">2021-03-19T18:17:40Z</dcterms:modified>
</cp:coreProperties>
</file>