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7" r:id="rId9"/>
    <p:sldId id="263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155"/>
    <a:srgbClr val="2E6562"/>
    <a:srgbClr val="316864"/>
    <a:srgbClr val="306763"/>
    <a:srgbClr val="2B6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20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43206-0AC1-4A04-97E7-DCA205E9229F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8A3A-E573-4D48-9489-A2F8BB191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7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06617E22-7DDC-4716-A90D-B3867A7161BD}" type="datetime5">
              <a:rPr lang="en-US" smtClean="0"/>
              <a:t>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Crystal Andrea Dsouza | 2311001 -01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A780-5419-43DD-8D3A-5E7CE40AF4FC}" type="datetime5">
              <a:rPr lang="en-US" smtClean="0"/>
              <a:t>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2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F3AA-119E-40A9-9F89-E269CD650EF3}" type="datetime5">
              <a:rPr lang="en-US" smtClean="0"/>
              <a:t>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78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E7AC-B10A-4FD5-9606-FDD2ED6756B6}" type="datetime5">
              <a:rPr lang="en-US" smtClean="0"/>
              <a:t>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1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3793-5021-494A-B855-B846E940A996}" type="datetime5">
              <a:rPr lang="en-US" smtClean="0"/>
              <a:t>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5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00E8-9F79-429E-87B6-65E96F88DA2B}" type="datetime5">
              <a:rPr lang="en-US" smtClean="0"/>
              <a:t>3-Sep-25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C737-42F5-4650-8715-30FC43CAEE84}" type="datetime5">
              <a:rPr lang="en-US" smtClean="0"/>
              <a:t>3-Sep-25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54F7-1F56-4048-A7EB-F7890272C911}" type="datetime5">
              <a:rPr lang="en-US" smtClean="0"/>
              <a:t>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0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08E8-2FCF-486E-93B5-281158A39462}" type="datetime5">
              <a:rPr lang="en-US" smtClean="0"/>
              <a:t>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4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CC04-CAA2-4EB3-BDBF-54C484A01116}" type="datetime5">
              <a:rPr lang="en-US" smtClean="0"/>
              <a:t>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BD20-5A6B-4D5A-AB76-39A335DCC433}" type="datetime5">
              <a:rPr lang="en-US" smtClean="0"/>
              <a:t>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9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4A7E-719D-4525-A4CE-785956D41E90}" type="datetime5">
              <a:rPr lang="en-US" smtClean="0"/>
              <a:t>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0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32F8-DD70-44B8-8ACE-CA139F4AA1AD}" type="datetime5">
              <a:rPr lang="en-US" smtClean="0"/>
              <a:t>3-Sep-25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025-33DB-4B30-8B65-17CF05453C69}" type="datetime5">
              <a:rPr lang="en-US" smtClean="0"/>
              <a:t>3-Sep-25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4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FC76-A63A-474A-8667-49F26A740A85}" type="datetime5">
              <a:rPr lang="en-US" smtClean="0"/>
              <a:t>3-Sep-25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7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827F-B881-4A61-96D1-A3FACF0CAD99}" type="datetime5">
              <a:rPr lang="en-US" smtClean="0"/>
              <a:t>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5438-19DE-445C-822A-228D5243F52A}" type="datetime5">
              <a:rPr lang="en-US" smtClean="0"/>
              <a:t>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7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7B39182-1446-4801-B541-CC3C9529B91F}" type="datetime5">
              <a:rPr lang="en-US" smtClean="0"/>
              <a:t>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Crystal Andrea Dsouza | 2311001 -01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7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1356360"/>
            <a:ext cx="5917677" cy="3131462"/>
          </a:xfrm>
        </p:spPr>
        <p:txBody>
          <a:bodyPr/>
          <a:lstStyle/>
          <a:p>
            <a:r>
              <a:rPr dirty="0"/>
              <a:t>Historical Data Analysis of Stock Volatility &amp; Correlation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08800"/>
            <a:ext cx="5917677" cy="861420"/>
          </a:xfrm>
        </p:spPr>
        <p:txBody>
          <a:bodyPr/>
          <a:lstStyle/>
          <a:p>
            <a:r>
              <a:rPr dirty="0"/>
              <a:t>A Financial Risk Management Project</a:t>
            </a:r>
          </a:p>
          <a:p>
            <a:r>
              <a:rPr dirty="0"/>
              <a:t>By Crystal Andrea Dsouza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B14E4-D1CD-32ED-EFA1-9A011CA6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7D39-1639-4387-B9A6-DC327BBABC80}" type="datetime5">
              <a:rPr lang="en-US" smtClean="0"/>
              <a:t>3-Sep-25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B026E-437F-5495-D72B-BF3A0AED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26231-A770-F945-E27A-C6D2E9730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9BF3A4-07DC-A02F-B036-F6A2C03C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60" y="2057400"/>
            <a:ext cx="6422004" cy="973476"/>
          </a:xfrm>
        </p:spPr>
        <p:txBody>
          <a:bodyPr/>
          <a:lstStyle/>
          <a:p>
            <a:pPr algn="ctr"/>
            <a:r>
              <a:rPr lang="en-US" sz="5400" dirty="0"/>
              <a:t>THANK YOU! </a:t>
            </a:r>
            <a:endParaRPr lang="en-IN" sz="5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E5A7F-76BC-2377-2328-13D355BE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646" y="4934165"/>
            <a:ext cx="7455627" cy="117033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400" dirty="0"/>
              <a:t>Present By: </a:t>
            </a:r>
            <a:r>
              <a:rPr lang="en-US" sz="2400" dirty="0">
                <a:solidFill>
                  <a:srgbClr val="1F5155"/>
                </a:solidFill>
              </a:rPr>
              <a:t>Crystal Andrea Dsouza </a:t>
            </a:r>
          </a:p>
          <a:p>
            <a:pPr algn="ctr"/>
            <a:r>
              <a:rPr lang="en-US" sz="2400" dirty="0"/>
              <a:t>UID-RNO: </a:t>
            </a:r>
            <a:r>
              <a:rPr lang="en-US" sz="2400" dirty="0">
                <a:solidFill>
                  <a:srgbClr val="1F5155"/>
                </a:solidFill>
              </a:rPr>
              <a:t>2311001-01</a:t>
            </a:r>
          </a:p>
          <a:p>
            <a:pPr algn="ctr"/>
            <a:r>
              <a:rPr lang="en-US" sz="2400" dirty="0"/>
              <a:t>SEM 5 - </a:t>
            </a:r>
            <a:r>
              <a:rPr lang="en-US" sz="2400" dirty="0">
                <a:solidFill>
                  <a:srgbClr val="1F5155"/>
                </a:solidFill>
              </a:rPr>
              <a:t>FRM CIA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4D64-F18D-3FB3-52B5-ED18B881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FBFF-DCAB-4551-96F5-A9D9F52FDEA4}" type="datetime5">
              <a:rPr lang="en-US" smtClean="0"/>
              <a:t>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4B0E-F3A3-8E4D-6BB9-2081D787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7089E-DF47-9A8A-9D83-82816523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2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1"/>
            <a:ext cx="4839034" cy="3530599"/>
          </a:xfrm>
        </p:spPr>
        <p:txBody>
          <a:bodyPr/>
          <a:lstStyle/>
          <a:p>
            <a:r>
              <a:rPr dirty="0"/>
              <a:t>Calculate daily returns &amp; volatility</a:t>
            </a:r>
          </a:p>
          <a:p>
            <a:r>
              <a:rPr dirty="0"/>
              <a:t>Compare volatility (1Y, 6M, 90D, 30D)</a:t>
            </a:r>
          </a:p>
          <a:p>
            <a:r>
              <a:rPr dirty="0"/>
              <a:t>Compute correlation between stock pairs</a:t>
            </a:r>
          </a:p>
          <a:p>
            <a:r>
              <a:rPr dirty="0"/>
              <a:t>Visualize results with charts &amp; dashboards</a:t>
            </a:r>
          </a:p>
          <a:p>
            <a:r>
              <a:rPr dirty="0"/>
              <a:t>Reflect on volatility &amp; portfolio risk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8360C-1F6A-E6AB-EE95-1664E635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908B-6EE3-4361-95F7-1846EF858D50}" type="datetime5">
              <a:rPr lang="en-US" smtClean="0"/>
              <a:t>3-Sep-25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86AC3-5390-9320-EA1A-A301312A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EB6C7-41D2-7721-6987-A3B38709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2EB2F55-5AFB-B50E-C971-0FBA5C7A4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091" y="2298700"/>
            <a:ext cx="3375219" cy="33752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Companies Selected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5441168" cy="2520950"/>
          </a:xfrm>
        </p:spPr>
        <p:txBody>
          <a:bodyPr>
            <a:normAutofit lnSpcReduction="10000"/>
          </a:bodyPr>
          <a:lstStyle/>
          <a:p>
            <a:r>
              <a:rPr dirty="0"/>
              <a:t>Infosys, HDFC Bank, HUL, Tata Motors, Reliance,</a:t>
            </a:r>
            <a:endParaRPr lang="fi-FI" dirty="0"/>
          </a:p>
          <a:p>
            <a:r>
              <a:rPr lang="fi-FI" dirty="0"/>
              <a:t>Sun Pharma, Tata Steel, Bharti Airtel,</a:t>
            </a:r>
            <a:endParaRPr lang="en-IN" dirty="0"/>
          </a:p>
          <a:p>
            <a:r>
              <a:rPr lang="en-IN" dirty="0"/>
              <a:t>Nestle, Asian Paints</a:t>
            </a:r>
          </a:p>
          <a:p>
            <a:endParaRPr dirty="0"/>
          </a:p>
          <a:p>
            <a:r>
              <a:rPr b="1" dirty="0"/>
              <a:t>Mix of Cyclical </a:t>
            </a:r>
            <a:r>
              <a:rPr dirty="0"/>
              <a:t>(Tata Motors, Tata Steel)</a:t>
            </a:r>
          </a:p>
          <a:p>
            <a:r>
              <a:rPr b="1" dirty="0"/>
              <a:t>and Defensive </a:t>
            </a:r>
            <a:r>
              <a:rPr dirty="0"/>
              <a:t>(HUL, Nestle, Asian Paints).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9624E18-BB4C-3742-3EEF-6F2146B3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352F-671F-4B78-9EC1-0F6002DAD1E1}" type="datetime5">
              <a:rPr lang="en-US" smtClean="0"/>
              <a:t>3-Sep-25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AFB637B-41D7-25D9-3EAD-B6363E96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3CEC34D-790A-6294-82E0-4F032C09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33D3B3-34B9-C691-DE52-A9192184A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589" y="2601330"/>
            <a:ext cx="1113642" cy="44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7DDBF-7E39-00EF-8E54-1A10DF8C3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15" y="5773064"/>
            <a:ext cx="1847850" cy="320048"/>
          </a:xfrm>
          <a:prstGeom prst="rect">
            <a:avLst/>
          </a:prstGeom>
        </p:spPr>
      </p:pic>
      <p:pic>
        <p:nvPicPr>
          <p:cNvPr id="1030" name="Picture 6" descr="Tata Logo, HD Png, Meaning, Information">
            <a:extLst>
              <a:ext uri="{FF2B5EF4-FFF2-40B4-BE49-F238E27FC236}">
                <a16:creationId xmlns:a16="http://schemas.microsoft.com/office/drawing/2014/main" id="{1F7C1304-4CFB-067C-57E5-E1990912F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1" r="21118"/>
          <a:stretch>
            <a:fillRect/>
          </a:stretch>
        </p:blipFill>
        <p:spPr bwMode="auto">
          <a:xfrm>
            <a:off x="6123284" y="3480399"/>
            <a:ext cx="1046534" cy="105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iance Industries Limited Logo Logo and symbol, meaning ...">
            <a:extLst>
              <a:ext uri="{FF2B5EF4-FFF2-40B4-BE49-F238E27FC236}">
                <a16:creationId xmlns:a16="http://schemas.microsoft.com/office/drawing/2014/main" id="{34047524-2291-87FA-D6FD-B35ECC5D7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90" y="5183496"/>
            <a:ext cx="1616195" cy="101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llection of Unilever Logo PNG. | PlusPNG">
            <a:extLst>
              <a:ext uri="{FF2B5EF4-FFF2-40B4-BE49-F238E27FC236}">
                <a16:creationId xmlns:a16="http://schemas.microsoft.com/office/drawing/2014/main" id="{3D8DCD3D-D997-AB43-311B-DAE13A710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150" y="5198496"/>
            <a:ext cx="918900" cy="101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1F5FE9A-A735-353B-43E2-F5947668C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65" y="5198496"/>
            <a:ext cx="755634" cy="101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estle Logo PNG Transparent &amp; SVG Vector - Freebie Supply">
            <a:extLst>
              <a:ext uri="{FF2B5EF4-FFF2-40B4-BE49-F238E27FC236}">
                <a16:creationId xmlns:a16="http://schemas.microsoft.com/office/drawing/2014/main" id="{AF5D86A4-2D5A-DD6E-48BF-EB4357F5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15" y="4786784"/>
            <a:ext cx="2025650" cy="7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sian Paints Logo PNG Images">
            <a:extLst>
              <a:ext uri="{FF2B5EF4-FFF2-40B4-BE49-F238E27FC236}">
                <a16:creationId xmlns:a16="http://schemas.microsoft.com/office/drawing/2014/main" id="{DA48BBC3-B087-0895-A6FE-93645C275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401" y="2373145"/>
            <a:ext cx="1130300" cy="9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AC8C6-EF94-5CAF-FB2D-99C446A11D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5167" y="3532489"/>
            <a:ext cx="865579" cy="8718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2"/>
            <a:ext cx="4167896" cy="1651284"/>
          </a:xfrm>
        </p:spPr>
        <p:txBody>
          <a:bodyPr/>
          <a:lstStyle/>
          <a:p>
            <a:r>
              <a:rPr dirty="0"/>
              <a:t>Data: Bloomberg Terminal</a:t>
            </a:r>
            <a:r>
              <a:rPr lang="en-US" dirty="0"/>
              <a:t>, SXC Mumbai</a:t>
            </a:r>
          </a:p>
          <a:p>
            <a:r>
              <a:rPr dirty="0"/>
              <a:t>Tools: Excel &amp; Power BI</a:t>
            </a:r>
          </a:p>
          <a:p>
            <a:r>
              <a:rPr dirty="0"/>
              <a:t>Period: </a:t>
            </a:r>
            <a:r>
              <a:rPr b="1" dirty="0"/>
              <a:t>July 2024 – July 2025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CC420-4581-D8AF-AF5B-B16B125F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20F-697E-4B95-B270-7EEF26ABF606}" type="datetime5">
              <a:rPr lang="en-US" smtClean="0"/>
              <a:t>3-Sep-25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A24C7-A4D5-E574-64AE-E7606FF7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823D0-F46A-1C5F-BA93-72906EA4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B9A2DAA-FC31-2E63-5295-CADCB5C6D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963856"/>
            <a:ext cx="4353259" cy="4353259"/>
          </a:xfrm>
          <a:prstGeom prst="rect">
            <a:avLst/>
          </a:prstGeom>
        </p:spPr>
      </p:pic>
      <p:pic>
        <p:nvPicPr>
          <p:cNvPr id="4098" name="Picture 2" descr="Microsoft Excel Icon SVG Vector &amp; PNG Free Download | UXWing">
            <a:extLst>
              <a:ext uri="{FF2B5EF4-FFF2-40B4-BE49-F238E27FC236}">
                <a16:creationId xmlns:a16="http://schemas.microsoft.com/office/drawing/2014/main" id="{B5FFDBAA-F6DD-7415-5242-571C6C4E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62" y="4561749"/>
            <a:ext cx="1179528" cy="11795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952D55F-7EE0-E285-E602-1A41F4EF7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t="6914" b="6914"/>
          <a:stretch/>
        </p:blipFill>
        <p:spPr bwMode="auto">
          <a:xfrm>
            <a:off x="2727488" y="4527702"/>
            <a:ext cx="1547332" cy="12086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44CDBF-9942-C8F0-E7CA-95E065F21FE2}"/>
              </a:ext>
            </a:extLst>
          </p:cNvPr>
          <p:cNvSpPr txBox="1">
            <a:spLocks/>
          </p:cNvSpPr>
          <p:nvPr/>
        </p:nvSpPr>
        <p:spPr>
          <a:xfrm>
            <a:off x="2116761" y="4822962"/>
            <a:ext cx="807956" cy="539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1F5155"/>
                </a:solidFill>
              </a:rPr>
              <a:t>&amp;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F7F0F-85CA-8F04-DB28-52B8DB4D2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9E0C-408F-96A7-6212-B1B8E1D4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Correlation Analysis</a:t>
            </a:r>
            <a:br>
              <a:rPr lang="en-US" dirty="0"/>
            </a:br>
            <a:r>
              <a:rPr lang="en-IN" sz="1600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Correlation Matrix | EXCEL</a:t>
            </a:r>
            <a:endParaRPr sz="1800" cap="all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A4EB-A01B-965D-DA64-B2F84E30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71" y="5140468"/>
            <a:ext cx="7974199" cy="9467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sz="1400" dirty="0"/>
              <a:t>High correlation: HUL–Nestle, Tata Motors–Tata Steel</a:t>
            </a:r>
          </a:p>
          <a:p>
            <a:pPr marL="0" indent="0" algn="ctr">
              <a:buNone/>
            </a:pPr>
            <a:r>
              <a:rPr sz="1400" dirty="0"/>
              <a:t>Low correlation: Infosys–Sun Pharma, HUL–Tata Steel</a:t>
            </a:r>
            <a:endParaRPr lang="en-US" sz="1400" dirty="0"/>
          </a:p>
          <a:p>
            <a:pPr marL="0" indent="0" algn="ctr">
              <a:buNone/>
            </a:pPr>
            <a:r>
              <a:rPr lang="en-US" sz="1400" dirty="0"/>
              <a:t>High correlation = </a:t>
            </a:r>
            <a:r>
              <a:rPr lang="en-US" sz="1400" b="1" dirty="0"/>
              <a:t>less diversification</a:t>
            </a:r>
            <a:r>
              <a:rPr lang="en-US" sz="1400" dirty="0"/>
              <a:t>| Low correlation = </a:t>
            </a:r>
            <a:r>
              <a:rPr lang="en-US" sz="1400" b="1" dirty="0"/>
              <a:t>better risk reduction</a:t>
            </a:r>
          </a:p>
          <a:p>
            <a:pPr marL="0" indent="0" algn="ctr">
              <a:buNone/>
            </a:pPr>
            <a:endParaRPr sz="1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101D8-7ADC-1DCA-D53F-B8D90012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B995-7763-43A1-86A2-EC3EF384A423}" type="datetime5">
              <a:rPr lang="en-US" smtClean="0"/>
              <a:t>3-Sep-25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72DD2-E681-F42C-C174-3F5DA63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9142D-D1CE-02F5-916E-586CF3B1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20159-74B5-13BC-56BC-E208D87E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622685" y="2491740"/>
            <a:ext cx="8059418" cy="24612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50" name="Picture 2" descr="Correlation - Definition, Formula ...">
            <a:extLst>
              <a:ext uri="{FF2B5EF4-FFF2-40B4-BE49-F238E27FC236}">
                <a16:creationId xmlns:a16="http://schemas.microsoft.com/office/drawing/2014/main" id="{C5DB1259-8F1B-4147-EF6F-6EA41D32C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64" y="3096570"/>
            <a:ext cx="2264636" cy="5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59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Correlation Analysis</a:t>
            </a:r>
            <a:br>
              <a:rPr lang="en-US" dirty="0"/>
            </a:br>
            <a:r>
              <a:rPr lang="en-IN" sz="1600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Correlation Matrix | Power BI</a:t>
            </a:r>
            <a:endParaRPr sz="1800" cap="all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971" y="5280168"/>
            <a:ext cx="7974199" cy="946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1400" dirty="0"/>
              <a:t>High correlation: HUL–Nestle, Tata Motors–Tata Steel</a:t>
            </a:r>
          </a:p>
          <a:p>
            <a:pPr marL="0" indent="0">
              <a:buNone/>
            </a:pPr>
            <a:r>
              <a:rPr sz="1400" dirty="0"/>
              <a:t>Low correlation: Infosys–Sun Pharma, HUL–Tata Steel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High correlation = </a:t>
            </a:r>
            <a:r>
              <a:rPr lang="en-US" sz="1400" b="1" dirty="0"/>
              <a:t>less diversification</a:t>
            </a:r>
            <a:r>
              <a:rPr lang="en-US" sz="1400" dirty="0"/>
              <a:t>| Low correlation = </a:t>
            </a:r>
            <a:r>
              <a:rPr lang="en-US" sz="1400" b="1" dirty="0"/>
              <a:t>better risk reduction</a:t>
            </a:r>
          </a:p>
          <a:p>
            <a:pPr marL="0" indent="0">
              <a:buNone/>
            </a:pPr>
            <a:endParaRPr sz="1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FA6FD-E40E-A5ED-09CB-2842882B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F750-BDC3-4377-8037-B17B8D4FB453}" type="datetime5">
              <a:rPr lang="en-US" smtClean="0"/>
              <a:t>3-Sep-25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F4643-FAC7-812C-8FDA-8DD4C9F0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40A99-8B53-C294-100F-B66027CD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7D8CB1-5B94-462E-7D20-18095D8B0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2" y="2349357"/>
            <a:ext cx="8054340" cy="2780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orrelation Coefficient: Simple Definition, Formula, Easy Calculation Steps">
            <a:extLst>
              <a:ext uri="{FF2B5EF4-FFF2-40B4-BE49-F238E27FC236}">
                <a16:creationId xmlns:a16="http://schemas.microsoft.com/office/drawing/2014/main" id="{C96BD48D-C17D-A08E-80B6-109EC081B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3" r="5545" b="27366"/>
          <a:stretch>
            <a:fillRect/>
          </a:stretch>
        </p:blipFill>
        <p:spPr bwMode="auto">
          <a:xfrm>
            <a:off x="6334503" y="5230434"/>
            <a:ext cx="2451215" cy="61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93E5748-6371-AF73-CF99-D16AE309C583}"/>
              </a:ext>
            </a:extLst>
          </p:cNvPr>
          <p:cNvSpPr txBox="1">
            <a:spLocks/>
          </p:cNvSpPr>
          <p:nvPr/>
        </p:nvSpPr>
        <p:spPr>
          <a:xfrm>
            <a:off x="674076" y="295730"/>
            <a:ext cx="7917474" cy="929751"/>
          </a:xfrm>
          <a:prstGeom prst="flowChartDocument">
            <a:avLst/>
          </a:prstGeom>
          <a:gradFill flip="none" rotWithShape="1">
            <a:gsLst>
              <a:gs pos="0">
                <a:srgbClr val="1F5155"/>
              </a:gs>
              <a:gs pos="45000">
                <a:srgbClr val="2B605F"/>
              </a:gs>
              <a:gs pos="100000">
                <a:srgbClr val="316864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0" i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  Volatility Analysis</a:t>
            </a:r>
          </a:p>
          <a:p>
            <a:r>
              <a:rPr lang="en-IN" sz="1600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    Power BI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88008C-B95F-6BF5-8D9D-CC5AD90F0228}"/>
              </a:ext>
            </a:extLst>
          </p:cNvPr>
          <p:cNvSpPr/>
          <p:nvPr/>
        </p:nvSpPr>
        <p:spPr>
          <a:xfrm>
            <a:off x="7741444" y="0"/>
            <a:ext cx="689281" cy="1092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A811A-0EAE-BBE5-34E2-74FCBF6C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0848-2C17-482C-A2D9-CC43864499A4}" type="datetime5">
              <a:rPr lang="en-US" smtClean="0"/>
              <a:t>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556A-062B-6A36-7D61-4DB2A005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4D845-77C6-D652-2F4A-4A37F98A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12F5B-149E-68E5-8A22-51EE3C4F8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9" y="1367131"/>
            <a:ext cx="7603482" cy="3916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0259" y="5444992"/>
            <a:ext cx="3859795" cy="7904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Volatility measured using Std. Dev (σ)</a:t>
            </a:r>
          </a:p>
          <a:p>
            <a:r>
              <a:rPr lang="en-US" sz="1400" dirty="0"/>
              <a:t>Annualized: multiplied by √252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2B8401-F6ED-74CB-94EC-B6FD75B8BDD3}"/>
              </a:ext>
            </a:extLst>
          </p:cNvPr>
          <p:cNvSpPr txBox="1">
            <a:spLocks/>
          </p:cNvSpPr>
          <p:nvPr/>
        </p:nvSpPr>
        <p:spPr>
          <a:xfrm>
            <a:off x="4572000" y="5444992"/>
            <a:ext cx="3801741" cy="7904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Tata Motors &amp; Tata Steel: High volatility (&gt;27%)</a:t>
            </a:r>
          </a:p>
          <a:p>
            <a:r>
              <a:rPr lang="en-US" sz="1400" dirty="0"/>
              <a:t>HDFC, Nestle, HUL: Lower volatility (~18-19%)</a:t>
            </a:r>
          </a:p>
        </p:txBody>
      </p:sp>
    </p:spTree>
    <p:extLst>
      <p:ext uri="{BB962C8B-B14F-4D97-AF65-F5344CB8AC3E}">
        <p14:creationId xmlns:p14="http://schemas.microsoft.com/office/powerpoint/2010/main" val="311102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737A3-016D-2A99-9E70-67D507C60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F5BD6A6-ADF3-E4CD-4DE5-984849ED38BC}"/>
              </a:ext>
            </a:extLst>
          </p:cNvPr>
          <p:cNvSpPr txBox="1">
            <a:spLocks/>
          </p:cNvSpPr>
          <p:nvPr/>
        </p:nvSpPr>
        <p:spPr>
          <a:xfrm>
            <a:off x="674076" y="295730"/>
            <a:ext cx="7917474" cy="929751"/>
          </a:xfrm>
          <a:prstGeom prst="flowChartDocument">
            <a:avLst/>
          </a:prstGeom>
          <a:gradFill flip="none" rotWithShape="1">
            <a:gsLst>
              <a:gs pos="0">
                <a:srgbClr val="1F5155"/>
              </a:gs>
              <a:gs pos="45000">
                <a:srgbClr val="2B605F"/>
              </a:gs>
              <a:gs pos="100000">
                <a:srgbClr val="316864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0" i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  Portfolio Volatility</a:t>
            </a:r>
          </a:p>
          <a:p>
            <a:r>
              <a:rPr lang="en-IN" sz="1600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     Power 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5D4DC0-F999-1563-85E4-4327C5FEB2B1}"/>
              </a:ext>
            </a:extLst>
          </p:cNvPr>
          <p:cNvSpPr/>
          <p:nvPr/>
        </p:nvSpPr>
        <p:spPr>
          <a:xfrm>
            <a:off x="7741444" y="0"/>
            <a:ext cx="689281" cy="1092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E4C73-49E2-550A-326F-D02B745E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2AF6-2D0F-4F2E-9C90-D693E2A56FA1}" type="datetime5">
              <a:rPr lang="en-US" smtClean="0"/>
              <a:t>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5C05-B409-F9EA-E2A2-B95B1C07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90D60-8087-BECA-4C50-11AA5D06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03A89-B518-FFCB-EBD2-169A8B44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0259" y="1367131"/>
            <a:ext cx="7603481" cy="3916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AF1ACC-7FFD-E8A5-D506-6AA7B53ED29A}"/>
              </a:ext>
            </a:extLst>
          </p:cNvPr>
          <p:cNvSpPr txBox="1">
            <a:spLocks/>
          </p:cNvSpPr>
          <p:nvPr/>
        </p:nvSpPr>
        <p:spPr>
          <a:xfrm>
            <a:off x="770259" y="5444992"/>
            <a:ext cx="3859795" cy="7904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Weights assigned to companies</a:t>
            </a:r>
          </a:p>
          <a:p>
            <a:r>
              <a:rPr lang="en-US" sz="1400" dirty="0"/>
              <a:t>Portfolio volatility: </a:t>
            </a:r>
            <a:r>
              <a:rPr lang="en-US" sz="1400" b="1" dirty="0"/>
              <a:t>12.42%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468830-5281-5DBD-85CE-0880B58D00BA}"/>
              </a:ext>
            </a:extLst>
          </p:cNvPr>
          <p:cNvSpPr txBox="1">
            <a:spLocks/>
          </p:cNvSpPr>
          <p:nvPr/>
        </p:nvSpPr>
        <p:spPr>
          <a:xfrm>
            <a:off x="4572000" y="5444992"/>
            <a:ext cx="3801741" cy="79045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Lower than individual stocks due to diversification</a:t>
            </a:r>
          </a:p>
          <a:p>
            <a:r>
              <a:rPr lang="en-US" sz="1400" dirty="0"/>
              <a:t>Daily return: </a:t>
            </a:r>
            <a:r>
              <a:rPr lang="en-US" sz="1400" b="1" dirty="0"/>
              <a:t>-1.79 (slight underperformance)</a:t>
            </a:r>
          </a:p>
        </p:txBody>
      </p:sp>
    </p:spTree>
    <p:extLst>
      <p:ext uri="{BB962C8B-B14F-4D97-AF65-F5344CB8AC3E}">
        <p14:creationId xmlns:p14="http://schemas.microsoft.com/office/powerpoint/2010/main" val="256163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43EEDEEF-D51B-3388-25BD-09326FAF9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2475" y="2395823"/>
            <a:ext cx="3628456" cy="3628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941" y="2489201"/>
            <a:ext cx="4558999" cy="3441700"/>
          </a:xfrm>
        </p:spPr>
        <p:txBody>
          <a:bodyPr/>
          <a:lstStyle/>
          <a:p>
            <a:r>
              <a:rPr dirty="0"/>
              <a:t>Cyclical stocks = higher risk &amp; volatility</a:t>
            </a:r>
          </a:p>
          <a:p>
            <a:r>
              <a:rPr dirty="0"/>
              <a:t>Defensive stocks = stability</a:t>
            </a:r>
          </a:p>
          <a:p>
            <a:r>
              <a:rPr dirty="0"/>
              <a:t>Correlation impacts diversification benefits</a:t>
            </a:r>
          </a:p>
          <a:p>
            <a:r>
              <a:rPr dirty="0"/>
              <a:t>Diversification reduces overall portfolio risk</a:t>
            </a:r>
          </a:p>
          <a:p>
            <a:r>
              <a:rPr dirty="0"/>
              <a:t>Real events can explain spikes in volatility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78124-C5F8-5D0B-07AD-09428864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8B58-CA5C-4F02-9B36-A9D3A887DB7B}" type="datetime5">
              <a:rPr lang="en-US" smtClean="0"/>
              <a:t>3-Sep-25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5BC80-43E6-D58E-E9AE-F48D85A9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Crystal Andrea Dsouza | 2311001 -01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DFB2-4C70-DE17-A746-CFA6DF3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420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Ion Boardroom</vt:lpstr>
      <vt:lpstr>Historical Data Analysis of Stock Volatility &amp; Correlation</vt:lpstr>
      <vt:lpstr>Objective</vt:lpstr>
      <vt:lpstr>Companies Selected</vt:lpstr>
      <vt:lpstr>Data &amp; Tools</vt:lpstr>
      <vt:lpstr>Correlation Analysis Correlation Matrix | EXCEL</vt:lpstr>
      <vt:lpstr>Correlation Analysis Correlation Matrix | Power BI</vt:lpstr>
      <vt:lpstr>PowerPoint Presentation</vt:lpstr>
      <vt:lpstr>PowerPoint Presentation</vt:lpstr>
      <vt:lpstr>Key Learnings</vt:lpstr>
      <vt:lpstr>THANK YOU!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Crystal Andrea Dsouza</dc:creator>
  <cp:keywords/>
  <dc:description>generated using python-pptx</dc:description>
  <cp:lastModifiedBy>Crystal Andrea Dsouza</cp:lastModifiedBy>
  <cp:revision>26</cp:revision>
  <dcterms:created xsi:type="dcterms:W3CDTF">2013-01-27T09:14:16Z</dcterms:created>
  <dcterms:modified xsi:type="dcterms:W3CDTF">2025-09-03T13:37:07Z</dcterms:modified>
  <cp:category/>
</cp:coreProperties>
</file>