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3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4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11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1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8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7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8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62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7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968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74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139-8F42-4F5A-AA40-04E6C714431D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C82E-414D-4618-B8F7-90C50429B5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5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5" Type="http://schemas.openxmlformats.org/officeDocument/2006/relationships/image" Target="../media/image28.jpeg"/><Relationship Id="rId10" Type="http://schemas.openxmlformats.org/officeDocument/2006/relationships/image" Target="../media/image23.jpeg"/><Relationship Id="rId4" Type="http://schemas.openxmlformats.org/officeDocument/2006/relationships/image" Target="../media/image17.tmp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microsoft.com/office/2007/relationships/hdphoto" Target="../media/hdphoto1.wdp"/><Relationship Id="rId7" Type="http://schemas.openxmlformats.org/officeDocument/2006/relationships/hyperlink" Target="https://www.youtube.com/watch?v=mFnRAPHrbN4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imetoast.com/timelines/linea-del-tiempo-de-la-evolucion-de-la-web-1-0-2-0-y-3-0" TargetMode="External"/><Relationship Id="rId5" Type="http://schemas.openxmlformats.org/officeDocument/2006/relationships/hyperlink" Target="https://marketing4ecommerce.mx/historia-de-internet/" TargetMode="External"/><Relationship Id="rId10" Type="http://schemas.openxmlformats.org/officeDocument/2006/relationships/image" Target="../media/image33.jpeg"/><Relationship Id="rId4" Type="http://schemas.openxmlformats.org/officeDocument/2006/relationships/hyperlink" Target="https://www.fib.upc.edu/retro-informatica/historia/internet.html" TargetMode="Externa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504049" y="636060"/>
            <a:ext cx="76950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Universidad Autónoma de Campeche </a:t>
            </a:r>
          </a:p>
          <a:p>
            <a:pPr algn="ctr"/>
            <a:endParaRPr lang="es-MX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Facultad de ingeniería </a:t>
            </a:r>
          </a:p>
          <a:p>
            <a:pPr algn="ctr"/>
            <a:endParaRPr lang="es-MX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Ingeniería en Sistemas Computacionales</a:t>
            </a:r>
          </a:p>
          <a:p>
            <a:pPr algn="ctr"/>
            <a:endParaRPr lang="es-MX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Profesor: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Arial Black" panose="020B0A04020102020204" pitchFamily="34" charset="0"/>
              </a:rPr>
              <a:t>Edgar D Caamal </a:t>
            </a:r>
            <a:r>
              <a:rPr lang="es-MX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Dzulu</a:t>
            </a:r>
            <a:endParaRPr lang="es-MX" sz="2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Alumna:</a:t>
            </a:r>
          </a:p>
          <a:p>
            <a:pPr algn="ctr"/>
            <a:r>
              <a:rPr lang="es-MX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Crystal</a:t>
            </a:r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Isabel </a:t>
            </a:r>
            <a:r>
              <a:rPr lang="es-MX" sz="2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Dzib</a:t>
            </a:r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Can </a:t>
            </a:r>
          </a:p>
          <a:p>
            <a:pPr algn="ctr"/>
            <a:endParaRPr lang="es-MX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Asignatura:</a:t>
            </a:r>
          </a:p>
          <a:p>
            <a:pPr algn="ctr"/>
            <a:r>
              <a:rPr lang="es-MX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Programación Web  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1026" name="Picture 2" descr="Facultad de Ingeniería-Univ. Autónoma de Campeche (@fdi_uac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40312" cy="19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ceso al por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77" y="0"/>
            <a:ext cx="1992923" cy="216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47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8647" y="-9144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Algerian" panose="04020705040A02060702" pitchFamily="82" charset="0"/>
              </a:rPr>
              <a:t>Historia del Internet y la web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grpSp>
        <p:nvGrpSpPr>
          <p:cNvPr id="144" name="Grupo 143"/>
          <p:cNvGrpSpPr/>
          <p:nvPr/>
        </p:nvGrpSpPr>
        <p:grpSpPr>
          <a:xfrm>
            <a:off x="-37648" y="401516"/>
            <a:ext cx="12195642" cy="6391589"/>
            <a:chOff x="8957" y="397122"/>
            <a:chExt cx="12195642" cy="6391589"/>
          </a:xfrm>
        </p:grpSpPr>
        <p:grpSp>
          <p:nvGrpSpPr>
            <p:cNvPr id="90" name="Grupo 89"/>
            <p:cNvGrpSpPr/>
            <p:nvPr/>
          </p:nvGrpSpPr>
          <p:grpSpPr>
            <a:xfrm>
              <a:off x="8957" y="397122"/>
              <a:ext cx="11849476" cy="5356495"/>
              <a:chOff x="43393" y="328952"/>
              <a:chExt cx="12060152" cy="5356495"/>
            </a:xfrm>
          </p:grpSpPr>
          <p:grpSp>
            <p:nvGrpSpPr>
              <p:cNvPr id="85" name="Grupo 84"/>
              <p:cNvGrpSpPr/>
              <p:nvPr/>
            </p:nvGrpSpPr>
            <p:grpSpPr>
              <a:xfrm>
                <a:off x="43393" y="328952"/>
                <a:ext cx="11920854" cy="4067450"/>
                <a:chOff x="367066" y="295140"/>
                <a:chExt cx="10699336" cy="4067450"/>
              </a:xfrm>
            </p:grpSpPr>
            <p:grpSp>
              <p:nvGrpSpPr>
                <p:cNvPr id="80" name="Grupo 79"/>
                <p:cNvGrpSpPr/>
                <p:nvPr/>
              </p:nvGrpSpPr>
              <p:grpSpPr>
                <a:xfrm flipV="1">
                  <a:off x="499778" y="2455817"/>
                  <a:ext cx="10566624" cy="1906773"/>
                  <a:chOff x="565093" y="2387130"/>
                  <a:chExt cx="10566624" cy="1859955"/>
                </a:xfrm>
              </p:grpSpPr>
              <p:grpSp>
                <p:nvGrpSpPr>
                  <p:cNvPr id="29" name="Grupo 28"/>
                  <p:cNvGrpSpPr/>
                  <p:nvPr/>
                </p:nvGrpSpPr>
                <p:grpSpPr>
                  <a:xfrm>
                    <a:off x="565093" y="2600888"/>
                    <a:ext cx="10081872" cy="1436212"/>
                    <a:chOff x="428334" y="2607991"/>
                    <a:chExt cx="10355933" cy="1436212"/>
                  </a:xfrm>
                </p:grpSpPr>
                <p:grpSp>
                  <p:nvGrpSpPr>
                    <p:cNvPr id="17" name="Grupo 16"/>
                    <p:cNvGrpSpPr/>
                    <p:nvPr/>
                  </p:nvGrpSpPr>
                  <p:grpSpPr>
                    <a:xfrm>
                      <a:off x="428334" y="2607993"/>
                      <a:ext cx="5939962" cy="1436210"/>
                      <a:chOff x="428334" y="2607993"/>
                      <a:chExt cx="5939962" cy="1436210"/>
                    </a:xfrm>
                  </p:grpSpPr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1434736" y="2607995"/>
                        <a:ext cx="1909354" cy="1436208"/>
                        <a:chOff x="93613" y="2442756"/>
                        <a:chExt cx="2742862" cy="1450425"/>
                      </a:xfrm>
                    </p:grpSpPr>
                    <p:sp>
                      <p:nvSpPr>
                        <p:cNvPr id="6" name="Flecha doblada 5"/>
                        <p:cNvSpPr/>
                        <p:nvPr/>
                      </p:nvSpPr>
                      <p:spPr>
                        <a:xfrm rot="5400000">
                          <a:off x="508414" y="2641910"/>
                          <a:ext cx="836470" cy="1666072"/>
                        </a:xfrm>
                        <a:prstGeom prst="bentArrow">
                          <a:avLst/>
                        </a:prstGeom>
                        <a:solidFill>
                          <a:srgbClr val="FF00FF"/>
                        </a:solidFill>
                        <a:ln>
                          <a:noFill/>
                        </a:ln>
                        <a:effectLst>
                          <a:outerShdw blurRad="190500" dist="228600" dir="270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4800000"/>
                          </a:lightRig>
                        </a:scene3d>
                        <a:sp3d prstMaterial="matte">
                          <a:bevelT w="127000" h="63500"/>
                        </a:sp3d>
                      </p:spPr>
                      <p:style>
                        <a:lnRef idx="0">
                          <a:schemeClr val="accent4"/>
                        </a:lnRef>
                        <a:fillRef idx="3">
                          <a:schemeClr val="accent4"/>
                        </a:fillRef>
                        <a:effectRef idx="3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Flecha doblada 6"/>
                        <p:cNvSpPr/>
                        <p:nvPr/>
                      </p:nvSpPr>
                      <p:spPr>
                        <a:xfrm rot="5400000" flipH="1">
                          <a:off x="1690259" y="2132564"/>
                          <a:ext cx="836024" cy="1456408"/>
                        </a:xfrm>
                        <a:prstGeom prst="bentArrow">
                          <a:avLst/>
                        </a:prstGeom>
                        <a:ln>
                          <a:noFill/>
                        </a:ln>
                        <a:effectLst>
                          <a:outerShdw blurRad="190500" dist="228600" dir="270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4800000"/>
                          </a:lightRig>
                        </a:scene3d>
                        <a:sp3d prstMaterial="matte">
                          <a:bevelT w="127000" h="63500"/>
                        </a:sp3d>
                      </p:spPr>
                      <p:style>
                        <a:lnRef idx="0">
                          <a:schemeClr val="accent6"/>
                        </a:lnRef>
                        <a:fillRef idx="3">
                          <a:schemeClr val="accent6"/>
                        </a:fillRef>
                        <a:effectRef idx="3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" name="Flecha doblada 8"/>
                      <p:cNvSpPr/>
                      <p:nvPr/>
                    </p:nvSpPr>
                    <p:spPr>
                      <a:xfrm rot="5400000">
                        <a:off x="418568" y="3225696"/>
                        <a:ext cx="828271" cy="808740"/>
                      </a:xfrm>
                      <a:prstGeom prst="bentArrow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" name="Flecha doblada 9"/>
                      <p:cNvSpPr/>
                      <p:nvPr/>
                    </p:nvSpPr>
                    <p:spPr>
                      <a:xfrm rot="5400000" flipH="1">
                        <a:off x="921992" y="2549927"/>
                        <a:ext cx="827829" cy="943967"/>
                      </a:xfrm>
                      <a:prstGeom prst="bentArrow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" name="Flecha doblada 10"/>
                      <p:cNvSpPr/>
                      <p:nvPr/>
                    </p:nvSpPr>
                    <p:spPr>
                      <a:xfrm rot="5400000">
                        <a:off x="3166829" y="3017854"/>
                        <a:ext cx="828271" cy="1224424"/>
                      </a:xfrm>
                      <a:prstGeom prst="bentArrow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3" name="Grupo 12"/>
                      <p:cNvGrpSpPr/>
                      <p:nvPr/>
                    </p:nvGrpSpPr>
                    <p:grpSpPr>
                      <a:xfrm>
                        <a:off x="4458942" y="2607993"/>
                        <a:ext cx="1909354" cy="1436208"/>
                        <a:chOff x="93613" y="2442756"/>
                        <a:chExt cx="2742862" cy="1450425"/>
                      </a:xfrm>
                    </p:grpSpPr>
                    <p:sp>
                      <p:nvSpPr>
                        <p:cNvPr id="14" name="Flecha doblada 13"/>
                        <p:cNvSpPr/>
                        <p:nvPr/>
                      </p:nvSpPr>
                      <p:spPr>
                        <a:xfrm rot="5400000">
                          <a:off x="508414" y="2641910"/>
                          <a:ext cx="836470" cy="1666072"/>
                        </a:xfrm>
                        <a:prstGeom prst="bentArrow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  <a:effectLst>
                          <a:outerShdw blurRad="190500" dist="228600" dir="270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4800000"/>
                          </a:lightRig>
                        </a:scene3d>
                        <a:sp3d prstMaterial="matte">
                          <a:bevelT w="127000" h="63500"/>
                        </a:sp3d>
                      </p:spPr>
                      <p:style>
                        <a:lnRef idx="0">
                          <a:schemeClr val="accent4"/>
                        </a:lnRef>
                        <a:fillRef idx="3">
                          <a:schemeClr val="accent4"/>
                        </a:fillRef>
                        <a:effectRef idx="3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" name="Flecha doblada 14"/>
                        <p:cNvSpPr/>
                        <p:nvPr/>
                      </p:nvSpPr>
                      <p:spPr>
                        <a:xfrm rot="5400000" flipH="1">
                          <a:off x="1690259" y="2132564"/>
                          <a:ext cx="836024" cy="1456408"/>
                        </a:xfrm>
                        <a:prstGeom prst="bentArrow">
                          <a:avLst/>
                        </a:prstGeom>
                        <a:solidFill>
                          <a:srgbClr val="FF00FF"/>
                        </a:solidFill>
                        <a:ln>
                          <a:solidFill>
                            <a:srgbClr val="FF00FF"/>
                          </a:solidFill>
                        </a:ln>
                        <a:effectLst>
                          <a:outerShdw blurRad="190500" dist="228600" dir="270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4800000"/>
                          </a:lightRig>
                        </a:scene3d>
                        <a:sp3d prstMaterial="matte">
                          <a:bevelT w="127000" h="63500"/>
                        </a:sp3d>
                      </p:spPr>
                      <p:style>
                        <a:lnRef idx="0">
                          <a:schemeClr val="accent6"/>
                        </a:lnRef>
                        <a:fillRef idx="3">
                          <a:schemeClr val="accent6"/>
                        </a:fillRef>
                        <a:effectRef idx="3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6" name="Flecha doblada 15"/>
                      <p:cNvSpPr/>
                      <p:nvPr/>
                    </p:nvSpPr>
                    <p:spPr>
                      <a:xfrm rot="5400000" flipH="1">
                        <a:off x="3897752" y="2549924"/>
                        <a:ext cx="827829" cy="943967"/>
                      </a:xfrm>
                      <a:prstGeom prst="bentArrow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  <a:scene3d>
                        <a:camera prst="orthographicFront">
                          <a:rot lat="0" lon="0" rev="0"/>
                        </a:camera>
                        <a:lightRig rig="contrasting" dir="t">
                          <a:rot lat="0" lon="0" rev="7800000"/>
                        </a:lightRig>
                      </a:scene3d>
                      <a:sp3d>
                        <a:bevelT w="139700" h="139700"/>
                      </a:sp3d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8" name="Grupo 17"/>
                    <p:cNvGrpSpPr/>
                    <p:nvPr/>
                  </p:nvGrpSpPr>
                  <p:grpSpPr>
                    <a:xfrm>
                      <a:off x="6090339" y="2607991"/>
                      <a:ext cx="4693928" cy="1436210"/>
                      <a:chOff x="89722" y="2607993"/>
                      <a:chExt cx="4693928" cy="1436210"/>
                    </a:xfrm>
                  </p:grpSpPr>
                  <p:grpSp>
                    <p:nvGrpSpPr>
                      <p:cNvPr id="19" name="Grupo 18"/>
                      <p:cNvGrpSpPr/>
                      <p:nvPr/>
                    </p:nvGrpSpPr>
                    <p:grpSpPr>
                      <a:xfrm>
                        <a:off x="1434736" y="2607995"/>
                        <a:ext cx="1909354" cy="1436208"/>
                        <a:chOff x="93613" y="2442756"/>
                        <a:chExt cx="2742862" cy="1450425"/>
                      </a:xfrm>
                    </p:grpSpPr>
                    <p:sp>
                      <p:nvSpPr>
                        <p:cNvPr id="27" name="Flecha doblada 26"/>
                        <p:cNvSpPr/>
                        <p:nvPr/>
                      </p:nvSpPr>
                      <p:spPr>
                        <a:xfrm rot="5400000">
                          <a:off x="508414" y="2641910"/>
                          <a:ext cx="836470" cy="1666072"/>
                        </a:xfrm>
                        <a:prstGeom prst="bentArrow">
                          <a:avLst/>
                        </a:prstGeom>
                        <a:solidFill>
                          <a:schemeClr val="bg1">
                            <a:lumMod val="50000"/>
                          </a:schemeClr>
                        </a:solidFill>
                        <a:ln>
                          <a:noFill/>
                        </a:ln>
                        <a:effectLst>
                          <a:outerShdw blurRad="190500" dist="228600" dir="270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4800000"/>
                          </a:lightRig>
                        </a:scene3d>
                        <a:sp3d prstMaterial="matte">
                          <a:bevelT w="127000" h="63500"/>
                        </a:sp3d>
                      </p:spPr>
                      <p:style>
                        <a:lnRef idx="0">
                          <a:schemeClr val="accent4"/>
                        </a:lnRef>
                        <a:fillRef idx="3">
                          <a:schemeClr val="accent4"/>
                        </a:fillRef>
                        <a:effectRef idx="3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Flecha doblada 27"/>
                        <p:cNvSpPr/>
                        <p:nvPr/>
                      </p:nvSpPr>
                      <p:spPr>
                        <a:xfrm rot="5400000" flipH="1">
                          <a:off x="1690259" y="2132564"/>
                          <a:ext cx="836024" cy="1456408"/>
                        </a:xfrm>
                        <a:prstGeom prst="bentArrow">
                          <a:avLst/>
                        </a:prstGeom>
                        <a:ln>
                          <a:noFill/>
                        </a:ln>
                        <a:effectLst>
                          <a:outerShdw blurRad="190500" dist="228600" dir="2700000" algn="ctr">
                            <a:srgbClr val="000000">
                              <a:alpha val="30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glow" dir="t">
                            <a:rot lat="0" lon="0" rev="4800000"/>
                          </a:lightRig>
                        </a:scene3d>
                        <a:sp3d prstMaterial="matte">
                          <a:bevelT w="127000" h="63500"/>
                        </a:sp3d>
                      </p:spPr>
                      <p:style>
                        <a:lnRef idx="0">
                          <a:schemeClr val="accent6"/>
                        </a:lnRef>
                        <a:fillRef idx="3">
                          <a:schemeClr val="accent6"/>
                        </a:fillRef>
                        <a:effectRef idx="3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0" name="Flecha doblada 19"/>
                      <p:cNvSpPr/>
                      <p:nvPr/>
                    </p:nvSpPr>
                    <p:spPr>
                      <a:xfrm rot="5400000">
                        <a:off x="249263" y="3056389"/>
                        <a:ext cx="828271" cy="1147353"/>
                      </a:xfrm>
                      <a:prstGeom prst="bentArrow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Flecha doblada 20"/>
                      <p:cNvSpPr/>
                      <p:nvPr/>
                    </p:nvSpPr>
                    <p:spPr>
                      <a:xfrm rot="5400000" flipH="1">
                        <a:off x="921992" y="2549927"/>
                        <a:ext cx="827829" cy="943967"/>
                      </a:xfrm>
                      <a:prstGeom prst="bentArrow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Flecha doblada 21"/>
                      <p:cNvSpPr/>
                      <p:nvPr/>
                    </p:nvSpPr>
                    <p:spPr>
                      <a:xfrm rot="5400000">
                        <a:off x="3166829" y="3017854"/>
                        <a:ext cx="828271" cy="1224424"/>
                      </a:xfrm>
                      <a:prstGeom prst="bentArrow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Flecha doblada 23"/>
                      <p:cNvSpPr/>
                      <p:nvPr/>
                    </p:nvSpPr>
                    <p:spPr>
                      <a:xfrm rot="5400000" flipH="1">
                        <a:off x="3897752" y="2549924"/>
                        <a:ext cx="827829" cy="943967"/>
                      </a:xfrm>
                      <a:prstGeom prst="bentArrow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  <a:effectLst/>
                      <a:scene3d>
                        <a:camera prst="orthographicFront">
                          <a:rot lat="0" lon="0" rev="0"/>
                        </a:camera>
                        <a:lightRig rig="contrasting" dir="t">
                          <a:rot lat="0" lon="0" rev="7800000"/>
                        </a:lightRig>
                      </a:scene3d>
                      <a:sp3d>
                        <a:bevelT w="139700" h="139700"/>
                      </a:sp3d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1" name="Cinta perforada 30"/>
                  <p:cNvSpPr/>
                  <p:nvPr/>
                </p:nvSpPr>
                <p:spPr>
                  <a:xfrm rot="10800000">
                    <a:off x="1485733" y="2412410"/>
                    <a:ext cx="914400" cy="496551"/>
                  </a:xfrm>
                  <a:prstGeom prst="flowChartPunchedTape">
                    <a:avLst/>
                  </a:prstGeom>
                  <a:ln>
                    <a:solidFill>
                      <a:srgbClr val="FF00FF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1966</a:t>
                    </a:r>
                    <a:endParaRPr lang="es-MX" dirty="0"/>
                  </a:p>
                </p:txBody>
              </p:sp>
              <p:sp>
                <p:nvSpPr>
                  <p:cNvPr id="56" name="Cinta perforada 55"/>
                  <p:cNvSpPr/>
                  <p:nvPr/>
                </p:nvSpPr>
                <p:spPr>
                  <a:xfrm rot="10800000">
                    <a:off x="882377" y="3622965"/>
                    <a:ext cx="949140" cy="496551"/>
                  </a:xfrm>
                  <a:prstGeom prst="flowChartPunchedTape">
                    <a:avLst/>
                  </a:prstGeom>
                  <a:solidFill>
                    <a:srgbClr val="FF0000"/>
                  </a:solidFill>
                  <a:ln>
                    <a:solidFill>
                      <a:srgbClr val="00FFFF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1958</a:t>
                    </a:r>
                    <a:endParaRPr lang="es-MX" dirty="0"/>
                  </a:p>
                </p:txBody>
              </p:sp>
              <p:sp>
                <p:nvSpPr>
                  <p:cNvPr id="58" name="Cinta perforada 57"/>
                  <p:cNvSpPr/>
                  <p:nvPr/>
                </p:nvSpPr>
                <p:spPr>
                  <a:xfrm rot="10800000">
                    <a:off x="2795438" y="2475231"/>
                    <a:ext cx="914400" cy="496551"/>
                  </a:xfrm>
                  <a:prstGeom prst="flowChartPunchedTape">
                    <a:avLst/>
                  </a:prstGeom>
                  <a:solidFill>
                    <a:srgbClr val="92D050"/>
                  </a:solidFill>
                  <a:ln>
                    <a:solidFill>
                      <a:srgbClr val="7030A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1971</a:t>
                    </a:r>
                    <a:endParaRPr lang="es-MX" dirty="0"/>
                  </a:p>
                </p:txBody>
              </p:sp>
              <p:sp>
                <p:nvSpPr>
                  <p:cNvPr id="59" name="Cinta perforada 58"/>
                  <p:cNvSpPr/>
                  <p:nvPr/>
                </p:nvSpPr>
                <p:spPr>
                  <a:xfrm rot="10800000">
                    <a:off x="8073257" y="3699503"/>
                    <a:ext cx="914400" cy="496551"/>
                  </a:xfrm>
                  <a:prstGeom prst="flowChartPunchedTap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rgbClr val="0070C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1985</a:t>
                    </a:r>
                    <a:endParaRPr lang="es-MX" dirty="0"/>
                  </a:p>
                </p:txBody>
              </p:sp>
              <p:sp>
                <p:nvSpPr>
                  <p:cNvPr id="60" name="Cinta perforada 59"/>
                  <p:cNvSpPr/>
                  <p:nvPr/>
                </p:nvSpPr>
                <p:spPr>
                  <a:xfrm rot="10800000">
                    <a:off x="6710991" y="3750533"/>
                    <a:ext cx="914400" cy="496551"/>
                  </a:xfrm>
                  <a:prstGeom prst="flowChartPunchedTape">
                    <a:avLst/>
                  </a:prstGeom>
                  <a:solidFill>
                    <a:srgbClr val="FF0000"/>
                  </a:solidFill>
                  <a:ln>
                    <a:solidFill>
                      <a:srgbClr val="FFFF0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1982</a:t>
                    </a:r>
                    <a:endParaRPr lang="es-MX" dirty="0"/>
                  </a:p>
                </p:txBody>
              </p:sp>
              <p:sp>
                <p:nvSpPr>
                  <p:cNvPr id="61" name="Cinta perforada 60"/>
                  <p:cNvSpPr/>
                  <p:nvPr/>
                </p:nvSpPr>
                <p:spPr>
                  <a:xfrm rot="10800000">
                    <a:off x="5141584" y="3738458"/>
                    <a:ext cx="914400" cy="496551"/>
                  </a:xfrm>
                  <a:prstGeom prst="flowChartPunchedTape">
                    <a:avLst/>
                  </a:prstGeom>
                  <a:solidFill>
                    <a:srgbClr val="00B050"/>
                  </a:solidFill>
                  <a:ln>
                    <a:solidFill>
                      <a:srgbClr val="00B0F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1980</a:t>
                    </a:r>
                    <a:endParaRPr lang="es-MX" dirty="0"/>
                  </a:p>
                </p:txBody>
              </p:sp>
              <p:sp>
                <p:nvSpPr>
                  <p:cNvPr id="62" name="Cinta perforada 61"/>
                  <p:cNvSpPr/>
                  <p:nvPr/>
                </p:nvSpPr>
                <p:spPr>
                  <a:xfrm rot="10800000">
                    <a:off x="3727942" y="3750534"/>
                    <a:ext cx="914400" cy="496551"/>
                  </a:xfrm>
                  <a:prstGeom prst="flowChartPunchedTape">
                    <a:avLst/>
                  </a:prstGeom>
                  <a:solidFill>
                    <a:srgbClr val="7030A0"/>
                  </a:solidFill>
                  <a:ln>
                    <a:solidFill>
                      <a:srgbClr val="92D05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1974</a:t>
                    </a:r>
                    <a:endParaRPr lang="es-MX" dirty="0"/>
                  </a:p>
                </p:txBody>
              </p:sp>
              <p:sp>
                <p:nvSpPr>
                  <p:cNvPr id="63" name="Cinta perforada 62"/>
                  <p:cNvSpPr/>
                  <p:nvPr/>
                </p:nvSpPr>
                <p:spPr>
                  <a:xfrm rot="10800000">
                    <a:off x="2220425" y="3709605"/>
                    <a:ext cx="914400" cy="496551"/>
                  </a:xfrm>
                  <a:prstGeom prst="flowChartPunchedTape">
                    <a:avLst/>
                  </a:prstGeom>
                  <a:solidFill>
                    <a:srgbClr val="FF00FF"/>
                  </a:solidFill>
                  <a:ln>
                    <a:solidFill>
                      <a:srgbClr val="FF000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1969</a:t>
                    </a:r>
                    <a:endParaRPr lang="es-MX" dirty="0"/>
                  </a:p>
                </p:txBody>
              </p:sp>
              <p:sp>
                <p:nvSpPr>
                  <p:cNvPr id="64" name="Cinta perforada 63"/>
                  <p:cNvSpPr/>
                  <p:nvPr/>
                </p:nvSpPr>
                <p:spPr>
                  <a:xfrm rot="10800000">
                    <a:off x="8810977" y="2387130"/>
                    <a:ext cx="914400" cy="496551"/>
                  </a:xfrm>
                  <a:prstGeom prst="flowChartPunchedTap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1989</a:t>
                    </a:r>
                    <a:endParaRPr lang="es-MX" dirty="0"/>
                  </a:p>
                </p:txBody>
              </p:sp>
              <p:sp>
                <p:nvSpPr>
                  <p:cNvPr id="65" name="Cinta perforada 64"/>
                  <p:cNvSpPr/>
                  <p:nvPr/>
                </p:nvSpPr>
                <p:spPr>
                  <a:xfrm rot="11104238">
                    <a:off x="7309360" y="2434822"/>
                    <a:ext cx="914400" cy="496551"/>
                  </a:xfrm>
                  <a:prstGeom prst="flowChartPunchedTape">
                    <a:avLst/>
                  </a:prstGeom>
                  <a:solidFill>
                    <a:srgbClr val="00B0F0"/>
                  </a:solidFill>
                  <a:ln>
                    <a:solidFill>
                      <a:srgbClr val="7030A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1984</a:t>
                    </a:r>
                    <a:endParaRPr lang="es-MX" dirty="0"/>
                  </a:p>
                </p:txBody>
              </p:sp>
              <p:sp>
                <p:nvSpPr>
                  <p:cNvPr id="66" name="Cinta perforada 65"/>
                  <p:cNvSpPr/>
                  <p:nvPr/>
                </p:nvSpPr>
                <p:spPr>
                  <a:xfrm rot="10800000">
                    <a:off x="5956184" y="2412410"/>
                    <a:ext cx="914400" cy="496551"/>
                  </a:xfrm>
                  <a:prstGeom prst="flowChartPunchedTape">
                    <a:avLst/>
                  </a:prstGeom>
                  <a:solidFill>
                    <a:srgbClr val="FF00FF"/>
                  </a:solidFill>
                  <a:ln>
                    <a:solidFill>
                      <a:srgbClr val="00FFFF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1981</a:t>
                    </a:r>
                    <a:endParaRPr lang="es-MX" dirty="0"/>
                  </a:p>
                </p:txBody>
              </p:sp>
              <p:sp>
                <p:nvSpPr>
                  <p:cNvPr id="67" name="Cinta perforada 66"/>
                  <p:cNvSpPr/>
                  <p:nvPr/>
                </p:nvSpPr>
                <p:spPr>
                  <a:xfrm rot="10800000">
                    <a:off x="4320723" y="2415409"/>
                    <a:ext cx="914400" cy="496551"/>
                  </a:xfrm>
                  <a:prstGeom prst="flowChartPunchedTape">
                    <a:avLst/>
                  </a:prstGeom>
                  <a:solidFill>
                    <a:srgbClr val="002060"/>
                  </a:solidFill>
                  <a:ln>
                    <a:solidFill>
                      <a:srgbClr val="00B05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1978</a:t>
                    </a:r>
                    <a:endParaRPr lang="es-MX" dirty="0"/>
                  </a:p>
                </p:txBody>
              </p:sp>
              <p:sp>
                <p:nvSpPr>
                  <p:cNvPr id="68" name="Cinta perforada 67"/>
                  <p:cNvSpPr/>
                  <p:nvPr/>
                </p:nvSpPr>
                <p:spPr>
                  <a:xfrm rot="10800000">
                    <a:off x="9609254" y="3750533"/>
                    <a:ext cx="914400" cy="496551"/>
                  </a:xfrm>
                  <a:prstGeom prst="flowChartPunchedTape">
                    <a:avLst/>
                  </a:prstGeom>
                  <a:solidFill>
                    <a:srgbClr val="7030A0"/>
                  </a:solidFill>
                  <a:ln>
                    <a:solidFill>
                      <a:srgbClr val="00B050"/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1991</a:t>
                    </a:r>
                    <a:endParaRPr lang="es-MX" dirty="0"/>
                  </a:p>
                </p:txBody>
              </p:sp>
              <p:sp>
                <p:nvSpPr>
                  <p:cNvPr id="69" name="Cinta perforada 68"/>
                  <p:cNvSpPr/>
                  <p:nvPr/>
                </p:nvSpPr>
                <p:spPr>
                  <a:xfrm rot="10800000">
                    <a:off x="10217317" y="2439921"/>
                    <a:ext cx="914400" cy="496551"/>
                  </a:xfrm>
                  <a:prstGeom prst="flowChartPunchedTap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1994</a:t>
                    </a:r>
                    <a:endParaRPr lang="es-MX" dirty="0"/>
                  </a:p>
                </p:txBody>
              </p:sp>
            </p:grpSp>
            <p:grpSp>
              <p:nvGrpSpPr>
                <p:cNvPr id="84" name="Grupo 83"/>
                <p:cNvGrpSpPr/>
                <p:nvPr/>
              </p:nvGrpSpPr>
              <p:grpSpPr>
                <a:xfrm>
                  <a:off x="367066" y="842013"/>
                  <a:ext cx="1719814" cy="1702338"/>
                  <a:chOff x="413991" y="564074"/>
                  <a:chExt cx="1719814" cy="1953305"/>
                </a:xfrm>
              </p:grpSpPr>
              <p:sp>
                <p:nvSpPr>
                  <p:cNvPr id="81" name="Abrir llave 80"/>
                  <p:cNvSpPr/>
                  <p:nvPr/>
                </p:nvSpPr>
                <p:spPr>
                  <a:xfrm rot="16200000">
                    <a:off x="1148555" y="1760446"/>
                    <a:ext cx="155084" cy="1358782"/>
                  </a:xfrm>
                  <a:prstGeom prst="leftBrac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82" name="Abrir llave 81"/>
                  <p:cNvSpPr/>
                  <p:nvPr/>
                </p:nvSpPr>
                <p:spPr>
                  <a:xfrm rot="5400000" flipV="1">
                    <a:off x="1162859" y="-37775"/>
                    <a:ext cx="155084" cy="1358782"/>
                  </a:xfrm>
                  <a:prstGeom prst="leftBrac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83" name="CuadroTexto 82"/>
                  <p:cNvSpPr txBox="1"/>
                  <p:nvPr/>
                </p:nvSpPr>
                <p:spPr>
                  <a:xfrm>
                    <a:off x="413991" y="742254"/>
                    <a:ext cx="1719814" cy="1721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050" dirty="0" smtClean="0">
                        <a:solidFill>
                          <a:schemeClr val="bg1"/>
                        </a:solidFill>
                      </a:rPr>
                      <a:t>Creación de la ARPA,</a:t>
                    </a:r>
                    <a:r>
                      <a:rPr lang="es-MX" dirty="0"/>
                      <a:t> </a:t>
                    </a:r>
                    <a:r>
                      <a:rPr lang="es-MX" sz="1050" dirty="0">
                        <a:solidFill>
                          <a:schemeClr val="bg1"/>
                        </a:solidFill>
                      </a:rPr>
                      <a:t>En 1958 los EEUU fundaron la </a:t>
                    </a:r>
                    <a:r>
                      <a:rPr lang="es-MX" sz="1050" dirty="0" err="1">
                        <a:solidFill>
                          <a:schemeClr val="bg1"/>
                        </a:solidFill>
                      </a:rPr>
                      <a:t>Advanced</a:t>
                    </a:r>
                    <a:r>
                      <a:rPr lang="es-MX" sz="105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s-MX" sz="1050" dirty="0" err="1">
                        <a:solidFill>
                          <a:schemeClr val="bg1"/>
                        </a:solidFill>
                      </a:rPr>
                      <a:t>Researchs</a:t>
                    </a:r>
                    <a:r>
                      <a:rPr lang="es-MX" sz="105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s-MX" sz="1050" dirty="0" err="1">
                        <a:solidFill>
                          <a:schemeClr val="bg1"/>
                        </a:solidFill>
                      </a:rPr>
                      <a:t>Projects</a:t>
                    </a:r>
                    <a:r>
                      <a:rPr lang="es-MX" sz="1050" dirty="0">
                        <a:solidFill>
                          <a:schemeClr val="bg1"/>
                        </a:solidFill>
                      </a:rPr>
                      <a:t> Agency (ARPA) a través del Ministerio de </a:t>
                    </a:r>
                    <a:r>
                      <a:rPr lang="es-MX" sz="1050" dirty="0" smtClean="0">
                        <a:solidFill>
                          <a:schemeClr val="bg1"/>
                        </a:solidFill>
                      </a:rPr>
                      <a:t>Defensa, cuyo objetivo era crear comunicaciones directas entre ordenadores</a:t>
                    </a:r>
                    <a:endParaRPr lang="es-MX" sz="105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2050" name="Picture 2" descr="Origen de Internet - Inventor y Evolución | CurioSfera-Historia ✓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114" y="295140"/>
                  <a:ext cx="1077141" cy="5905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6" name="Grupo 85"/>
              <p:cNvGrpSpPr/>
              <p:nvPr/>
            </p:nvGrpSpPr>
            <p:grpSpPr>
              <a:xfrm>
                <a:off x="748638" y="4342282"/>
                <a:ext cx="1358782" cy="1310228"/>
                <a:chOff x="546706" y="1013991"/>
                <a:chExt cx="1358782" cy="1503388"/>
              </a:xfrm>
            </p:grpSpPr>
            <p:sp>
              <p:nvSpPr>
                <p:cNvPr id="87" name="Abrir llave 86"/>
                <p:cNvSpPr/>
                <p:nvPr/>
              </p:nvSpPr>
              <p:spPr>
                <a:xfrm rot="16200000">
                  <a:off x="1148555" y="176044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8" name="Abrir llave 87"/>
                <p:cNvSpPr/>
                <p:nvPr/>
              </p:nvSpPr>
              <p:spPr>
                <a:xfrm rot="5400000" flipV="1">
                  <a:off x="1148555" y="412142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9" name="CuadroTexto 88"/>
                <p:cNvSpPr txBox="1"/>
                <p:nvPr/>
              </p:nvSpPr>
              <p:spPr>
                <a:xfrm>
                  <a:off x="560640" y="1070507"/>
                  <a:ext cx="1330913" cy="1403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Creación de la ARPANET. </a:t>
                  </a:r>
                  <a:r>
                    <a:rPr lang="es-MX" sz="1050" dirty="0">
                      <a:solidFill>
                        <a:schemeClr val="bg1"/>
                      </a:solidFill>
                    </a:rPr>
                    <a:t>El 5 de diciembre de 1969 se establecía la primera interconexión de 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ARPANET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>
                <a:off x="1948512" y="1560146"/>
                <a:ext cx="1372716" cy="983001"/>
                <a:chOff x="546706" y="1389459"/>
                <a:chExt cx="1372716" cy="1127920"/>
              </a:xfrm>
            </p:grpSpPr>
            <p:sp>
              <p:nvSpPr>
                <p:cNvPr id="92" name="Abrir llave 91"/>
                <p:cNvSpPr/>
                <p:nvPr/>
              </p:nvSpPr>
              <p:spPr>
                <a:xfrm rot="16200000">
                  <a:off x="1148555" y="176044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3" name="Abrir llave 92"/>
                <p:cNvSpPr/>
                <p:nvPr/>
              </p:nvSpPr>
              <p:spPr>
                <a:xfrm rot="5400000" flipV="1">
                  <a:off x="1162489" y="787610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4" name="CuadroTexto 93"/>
                <p:cNvSpPr txBox="1"/>
                <p:nvPr/>
              </p:nvSpPr>
              <p:spPr>
                <a:xfrm>
                  <a:off x="560640" y="1552872"/>
                  <a:ext cx="1330913" cy="84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Envió del primer mensaje entre dos computadoras “LOGWIN”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>
                <a:off x="2354483" y="4280006"/>
                <a:ext cx="1397660" cy="1310228"/>
                <a:chOff x="507828" y="1013991"/>
                <a:chExt cx="1397660" cy="1503388"/>
              </a:xfrm>
            </p:grpSpPr>
            <p:sp>
              <p:nvSpPr>
                <p:cNvPr id="96" name="Abrir llave 95"/>
                <p:cNvSpPr/>
                <p:nvPr/>
              </p:nvSpPr>
              <p:spPr>
                <a:xfrm rot="16200000">
                  <a:off x="1148555" y="176044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7" name="Abrir llave 96"/>
                <p:cNvSpPr/>
                <p:nvPr/>
              </p:nvSpPr>
              <p:spPr>
                <a:xfrm rot="5400000" flipV="1">
                  <a:off x="1148555" y="412142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CuadroTexto 97"/>
                <p:cNvSpPr txBox="1"/>
                <p:nvPr/>
              </p:nvSpPr>
              <p:spPr>
                <a:xfrm>
                  <a:off x="507828" y="1081079"/>
                  <a:ext cx="1330913" cy="14037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Primer envió de un email, echo por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Ray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Tomlinson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, enviado en pleno desarrollo del ARPANET, el utilizo por primera vez el @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9" name="Grupo 98"/>
              <p:cNvGrpSpPr/>
              <p:nvPr/>
            </p:nvGrpSpPr>
            <p:grpSpPr>
              <a:xfrm>
                <a:off x="3584168" y="1909454"/>
                <a:ext cx="1394076" cy="589415"/>
                <a:chOff x="531831" y="1841069"/>
                <a:chExt cx="1394076" cy="676310"/>
              </a:xfrm>
            </p:grpSpPr>
            <p:sp>
              <p:nvSpPr>
                <p:cNvPr id="100" name="Abrir llave 99"/>
                <p:cNvSpPr/>
                <p:nvPr/>
              </p:nvSpPr>
              <p:spPr>
                <a:xfrm rot="16200000">
                  <a:off x="1148555" y="176044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1" name="Abrir llave 100"/>
                <p:cNvSpPr/>
                <p:nvPr/>
              </p:nvSpPr>
              <p:spPr>
                <a:xfrm rot="5400000" flipV="1">
                  <a:off x="1133680" y="1250733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2" name="CuadroTexto 101"/>
                <p:cNvSpPr txBox="1"/>
                <p:nvPr/>
              </p:nvSpPr>
              <p:spPr>
                <a:xfrm>
                  <a:off x="594994" y="1841069"/>
                  <a:ext cx="1330913" cy="662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Aparece el protocolo TCP/ IP, Nace la Internet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3" name="Grupo 102"/>
              <p:cNvGrpSpPr/>
              <p:nvPr/>
            </p:nvGrpSpPr>
            <p:grpSpPr>
              <a:xfrm>
                <a:off x="6778128" y="1151274"/>
                <a:ext cx="1360722" cy="1310228"/>
                <a:chOff x="544766" y="1013991"/>
                <a:chExt cx="1360722" cy="1503388"/>
              </a:xfrm>
            </p:grpSpPr>
            <p:sp>
              <p:nvSpPr>
                <p:cNvPr id="104" name="Abrir llave 103"/>
                <p:cNvSpPr/>
                <p:nvPr/>
              </p:nvSpPr>
              <p:spPr>
                <a:xfrm rot="16200000">
                  <a:off x="1148555" y="176044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5" name="Abrir llave 104"/>
                <p:cNvSpPr/>
                <p:nvPr/>
              </p:nvSpPr>
              <p:spPr>
                <a:xfrm rot="5400000" flipV="1">
                  <a:off x="1148555" y="412142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6" name="CuadroTexto 105"/>
                <p:cNvSpPr txBox="1"/>
                <p:nvPr/>
              </p:nvSpPr>
              <p:spPr>
                <a:xfrm>
                  <a:off x="544766" y="1088769"/>
                  <a:ext cx="1330913" cy="14037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Primer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emoji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, enviado por Scott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Fahlman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, quien por primera vez uso símbolos para representar una cara sonriente.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5122259" y="505743"/>
                <a:ext cx="1398701" cy="1983056"/>
                <a:chOff x="546706" y="241973"/>
                <a:chExt cx="1398701" cy="2275406"/>
              </a:xfrm>
            </p:grpSpPr>
            <p:sp>
              <p:nvSpPr>
                <p:cNvPr id="108" name="Abrir llave 107"/>
                <p:cNvSpPr/>
                <p:nvPr/>
              </p:nvSpPr>
              <p:spPr>
                <a:xfrm rot="16200000">
                  <a:off x="1148555" y="176044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9" name="Abrir llave 108"/>
                <p:cNvSpPr/>
                <p:nvPr/>
              </p:nvSpPr>
              <p:spPr>
                <a:xfrm rot="5400000" flipV="1">
                  <a:off x="1188474" y="-35987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0" name="CuadroTexto 109"/>
                <p:cNvSpPr txBox="1"/>
                <p:nvPr/>
              </p:nvSpPr>
              <p:spPr>
                <a:xfrm>
                  <a:off x="562396" y="431986"/>
                  <a:ext cx="1270008" cy="1774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ARPANET cambia el protocolo NCP por el TCP/IP. Surge el primer intercambio de información entre 2 computadoras de instituciones de educación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1" name="Grupo 110"/>
              <p:cNvGrpSpPr/>
              <p:nvPr/>
            </p:nvGrpSpPr>
            <p:grpSpPr>
              <a:xfrm>
                <a:off x="4142360" y="4375219"/>
                <a:ext cx="1358783" cy="1310228"/>
                <a:chOff x="546705" y="1013991"/>
                <a:chExt cx="1358783" cy="1503388"/>
              </a:xfrm>
            </p:grpSpPr>
            <p:sp>
              <p:nvSpPr>
                <p:cNvPr id="112" name="Abrir llave 111"/>
                <p:cNvSpPr/>
                <p:nvPr/>
              </p:nvSpPr>
              <p:spPr>
                <a:xfrm rot="16200000">
                  <a:off x="1148555" y="176044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3" name="Abrir llave 112"/>
                <p:cNvSpPr/>
                <p:nvPr/>
              </p:nvSpPr>
              <p:spPr>
                <a:xfrm rot="5400000" flipV="1">
                  <a:off x="1148555" y="412142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4" name="CuadroTexto 113"/>
                <p:cNvSpPr txBox="1"/>
                <p:nvPr/>
              </p:nvSpPr>
              <p:spPr>
                <a:xfrm>
                  <a:off x="546705" y="1253193"/>
                  <a:ext cx="1330913" cy="1032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Proyecto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Guterbeg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, la biblioteca digital más antigua del mundo, creada por  Michael 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Hart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5" name="Grupo 114"/>
              <p:cNvGrpSpPr/>
              <p:nvPr/>
            </p:nvGrpSpPr>
            <p:grpSpPr>
              <a:xfrm>
                <a:off x="8435936" y="1205860"/>
                <a:ext cx="1358783" cy="1310228"/>
                <a:chOff x="546705" y="1013991"/>
                <a:chExt cx="1358783" cy="1503388"/>
              </a:xfrm>
            </p:grpSpPr>
            <p:sp>
              <p:nvSpPr>
                <p:cNvPr id="116" name="Abrir llave 115"/>
                <p:cNvSpPr/>
                <p:nvPr/>
              </p:nvSpPr>
              <p:spPr>
                <a:xfrm rot="16200000">
                  <a:off x="1148555" y="176044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7" name="Abrir llave 116"/>
                <p:cNvSpPr/>
                <p:nvPr/>
              </p:nvSpPr>
              <p:spPr>
                <a:xfrm rot="5400000" flipV="1">
                  <a:off x="1148555" y="412142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8" name="CuadroTexto 117"/>
                <p:cNvSpPr txBox="1"/>
                <p:nvPr/>
              </p:nvSpPr>
              <p:spPr>
                <a:xfrm>
                  <a:off x="546705" y="1253193"/>
                  <a:ext cx="1330913" cy="84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Internet se consolida como principal red de comunicación del mundo 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9" name="Grupo 118"/>
              <p:cNvGrpSpPr/>
              <p:nvPr/>
            </p:nvGrpSpPr>
            <p:grpSpPr>
              <a:xfrm>
                <a:off x="10033266" y="1161553"/>
                <a:ext cx="1358783" cy="1310228"/>
                <a:chOff x="546705" y="1013991"/>
                <a:chExt cx="1358783" cy="1503388"/>
              </a:xfrm>
            </p:grpSpPr>
            <p:sp>
              <p:nvSpPr>
                <p:cNvPr id="120" name="Abrir llave 119"/>
                <p:cNvSpPr/>
                <p:nvPr/>
              </p:nvSpPr>
              <p:spPr>
                <a:xfrm rot="16200000">
                  <a:off x="1148555" y="1760446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21" name="Abrir llave 120"/>
                <p:cNvSpPr/>
                <p:nvPr/>
              </p:nvSpPr>
              <p:spPr>
                <a:xfrm rot="5400000" flipV="1">
                  <a:off x="1148555" y="412142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546705" y="1253193"/>
                  <a:ext cx="1330913" cy="1218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WWW, se lanza al público externo, aquí empieza el internet como lo conocemos, el www definió a la web y al hipertexto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7" name="Grupo 126"/>
              <p:cNvGrpSpPr/>
              <p:nvPr/>
            </p:nvGrpSpPr>
            <p:grpSpPr>
              <a:xfrm>
                <a:off x="5857848" y="4369690"/>
                <a:ext cx="1384515" cy="737963"/>
                <a:chOff x="546705" y="1013991"/>
                <a:chExt cx="1384515" cy="846757"/>
              </a:xfrm>
            </p:grpSpPr>
            <p:sp>
              <p:nvSpPr>
                <p:cNvPr id="128" name="Abrir llave 127"/>
                <p:cNvSpPr/>
                <p:nvPr/>
              </p:nvSpPr>
              <p:spPr>
                <a:xfrm rot="16200000">
                  <a:off x="1174287" y="1103815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29" name="Abrir llave 128"/>
                <p:cNvSpPr/>
                <p:nvPr/>
              </p:nvSpPr>
              <p:spPr>
                <a:xfrm rot="5400000" flipV="1">
                  <a:off x="1148555" y="412142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0" name="CuadroTexto 129"/>
                <p:cNvSpPr txBox="1"/>
                <p:nvPr/>
              </p:nvSpPr>
              <p:spPr>
                <a:xfrm>
                  <a:off x="546705" y="1253193"/>
                  <a:ext cx="1330913" cy="4767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IBM anuncia su primera PC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1" name="Grupo 130"/>
              <p:cNvGrpSpPr/>
              <p:nvPr/>
            </p:nvGrpSpPr>
            <p:grpSpPr>
              <a:xfrm>
                <a:off x="7381473" y="4340313"/>
                <a:ext cx="1358782" cy="681038"/>
                <a:chOff x="546706" y="1013991"/>
                <a:chExt cx="1358782" cy="781440"/>
              </a:xfrm>
            </p:grpSpPr>
            <p:sp>
              <p:nvSpPr>
                <p:cNvPr id="132" name="Abrir llave 131"/>
                <p:cNvSpPr/>
                <p:nvPr/>
              </p:nvSpPr>
              <p:spPr>
                <a:xfrm rot="16200000">
                  <a:off x="1148555" y="1038498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3" name="Abrir llave 132"/>
                <p:cNvSpPr/>
                <p:nvPr/>
              </p:nvSpPr>
              <p:spPr>
                <a:xfrm rot="5400000" flipV="1">
                  <a:off x="1148555" y="412142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60308" y="1131728"/>
                  <a:ext cx="1330913" cy="4767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Surgen los primeros DNS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5" name="Grupo 134"/>
              <p:cNvGrpSpPr/>
              <p:nvPr/>
            </p:nvGrpSpPr>
            <p:grpSpPr>
              <a:xfrm>
                <a:off x="8987318" y="4387281"/>
                <a:ext cx="1410031" cy="931677"/>
                <a:chOff x="546706" y="1034944"/>
                <a:chExt cx="1410031" cy="1069029"/>
              </a:xfrm>
            </p:grpSpPr>
            <p:sp>
              <p:nvSpPr>
                <p:cNvPr id="136" name="Abrir llave 135"/>
                <p:cNvSpPr/>
                <p:nvPr/>
              </p:nvSpPr>
              <p:spPr>
                <a:xfrm rot="16200000">
                  <a:off x="1199804" y="1341935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7" name="Abrir llave 136"/>
                <p:cNvSpPr/>
                <p:nvPr/>
              </p:nvSpPr>
              <p:spPr>
                <a:xfrm rot="5400000" flipV="1">
                  <a:off x="1148555" y="433095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8" name="CuadroTexto 137"/>
                <p:cNvSpPr txBox="1"/>
                <p:nvPr/>
              </p:nvSpPr>
              <p:spPr>
                <a:xfrm>
                  <a:off x="610426" y="1071008"/>
                  <a:ext cx="1330913" cy="1032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Creación de la Word Wide Web, creado por </a:t>
                  </a:r>
                  <a:r>
                    <a:rPr lang="es-MX" sz="1050" dirty="0">
                      <a:solidFill>
                        <a:schemeClr val="bg1"/>
                      </a:solidFill>
                    </a:rPr>
                    <a:t>Tim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Berners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-Lee, más no se lanzo al público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9" name="Grupo 138"/>
              <p:cNvGrpSpPr/>
              <p:nvPr/>
            </p:nvGrpSpPr>
            <p:grpSpPr>
              <a:xfrm>
                <a:off x="10720860" y="4343410"/>
                <a:ext cx="1382685" cy="785550"/>
                <a:chOff x="546705" y="1013991"/>
                <a:chExt cx="1382685" cy="901360"/>
              </a:xfrm>
            </p:grpSpPr>
            <p:sp>
              <p:nvSpPr>
                <p:cNvPr id="140" name="Abrir llave 139"/>
                <p:cNvSpPr/>
                <p:nvPr/>
              </p:nvSpPr>
              <p:spPr>
                <a:xfrm rot="16200000">
                  <a:off x="1223769" y="1188489"/>
                  <a:ext cx="52459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1" name="Abrir llave 140"/>
                <p:cNvSpPr/>
                <p:nvPr/>
              </p:nvSpPr>
              <p:spPr>
                <a:xfrm rot="5400000" flipV="1">
                  <a:off x="1148555" y="412142"/>
                  <a:ext cx="155084" cy="1358782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2" name="CuadroTexto 141"/>
                <p:cNvSpPr txBox="1"/>
                <p:nvPr/>
              </p:nvSpPr>
              <p:spPr>
                <a:xfrm>
                  <a:off x="546705" y="1253194"/>
                  <a:ext cx="1330913" cy="6621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Fundación de YAHOO y  creación de Amazon 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2052" name="Picture 4" descr="EMI- Estrategias de Mercadeo en Internet » Blog Archive » PROYECTO ARPANE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86" y="5679250"/>
              <a:ext cx="1490120" cy="1109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istoria del internet año 196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976" y="516091"/>
              <a:ext cx="1224571" cy="980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Muere Ray Tomlinson, inventor del correo electrónico | | ComputerWorl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624" y="5723099"/>
              <a:ext cx="1332708" cy="968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rotocolo TCP | Wiki Internereaa | Fando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484" y="718604"/>
              <a:ext cx="1427466" cy="1193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Proyecto Gutenberg - Wikipedia, la enciclopedia libr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443" y="5770872"/>
              <a:ext cx="924740" cy="873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IBM PC - Wikipedia, la enciclopedia libr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805" y="5242038"/>
              <a:ext cx="1461477" cy="1184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Quién inventó los emoticonos?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662" y="497331"/>
              <a:ext cx="985930" cy="703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La Historia del origen de Internet timeline | Timetoast timelines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300"/>
            <a:stretch/>
          </p:blipFill>
          <p:spPr bwMode="auto">
            <a:xfrm>
              <a:off x="7243548" y="5167693"/>
              <a:ext cx="1539453" cy="1621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Tim Berners-Lee y el origen de la Web | OpenMind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8365" y="5289682"/>
              <a:ext cx="1585059" cy="140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Logo de Yahoo!: la historia y el significado del logotipo, la marca y el  símbolo. | png, vector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0150" y="5285095"/>
              <a:ext cx="1754449" cy="125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53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611"/>
                    </a14:imgEffect>
                    <a14:imgEffect>
                      <a14:saturation sat="61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upo 142"/>
          <p:cNvGrpSpPr/>
          <p:nvPr/>
        </p:nvGrpSpPr>
        <p:grpSpPr>
          <a:xfrm>
            <a:off x="28106" y="794591"/>
            <a:ext cx="11891557" cy="4697082"/>
            <a:chOff x="-2" y="865022"/>
            <a:chExt cx="11891557" cy="4697082"/>
          </a:xfrm>
        </p:grpSpPr>
        <p:grpSp>
          <p:nvGrpSpPr>
            <p:cNvPr id="122" name="Grupo 121"/>
            <p:cNvGrpSpPr/>
            <p:nvPr/>
          </p:nvGrpSpPr>
          <p:grpSpPr>
            <a:xfrm>
              <a:off x="-2" y="865022"/>
              <a:ext cx="11891557" cy="3579202"/>
              <a:chOff x="300446" y="867840"/>
              <a:chExt cx="11891807" cy="3579202"/>
            </a:xfrm>
          </p:grpSpPr>
          <p:grpSp>
            <p:nvGrpSpPr>
              <p:cNvPr id="3" name="Grupo 2"/>
              <p:cNvGrpSpPr/>
              <p:nvPr/>
            </p:nvGrpSpPr>
            <p:grpSpPr>
              <a:xfrm flipV="1">
                <a:off x="300446" y="2442922"/>
                <a:ext cx="11299371" cy="2004120"/>
                <a:chOff x="375595" y="2369245"/>
                <a:chExt cx="10148059" cy="1877840"/>
              </a:xfrm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375595" y="2600890"/>
                  <a:ext cx="9696523" cy="1436210"/>
                  <a:chOff x="233685" y="2607993"/>
                  <a:chExt cx="9960109" cy="1436210"/>
                </a:xfrm>
              </p:grpSpPr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233685" y="2607993"/>
                    <a:ext cx="6134611" cy="1436210"/>
                    <a:chOff x="233685" y="2607993"/>
                    <a:chExt cx="6134611" cy="1436210"/>
                  </a:xfrm>
                </p:grpSpPr>
                <p:grpSp>
                  <p:nvGrpSpPr>
                    <p:cNvPr id="30" name="Grupo 29"/>
                    <p:cNvGrpSpPr/>
                    <p:nvPr/>
                  </p:nvGrpSpPr>
                  <p:grpSpPr>
                    <a:xfrm>
                      <a:off x="1434736" y="2607995"/>
                      <a:ext cx="1909354" cy="1436208"/>
                      <a:chOff x="93613" y="2442756"/>
                      <a:chExt cx="2742862" cy="1450425"/>
                    </a:xfrm>
                  </p:grpSpPr>
                  <p:sp>
                    <p:nvSpPr>
                      <p:cNvPr id="38" name="Flecha doblada 37"/>
                      <p:cNvSpPr/>
                      <p:nvPr/>
                    </p:nvSpPr>
                    <p:spPr>
                      <a:xfrm rot="5400000">
                        <a:off x="508414" y="2641910"/>
                        <a:ext cx="836470" cy="1666072"/>
                      </a:xfrm>
                      <a:prstGeom prst="bentArrow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9" name="Flecha doblada 38"/>
                      <p:cNvSpPr/>
                      <p:nvPr/>
                    </p:nvSpPr>
                    <p:spPr>
                      <a:xfrm rot="5400000" flipH="1">
                        <a:off x="1690259" y="2132564"/>
                        <a:ext cx="836024" cy="1456408"/>
                      </a:xfrm>
                      <a:prstGeom prst="bentArrow">
                        <a:avLst/>
                      </a:prstGeom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1" name="Flecha doblada 30"/>
                    <p:cNvSpPr/>
                    <p:nvPr/>
                  </p:nvSpPr>
                  <p:spPr>
                    <a:xfrm rot="5400000">
                      <a:off x="321244" y="3128371"/>
                      <a:ext cx="828271" cy="1003389"/>
                    </a:xfrm>
                    <a:prstGeom prst="bentArrow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4800000"/>
                      </a:lightRig>
                    </a:scene3d>
                    <a:sp3d prstMaterial="matte">
                      <a:bevelT w="127000" h="63500"/>
                    </a:sp3d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Flecha doblada 31"/>
                    <p:cNvSpPr/>
                    <p:nvPr/>
                  </p:nvSpPr>
                  <p:spPr>
                    <a:xfrm rot="5400000" flipH="1">
                      <a:off x="921992" y="2549927"/>
                      <a:ext cx="827829" cy="943967"/>
                    </a:xfrm>
                    <a:prstGeom prst="bentArrow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4800000"/>
                      </a:lightRig>
                    </a:scene3d>
                    <a:sp3d prstMaterial="matte">
                      <a:bevelT w="127000" h="63500"/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Flecha doblada 32"/>
                    <p:cNvSpPr/>
                    <p:nvPr/>
                  </p:nvSpPr>
                  <p:spPr>
                    <a:xfrm rot="5400000">
                      <a:off x="3166829" y="3017854"/>
                      <a:ext cx="828271" cy="1224424"/>
                    </a:xfrm>
                    <a:prstGeom prst="bentArrow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4800000"/>
                      </a:lightRig>
                    </a:scene3d>
                    <a:sp3d prstMaterial="matte">
                      <a:bevelT w="127000" h="63500"/>
                    </a:sp3d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34" name="Grupo 33"/>
                    <p:cNvGrpSpPr/>
                    <p:nvPr/>
                  </p:nvGrpSpPr>
                  <p:grpSpPr>
                    <a:xfrm>
                      <a:off x="4458942" y="2607993"/>
                      <a:ext cx="1909354" cy="1436208"/>
                      <a:chOff x="93613" y="2442756"/>
                      <a:chExt cx="2742862" cy="1450425"/>
                    </a:xfrm>
                  </p:grpSpPr>
                  <p:sp>
                    <p:nvSpPr>
                      <p:cNvPr id="36" name="Flecha doblada 35"/>
                      <p:cNvSpPr/>
                      <p:nvPr/>
                    </p:nvSpPr>
                    <p:spPr>
                      <a:xfrm rot="5400000">
                        <a:off x="508414" y="2641910"/>
                        <a:ext cx="836470" cy="1666072"/>
                      </a:xfrm>
                      <a:prstGeom prst="bentArrow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B050"/>
                        </a:solidFill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7" name="Flecha doblada 36"/>
                      <p:cNvSpPr/>
                      <p:nvPr/>
                    </p:nvSpPr>
                    <p:spPr>
                      <a:xfrm rot="5400000" flipH="1">
                        <a:off x="1690259" y="2132564"/>
                        <a:ext cx="836024" cy="1456408"/>
                      </a:xfrm>
                      <a:prstGeom prst="bentArrow">
                        <a:avLst/>
                      </a:prstGeom>
                      <a:solidFill>
                        <a:srgbClr val="FF00FF"/>
                      </a:solidFill>
                      <a:ln>
                        <a:solidFill>
                          <a:srgbClr val="FF00FF"/>
                        </a:solidFill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5" name="Flecha doblada 34"/>
                    <p:cNvSpPr/>
                    <p:nvPr/>
                  </p:nvSpPr>
                  <p:spPr>
                    <a:xfrm rot="5400000" flipH="1">
                      <a:off x="3897752" y="2549924"/>
                      <a:ext cx="827829" cy="943967"/>
                    </a:xfrm>
                    <a:prstGeom prst="bentArrow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7800000"/>
                      </a:lightRig>
                    </a:scene3d>
                    <a:sp3d>
                      <a:bevelT w="139700" h="139700"/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6090339" y="2607993"/>
                    <a:ext cx="4103455" cy="1436208"/>
                    <a:chOff x="89722" y="2607995"/>
                    <a:chExt cx="4103455" cy="1436208"/>
                  </a:xfrm>
                </p:grpSpPr>
                <p:grpSp>
                  <p:nvGrpSpPr>
                    <p:cNvPr id="22" name="Grupo 21"/>
                    <p:cNvGrpSpPr/>
                    <p:nvPr/>
                  </p:nvGrpSpPr>
                  <p:grpSpPr>
                    <a:xfrm>
                      <a:off x="1434736" y="2607995"/>
                      <a:ext cx="1909354" cy="1436208"/>
                      <a:chOff x="93613" y="2442756"/>
                      <a:chExt cx="2742862" cy="1450425"/>
                    </a:xfrm>
                  </p:grpSpPr>
                  <p:sp>
                    <p:nvSpPr>
                      <p:cNvPr id="28" name="Flecha doblada 27"/>
                      <p:cNvSpPr/>
                      <p:nvPr/>
                    </p:nvSpPr>
                    <p:spPr>
                      <a:xfrm rot="5400000">
                        <a:off x="508414" y="2641910"/>
                        <a:ext cx="836470" cy="1666072"/>
                      </a:xfrm>
                      <a:prstGeom prst="bentArrow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9" name="Flecha doblada 28"/>
                      <p:cNvSpPr/>
                      <p:nvPr/>
                    </p:nvSpPr>
                    <p:spPr>
                      <a:xfrm rot="5400000" flipH="1">
                        <a:off x="1690259" y="2132564"/>
                        <a:ext cx="836024" cy="1456408"/>
                      </a:xfrm>
                      <a:prstGeom prst="bentArrow">
                        <a:avLst/>
                      </a:prstGeom>
                      <a:ln>
                        <a:noFill/>
                      </a:ln>
                      <a:effectLst>
                        <a:outerShdw blurRad="190500" dist="228600" dir="2700000" algn="ctr">
                          <a:srgbClr val="000000">
                            <a:alpha val="30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glow" dir="t">
                          <a:rot lat="0" lon="0" rev="4800000"/>
                        </a:lightRig>
                      </a:scene3d>
                      <a:sp3d prstMaterial="matte">
                        <a:bevelT w="127000" h="63500"/>
                      </a:sp3d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3" name="Flecha doblada 22"/>
                    <p:cNvSpPr/>
                    <p:nvPr/>
                  </p:nvSpPr>
                  <p:spPr>
                    <a:xfrm rot="5400000">
                      <a:off x="249263" y="3056389"/>
                      <a:ext cx="828271" cy="1147353"/>
                    </a:xfrm>
                    <a:prstGeom prst="bentArrow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4800000"/>
                      </a:lightRig>
                    </a:scene3d>
                    <a:sp3d prstMaterial="matte">
                      <a:bevelT w="127000" h="63500"/>
                    </a:sp3d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Flecha doblada 23"/>
                    <p:cNvSpPr/>
                    <p:nvPr/>
                  </p:nvSpPr>
                  <p:spPr>
                    <a:xfrm rot="5400000" flipH="1">
                      <a:off x="921992" y="2549927"/>
                      <a:ext cx="827829" cy="943967"/>
                    </a:xfrm>
                    <a:prstGeom prst="bentArrow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4800000"/>
                      </a:lightRig>
                    </a:scene3d>
                    <a:sp3d prstMaterial="matte">
                      <a:bevelT w="127000" h="63500"/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" name="Flecha doblada 24"/>
                    <p:cNvSpPr/>
                    <p:nvPr/>
                  </p:nvSpPr>
                  <p:spPr>
                    <a:xfrm rot="5400000">
                      <a:off x="3166829" y="3017854"/>
                      <a:ext cx="828271" cy="1224424"/>
                    </a:xfrm>
                    <a:prstGeom prst="bentArrow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  <a:effectLst>
                      <a:outerShdw blurRad="190500" dist="228600" dir="2700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4800000"/>
                      </a:lightRig>
                    </a:scene3d>
                    <a:sp3d prstMaterial="matte">
                      <a:bevelT w="127000" h="63500"/>
                    </a:sp3d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" name="Cinta perforada 4"/>
                <p:cNvSpPr/>
                <p:nvPr/>
              </p:nvSpPr>
              <p:spPr>
                <a:xfrm rot="10800000">
                  <a:off x="1483080" y="2401172"/>
                  <a:ext cx="914400" cy="496551"/>
                </a:xfrm>
                <a:prstGeom prst="flowChartPunchedTape">
                  <a:avLst/>
                </a:prstGeom>
                <a:ln>
                  <a:solidFill>
                    <a:srgbClr val="FF00FF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1996</a:t>
                  </a:r>
                  <a:endParaRPr lang="es-MX" dirty="0"/>
                </a:p>
              </p:txBody>
            </p:sp>
            <p:sp>
              <p:nvSpPr>
                <p:cNvPr id="6" name="Cinta perforada 5"/>
                <p:cNvSpPr/>
                <p:nvPr/>
              </p:nvSpPr>
              <p:spPr>
                <a:xfrm rot="10800000">
                  <a:off x="845756" y="3692489"/>
                  <a:ext cx="914400" cy="496551"/>
                </a:xfrm>
                <a:prstGeom prst="flowChartPunchedTape">
                  <a:avLst/>
                </a:prstGeom>
                <a:solidFill>
                  <a:srgbClr val="FF0000"/>
                </a:solidFill>
                <a:ln>
                  <a:solidFill>
                    <a:srgbClr val="00FFFF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1995</a:t>
                  </a:r>
                  <a:endParaRPr lang="es-MX" dirty="0"/>
                </a:p>
              </p:txBody>
            </p:sp>
            <p:sp>
              <p:nvSpPr>
                <p:cNvPr id="7" name="Cinta perforada 6"/>
                <p:cNvSpPr/>
                <p:nvPr/>
              </p:nvSpPr>
              <p:spPr>
                <a:xfrm rot="10800000">
                  <a:off x="2795438" y="2475231"/>
                  <a:ext cx="914400" cy="496551"/>
                </a:xfrm>
                <a:prstGeom prst="flowChartPunchedTape">
                  <a:avLst/>
                </a:prstGeom>
                <a:solidFill>
                  <a:srgbClr val="92D050"/>
                </a:solidFill>
                <a:ln>
                  <a:solidFill>
                    <a:srgbClr val="7030A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1998</a:t>
                  </a:r>
                  <a:endParaRPr lang="es-MX" dirty="0"/>
                </a:p>
              </p:txBody>
            </p:sp>
            <p:sp>
              <p:nvSpPr>
                <p:cNvPr id="8" name="Cinta perforada 7"/>
                <p:cNvSpPr/>
                <p:nvPr/>
              </p:nvSpPr>
              <p:spPr>
                <a:xfrm rot="10800000">
                  <a:off x="8111081" y="3701041"/>
                  <a:ext cx="914400" cy="496551"/>
                </a:xfrm>
                <a:prstGeom prst="flowChartPunchedTape">
                  <a:avLst/>
                </a:prstGeom>
                <a:solidFill>
                  <a:srgbClr val="FF6600"/>
                </a:solidFill>
                <a:ln>
                  <a:solidFill>
                    <a:srgbClr val="0070C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2006</a:t>
                  </a:r>
                  <a:endParaRPr lang="es-MX" dirty="0"/>
                </a:p>
              </p:txBody>
            </p:sp>
            <p:sp>
              <p:nvSpPr>
                <p:cNvPr id="9" name="Cinta perforada 8"/>
                <p:cNvSpPr/>
                <p:nvPr/>
              </p:nvSpPr>
              <p:spPr>
                <a:xfrm rot="10800000">
                  <a:off x="6710991" y="3750533"/>
                  <a:ext cx="914400" cy="496551"/>
                </a:xfrm>
                <a:prstGeom prst="flowChartPunchedTape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2004</a:t>
                  </a:r>
                  <a:endParaRPr lang="es-MX" dirty="0"/>
                </a:p>
              </p:txBody>
            </p:sp>
            <p:sp>
              <p:nvSpPr>
                <p:cNvPr id="10" name="Cinta perforada 9"/>
                <p:cNvSpPr/>
                <p:nvPr/>
              </p:nvSpPr>
              <p:spPr>
                <a:xfrm rot="10800000">
                  <a:off x="5141584" y="3738458"/>
                  <a:ext cx="914400" cy="496551"/>
                </a:xfrm>
                <a:prstGeom prst="flowChartPunchedTape">
                  <a:avLst/>
                </a:prstGeom>
                <a:solidFill>
                  <a:srgbClr val="00B050"/>
                </a:solidFill>
                <a:ln>
                  <a:solidFill>
                    <a:srgbClr val="00B0F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2001</a:t>
                  </a:r>
                  <a:endParaRPr lang="es-MX" dirty="0"/>
                </a:p>
              </p:txBody>
            </p:sp>
            <p:sp>
              <p:nvSpPr>
                <p:cNvPr id="11" name="Cinta perforada 10"/>
                <p:cNvSpPr/>
                <p:nvPr/>
              </p:nvSpPr>
              <p:spPr>
                <a:xfrm rot="10800000">
                  <a:off x="3727942" y="3750534"/>
                  <a:ext cx="914400" cy="496551"/>
                </a:xfrm>
                <a:prstGeom prst="flowChartPunchedTape">
                  <a:avLst/>
                </a:prstGeom>
                <a:solidFill>
                  <a:srgbClr val="7030A0"/>
                </a:solidFill>
                <a:ln>
                  <a:solidFill>
                    <a:srgbClr val="92D05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1999</a:t>
                  </a:r>
                  <a:endParaRPr lang="es-MX" dirty="0"/>
                </a:p>
              </p:txBody>
            </p:sp>
            <p:sp>
              <p:nvSpPr>
                <p:cNvPr id="12" name="Cinta perforada 11"/>
                <p:cNvSpPr/>
                <p:nvPr/>
              </p:nvSpPr>
              <p:spPr>
                <a:xfrm rot="10800000">
                  <a:off x="2220425" y="3709605"/>
                  <a:ext cx="914400" cy="496551"/>
                </a:xfrm>
                <a:prstGeom prst="flowChartPunchedTape">
                  <a:avLst/>
                </a:prstGeom>
                <a:solidFill>
                  <a:srgbClr val="FF6600"/>
                </a:solidFill>
                <a:ln>
                  <a:solidFill>
                    <a:srgbClr val="FF000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1997</a:t>
                  </a:r>
                  <a:endParaRPr lang="es-MX" dirty="0"/>
                </a:p>
              </p:txBody>
            </p:sp>
            <p:sp>
              <p:nvSpPr>
                <p:cNvPr id="13" name="Cinta perforada 12"/>
                <p:cNvSpPr/>
                <p:nvPr/>
              </p:nvSpPr>
              <p:spPr>
                <a:xfrm rot="10800000">
                  <a:off x="8810977" y="2387130"/>
                  <a:ext cx="914400" cy="496551"/>
                </a:xfrm>
                <a:prstGeom prst="flowChartPunchedTap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2008</a:t>
                  </a:r>
                  <a:endParaRPr lang="es-MX" dirty="0"/>
                </a:p>
              </p:txBody>
            </p:sp>
            <p:sp>
              <p:nvSpPr>
                <p:cNvPr id="14" name="Cinta perforada 13"/>
                <p:cNvSpPr/>
                <p:nvPr/>
              </p:nvSpPr>
              <p:spPr>
                <a:xfrm rot="10800000">
                  <a:off x="7218365" y="2369245"/>
                  <a:ext cx="914400" cy="496551"/>
                </a:xfrm>
                <a:prstGeom prst="flowChartPunchedTape">
                  <a:avLst/>
                </a:prstGeom>
                <a:solidFill>
                  <a:srgbClr val="00B0F0"/>
                </a:solidFill>
                <a:ln>
                  <a:solidFill>
                    <a:srgbClr val="7030A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2005</a:t>
                  </a:r>
                  <a:endParaRPr lang="es-MX" dirty="0"/>
                </a:p>
              </p:txBody>
            </p:sp>
            <p:sp>
              <p:nvSpPr>
                <p:cNvPr id="15" name="Cinta perforada 14"/>
                <p:cNvSpPr/>
                <p:nvPr/>
              </p:nvSpPr>
              <p:spPr>
                <a:xfrm rot="10800000">
                  <a:off x="5956184" y="2412411"/>
                  <a:ext cx="914400" cy="496551"/>
                </a:xfrm>
                <a:prstGeom prst="flowChartPunchedTape">
                  <a:avLst/>
                </a:prstGeom>
                <a:solidFill>
                  <a:srgbClr val="FF00FF"/>
                </a:solidFill>
                <a:ln>
                  <a:solidFill>
                    <a:srgbClr val="00FFFF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2003</a:t>
                  </a:r>
                  <a:endParaRPr lang="es-MX" dirty="0"/>
                </a:p>
              </p:txBody>
            </p:sp>
            <p:sp>
              <p:nvSpPr>
                <p:cNvPr id="16" name="Cinta perforada 15"/>
                <p:cNvSpPr/>
                <p:nvPr/>
              </p:nvSpPr>
              <p:spPr>
                <a:xfrm rot="11002485">
                  <a:off x="4320723" y="2415409"/>
                  <a:ext cx="914400" cy="496551"/>
                </a:xfrm>
                <a:prstGeom prst="flowChartPunchedTape">
                  <a:avLst/>
                </a:prstGeom>
                <a:solidFill>
                  <a:srgbClr val="002060"/>
                </a:solidFill>
                <a:ln>
                  <a:solidFill>
                    <a:srgbClr val="00B05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2000</a:t>
                  </a:r>
                  <a:endParaRPr lang="es-MX" dirty="0"/>
                </a:p>
              </p:txBody>
            </p:sp>
            <p:sp>
              <p:nvSpPr>
                <p:cNvPr id="17" name="Cinta perforada 16"/>
                <p:cNvSpPr/>
                <p:nvPr/>
              </p:nvSpPr>
              <p:spPr>
                <a:xfrm rot="10800000">
                  <a:off x="9609254" y="3750533"/>
                  <a:ext cx="914400" cy="496551"/>
                </a:xfrm>
                <a:prstGeom prst="flowChartPunchedTape">
                  <a:avLst/>
                </a:prstGeom>
                <a:solidFill>
                  <a:srgbClr val="7030A0"/>
                </a:solidFill>
                <a:ln>
                  <a:solidFill>
                    <a:srgbClr val="00B050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2010</a:t>
                  </a:r>
                  <a:endParaRPr lang="es-MX" dirty="0"/>
                </a:p>
              </p:txBody>
            </p:sp>
          </p:grpSp>
          <p:grpSp>
            <p:nvGrpSpPr>
              <p:cNvPr id="93" name="Grupo 92"/>
              <p:cNvGrpSpPr/>
              <p:nvPr/>
            </p:nvGrpSpPr>
            <p:grpSpPr>
              <a:xfrm>
                <a:off x="325432" y="867840"/>
                <a:ext cx="1572054" cy="1614155"/>
                <a:chOff x="133116" y="964008"/>
                <a:chExt cx="1572054" cy="1614155"/>
              </a:xfrm>
            </p:grpSpPr>
            <p:sp>
              <p:nvSpPr>
                <p:cNvPr id="90" name="Abrir llave 89"/>
                <p:cNvSpPr/>
                <p:nvPr/>
              </p:nvSpPr>
              <p:spPr>
                <a:xfrm rot="16200000">
                  <a:off x="880636" y="1753628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1" name="Abrir llave 90"/>
                <p:cNvSpPr/>
                <p:nvPr/>
              </p:nvSpPr>
              <p:spPr>
                <a:xfrm rot="5400000" flipV="1">
                  <a:off x="822493" y="274631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2" name="CuadroTexto 91"/>
                <p:cNvSpPr txBox="1"/>
                <p:nvPr/>
              </p:nvSpPr>
              <p:spPr>
                <a:xfrm>
                  <a:off x="144765" y="1031586"/>
                  <a:ext cx="1482860" cy="1546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Microsoft lanza su navegador internet Explorer y Netscape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Navegator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(el cual permitía las transiciones financieras seguras), sale al mercado Amazon , el cual vendía libros.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2069279" y="1573647"/>
                <a:ext cx="1564264" cy="908348"/>
                <a:chOff x="140906" y="1669815"/>
                <a:chExt cx="1564264" cy="908348"/>
              </a:xfrm>
            </p:grpSpPr>
            <p:sp>
              <p:nvSpPr>
                <p:cNvPr id="95" name="Abrir llave 94"/>
                <p:cNvSpPr/>
                <p:nvPr/>
              </p:nvSpPr>
              <p:spPr>
                <a:xfrm rot="16200000">
                  <a:off x="880636" y="1753628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6" name="Abrir llave 95"/>
                <p:cNvSpPr/>
                <p:nvPr/>
              </p:nvSpPr>
              <p:spPr>
                <a:xfrm rot="5400000" flipV="1">
                  <a:off x="871535" y="980438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7" name="CuadroTexto 96"/>
                <p:cNvSpPr txBox="1"/>
                <p:nvPr/>
              </p:nvSpPr>
              <p:spPr>
                <a:xfrm>
                  <a:off x="140906" y="1946428"/>
                  <a:ext cx="148286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Se publica el primer estándar de WFI 802.11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3915030" y="1145750"/>
                <a:ext cx="1527501" cy="1310227"/>
                <a:chOff x="191259" y="1267936"/>
                <a:chExt cx="1527501" cy="1310227"/>
              </a:xfrm>
            </p:grpSpPr>
            <p:sp>
              <p:nvSpPr>
                <p:cNvPr id="99" name="Abrir llave 98"/>
                <p:cNvSpPr/>
                <p:nvPr/>
              </p:nvSpPr>
              <p:spPr>
                <a:xfrm rot="16200000">
                  <a:off x="880636" y="1753628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0" name="Abrir llave 99"/>
                <p:cNvSpPr/>
                <p:nvPr/>
              </p:nvSpPr>
              <p:spPr>
                <a:xfrm rot="5400000" flipV="1">
                  <a:off x="880636" y="578559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1" name="CuadroTexto 100"/>
                <p:cNvSpPr txBox="1"/>
                <p:nvPr/>
              </p:nvSpPr>
              <p:spPr>
                <a:xfrm>
                  <a:off x="235900" y="1409727"/>
                  <a:ext cx="1482860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La revista TIME nombra a Jeff Bezos, dueño de AMAZON, como persona del año y el rey del cibercomercio</a:t>
                  </a:r>
                </a:p>
                <a:p>
                  <a:pPr algn="ctr"/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2" name="Grupo 101"/>
              <p:cNvGrpSpPr/>
              <p:nvPr/>
            </p:nvGrpSpPr>
            <p:grpSpPr>
              <a:xfrm>
                <a:off x="5615719" y="1519303"/>
                <a:ext cx="1513912" cy="962692"/>
                <a:chOff x="191259" y="1615471"/>
                <a:chExt cx="1513912" cy="962692"/>
              </a:xfrm>
            </p:grpSpPr>
            <p:sp>
              <p:nvSpPr>
                <p:cNvPr id="103" name="Abrir llave 102"/>
                <p:cNvSpPr/>
                <p:nvPr/>
              </p:nvSpPr>
              <p:spPr>
                <a:xfrm rot="16200000">
                  <a:off x="880636" y="1753628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4" name="Abrir llave 103"/>
                <p:cNvSpPr/>
                <p:nvPr/>
              </p:nvSpPr>
              <p:spPr>
                <a:xfrm rot="5400000" flipV="1">
                  <a:off x="880637" y="926094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5" name="CuadroTexto 104"/>
                <p:cNvSpPr txBox="1"/>
                <p:nvPr/>
              </p:nvSpPr>
              <p:spPr>
                <a:xfrm>
                  <a:off x="193223" y="1683050"/>
                  <a:ext cx="148286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Se crea WIKIPEDIA el </a:t>
                  </a:r>
                  <a:r>
                    <a:rPr lang="es-MX" sz="1050" dirty="0">
                      <a:solidFill>
                        <a:schemeClr val="bg1"/>
                      </a:solidFill>
                    </a:rPr>
                    <a:t>15 de enero de 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2001 , creado por </a:t>
                  </a:r>
                  <a:r>
                    <a:rPr lang="es-MX" sz="1050" dirty="0">
                      <a:solidFill>
                        <a:schemeClr val="bg1"/>
                      </a:solidFill>
                    </a:rPr>
                    <a:t>Jimmy </a:t>
                  </a:r>
                  <a:r>
                    <a:rPr lang="es-MX" sz="1050" dirty="0" err="1">
                      <a:solidFill>
                        <a:schemeClr val="bg1"/>
                      </a:solidFill>
                    </a:rPr>
                    <a:t>Wales</a:t>
                  </a:r>
                  <a:r>
                    <a:rPr lang="es-MX" sz="1050" dirty="0">
                      <a:solidFill>
                        <a:schemeClr val="bg1"/>
                      </a:solidFill>
                    </a:rPr>
                    <a:t> y Larry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Sanger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.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7225825" y="1167930"/>
                <a:ext cx="1547981" cy="1310227"/>
                <a:chOff x="157189" y="1267936"/>
                <a:chExt cx="1547981" cy="1310227"/>
              </a:xfrm>
            </p:grpSpPr>
            <p:sp>
              <p:nvSpPr>
                <p:cNvPr id="107" name="Abrir llave 106"/>
                <p:cNvSpPr/>
                <p:nvPr/>
              </p:nvSpPr>
              <p:spPr>
                <a:xfrm rot="16200000">
                  <a:off x="880636" y="1753628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8" name="Abrir llave 107"/>
                <p:cNvSpPr/>
                <p:nvPr/>
              </p:nvSpPr>
              <p:spPr>
                <a:xfrm rot="5400000" flipV="1">
                  <a:off x="880636" y="578559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9" name="CuadroTexto 108"/>
                <p:cNvSpPr txBox="1"/>
                <p:nvPr/>
              </p:nvSpPr>
              <p:spPr>
                <a:xfrm>
                  <a:off x="157189" y="1409727"/>
                  <a:ext cx="1482860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Se crea GMAIL.</a:t>
                  </a:r>
                </a:p>
                <a:p>
                  <a:pPr algn="ctr"/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Myspace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 gran novedad de la época, se crea el navegador safari, i tunes y </a:t>
                  </a:r>
                  <a:r>
                    <a:rPr lang="es-MX" sz="1050" dirty="0" err="1" smtClean="0">
                      <a:solidFill>
                        <a:schemeClr val="bg1"/>
                      </a:solidFill>
                    </a:rPr>
                    <a:t>WordPress</a:t>
                  </a:r>
                  <a:r>
                    <a:rPr lang="es-MX" sz="1050" dirty="0" smtClean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Se crea FACEBOOK.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0" name="Grupo 109"/>
              <p:cNvGrpSpPr/>
              <p:nvPr/>
            </p:nvGrpSpPr>
            <p:grpSpPr>
              <a:xfrm>
                <a:off x="8903986" y="1555522"/>
                <a:ext cx="1513912" cy="968033"/>
                <a:chOff x="191259" y="1610130"/>
                <a:chExt cx="1513912" cy="968033"/>
              </a:xfrm>
            </p:grpSpPr>
            <p:sp>
              <p:nvSpPr>
                <p:cNvPr id="111" name="Abrir llave 110"/>
                <p:cNvSpPr/>
                <p:nvPr/>
              </p:nvSpPr>
              <p:spPr>
                <a:xfrm rot="16200000">
                  <a:off x="880636" y="1753628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2" name="Abrir llave 111"/>
                <p:cNvSpPr/>
                <p:nvPr/>
              </p:nvSpPr>
              <p:spPr>
                <a:xfrm rot="5400000" flipV="1">
                  <a:off x="880637" y="920753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3" name="CuadroTexto 112"/>
                <p:cNvSpPr txBox="1"/>
                <p:nvPr/>
              </p:nvSpPr>
              <p:spPr>
                <a:xfrm>
                  <a:off x="200807" y="1736132"/>
                  <a:ext cx="148286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Creación de TWITTER, YOUTUBE fue adquirido por GOOGLE.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4" name="Grupo 113"/>
              <p:cNvGrpSpPr/>
              <p:nvPr/>
            </p:nvGrpSpPr>
            <p:grpSpPr>
              <a:xfrm>
                <a:off x="10644271" y="1632474"/>
                <a:ext cx="1547982" cy="854129"/>
                <a:chOff x="157188" y="1724034"/>
                <a:chExt cx="1547982" cy="854129"/>
              </a:xfrm>
            </p:grpSpPr>
            <p:sp>
              <p:nvSpPr>
                <p:cNvPr id="115" name="Abrir llave 114"/>
                <p:cNvSpPr/>
                <p:nvPr/>
              </p:nvSpPr>
              <p:spPr>
                <a:xfrm rot="16200000">
                  <a:off x="880636" y="1753628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6" name="Abrir llave 115"/>
                <p:cNvSpPr/>
                <p:nvPr/>
              </p:nvSpPr>
              <p:spPr>
                <a:xfrm rot="5400000" flipV="1">
                  <a:off x="865974" y="1034657"/>
                  <a:ext cx="135158" cy="1513911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7" name="CuadroTexto 116"/>
                <p:cNvSpPr txBox="1"/>
                <p:nvPr/>
              </p:nvSpPr>
              <p:spPr>
                <a:xfrm>
                  <a:off x="157188" y="1923527"/>
                  <a:ext cx="148286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dirty="0" smtClean="0">
                      <a:solidFill>
                        <a:schemeClr val="bg1"/>
                      </a:solidFill>
                    </a:rPr>
                    <a:t>Nace Instagram y Pinterest</a:t>
                  </a:r>
                  <a:endParaRPr lang="es-MX" sz="105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8" name="Grupo 117"/>
            <p:cNvGrpSpPr/>
            <p:nvPr/>
          </p:nvGrpSpPr>
          <p:grpSpPr>
            <a:xfrm>
              <a:off x="494788" y="4391494"/>
              <a:ext cx="1547981" cy="1042037"/>
              <a:chOff x="157189" y="1267936"/>
              <a:chExt cx="1547981" cy="1042037"/>
            </a:xfrm>
          </p:grpSpPr>
          <p:sp>
            <p:nvSpPr>
              <p:cNvPr id="119" name="Abrir llave 118"/>
              <p:cNvSpPr/>
              <p:nvPr/>
            </p:nvSpPr>
            <p:spPr>
              <a:xfrm rot="16200000">
                <a:off x="880636" y="1360117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0" name="Abrir llave 119"/>
              <p:cNvSpPr/>
              <p:nvPr/>
            </p:nvSpPr>
            <p:spPr>
              <a:xfrm rot="5400000" flipV="1">
                <a:off x="880636" y="578559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CuadroTexto 120"/>
              <p:cNvSpPr txBox="1"/>
              <p:nvPr/>
            </p:nvSpPr>
            <p:spPr>
              <a:xfrm>
                <a:off x="157189" y="1409727"/>
                <a:ext cx="1482860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dirty="0" smtClean="0">
                    <a:solidFill>
                      <a:schemeClr val="bg1"/>
                    </a:solidFill>
                  </a:rPr>
                  <a:t>Empieza a operar el correo electrónico, la web ya tenía 2000 visitantes al día.</a:t>
                </a:r>
              </a:p>
              <a:p>
                <a:pPr algn="ctr"/>
                <a:endParaRPr lang="es-MX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2322821" y="4330149"/>
              <a:ext cx="1547982" cy="774881"/>
              <a:chOff x="157189" y="1267936"/>
              <a:chExt cx="1547982" cy="774881"/>
            </a:xfrm>
          </p:grpSpPr>
          <p:sp>
            <p:nvSpPr>
              <p:cNvPr id="124" name="Abrir llave 123"/>
              <p:cNvSpPr/>
              <p:nvPr/>
            </p:nvSpPr>
            <p:spPr>
              <a:xfrm rot="16200000">
                <a:off x="898840" y="1236485"/>
                <a:ext cx="98752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5" name="Abrir llave 124"/>
              <p:cNvSpPr/>
              <p:nvPr/>
            </p:nvSpPr>
            <p:spPr>
              <a:xfrm rot="5400000" flipV="1">
                <a:off x="880636" y="578559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6" name="CuadroTexto 125"/>
              <p:cNvSpPr txBox="1"/>
              <p:nvPr/>
            </p:nvSpPr>
            <p:spPr>
              <a:xfrm>
                <a:off x="157189" y="1409727"/>
                <a:ext cx="148286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dirty="0" smtClean="0">
                    <a:solidFill>
                      <a:schemeClr val="bg1"/>
                    </a:solidFill>
                  </a:rPr>
                  <a:t>Fundación de GOOGLE.</a:t>
                </a:r>
              </a:p>
              <a:p>
                <a:pPr algn="ctr"/>
                <a:r>
                  <a:rPr lang="es-MX" sz="1050" dirty="0" smtClean="0">
                    <a:solidFill>
                      <a:schemeClr val="bg1"/>
                    </a:solidFill>
                  </a:rPr>
                  <a:t>Larry Page y </a:t>
                </a:r>
                <a:r>
                  <a:rPr lang="es-MX" sz="1050" dirty="0" err="1" smtClean="0">
                    <a:solidFill>
                      <a:schemeClr val="bg1"/>
                    </a:solidFill>
                  </a:rPr>
                  <a:t>Sergey</a:t>
                </a:r>
                <a:r>
                  <a:rPr lang="es-MX" sz="1050" dirty="0" smtClean="0">
                    <a:solidFill>
                      <a:schemeClr val="bg1"/>
                    </a:solidFill>
                  </a:rPr>
                  <a:t> Brin, sus fundadores.</a:t>
                </a:r>
                <a:endParaRPr lang="es-MX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7" name="Grupo 126"/>
            <p:cNvGrpSpPr/>
            <p:nvPr/>
          </p:nvGrpSpPr>
          <p:grpSpPr>
            <a:xfrm>
              <a:off x="4145402" y="4424464"/>
              <a:ext cx="1547981" cy="1137640"/>
              <a:chOff x="157189" y="1267936"/>
              <a:chExt cx="1547981" cy="1137640"/>
            </a:xfrm>
          </p:grpSpPr>
          <p:sp>
            <p:nvSpPr>
              <p:cNvPr id="128" name="Abrir llave 127"/>
              <p:cNvSpPr/>
              <p:nvPr/>
            </p:nvSpPr>
            <p:spPr>
              <a:xfrm rot="16200000">
                <a:off x="876195" y="1581041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9" name="Abrir llave 128"/>
              <p:cNvSpPr/>
              <p:nvPr/>
            </p:nvSpPr>
            <p:spPr>
              <a:xfrm rot="5400000" flipV="1">
                <a:off x="880636" y="578559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0" name="CuadroTexto 129"/>
              <p:cNvSpPr txBox="1"/>
              <p:nvPr/>
            </p:nvSpPr>
            <p:spPr>
              <a:xfrm>
                <a:off x="157189" y="1409727"/>
                <a:ext cx="14828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dirty="0" smtClean="0">
                    <a:solidFill>
                      <a:schemeClr val="bg1"/>
                    </a:solidFill>
                  </a:rPr>
                  <a:t>50 millones de usuarios afectados por el virus i </a:t>
                </a:r>
                <a:r>
                  <a:rPr lang="es-MX" sz="1050" dirty="0" err="1" smtClean="0">
                    <a:solidFill>
                      <a:schemeClr val="bg1"/>
                    </a:solidFill>
                  </a:rPr>
                  <a:t>love</a:t>
                </a:r>
                <a:r>
                  <a:rPr lang="es-MX" sz="1050" dirty="0" smtClean="0">
                    <a:solidFill>
                      <a:schemeClr val="bg1"/>
                    </a:solidFill>
                  </a:rPr>
                  <a:t> </a:t>
                </a:r>
                <a:r>
                  <a:rPr lang="es-MX" sz="1050" dirty="0" err="1" smtClean="0">
                    <a:solidFill>
                      <a:schemeClr val="bg1"/>
                    </a:solidFill>
                  </a:rPr>
                  <a:t>you</a:t>
                </a:r>
                <a:r>
                  <a:rPr lang="es-MX" sz="1050" dirty="0" smtClean="0">
                    <a:solidFill>
                      <a:schemeClr val="bg1"/>
                    </a:solidFill>
                  </a:rPr>
                  <a:t> (primer virus masivo)</a:t>
                </a:r>
                <a:endParaRPr lang="es-MX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1" name="Grupo 130"/>
            <p:cNvGrpSpPr/>
            <p:nvPr/>
          </p:nvGrpSpPr>
          <p:grpSpPr>
            <a:xfrm>
              <a:off x="5839692" y="4387036"/>
              <a:ext cx="1547982" cy="917883"/>
              <a:chOff x="157189" y="1267936"/>
              <a:chExt cx="1547982" cy="917883"/>
            </a:xfrm>
          </p:grpSpPr>
          <p:sp>
            <p:nvSpPr>
              <p:cNvPr id="132" name="Abrir llave 131"/>
              <p:cNvSpPr/>
              <p:nvPr/>
            </p:nvSpPr>
            <p:spPr>
              <a:xfrm rot="16200000">
                <a:off x="880637" y="1361284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Abrir llave 132"/>
              <p:cNvSpPr/>
              <p:nvPr/>
            </p:nvSpPr>
            <p:spPr>
              <a:xfrm rot="5400000" flipV="1">
                <a:off x="880636" y="578559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4" name="CuadroTexto 133"/>
              <p:cNvSpPr txBox="1"/>
              <p:nvPr/>
            </p:nvSpPr>
            <p:spPr>
              <a:xfrm>
                <a:off x="157189" y="1409727"/>
                <a:ext cx="14828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dirty="0" smtClean="0">
                    <a:solidFill>
                      <a:schemeClr val="bg1"/>
                    </a:solidFill>
                  </a:rPr>
                  <a:t>Nace  MY SPACE, la cual abría nuevas como la fotografía, la música y la posibilidad de blogs.</a:t>
                </a:r>
                <a:endParaRPr lang="es-MX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5" name="Grupo 134"/>
            <p:cNvGrpSpPr/>
            <p:nvPr/>
          </p:nvGrpSpPr>
          <p:grpSpPr>
            <a:xfrm>
              <a:off x="7534902" y="4469836"/>
              <a:ext cx="1547982" cy="684943"/>
              <a:chOff x="157189" y="1267936"/>
              <a:chExt cx="1547982" cy="684943"/>
            </a:xfrm>
          </p:grpSpPr>
          <p:sp>
            <p:nvSpPr>
              <p:cNvPr id="136" name="Abrir llave 135"/>
              <p:cNvSpPr/>
              <p:nvPr/>
            </p:nvSpPr>
            <p:spPr>
              <a:xfrm rot="16200000">
                <a:off x="880637" y="1128344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Abrir llave 136"/>
              <p:cNvSpPr/>
              <p:nvPr/>
            </p:nvSpPr>
            <p:spPr>
              <a:xfrm rot="5400000" flipV="1">
                <a:off x="880636" y="578559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CuadroTexto 137"/>
              <p:cNvSpPr txBox="1"/>
              <p:nvPr/>
            </p:nvSpPr>
            <p:spPr>
              <a:xfrm>
                <a:off x="157189" y="1409727"/>
                <a:ext cx="148286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dirty="0" smtClean="0">
                    <a:solidFill>
                      <a:schemeClr val="bg1"/>
                    </a:solidFill>
                  </a:rPr>
                  <a:t>Nacimiento de YOUTUBE</a:t>
                </a:r>
                <a:endParaRPr lang="es-MX"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9537040" y="4402256"/>
              <a:ext cx="1547981" cy="826444"/>
              <a:chOff x="157189" y="1267936"/>
              <a:chExt cx="1547981" cy="826444"/>
            </a:xfrm>
          </p:grpSpPr>
          <p:sp>
            <p:nvSpPr>
              <p:cNvPr id="140" name="Abrir llave 139"/>
              <p:cNvSpPr/>
              <p:nvPr/>
            </p:nvSpPr>
            <p:spPr>
              <a:xfrm rot="16200000">
                <a:off x="847427" y="1236637"/>
                <a:ext cx="201575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1" name="Abrir llave 140"/>
              <p:cNvSpPr/>
              <p:nvPr/>
            </p:nvSpPr>
            <p:spPr>
              <a:xfrm rot="5400000" flipV="1">
                <a:off x="880636" y="578559"/>
                <a:ext cx="135158" cy="1513911"/>
              </a:xfrm>
              <a:prstGeom prst="leftBrac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2" name="CuadroTexto 141"/>
              <p:cNvSpPr txBox="1"/>
              <p:nvPr/>
            </p:nvSpPr>
            <p:spPr>
              <a:xfrm>
                <a:off x="157189" y="1409727"/>
                <a:ext cx="148286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dirty="0" smtClean="0">
                    <a:solidFill>
                      <a:schemeClr val="bg1"/>
                    </a:solidFill>
                  </a:rPr>
                  <a:t>Se lanza la primera versión de Google Crome</a:t>
                </a:r>
                <a:endParaRPr lang="es-MX" sz="105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44" name="Imagen 143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0" y="81903"/>
            <a:ext cx="775809" cy="726552"/>
          </a:xfrm>
          <a:prstGeom prst="rect">
            <a:avLst/>
          </a:prstGeom>
        </p:spPr>
      </p:pic>
      <p:pic>
        <p:nvPicPr>
          <p:cNvPr id="4098" name="Picture 2" descr="El correo electrónic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7" t="18709" r="29592" b="45309"/>
          <a:stretch/>
        </p:blipFill>
        <p:spPr bwMode="auto">
          <a:xfrm>
            <a:off x="28106" y="5148957"/>
            <a:ext cx="2379871" cy="16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tándar IEEE 802.11 | Sutori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8" t="19309" r="12321" b="20518"/>
          <a:stretch/>
        </p:blipFill>
        <p:spPr bwMode="auto">
          <a:xfrm>
            <a:off x="1772224" y="93423"/>
            <a:ext cx="1941832" cy="13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l buscador Google celebra su 20 aniversari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1" t="8947" r="10328" b="8544"/>
          <a:stretch/>
        </p:blipFill>
        <p:spPr bwMode="auto">
          <a:xfrm>
            <a:off x="2402147" y="5085930"/>
            <a:ext cx="1616173" cy="17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mazon: ¿bueno para los clientes, malo para la competencia? | Economía | DW  | 15.07.20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56" y="85596"/>
            <a:ext cx="1523179" cy="9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ikipedia en español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20" y="-42661"/>
            <a:ext cx="1216407" cy="15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MY SPACE - LAS REDES SOCIALES. SU USO ADECUA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277" y="5234488"/>
            <a:ext cx="1714500" cy="157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Facebook - Wikipedia, la enciclopedia lib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02" y="289914"/>
            <a:ext cx="799007" cy="85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Gmail: el correo electrónico de Googl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53" y="218686"/>
            <a:ext cx="582785" cy="9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YouTube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9" t="28313" r="7165" b="25804"/>
          <a:stretch/>
        </p:blipFill>
        <p:spPr bwMode="auto">
          <a:xfrm>
            <a:off x="7562090" y="5196411"/>
            <a:ext cx="1822581" cy="74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AutoShape 20" descr="Twitter ≫ Qué es, para qué sirve y cómo funciona"/>
          <p:cNvSpPr>
            <a:spLocks noChangeAspect="1" noChangeArrowheads="1"/>
          </p:cNvSpPr>
          <p:nvPr/>
        </p:nvSpPr>
        <p:spPr bwMode="auto">
          <a:xfrm>
            <a:off x="8137758" y="151167"/>
            <a:ext cx="61188" cy="1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118" name="Picture 22" descr="Twitter ≫ Qué es, para qué sirve y cómo funcion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144" y="88941"/>
            <a:ext cx="1529698" cy="129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Efemerides de Tecnologia: 02 de Septiembre (2008) se lanza la primera  versión de Google Chrom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227" y="5254105"/>
            <a:ext cx="2408315" cy="137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Logo de Instagram: la historia y el significado del logotipo, la marca y el  símbolo. | png, vector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0"/>
          <a:stretch/>
        </p:blipFill>
        <p:spPr bwMode="auto">
          <a:xfrm>
            <a:off x="10217916" y="42414"/>
            <a:ext cx="1804759" cy="15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6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209"/>
                    </a14:imgEffect>
                    <a14:imgEffect>
                      <a14:saturation sat="67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o 52"/>
          <p:cNvGrpSpPr/>
          <p:nvPr/>
        </p:nvGrpSpPr>
        <p:grpSpPr>
          <a:xfrm>
            <a:off x="2746109" y="2026369"/>
            <a:ext cx="4098827" cy="1798947"/>
            <a:chOff x="2363615" y="2720925"/>
            <a:chExt cx="3996810" cy="1798947"/>
          </a:xfrm>
        </p:grpSpPr>
        <p:grpSp>
          <p:nvGrpSpPr>
            <p:cNvPr id="42" name="Grupo 41"/>
            <p:cNvGrpSpPr/>
            <p:nvPr/>
          </p:nvGrpSpPr>
          <p:grpSpPr>
            <a:xfrm>
              <a:off x="3069744" y="2720925"/>
              <a:ext cx="3290681" cy="1798947"/>
              <a:chOff x="1131798" y="2716029"/>
              <a:chExt cx="3290681" cy="1798947"/>
            </a:xfrm>
          </p:grpSpPr>
          <p:grpSp>
            <p:nvGrpSpPr>
              <p:cNvPr id="3" name="Grupo 2"/>
              <p:cNvGrpSpPr/>
              <p:nvPr/>
            </p:nvGrpSpPr>
            <p:grpSpPr>
              <a:xfrm flipV="1">
                <a:off x="2309329" y="2716029"/>
                <a:ext cx="2113150" cy="1032804"/>
                <a:chOff x="845756" y="3221313"/>
                <a:chExt cx="2113150" cy="967727"/>
              </a:xfrm>
            </p:grpSpPr>
            <p:sp>
              <p:nvSpPr>
                <p:cNvPr id="31" name="Flecha doblada 30"/>
                <p:cNvSpPr/>
                <p:nvPr/>
              </p:nvSpPr>
              <p:spPr>
                <a:xfrm rot="5400000">
                  <a:off x="1066662" y="3076954"/>
                  <a:ext cx="828271" cy="1116989"/>
                </a:xfrm>
                <a:prstGeom prst="bentArrow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Cinta perforada 5"/>
                <p:cNvSpPr/>
                <p:nvPr/>
              </p:nvSpPr>
              <p:spPr>
                <a:xfrm rot="10800000">
                  <a:off x="845756" y="3692489"/>
                  <a:ext cx="2113150" cy="496551"/>
                </a:xfrm>
                <a:prstGeom prst="flowChartPunchedTape">
                  <a:avLst/>
                </a:prstGeom>
                <a:solidFill>
                  <a:srgbClr val="FF0000"/>
                </a:solidFill>
                <a:ln>
                  <a:solidFill>
                    <a:srgbClr val="00FFFF"/>
                  </a:solidFill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2016, 2017 y 2018</a:t>
                  </a:r>
                  <a:endParaRPr lang="es-MX" dirty="0"/>
                </a:p>
              </p:txBody>
            </p:sp>
          </p:grpSp>
          <p:sp>
            <p:nvSpPr>
              <p:cNvPr id="40" name="Flecha doblada 39"/>
              <p:cNvSpPr/>
              <p:nvPr/>
            </p:nvSpPr>
            <p:spPr>
              <a:xfrm rot="16200000" flipH="1" flipV="1">
                <a:off x="1516375" y="3149207"/>
                <a:ext cx="725508" cy="1494661"/>
              </a:xfrm>
              <a:prstGeom prst="bentArrow">
                <a:avLst>
                  <a:gd name="adj1" fmla="val 25000"/>
                  <a:gd name="adj2" fmla="val 25000"/>
                  <a:gd name="adj3" fmla="val 25000"/>
                  <a:gd name="adj4" fmla="val 41950"/>
                </a:avLst>
              </a:prstGeom>
              <a:solidFill>
                <a:srgbClr val="FF00FF"/>
              </a:solidFill>
              <a:ln>
                <a:solidFill>
                  <a:srgbClr val="FF00FF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inta perforada 40"/>
              <p:cNvSpPr/>
              <p:nvPr/>
            </p:nvSpPr>
            <p:spPr>
              <a:xfrm rot="10800000" flipV="1">
                <a:off x="2058995" y="3985033"/>
                <a:ext cx="921582" cy="529943"/>
              </a:xfrm>
              <a:prstGeom prst="flowChartPunchedTape">
                <a:avLst/>
              </a:prstGeom>
              <a:solidFill>
                <a:srgbClr val="FF00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2012</a:t>
                </a:r>
                <a:endParaRPr lang="es-MX" dirty="0"/>
              </a:p>
            </p:txBody>
          </p:sp>
        </p:grpSp>
        <p:sp>
          <p:nvSpPr>
            <p:cNvPr id="43" name="Flecha doblada 42"/>
            <p:cNvSpPr/>
            <p:nvPr/>
          </p:nvSpPr>
          <p:spPr>
            <a:xfrm rot="16200000" flipV="1">
              <a:off x="2483951" y="2910003"/>
              <a:ext cx="737958" cy="978630"/>
            </a:xfrm>
            <a:prstGeom prst="ben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4" name="Cinta perforada 43"/>
            <p:cNvSpPr/>
            <p:nvPr/>
          </p:nvSpPr>
          <p:spPr>
            <a:xfrm rot="10800000" flipV="1">
              <a:off x="2574043" y="2795123"/>
              <a:ext cx="973747" cy="529943"/>
            </a:xfrm>
            <a:prstGeom prst="flowChartPunchedTape">
              <a:avLst/>
            </a:prstGeom>
            <a:solidFill>
              <a:srgbClr val="002060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2011</a:t>
              </a:r>
              <a:endParaRPr lang="es-MX" dirty="0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2610251" y="1167499"/>
            <a:ext cx="1555130" cy="908072"/>
            <a:chOff x="1796902" y="1500398"/>
            <a:chExt cx="1555130" cy="908072"/>
          </a:xfrm>
        </p:grpSpPr>
        <p:sp>
          <p:nvSpPr>
            <p:cNvPr id="54" name="Abrir llave 53"/>
            <p:cNvSpPr/>
            <p:nvPr/>
          </p:nvSpPr>
          <p:spPr>
            <a:xfrm rot="16200000">
              <a:off x="2508123" y="1583951"/>
              <a:ext cx="135158" cy="1513879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Abrir llave 54"/>
            <p:cNvSpPr/>
            <p:nvPr/>
          </p:nvSpPr>
          <p:spPr>
            <a:xfrm rot="5400000" flipV="1">
              <a:off x="2527514" y="811037"/>
              <a:ext cx="135158" cy="1513879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1796902" y="1777011"/>
              <a:ext cx="14828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 smtClean="0">
                  <a:solidFill>
                    <a:schemeClr val="bg1"/>
                  </a:solidFill>
                </a:rPr>
                <a:t>Fracasa el Google +</a:t>
              </a:r>
              <a:endParaRPr lang="es-MX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4562457" y="539299"/>
            <a:ext cx="2439234" cy="1497473"/>
            <a:chOff x="1796902" y="910997"/>
            <a:chExt cx="1535739" cy="1497473"/>
          </a:xfrm>
        </p:grpSpPr>
        <p:sp>
          <p:nvSpPr>
            <p:cNvPr id="59" name="Abrir llave 58"/>
            <p:cNvSpPr/>
            <p:nvPr/>
          </p:nvSpPr>
          <p:spPr>
            <a:xfrm rot="16200000">
              <a:off x="2508123" y="1583951"/>
              <a:ext cx="135158" cy="1513879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Abrir llave 59"/>
            <p:cNvSpPr/>
            <p:nvPr/>
          </p:nvSpPr>
          <p:spPr>
            <a:xfrm rot="5400000" flipV="1">
              <a:off x="2486263" y="221636"/>
              <a:ext cx="135158" cy="1513879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1796902" y="1045397"/>
              <a:ext cx="148282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 err="1">
                  <a:solidFill>
                    <a:schemeClr val="bg1"/>
                  </a:solidFill>
                </a:rPr>
                <a:t>TikTok</a:t>
              </a:r>
              <a:r>
                <a:rPr lang="es-MX" sz="1050" dirty="0">
                  <a:solidFill>
                    <a:schemeClr val="bg1"/>
                  </a:solidFill>
                </a:rPr>
                <a:t> es una versión internacional de </a:t>
              </a:r>
              <a:r>
                <a:rPr lang="es-MX" sz="1050" dirty="0" err="1">
                  <a:solidFill>
                    <a:schemeClr val="bg1"/>
                  </a:solidFill>
                </a:rPr>
                <a:t>Douyin</a:t>
              </a:r>
              <a:r>
                <a:rPr lang="es-MX" sz="1050" dirty="0">
                  <a:solidFill>
                    <a:schemeClr val="bg1"/>
                  </a:solidFill>
                </a:rPr>
                <a:t>, que se lanzó originalmente en el mercado chino en septiembre de </a:t>
              </a:r>
              <a:r>
                <a:rPr lang="es-MX" sz="1050" dirty="0" smtClean="0">
                  <a:solidFill>
                    <a:schemeClr val="bg1"/>
                  </a:solidFill>
                </a:rPr>
                <a:t>2016, para el 20ª7 se introduce para dispositivos IOS  y Android, y en 2018  se fusiona a todo el mundo..</a:t>
              </a:r>
              <a:endParaRPr lang="es-MX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CuadroTexto 64"/>
          <p:cNvSpPr txBox="1"/>
          <p:nvPr/>
        </p:nvSpPr>
        <p:spPr>
          <a:xfrm>
            <a:off x="135863" y="4859819"/>
            <a:ext cx="9240974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FFFF00"/>
                </a:solidFill>
              </a:rPr>
              <a:t>Bibliografía </a:t>
            </a:r>
          </a:p>
          <a:p>
            <a:endParaRPr lang="es-MX" sz="1600" dirty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  <a:hlinkClick r:id="rId4"/>
              </a:rPr>
              <a:t>https://www.fib.upc.edu/retro-informatica/historia/internet.html</a:t>
            </a:r>
            <a:endParaRPr lang="es-MX" sz="1600" dirty="0" smtClean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  <a:hlinkClick r:id="rId5"/>
              </a:rPr>
              <a:t>https://marketing4ecommerce.mx/historia-de-internet/</a:t>
            </a:r>
            <a:endParaRPr lang="es-MX" sz="1600" dirty="0" smtClean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  <a:hlinkClick r:id="rId6"/>
              </a:rPr>
              <a:t>https://www.timetoast.com/timelines/linea-del-tiempo-de-la-evolucion-de-la-web-1-0-2-0-y-3-0</a:t>
            </a:r>
            <a:endParaRPr lang="es-MX" sz="1600" dirty="0" smtClean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  <a:hlinkClick r:id="rId7"/>
              </a:rPr>
              <a:t>https://www.youtube.com/watch?v=mFnRAPHrbN4</a:t>
            </a:r>
            <a:endParaRPr lang="es-MX" sz="1600" dirty="0" smtClean="0">
              <a:solidFill>
                <a:schemeClr val="bg1"/>
              </a:solidFill>
            </a:endParaRPr>
          </a:p>
          <a:p>
            <a:endParaRPr lang="es-MX" sz="1600" dirty="0" smtClean="0">
              <a:solidFill>
                <a:schemeClr val="bg1"/>
              </a:solidFill>
            </a:endParaRPr>
          </a:p>
          <a:p>
            <a:endParaRPr lang="es-MX" sz="1600" dirty="0" smtClean="0">
              <a:solidFill>
                <a:schemeClr val="bg1"/>
              </a:solidFill>
            </a:endParaRPr>
          </a:p>
          <a:p>
            <a:pPr algn="ctr"/>
            <a:endParaRPr lang="es-MX" sz="1050" dirty="0">
              <a:solidFill>
                <a:schemeClr val="bg1"/>
              </a:solidFill>
            </a:endParaRPr>
          </a:p>
        </p:txBody>
      </p:sp>
      <p:grpSp>
        <p:nvGrpSpPr>
          <p:cNvPr id="66" name="Grupo 65"/>
          <p:cNvGrpSpPr/>
          <p:nvPr/>
        </p:nvGrpSpPr>
        <p:grpSpPr>
          <a:xfrm>
            <a:off x="4134918" y="3790032"/>
            <a:ext cx="1581607" cy="908072"/>
            <a:chOff x="1770425" y="1500398"/>
            <a:chExt cx="1581607" cy="908072"/>
          </a:xfrm>
        </p:grpSpPr>
        <p:sp>
          <p:nvSpPr>
            <p:cNvPr id="67" name="Abrir llave 66"/>
            <p:cNvSpPr/>
            <p:nvPr/>
          </p:nvSpPr>
          <p:spPr>
            <a:xfrm rot="16200000">
              <a:off x="2508123" y="1583951"/>
              <a:ext cx="135158" cy="1513879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Abrir llave 67"/>
            <p:cNvSpPr/>
            <p:nvPr/>
          </p:nvSpPr>
          <p:spPr>
            <a:xfrm rot="5400000" flipV="1">
              <a:off x="2527514" y="811037"/>
              <a:ext cx="135158" cy="1513879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1770425" y="1619016"/>
              <a:ext cx="14828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 smtClean="0">
                  <a:solidFill>
                    <a:schemeClr val="bg1"/>
                  </a:solidFill>
                </a:rPr>
                <a:t>Gmail supera a Outlook de Hotmail, Internet alcanza los 2.4 mil millones de usuarios</a:t>
              </a:r>
              <a:endParaRPr lang="es-MX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AutoShape 2" descr="Google Plus: cómo descargarte todos tus datos persona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6" name="Picture 4" descr="Google Plus: cómo descargarte todos tus datos personale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40760" r="13018" b="17227"/>
          <a:stretch/>
        </p:blipFill>
        <p:spPr bwMode="auto">
          <a:xfrm>
            <a:off x="2308043" y="147757"/>
            <a:ext cx="2050171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mail vs Outlook, ¿con cuál quedarte? | uCloudSto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55" y="3696145"/>
            <a:ext cx="2225072" cy="116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hang Yiming, el creador de TikTok - Elife Españ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92" y="584376"/>
            <a:ext cx="2155670" cy="140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511</Words>
  <Application>Microsoft Office PowerPoint</Application>
  <PresentationFormat>Panorámica</PresentationFormat>
  <Paragraphs>85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Black</vt:lpstr>
      <vt:lpstr>Calibri</vt:lpstr>
      <vt:lpstr>Calibri Light</vt:lpstr>
      <vt:lpstr>Tema de Office</vt:lpstr>
      <vt:lpstr>Presentación de PowerPoint</vt:lpstr>
      <vt:lpstr>Historia del Internet y la web 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cristal DC</dc:creator>
  <cp:lastModifiedBy>cristal DC</cp:lastModifiedBy>
  <cp:revision>55</cp:revision>
  <dcterms:created xsi:type="dcterms:W3CDTF">2021-08-24T16:36:52Z</dcterms:created>
  <dcterms:modified xsi:type="dcterms:W3CDTF">2021-08-24T20:51:24Z</dcterms:modified>
</cp:coreProperties>
</file>