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884900" cy="14438313"/>
  <p:notesSz cx="6858000" cy="9144000"/>
  <p:defaultTextStyle>
    <a:defPPr>
      <a:defRPr lang="de-DE"/>
    </a:defPPr>
    <a:lvl1pPr marL="0" algn="l" defTabSz="1903768" rtl="0" eaLnBrk="1" latinLnBrk="0" hangingPunct="1">
      <a:defRPr sz="3747" kern="1200">
        <a:solidFill>
          <a:schemeClr val="tx1"/>
        </a:solidFill>
        <a:latin typeface="+mn-lt"/>
        <a:ea typeface="+mn-ea"/>
        <a:cs typeface="+mn-cs"/>
      </a:defRPr>
    </a:lvl1pPr>
    <a:lvl2pPr marL="951884" algn="l" defTabSz="1903768" rtl="0" eaLnBrk="1" latinLnBrk="0" hangingPunct="1">
      <a:defRPr sz="3747" kern="1200">
        <a:solidFill>
          <a:schemeClr val="tx1"/>
        </a:solidFill>
        <a:latin typeface="+mn-lt"/>
        <a:ea typeface="+mn-ea"/>
        <a:cs typeface="+mn-cs"/>
      </a:defRPr>
    </a:lvl2pPr>
    <a:lvl3pPr marL="1903768" algn="l" defTabSz="1903768" rtl="0" eaLnBrk="1" latinLnBrk="0" hangingPunct="1">
      <a:defRPr sz="3747" kern="1200">
        <a:solidFill>
          <a:schemeClr val="tx1"/>
        </a:solidFill>
        <a:latin typeface="+mn-lt"/>
        <a:ea typeface="+mn-ea"/>
        <a:cs typeface="+mn-cs"/>
      </a:defRPr>
    </a:lvl3pPr>
    <a:lvl4pPr marL="2855650" algn="l" defTabSz="1903768" rtl="0" eaLnBrk="1" latinLnBrk="0" hangingPunct="1">
      <a:defRPr sz="3747" kern="1200">
        <a:solidFill>
          <a:schemeClr val="tx1"/>
        </a:solidFill>
        <a:latin typeface="+mn-lt"/>
        <a:ea typeface="+mn-ea"/>
        <a:cs typeface="+mn-cs"/>
      </a:defRPr>
    </a:lvl4pPr>
    <a:lvl5pPr marL="3807533" algn="l" defTabSz="1903768" rtl="0" eaLnBrk="1" latinLnBrk="0" hangingPunct="1">
      <a:defRPr sz="3747" kern="1200">
        <a:solidFill>
          <a:schemeClr val="tx1"/>
        </a:solidFill>
        <a:latin typeface="+mn-lt"/>
        <a:ea typeface="+mn-ea"/>
        <a:cs typeface="+mn-cs"/>
      </a:defRPr>
    </a:lvl5pPr>
    <a:lvl6pPr marL="4759415" algn="l" defTabSz="1903768" rtl="0" eaLnBrk="1" latinLnBrk="0" hangingPunct="1">
      <a:defRPr sz="3747" kern="1200">
        <a:solidFill>
          <a:schemeClr val="tx1"/>
        </a:solidFill>
        <a:latin typeface="+mn-lt"/>
        <a:ea typeface="+mn-ea"/>
        <a:cs typeface="+mn-cs"/>
      </a:defRPr>
    </a:lvl6pPr>
    <a:lvl7pPr marL="5711299" algn="l" defTabSz="1903768" rtl="0" eaLnBrk="1" latinLnBrk="0" hangingPunct="1">
      <a:defRPr sz="3747" kern="1200">
        <a:solidFill>
          <a:schemeClr val="tx1"/>
        </a:solidFill>
        <a:latin typeface="+mn-lt"/>
        <a:ea typeface="+mn-ea"/>
        <a:cs typeface="+mn-cs"/>
      </a:defRPr>
    </a:lvl7pPr>
    <a:lvl8pPr marL="6663183" algn="l" defTabSz="1903768" rtl="0" eaLnBrk="1" latinLnBrk="0" hangingPunct="1">
      <a:defRPr sz="3747" kern="1200">
        <a:solidFill>
          <a:schemeClr val="tx1"/>
        </a:solidFill>
        <a:latin typeface="+mn-lt"/>
        <a:ea typeface="+mn-ea"/>
        <a:cs typeface="+mn-cs"/>
      </a:defRPr>
    </a:lvl8pPr>
    <a:lvl9pPr marL="7615067" algn="l" defTabSz="1903768" rtl="0" eaLnBrk="1" latinLnBrk="0" hangingPunct="1">
      <a:defRPr sz="37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8" userDrawn="1">
          <p15:clr>
            <a:srgbClr val="A4A3A4"/>
          </p15:clr>
        </p15:guide>
        <p15:guide id="2" pos="5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44" d="100"/>
          <a:sy n="44" d="100"/>
        </p:scale>
        <p:origin x="1200" y="78"/>
      </p:cViewPr>
      <p:guideLst>
        <p:guide orient="horz" pos="4548"/>
        <p:guide pos="5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16368" y="4485239"/>
            <a:ext cx="16052165" cy="30948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32735" y="8181711"/>
            <a:ext cx="13219430" cy="36897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691552" y="578205"/>
            <a:ext cx="4249103" cy="1231935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44245" y="578205"/>
            <a:ext cx="12432559" cy="1231935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1778" y="9277957"/>
            <a:ext cx="16052165" cy="28676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91778" y="6119576"/>
            <a:ext cx="16052165" cy="31583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44245" y="3368943"/>
            <a:ext cx="8340831" cy="9528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599824" y="3368943"/>
            <a:ext cx="8340831" cy="9528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44246" y="3231911"/>
            <a:ext cx="8344110" cy="134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44246" y="4578817"/>
            <a:ext cx="8344110" cy="83187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593268" y="3231911"/>
            <a:ext cx="8347390" cy="134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593268" y="4578817"/>
            <a:ext cx="8347390" cy="83187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4247" y="574859"/>
            <a:ext cx="6213003" cy="24464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3473" y="574862"/>
            <a:ext cx="10557184" cy="12322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44247" y="3021354"/>
            <a:ext cx="6213003" cy="9876208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1572" y="10106820"/>
            <a:ext cx="11330940" cy="11931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701572" y="1290090"/>
            <a:ext cx="11330940" cy="8662988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01572" y="11299987"/>
            <a:ext cx="11330940" cy="1694496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900"/>
            </a:lvl4pPr>
            <a:lvl5pPr marL="1828837" indent="0">
              <a:buNone/>
              <a:defRPr sz="900"/>
            </a:lvl5pPr>
            <a:lvl6pPr marL="2286046" indent="0">
              <a:buNone/>
              <a:defRPr sz="900"/>
            </a:lvl6pPr>
            <a:lvl7pPr marL="2743255" indent="0">
              <a:buNone/>
              <a:defRPr sz="900"/>
            </a:lvl7pPr>
            <a:lvl8pPr marL="3200464" indent="0">
              <a:buNone/>
              <a:defRPr sz="900"/>
            </a:lvl8pPr>
            <a:lvl9pPr marL="3657673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44245" y="578201"/>
            <a:ext cx="16996410" cy="240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44245" y="3368943"/>
            <a:ext cx="16996410" cy="952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4245" y="13382181"/>
            <a:ext cx="4406477" cy="76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F7C2-3D50-4315-A150-C6527C0C9DAA}" type="datetimeFigureOut">
              <a:rPr lang="de-DE" smtClean="0"/>
              <a:t>07.05.2016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452341" y="13382181"/>
            <a:ext cx="5980218" cy="76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3534178" y="13382181"/>
            <a:ext cx="4406477" cy="768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9E40-F561-4668-BEA7-1A37C6F69B3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93359"/>
              </p:ext>
            </p:extLst>
          </p:nvPr>
        </p:nvGraphicFramePr>
        <p:xfrm>
          <a:off x="1795916" y="1320859"/>
          <a:ext cx="4752528" cy="183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520280"/>
                <a:gridCol w="1656184"/>
              </a:tblGrid>
              <a:tr h="36768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Spieler-ID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(4)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Spielername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Varchar</a:t>
                      </a:r>
                      <a:r>
                        <a:rPr lang="de-DE" sz="1800" dirty="0" smtClean="0"/>
                        <a:t>(60)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Nickname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Varchar</a:t>
                      </a:r>
                      <a:r>
                        <a:rPr lang="de-DE" sz="1800" dirty="0" smtClean="0"/>
                        <a:t>(60)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Passwort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Varchar</a:t>
                      </a:r>
                      <a:r>
                        <a:rPr lang="de-DE" sz="1800" dirty="0" smtClean="0"/>
                        <a:t>(60)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43378"/>
              </p:ext>
            </p:extLst>
          </p:nvPr>
        </p:nvGraphicFramePr>
        <p:xfrm>
          <a:off x="3681810" y="4628847"/>
          <a:ext cx="4464496" cy="40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160240"/>
                <a:gridCol w="1584176"/>
              </a:tblGrid>
              <a:tr h="365760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Spielerwertung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Spieler-ID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(8)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Punkte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(16)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Ranking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(8)</a:t>
                      </a:r>
                      <a:endParaRPr lang="de-DE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Spiele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(16)</a:t>
                      </a:r>
                      <a:endParaRPr lang="de-DE" sz="1800" dirty="0" smtClean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Siege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(16)</a:t>
                      </a:r>
                      <a:endParaRPr lang="de-DE" sz="1800" dirty="0" smtClean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Gleichstände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(16)</a:t>
                      </a:r>
                      <a:endParaRPr lang="de-DE" sz="1800" dirty="0" smtClean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Niederlagen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(16)</a:t>
                      </a:r>
                      <a:endParaRPr lang="de-DE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50857"/>
              </p:ext>
            </p:extLst>
          </p:nvPr>
        </p:nvGraphicFramePr>
        <p:xfrm>
          <a:off x="12483420" y="3740402"/>
          <a:ext cx="6120680" cy="458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3"/>
                <a:gridCol w="3816424"/>
                <a:gridCol w="1728193"/>
              </a:tblGrid>
              <a:tr h="36768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Spiele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Spiel-ID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(16)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Spiel</a:t>
                      </a:r>
                      <a:r>
                        <a:rPr lang="de-DE" sz="1800" baseline="0" dirty="0" smtClean="0"/>
                        <a:t> beendet?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boolean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ID</a:t>
                      </a:r>
                      <a:r>
                        <a:rPr lang="de-DE" sz="1800" baseline="0" dirty="0" smtClean="0"/>
                        <a:t> Spieler 1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(8)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ID</a:t>
                      </a:r>
                      <a:r>
                        <a:rPr lang="de-DE" sz="1800" baseline="0" dirty="0" smtClean="0"/>
                        <a:t> Spieler 2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(8)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ID aktueller Spieler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(8)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Aktuelle Kategorie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(4)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Korrektheit</a:t>
                      </a:r>
                      <a:r>
                        <a:rPr lang="de-DE" sz="1800" baseline="0" dirty="0" smtClean="0"/>
                        <a:t> Antworten Spieler1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Boolean Array(16)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FragenID´s</a:t>
                      </a:r>
                      <a:r>
                        <a:rPr lang="de-DE" sz="1800" dirty="0" smtClean="0"/>
                        <a:t> Spieler1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 Array(16)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Korrektheit Antworten Spieler2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Boolean Array(16)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FragenID´s</a:t>
                      </a:r>
                      <a:r>
                        <a:rPr lang="de-DE" sz="1800" dirty="0" smtClean="0"/>
                        <a:t> Spieler</a:t>
                      </a:r>
                      <a:r>
                        <a:rPr lang="de-DE" sz="1800" baseline="0" dirty="0" smtClean="0"/>
                        <a:t>2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 Array(16)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84118"/>
              </p:ext>
            </p:extLst>
          </p:nvPr>
        </p:nvGraphicFramePr>
        <p:xfrm>
          <a:off x="13668580" y="10012307"/>
          <a:ext cx="4056111" cy="330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016224"/>
                <a:gridCol w="1535831"/>
              </a:tblGrid>
              <a:tr h="154864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Fragen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 smtClean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PK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Fragen-ID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(16)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Kategorie-ID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(4)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Fragentext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Varchar</a:t>
                      </a:r>
                      <a:r>
                        <a:rPr lang="de-DE" sz="1800" dirty="0" smtClean="0"/>
                        <a:t>(500)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Antwort1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Varchar</a:t>
                      </a:r>
                      <a:r>
                        <a:rPr lang="de-DE" sz="1800" dirty="0" smtClean="0"/>
                        <a:t>(100)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Antwort2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Varchar</a:t>
                      </a:r>
                      <a:r>
                        <a:rPr lang="de-DE" sz="1800" dirty="0" smtClean="0"/>
                        <a:t>(100)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Antwort3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Varchar</a:t>
                      </a:r>
                      <a:r>
                        <a:rPr lang="de-DE" sz="1800" dirty="0" smtClean="0"/>
                        <a:t>(100)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Antwort4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Varchar</a:t>
                      </a:r>
                      <a:r>
                        <a:rPr lang="de-DE" sz="1800" dirty="0" smtClean="0"/>
                        <a:t>(100)</a:t>
                      </a:r>
                      <a:endParaRPr lang="de-DE" sz="1800" dirty="0"/>
                    </a:p>
                  </a:txBody>
                  <a:tcPr/>
                </a:tc>
              </a:tr>
              <a:tr h="36768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Korrekte Antwort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Int</a:t>
                      </a:r>
                      <a:r>
                        <a:rPr lang="de-DE" sz="1800" dirty="0" smtClean="0"/>
                        <a:t>(1)</a:t>
                      </a:r>
                      <a:endParaRPr lang="de-DE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86750"/>
              </p:ext>
            </p:extLst>
          </p:nvPr>
        </p:nvGraphicFramePr>
        <p:xfrm>
          <a:off x="12516477" y="1112398"/>
          <a:ext cx="56166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36"/>
                <a:gridCol w="3002764"/>
                <a:gridCol w="2016224"/>
              </a:tblGrid>
              <a:tr h="36149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Spielerhistorie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1494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Spieler 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(8)</a:t>
                      </a:r>
                      <a:endParaRPr lang="de-DE" dirty="0"/>
                    </a:p>
                  </a:txBody>
                  <a:tcPr/>
                </a:tc>
              </a:tr>
              <a:tr h="36149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Historie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ID´s</a:t>
                      </a:r>
                      <a:r>
                        <a:rPr lang="de-DE" baseline="0" dirty="0" smtClean="0"/>
                        <a:t> der Spiele)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array</a:t>
                      </a:r>
                      <a:r>
                        <a:rPr lang="de-DE" baseline="0" dirty="0" smtClean="0"/>
                        <a:t>(variabel)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99571"/>
              </p:ext>
            </p:extLst>
          </p:nvPr>
        </p:nvGraphicFramePr>
        <p:xfrm>
          <a:off x="1067818" y="9523412"/>
          <a:ext cx="57103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67"/>
                <a:gridCol w="3550338"/>
                <a:gridCol w="1821831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Spieler-Kategorienstatistik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Spieler 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(8)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Richtige Antworten „Religion“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(8)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Falsche</a:t>
                      </a:r>
                      <a:r>
                        <a:rPr lang="de-DE" baseline="0" dirty="0" smtClean="0"/>
                        <a:t> Antworten „Religion“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(8)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Richtige</a:t>
                      </a:r>
                      <a:r>
                        <a:rPr lang="de-DE" baseline="0" dirty="0" smtClean="0"/>
                        <a:t> Antworten „Umwelt“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(8)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Falsche Antworten</a:t>
                      </a:r>
                      <a:r>
                        <a:rPr lang="de-DE" baseline="0" dirty="0" smtClean="0"/>
                        <a:t> „Umwelt“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(8)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Richtige Antworten 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(8)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Falsche Antworten 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(8)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49080"/>
              </p:ext>
            </p:extLst>
          </p:nvPr>
        </p:nvGraphicFramePr>
        <p:xfrm>
          <a:off x="7472610" y="12763287"/>
          <a:ext cx="46459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2593256"/>
                <a:gridCol w="1548656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Kategorien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(4)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Kategorienname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Varchar</a:t>
                      </a:r>
                      <a:r>
                        <a:rPr lang="de-DE" dirty="0" smtClean="0"/>
                        <a:t>(60)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Gerader Verbinder 7"/>
          <p:cNvCxnSpPr>
            <a:endCxn id="10" idx="1"/>
          </p:cNvCxnSpPr>
          <p:nvPr/>
        </p:nvCxnSpPr>
        <p:spPr>
          <a:xfrm>
            <a:off x="6526127" y="1661038"/>
            <a:ext cx="5990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778154" y="132085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1938558" y="130485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cxnSp>
        <p:nvCxnSpPr>
          <p:cNvPr id="16" name="Gerader Verbinder 15"/>
          <p:cNvCxnSpPr>
            <a:endCxn id="7" idx="0"/>
          </p:cNvCxnSpPr>
          <p:nvPr/>
        </p:nvCxnSpPr>
        <p:spPr>
          <a:xfrm>
            <a:off x="15543760" y="2209678"/>
            <a:ext cx="0" cy="153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5696636" y="3350469"/>
            <a:ext cx="1044118" cy="28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0…m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5707146" y="2322612"/>
            <a:ext cx="103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0…m</a:t>
            </a:r>
            <a:endParaRPr lang="de-DE" sz="1200" dirty="0"/>
          </a:p>
        </p:txBody>
      </p:sp>
      <p:cxnSp>
        <p:nvCxnSpPr>
          <p:cNvPr id="22" name="Gerader Verbinder 21"/>
          <p:cNvCxnSpPr/>
          <p:nvPr/>
        </p:nvCxnSpPr>
        <p:spPr>
          <a:xfrm flipH="1">
            <a:off x="15923170" y="8321166"/>
            <a:ext cx="10510" cy="169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067186" y="9674191"/>
            <a:ext cx="1044118" cy="28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0…m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16077696" y="8354920"/>
            <a:ext cx="663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0…m</a:t>
            </a:r>
            <a:endParaRPr lang="de-DE" sz="1200" dirty="0"/>
          </a:p>
        </p:txBody>
      </p:sp>
      <p:cxnSp>
        <p:nvCxnSpPr>
          <p:cNvPr id="26" name="Gerader Verbinder 25"/>
          <p:cNvCxnSpPr>
            <a:stCxn id="3" idx="3"/>
          </p:cNvCxnSpPr>
          <p:nvPr/>
        </p:nvCxnSpPr>
        <p:spPr>
          <a:xfrm>
            <a:off x="12118578" y="13319547"/>
            <a:ext cx="1550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178754" y="1308935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12898834" y="13089354"/>
            <a:ext cx="709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1…m</a:t>
            </a:r>
            <a:endParaRPr lang="de-DE" sz="1200" dirty="0"/>
          </a:p>
        </p:txBody>
      </p:sp>
      <p:cxnSp>
        <p:nvCxnSpPr>
          <p:cNvPr id="31" name="Gerader Verbinder 30"/>
          <p:cNvCxnSpPr/>
          <p:nvPr/>
        </p:nvCxnSpPr>
        <p:spPr>
          <a:xfrm>
            <a:off x="5284116" y="3126338"/>
            <a:ext cx="0" cy="153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436992" y="4267129"/>
            <a:ext cx="1044118" cy="28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447502" y="323927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  <p:cxnSp>
        <p:nvCxnSpPr>
          <p:cNvPr id="34" name="Gerader Verbinder 33"/>
          <p:cNvCxnSpPr/>
          <p:nvPr/>
        </p:nvCxnSpPr>
        <p:spPr>
          <a:xfrm>
            <a:off x="2081952" y="3147117"/>
            <a:ext cx="7016" cy="637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185321" y="9285615"/>
            <a:ext cx="1044118" cy="28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245337" y="326005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zeb 2.0">
      <a:dk1>
        <a:sysClr val="windowText" lastClr="000000"/>
      </a:dk1>
      <a:lt1>
        <a:sysClr val="window" lastClr="FFFFFF"/>
      </a:lt1>
      <a:dk2>
        <a:srgbClr val="00649D"/>
      </a:dk2>
      <a:lt2>
        <a:srgbClr val="A2A2A2"/>
      </a:lt2>
      <a:accent1>
        <a:srgbClr val="00649D"/>
      </a:accent1>
      <a:accent2>
        <a:srgbClr val="64A7E4"/>
      </a:accent2>
      <a:accent3>
        <a:srgbClr val="CDDFFE"/>
      </a:accent3>
      <a:accent4>
        <a:srgbClr val="C0C0C0"/>
      </a:accent4>
      <a:accent5>
        <a:srgbClr val="D7D7D7"/>
      </a:accent5>
      <a:accent6>
        <a:srgbClr val="97BF0D"/>
      </a:accent6>
      <a:hlink>
        <a:srgbClr val="0087D2"/>
      </a:hlink>
      <a:folHlink>
        <a:srgbClr val="113F6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191</Words>
  <Application>Microsoft Office PowerPoint</Application>
  <PresentationFormat>Benutzerdefiniert</PresentationFormat>
  <Paragraphs>104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Larissa-Design</vt:lpstr>
      <vt:lpstr>PowerPoint-Präsentation</vt:lpstr>
    </vt:vector>
  </TitlesOfParts>
  <Company>zeb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Brückner, Birk Johannes</dc:creator>
  <cp:lastModifiedBy>Brückner, Birk Johannes</cp:lastModifiedBy>
  <cp:revision>13</cp:revision>
  <dcterms:created xsi:type="dcterms:W3CDTF">2016-05-07T17:27:34Z</dcterms:created>
  <dcterms:modified xsi:type="dcterms:W3CDTF">2016-05-07T20:54:14Z</dcterms:modified>
</cp:coreProperties>
</file>