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3" r:id="rId6"/>
    <p:sldId id="265" r:id="rId7"/>
    <p:sldId id="264" r:id="rId8"/>
    <p:sldId id="262" r:id="rId9"/>
    <p:sldId id="258" r:id="rId10"/>
    <p:sldId id="25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6"/>
  </p:normalViewPr>
  <p:slideViewPr>
    <p:cSldViewPr snapToGrid="0" snapToObjects="1">
      <p:cViewPr varScale="1">
        <p:scale>
          <a:sx n="52" d="100"/>
          <a:sy n="52" d="100"/>
        </p:scale>
        <p:origin x="8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87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95615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43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0199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2181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1850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502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17627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5326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92709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34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29" y="-1256503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29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29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609600" y="490377"/>
            <a:ext cx="24383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Verity Platform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529590" y="159368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818557" y="382653"/>
            <a:ext cx="3797090" cy="3950208"/>
            <a:chOff x="2818520" y="382590"/>
            <a:chExt cx="6096000" cy="6341825"/>
          </a:xfrm>
        </p:grpSpPr>
        <p:grpSp>
          <p:nvGrpSpPr>
            <p:cNvPr id="90" name="Shape 90"/>
            <p:cNvGrpSpPr/>
            <p:nvPr/>
          </p:nvGrpSpPr>
          <p:grpSpPr>
            <a:xfrm>
              <a:off x="6918675" y="389061"/>
              <a:ext cx="1995682" cy="1607124"/>
              <a:chOff x="6352307" y="990600"/>
              <a:chExt cx="2410693" cy="2105889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6352307" y="9906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6504707" y="11430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6657109" y="12954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6809509" y="14478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6961909" y="16002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7114309" y="17526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7266709" y="19050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ct val="25000"/>
                  <a:buFont typeface="Calibri"/>
                  <a:buNone/>
                </a:pPr>
                <a:r>
                  <a:rPr lang="en-US" sz="1000" b="1" i="0" u="none" strike="noStrike" cap="none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Applications</a:t>
                </a:r>
              </a:p>
            </p:txBody>
          </p:sp>
        </p:grpSp>
        <p:sp>
          <p:nvSpPr>
            <p:cNvPr id="99" name="Shape 99"/>
            <p:cNvSpPr/>
            <p:nvPr/>
          </p:nvSpPr>
          <p:spPr>
            <a:xfrm>
              <a:off x="2818520" y="2205646"/>
              <a:ext cx="6096000" cy="90929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8C2F5"/>
                </a:gs>
                <a:gs pos="55000">
                  <a:srgbClr val="98C2F5"/>
                </a:gs>
                <a:gs pos="78000">
                  <a:srgbClr val="BFD7F7"/>
                </a:gs>
                <a:gs pos="100000">
                  <a:srgbClr val="DFEBFB"/>
                </a:gs>
              </a:gsLst>
              <a:lin ang="16200000" scaled="0"/>
            </a:gra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Verity Governance Layer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2818520" y="3265839"/>
              <a:ext cx="6096000" cy="90929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8C2F5"/>
                </a:gs>
                <a:gs pos="55000">
                  <a:srgbClr val="98C2F5"/>
                </a:gs>
                <a:gs pos="78000">
                  <a:srgbClr val="BFD7F7"/>
                </a:gs>
                <a:gs pos="100000">
                  <a:srgbClr val="DFEBFB"/>
                </a:gs>
              </a:gsLst>
              <a:lin ang="16200000" scaled="0"/>
            </a:gra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Verity Reputation Layer</a:t>
              </a:r>
            </a:p>
          </p:txBody>
        </p:sp>
        <p:grpSp>
          <p:nvGrpSpPr>
            <p:cNvPr id="101" name="Shape 101"/>
            <p:cNvGrpSpPr/>
            <p:nvPr/>
          </p:nvGrpSpPr>
          <p:grpSpPr>
            <a:xfrm>
              <a:off x="5614191" y="382590"/>
              <a:ext cx="1995682" cy="1607124"/>
              <a:chOff x="6352307" y="990600"/>
              <a:chExt cx="2410693" cy="2105889"/>
            </a:xfrm>
          </p:grpSpPr>
          <p:sp>
            <p:nvSpPr>
              <p:cNvPr id="102" name="Shape 102"/>
              <p:cNvSpPr/>
              <p:nvPr/>
            </p:nvSpPr>
            <p:spPr>
              <a:xfrm>
                <a:off x="6352307" y="9906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6504707" y="11430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6657109" y="12954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6809509" y="14478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6961909" y="16002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7114309" y="17526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7266709" y="19050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ct val="25000"/>
                  <a:buFont typeface="Calibri"/>
                  <a:buNone/>
                </a:pPr>
                <a:r>
                  <a:rPr lang="en-US" sz="1000" b="1" i="0" u="none" strike="noStrike" cap="none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Users</a:t>
                </a:r>
              </a:p>
            </p:txBody>
          </p:sp>
        </p:grpSp>
        <p:grpSp>
          <p:nvGrpSpPr>
            <p:cNvPr id="109" name="Shape 109"/>
            <p:cNvGrpSpPr/>
            <p:nvPr/>
          </p:nvGrpSpPr>
          <p:grpSpPr>
            <a:xfrm>
              <a:off x="4311812" y="389062"/>
              <a:ext cx="1995680" cy="1607124"/>
              <a:chOff x="3124200" y="1219200"/>
              <a:chExt cx="2410691" cy="2105889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3124200" y="12192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3276600" y="13716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3429000" y="15240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3581400" y="16764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3733800" y="18288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3886200" y="19812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038600" y="21336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ct val="25000"/>
                  <a:buFont typeface="Calibri"/>
                  <a:buNone/>
                </a:pPr>
                <a:r>
                  <a:rPr lang="en-US" sz="1000" b="1" i="0" u="none" strike="noStrike" cap="none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Applications</a:t>
                </a:r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>
              <a:off x="2956061" y="389062"/>
              <a:ext cx="1995680" cy="1607124"/>
              <a:chOff x="1399308" y="1219200"/>
              <a:chExt cx="2410691" cy="2105889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1399308" y="12192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1551708" y="13716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1704108" y="15240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1856508" y="16764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2008908" y="18288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2161308" y="19812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2313708" y="2133600"/>
                <a:ext cx="1496291" cy="1191489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ct val="25000"/>
                  <a:buFont typeface="Calibri"/>
                  <a:buNone/>
                </a:pPr>
                <a:r>
                  <a:rPr lang="en-US" sz="1000" b="1" i="0" u="none" strike="noStrike" cap="none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Users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2818520" y="4419458"/>
              <a:ext cx="6096000" cy="2304957"/>
              <a:chOff x="2818520" y="4419458"/>
              <a:chExt cx="6096000" cy="2304957"/>
            </a:xfrm>
          </p:grpSpPr>
          <p:sp>
            <p:nvSpPr>
              <p:cNvPr id="98" name="Shape 98"/>
              <p:cNvSpPr/>
              <p:nvPr/>
            </p:nvSpPr>
            <p:spPr>
              <a:xfrm>
                <a:off x="2818520" y="4419458"/>
                <a:ext cx="6096000" cy="23049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98C2F5"/>
                  </a:gs>
                  <a:gs pos="35000">
                    <a:srgbClr val="98C2F5"/>
                  </a:gs>
                  <a:gs pos="67000">
                    <a:srgbClr val="BFD7F7"/>
                  </a:gs>
                  <a:gs pos="100000">
                    <a:srgbClr val="DFEBFB"/>
                  </a:gs>
                </a:gsLst>
                <a:lin ang="16200000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Verity Collaboration Layer</a:t>
                </a:r>
              </a:p>
            </p:txBody>
          </p:sp>
          <p:grpSp>
            <p:nvGrpSpPr>
              <p:cNvPr id="126" name="Shape 126"/>
              <p:cNvGrpSpPr/>
              <p:nvPr/>
            </p:nvGrpSpPr>
            <p:grpSpPr>
              <a:xfrm>
                <a:off x="6860746" y="4575412"/>
                <a:ext cx="1995682" cy="1607124"/>
                <a:chOff x="6352307" y="990600"/>
                <a:chExt cx="2410693" cy="2105889"/>
              </a:xfrm>
            </p:grpSpPr>
            <p:sp>
              <p:nvSpPr>
                <p:cNvPr id="127" name="Shape 127"/>
                <p:cNvSpPr/>
                <p:nvPr/>
              </p:nvSpPr>
              <p:spPr>
                <a:xfrm>
                  <a:off x="6352307" y="9906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Shape 128"/>
                <p:cNvSpPr/>
                <p:nvPr/>
              </p:nvSpPr>
              <p:spPr>
                <a:xfrm>
                  <a:off x="6504707" y="11430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Shape 129"/>
                <p:cNvSpPr/>
                <p:nvPr/>
              </p:nvSpPr>
              <p:spPr>
                <a:xfrm>
                  <a:off x="6657109" y="12954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Shape 130"/>
                <p:cNvSpPr/>
                <p:nvPr/>
              </p:nvSpPr>
              <p:spPr>
                <a:xfrm>
                  <a:off x="6809509" y="14478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Shape 131"/>
                <p:cNvSpPr/>
                <p:nvPr/>
              </p:nvSpPr>
              <p:spPr>
                <a:xfrm>
                  <a:off x="6961909" y="16002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>
                  <a:off x="7114309" y="17526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Shape 133"/>
                <p:cNvSpPr/>
                <p:nvPr/>
              </p:nvSpPr>
              <p:spPr>
                <a:xfrm>
                  <a:off x="7266709" y="19050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BBD6EE"/>
                    </a:buClr>
                    <a:buSzPct val="25000"/>
                    <a:buFont typeface="Calibri"/>
                    <a:buNone/>
                  </a:pPr>
                  <a:r>
                    <a:rPr lang="en-US" sz="1200" b="0" i="0" u="none" strike="noStrike" cap="none">
                      <a:solidFill>
                        <a:srgbClr val="BBD6EE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Communities</a:t>
                  </a:r>
                </a:p>
              </p:txBody>
            </p:sp>
          </p:grpSp>
          <p:grpSp>
            <p:nvGrpSpPr>
              <p:cNvPr id="142" name="Shape 142"/>
              <p:cNvGrpSpPr/>
              <p:nvPr/>
            </p:nvGrpSpPr>
            <p:grpSpPr>
              <a:xfrm>
                <a:off x="4898642" y="4575412"/>
                <a:ext cx="1995680" cy="1607124"/>
                <a:chOff x="3806419" y="1219200"/>
                <a:chExt cx="2410691" cy="2105889"/>
              </a:xfrm>
            </p:grpSpPr>
            <p:sp>
              <p:nvSpPr>
                <p:cNvPr id="143" name="Shape 143"/>
                <p:cNvSpPr/>
                <p:nvPr/>
              </p:nvSpPr>
              <p:spPr>
                <a:xfrm>
                  <a:off x="3806419" y="12192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3958821" y="13716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4111219" y="15240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Shape 146"/>
                <p:cNvSpPr/>
                <p:nvPr/>
              </p:nvSpPr>
              <p:spPr>
                <a:xfrm>
                  <a:off x="4263619" y="1676399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>
                  <a:off x="4416021" y="1828801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4568419" y="19812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4720819" y="21336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BBD6EE"/>
                    </a:buClr>
                    <a:buSzPct val="25000"/>
                    <a:buFont typeface="Calibri"/>
                    <a:buNone/>
                  </a:pPr>
                  <a:endParaRPr lang="en-US" sz="1200" b="0" i="0" u="none" strike="noStrike" cap="none" dirty="0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BBD6EE"/>
                    </a:buClr>
                    <a:buSzPct val="25000"/>
                    <a:buFont typeface="Calibri"/>
                    <a:buNone/>
                  </a:pPr>
                  <a:r>
                    <a:rPr lang="en-US" sz="1200" b="0" i="0" u="none" strike="noStrike" cap="none" dirty="0">
                      <a:solidFill>
                        <a:srgbClr val="BBD6EE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Content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BBD6EE"/>
                    </a:buClr>
                    <a:buSzPct val="25000"/>
                    <a:buFont typeface="Calibri"/>
                    <a:buNone/>
                  </a:pPr>
                  <a:endParaRPr lang="en-US" sz="1200" b="0" i="0" u="none" strike="noStrike" cap="none" dirty="0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" name="Shape 150"/>
              <p:cNvGrpSpPr/>
              <p:nvPr/>
            </p:nvGrpSpPr>
            <p:grpSpPr>
              <a:xfrm>
                <a:off x="2898132" y="4575414"/>
                <a:ext cx="1995680" cy="1607124"/>
                <a:chOff x="1399308" y="1219200"/>
                <a:chExt cx="2410691" cy="2105889"/>
              </a:xfrm>
            </p:grpSpPr>
            <p:sp>
              <p:nvSpPr>
                <p:cNvPr id="151" name="Shape 151"/>
                <p:cNvSpPr/>
                <p:nvPr/>
              </p:nvSpPr>
              <p:spPr>
                <a:xfrm>
                  <a:off x="1399308" y="12192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Shape 152"/>
                <p:cNvSpPr/>
                <p:nvPr/>
              </p:nvSpPr>
              <p:spPr>
                <a:xfrm>
                  <a:off x="1551708" y="13716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Shape 153"/>
                <p:cNvSpPr/>
                <p:nvPr/>
              </p:nvSpPr>
              <p:spPr>
                <a:xfrm>
                  <a:off x="1704108" y="15240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Shape 154"/>
                <p:cNvSpPr/>
                <p:nvPr/>
              </p:nvSpPr>
              <p:spPr>
                <a:xfrm>
                  <a:off x="1856508" y="16764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Shape 155"/>
                <p:cNvSpPr/>
                <p:nvPr/>
              </p:nvSpPr>
              <p:spPr>
                <a:xfrm>
                  <a:off x="2008908" y="18288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Shape 156"/>
                <p:cNvSpPr/>
                <p:nvPr/>
              </p:nvSpPr>
              <p:spPr>
                <a:xfrm>
                  <a:off x="2161308" y="19812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600" b="0" i="0" u="none" strike="noStrike" cap="none">
                    <a:solidFill>
                      <a:srgbClr val="BBD6E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Shape 157"/>
                <p:cNvSpPr/>
                <p:nvPr/>
              </p:nvSpPr>
              <p:spPr>
                <a:xfrm>
                  <a:off x="2313708" y="2133600"/>
                  <a:ext cx="1496291" cy="1191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BBD6EE"/>
                    </a:buClr>
                    <a:buSzPct val="25000"/>
                    <a:buFont typeface="Calibri"/>
                    <a:buNone/>
                  </a:pPr>
                  <a:r>
                    <a:rPr lang="en-US" sz="1200" b="0" i="0" u="none" strike="noStrike" cap="none" dirty="0">
                      <a:solidFill>
                        <a:srgbClr val="BBD6EE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Agents</a:t>
                  </a:r>
                </a:p>
              </p:txBody>
            </p:sp>
          </p:grpSp>
          <p:sp>
            <p:nvSpPr>
              <p:cNvPr id="158" name="Shape 158"/>
              <p:cNvSpPr txBox="1"/>
              <p:nvPr/>
            </p:nvSpPr>
            <p:spPr>
              <a:xfrm>
                <a:off x="7071000" y="4419458"/>
                <a:ext cx="1847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>
            <a:grpSpLocks noChangeAspect="1"/>
          </p:cNvGrpSpPr>
          <p:nvPr/>
        </p:nvGrpSpPr>
        <p:grpSpPr>
          <a:xfrm>
            <a:off x="523239" y="1595121"/>
            <a:ext cx="6140207" cy="1546917"/>
            <a:chOff x="685800" y="152401"/>
            <a:chExt cx="11160759" cy="3891279"/>
          </a:xfrm>
        </p:grpSpPr>
        <p:sp>
          <p:nvSpPr>
            <p:cNvPr id="207" name="Shape 207"/>
            <p:cNvSpPr/>
            <p:nvPr/>
          </p:nvSpPr>
          <p:spPr>
            <a:xfrm>
              <a:off x="685800" y="152401"/>
              <a:ext cx="11160759" cy="389127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8C2F5"/>
                </a:gs>
                <a:gs pos="35000">
                  <a:srgbClr val="98C2F5"/>
                </a:gs>
                <a:gs pos="67000">
                  <a:srgbClr val="BFD7F7"/>
                </a:gs>
                <a:gs pos="100000">
                  <a:srgbClr val="DFEBFB"/>
                </a:gs>
              </a:gsLst>
              <a:lin ang="16200000" scaled="0"/>
            </a:gra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25" rIns="91425" bIns="91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Verity Collaboration Layer</a:t>
              </a:r>
              <a:endParaRPr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979414" y="1091870"/>
              <a:ext cx="3409704" cy="278052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</a:pPr>
              <a:r>
                <a:rPr lang="en-US" sz="8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Agents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1137141" y="1716902"/>
              <a:ext cx="3066461" cy="2008672"/>
            </a:xfrm>
            <a:prstGeom prst="roundRect">
              <a:avLst>
                <a:gd name="adj" fmla="val 16667"/>
              </a:avLst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25000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Entity That Can Act in Platform</a:t>
              </a:r>
            </a:p>
            <a:p>
              <a:pPr marL="173736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Public and Private Key</a:t>
              </a:r>
            </a:p>
            <a:p>
              <a:pPr marL="173736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Tracked in Single Smart Contract</a:t>
              </a:r>
            </a:p>
            <a:p>
              <a:pPr marL="173736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Optionally Linked to External Identity Layer</a:t>
              </a:r>
            </a:p>
            <a:p>
              <a:pPr marL="173736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700" b="0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545575" y="1102030"/>
              <a:ext cx="3409704" cy="277036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</a:pPr>
              <a:r>
                <a:rPr lang="en-US" sz="8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4703301" y="1727060"/>
              <a:ext cx="3066461" cy="1998512"/>
            </a:xfrm>
            <a:prstGeom prst="roundRect">
              <a:avLst>
                <a:gd name="adj" fmla="val 16667"/>
              </a:avLst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25000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Non-Active Entity That Can Be Rated or Acted Upon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Immutable Piece of Data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Mutable Piece of Data 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Immutable Hash/Link Pair 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Mutable Agent/Link Pair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8132055" y="1112187"/>
              <a:ext cx="3409704" cy="276020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</a:pPr>
              <a:r>
                <a:rPr lang="en-US" sz="8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Communities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8289781" y="1737223"/>
              <a:ext cx="3066461" cy="1988352"/>
            </a:xfrm>
            <a:prstGeom prst="roundRect">
              <a:avLst>
                <a:gd name="adj" fmla="val 16667"/>
              </a:avLst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25000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Group of Agents with Common Aims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Fluid Creation Process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Tracked in Single Smart Contract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Defined With Governance and Reputation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700" b="0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53440" y="796644"/>
            <a:ext cx="5494020" cy="3668676"/>
            <a:chOff x="853440" y="796644"/>
            <a:chExt cx="5494020" cy="3668676"/>
          </a:xfrm>
        </p:grpSpPr>
        <p:grpSp>
          <p:nvGrpSpPr>
            <p:cNvPr id="23" name="Shape 163"/>
            <p:cNvGrpSpPr>
              <a:grpSpLocks noChangeAspect="1"/>
            </p:cNvGrpSpPr>
            <p:nvPr/>
          </p:nvGrpSpPr>
          <p:grpSpPr>
            <a:xfrm>
              <a:off x="853440" y="796644"/>
              <a:ext cx="5494020" cy="3668676"/>
              <a:chOff x="657951" y="121532"/>
              <a:chExt cx="11418892" cy="8169706"/>
            </a:xfrm>
          </p:grpSpPr>
          <p:sp>
            <p:nvSpPr>
              <p:cNvPr id="25" name="Shape 164"/>
              <p:cNvSpPr/>
              <p:nvPr/>
            </p:nvSpPr>
            <p:spPr>
              <a:xfrm>
                <a:off x="657951" y="219317"/>
                <a:ext cx="11418892" cy="8071921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98C2F5"/>
                  </a:gs>
                  <a:gs pos="35000">
                    <a:srgbClr val="98C2F5"/>
                  </a:gs>
                  <a:gs pos="67000">
                    <a:srgbClr val="BFD7F7"/>
                  </a:gs>
                  <a:gs pos="100000">
                    <a:srgbClr val="DFEBFB"/>
                  </a:gs>
                </a:gsLst>
                <a:lin ang="16200000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25" rIns="91425" bIns="91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6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Shape 165"/>
              <p:cNvSpPr/>
              <p:nvPr/>
            </p:nvSpPr>
            <p:spPr>
              <a:xfrm>
                <a:off x="1294190" y="825391"/>
                <a:ext cx="3257400" cy="584685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en-US" sz="800" b="1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Values-Based                Reputation</a:t>
                </a:r>
              </a:p>
            </p:txBody>
          </p:sp>
          <p:sp>
            <p:nvSpPr>
              <p:cNvPr id="27" name="Shape 166"/>
              <p:cNvSpPr/>
              <p:nvPr/>
            </p:nvSpPr>
            <p:spPr>
              <a:xfrm>
                <a:off x="1470433" y="1649605"/>
                <a:ext cx="2946300" cy="1811401"/>
              </a:xfrm>
              <a:prstGeom prst="roundRect">
                <a:avLst>
                  <a:gd name="adj" fmla="val 16667"/>
                </a:avLst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25000"/>
                  <a:buFont typeface="Calibri"/>
                  <a:buNone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Values Measurement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Trust Graph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Core Values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Value Tags 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Value Scores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Affinity Score</a:t>
                </a:r>
              </a:p>
            </p:txBody>
          </p:sp>
          <p:sp>
            <p:nvSpPr>
              <p:cNvPr id="28" name="Shape 167"/>
              <p:cNvSpPr/>
              <p:nvPr/>
            </p:nvSpPr>
            <p:spPr>
              <a:xfrm>
                <a:off x="4826435" y="825408"/>
                <a:ext cx="3257400" cy="584685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en-US" sz="800" b="1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Skills-Based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en-US" sz="800" b="1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Reputation</a:t>
                </a:r>
              </a:p>
            </p:txBody>
          </p:sp>
          <p:sp>
            <p:nvSpPr>
              <p:cNvPr id="29" name="Shape 168"/>
              <p:cNvSpPr/>
              <p:nvPr/>
            </p:nvSpPr>
            <p:spPr>
              <a:xfrm>
                <a:off x="5053167" y="1668663"/>
                <a:ext cx="2902198" cy="1873382"/>
              </a:xfrm>
              <a:prstGeom prst="roundRect">
                <a:avLst>
                  <a:gd name="adj" fmla="val 16667"/>
                </a:avLst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25000"/>
                  <a:buFont typeface="Calibri"/>
                  <a:buNone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Skills Measurement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700" b="1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Skill Tags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700" b="1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Skill Tokens</a:t>
                </a:r>
              </a:p>
              <a:p>
                <a:pPr marL="274320" lvl="4" indent="-171450">
                  <a:buClr>
                    <a:schemeClr val="accent5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700" b="1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Skill Tokens</a:t>
                </a:r>
              </a:p>
              <a:p>
                <a:pPr marL="274320" lvl="4" indent="-171450">
                  <a:buClr>
                    <a:schemeClr val="accent5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Authority Tokens</a:t>
                </a:r>
              </a:p>
              <a:p>
                <a:pPr marL="274320" lvl="8" indent="-171450">
                  <a:buClr>
                    <a:schemeClr val="accent5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700" b="1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Verity Cleary Tokens</a:t>
                </a:r>
                <a:endPara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Shape 169"/>
              <p:cNvSpPr/>
              <p:nvPr/>
            </p:nvSpPr>
            <p:spPr>
              <a:xfrm>
                <a:off x="5053165" y="3624016"/>
                <a:ext cx="2902200" cy="1538713"/>
              </a:xfrm>
              <a:prstGeom prst="roundRect">
                <a:avLst>
                  <a:gd name="adj" fmla="val 16667"/>
                </a:avLst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25000"/>
                  <a:buFont typeface="Calibri"/>
                  <a:buNone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Contests &amp; Campaigns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Metrics Contests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Consensus Contests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Novice Matches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700" b="0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Shape 170"/>
              <p:cNvSpPr/>
              <p:nvPr/>
            </p:nvSpPr>
            <p:spPr>
              <a:xfrm>
                <a:off x="5061373" y="5287921"/>
                <a:ext cx="2902198" cy="1287732"/>
              </a:xfrm>
              <a:prstGeom prst="roundRect">
                <a:avLst>
                  <a:gd name="adj" fmla="val 16667"/>
                </a:avLst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25000"/>
                  <a:buFont typeface="Calibri"/>
                  <a:buNone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Skill Types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Guild Skills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Shared Skills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Organizational Skills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700" b="0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Shape 171"/>
              <p:cNvSpPr/>
              <p:nvPr/>
            </p:nvSpPr>
            <p:spPr>
              <a:xfrm>
                <a:off x="8347764" y="825391"/>
                <a:ext cx="3257400" cy="584685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en-US" sz="800" b="1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Contribution-Based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en-US" sz="800" b="1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Reputation</a:t>
                </a:r>
              </a:p>
            </p:txBody>
          </p:sp>
          <p:sp>
            <p:nvSpPr>
              <p:cNvPr id="33" name="Shape 172"/>
              <p:cNvSpPr/>
              <p:nvPr/>
            </p:nvSpPr>
            <p:spPr>
              <a:xfrm>
                <a:off x="8517321" y="1613752"/>
                <a:ext cx="2902200" cy="1847256"/>
              </a:xfrm>
              <a:prstGeom prst="roundRect">
                <a:avLst>
                  <a:gd name="adj" fmla="val 16667"/>
                </a:avLst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25000"/>
                  <a:buFont typeface="Calibri"/>
                  <a:buNone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Work Measurement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Utility Function Standard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Specialized Utility</a:t>
                </a:r>
              </a:p>
              <a:p>
                <a:pPr marL="171450" marR="0" lvl="0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Contribution Tokens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700" b="0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Shape 173"/>
              <p:cNvSpPr txBox="1"/>
              <p:nvPr/>
            </p:nvSpPr>
            <p:spPr>
              <a:xfrm>
                <a:off x="3303040" y="121532"/>
                <a:ext cx="6490401" cy="5799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ct val="25000"/>
                  <a:buFont typeface="Calibri"/>
                  <a:buNone/>
                </a:pPr>
                <a:r>
                  <a:rPr lang="en-US" sz="1800" b="0" i="0" u="none" strike="noStrike" cap="none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Verity Reputation Layer</a:t>
                </a:r>
              </a:p>
            </p:txBody>
          </p:sp>
          <p:sp>
            <p:nvSpPr>
              <p:cNvPr id="35" name="Shape 174"/>
              <p:cNvSpPr/>
              <p:nvPr/>
            </p:nvSpPr>
            <p:spPr>
              <a:xfrm>
                <a:off x="1448225" y="3624918"/>
                <a:ext cx="2946298" cy="1517043"/>
              </a:xfrm>
              <a:prstGeom prst="roundRect">
                <a:avLst>
                  <a:gd name="adj" fmla="val 16667"/>
                </a:avLst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25000"/>
                  <a:buFont typeface="Calibri"/>
                  <a:buNone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Algorithms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EIGENTRUST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EIGENTRUST++ 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Relative Rank 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Value Rank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700" b="0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Shape 175"/>
              <p:cNvSpPr/>
              <p:nvPr/>
            </p:nvSpPr>
            <p:spPr>
              <a:xfrm>
                <a:off x="1758885" y="6797453"/>
                <a:ext cx="9578713" cy="1213541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en-US" sz="800" b="1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Reputation and Ratings Standard</a:t>
                </a:r>
              </a:p>
            </p:txBody>
          </p:sp>
          <p:sp>
            <p:nvSpPr>
              <p:cNvPr id="37" name="Shape 176"/>
              <p:cNvSpPr/>
              <p:nvPr/>
            </p:nvSpPr>
            <p:spPr>
              <a:xfrm>
                <a:off x="8904564" y="7332082"/>
                <a:ext cx="2205900" cy="518701"/>
              </a:xfrm>
              <a:prstGeom prst="roundRect">
                <a:avLst>
                  <a:gd name="adj" fmla="val 16667"/>
                </a:avLst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25000"/>
                  <a:buFont typeface="Calibri"/>
                  <a:buNone/>
                </a:pPr>
                <a:r>
                  <a:rPr lang="en-US" sz="600" b="1" i="0" u="none" strike="noStrike" cap="none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Classes</a:t>
                </a:r>
              </a:p>
            </p:txBody>
          </p:sp>
          <p:sp>
            <p:nvSpPr>
              <p:cNvPr id="38" name="Shape 177"/>
              <p:cNvSpPr/>
              <p:nvPr/>
            </p:nvSpPr>
            <p:spPr>
              <a:xfrm>
                <a:off x="1826459" y="7346653"/>
                <a:ext cx="2205900" cy="518701"/>
              </a:xfrm>
              <a:prstGeom prst="roundRect">
                <a:avLst>
                  <a:gd name="adj" fmla="val 16667"/>
                </a:avLst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25000"/>
                  <a:buFont typeface="Calibri"/>
                  <a:buNone/>
                </a:pPr>
                <a:r>
                  <a:rPr lang="en-US" sz="600" b="1" i="0" u="none" strike="noStrike" cap="none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Traits</a:t>
                </a:r>
              </a:p>
            </p:txBody>
          </p:sp>
          <p:sp>
            <p:nvSpPr>
              <p:cNvPr id="39" name="Shape 178"/>
              <p:cNvSpPr/>
              <p:nvPr/>
            </p:nvSpPr>
            <p:spPr>
              <a:xfrm>
                <a:off x="4203076" y="7346653"/>
                <a:ext cx="2205900" cy="518701"/>
              </a:xfrm>
              <a:prstGeom prst="roundRect">
                <a:avLst>
                  <a:gd name="adj" fmla="val 16667"/>
                </a:avLst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25000"/>
                  <a:buFont typeface="Calibri"/>
                  <a:buNone/>
                </a:pPr>
                <a:r>
                  <a:rPr lang="en-US" sz="600" b="1" i="0" u="none" strike="noStrike" cap="none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Ratings and Attestations </a:t>
                </a:r>
              </a:p>
            </p:txBody>
          </p:sp>
          <p:sp>
            <p:nvSpPr>
              <p:cNvPr id="40" name="Shape 179"/>
              <p:cNvSpPr/>
              <p:nvPr/>
            </p:nvSpPr>
            <p:spPr>
              <a:xfrm>
                <a:off x="6548243" y="7346653"/>
                <a:ext cx="2205900" cy="518701"/>
              </a:xfrm>
              <a:prstGeom prst="roundRect">
                <a:avLst>
                  <a:gd name="adj" fmla="val 16667"/>
                </a:avLst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25000"/>
                  <a:buFont typeface="Calibri"/>
                  <a:buNone/>
                </a:pPr>
                <a:r>
                  <a:rPr lang="en-US" sz="600" b="1" i="0" u="none" strike="noStrike" cap="none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Instances</a:t>
                </a:r>
              </a:p>
            </p:txBody>
          </p:sp>
        </p:grpSp>
        <p:sp>
          <p:nvSpPr>
            <p:cNvPr id="24" name="Shape 169"/>
            <p:cNvSpPr/>
            <p:nvPr/>
          </p:nvSpPr>
          <p:spPr>
            <a:xfrm>
              <a:off x="4639143" y="2369869"/>
              <a:ext cx="1396348" cy="690972"/>
            </a:xfrm>
            <a:prstGeom prst="roundRect">
              <a:avLst>
                <a:gd name="adj" fmla="val 16667"/>
              </a:avLst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25000"/>
                <a:buFont typeface="Calibri"/>
                <a:buNone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Contests &amp; Campaigns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Metrics Contests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Consensus Contests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Novice Matches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700" b="0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184203"/>
            <a:ext cx="12192000" cy="6771615"/>
            <a:chOff x="0" y="-184203"/>
            <a:chExt cx="12192000" cy="6771615"/>
          </a:xfrm>
        </p:grpSpPr>
        <p:sp>
          <p:nvSpPr>
            <p:cNvPr id="164" name="Shape 164"/>
            <p:cNvSpPr/>
            <p:nvPr/>
          </p:nvSpPr>
          <p:spPr>
            <a:xfrm>
              <a:off x="0" y="-184203"/>
              <a:ext cx="12192000" cy="677161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8C2F5"/>
                </a:gs>
                <a:gs pos="35000">
                  <a:srgbClr val="98C2F5"/>
                </a:gs>
                <a:gs pos="67000">
                  <a:srgbClr val="BFD7F7"/>
                </a:gs>
                <a:gs pos="100000">
                  <a:srgbClr val="DFEBFB"/>
                </a:gs>
              </a:gsLst>
              <a:lin ang="16200000" scaled="0"/>
            </a:gra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25" rIns="91425" bIns="91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66139"/>
              <a:ext cx="12192000" cy="5925721"/>
            </a:xfrm>
            <a:prstGeom prst="rect">
              <a:avLst/>
            </a:prstGeom>
          </p:spPr>
        </p:pic>
        <p:sp>
          <p:nvSpPr>
            <p:cNvPr id="20" name="Shape 173"/>
            <p:cNvSpPr txBox="1"/>
            <p:nvPr/>
          </p:nvSpPr>
          <p:spPr>
            <a:xfrm>
              <a:off x="662473" y="-88791"/>
              <a:ext cx="10814180" cy="4412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ct val="25000"/>
                <a:buFont typeface="Calibri"/>
                <a:buNone/>
              </a:pPr>
              <a:r>
                <a:rPr lang="en-US" sz="24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Skills-Based Reputation Flowchart</a:t>
              </a:r>
              <a:endParaRPr lang="en-US" sz="2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90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24742" y="-184203"/>
            <a:ext cx="8014997" cy="6463705"/>
            <a:chOff x="2024742" y="-184203"/>
            <a:chExt cx="8014997" cy="6463705"/>
          </a:xfrm>
        </p:grpSpPr>
        <p:grpSp>
          <p:nvGrpSpPr>
            <p:cNvPr id="3" name="Group 2"/>
            <p:cNvGrpSpPr/>
            <p:nvPr/>
          </p:nvGrpSpPr>
          <p:grpSpPr>
            <a:xfrm>
              <a:off x="2024742" y="-184203"/>
              <a:ext cx="8014997" cy="6463705"/>
              <a:chOff x="0" y="-184203"/>
              <a:chExt cx="12192000" cy="6771615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0" y="-184203"/>
                <a:ext cx="12192000" cy="677161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98C2F5"/>
                  </a:gs>
                  <a:gs pos="35000">
                    <a:srgbClr val="98C2F5"/>
                  </a:gs>
                  <a:gs pos="67000">
                    <a:srgbClr val="BFD7F7"/>
                  </a:gs>
                  <a:gs pos="100000">
                    <a:srgbClr val="DFEBFB"/>
                  </a:gs>
                </a:gsLst>
                <a:lin ang="16200000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25" rIns="91425" bIns="91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24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Shape 173"/>
              <p:cNvSpPr txBox="1"/>
              <p:nvPr/>
            </p:nvSpPr>
            <p:spPr>
              <a:xfrm>
                <a:off x="1007721" y="-88791"/>
                <a:ext cx="10247524" cy="441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ct val="25000"/>
                  <a:buFont typeface="Calibri"/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Values-Based Reputation Flowchart</a:t>
                </a:r>
                <a:endParaRPr lang="en-US" sz="24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2662" y="804862"/>
              <a:ext cx="7686675" cy="5248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06082" y="-184203"/>
            <a:ext cx="8192277" cy="6930236"/>
            <a:chOff x="2006082" y="-184203"/>
            <a:chExt cx="8192277" cy="6930236"/>
          </a:xfrm>
        </p:grpSpPr>
        <p:grpSp>
          <p:nvGrpSpPr>
            <p:cNvPr id="3" name="Group 2"/>
            <p:cNvGrpSpPr/>
            <p:nvPr/>
          </p:nvGrpSpPr>
          <p:grpSpPr>
            <a:xfrm>
              <a:off x="2006082" y="-184203"/>
              <a:ext cx="8192277" cy="6930236"/>
              <a:chOff x="0" y="-184203"/>
              <a:chExt cx="12192000" cy="6771615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0" y="-184203"/>
                <a:ext cx="12192000" cy="677161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98C2F5"/>
                  </a:gs>
                  <a:gs pos="35000">
                    <a:srgbClr val="98C2F5"/>
                  </a:gs>
                  <a:gs pos="67000">
                    <a:srgbClr val="BFD7F7"/>
                  </a:gs>
                  <a:gs pos="100000">
                    <a:srgbClr val="DFEBFB"/>
                  </a:gs>
                </a:gsLst>
                <a:lin ang="16200000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25" rIns="91425" bIns="91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24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Shape 173"/>
              <p:cNvSpPr txBox="1"/>
              <p:nvPr/>
            </p:nvSpPr>
            <p:spPr>
              <a:xfrm>
                <a:off x="1007721" y="-179965"/>
                <a:ext cx="10247525" cy="441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ct val="25000"/>
                  <a:buFont typeface="Calibri"/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Contribution-Based Reputation Flowchart</a:t>
                </a:r>
                <a:endParaRPr lang="en-US" sz="24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1687" y="252412"/>
              <a:ext cx="8048625" cy="6353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294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9959" y="241060"/>
            <a:ext cx="11849877" cy="6038442"/>
            <a:chOff x="139959" y="241060"/>
            <a:chExt cx="11849877" cy="6038442"/>
          </a:xfrm>
        </p:grpSpPr>
        <p:grpSp>
          <p:nvGrpSpPr>
            <p:cNvPr id="3" name="Group 2"/>
            <p:cNvGrpSpPr/>
            <p:nvPr/>
          </p:nvGrpSpPr>
          <p:grpSpPr>
            <a:xfrm>
              <a:off x="139959" y="241060"/>
              <a:ext cx="11849877" cy="6038442"/>
              <a:chOff x="0" y="-184203"/>
              <a:chExt cx="12192000" cy="6771615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0" y="-184203"/>
                <a:ext cx="12192000" cy="677161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98C2F5"/>
                  </a:gs>
                  <a:gs pos="35000">
                    <a:srgbClr val="98C2F5"/>
                  </a:gs>
                  <a:gs pos="67000">
                    <a:srgbClr val="BFD7F7"/>
                  </a:gs>
                  <a:gs pos="100000">
                    <a:srgbClr val="DFEBFB"/>
                  </a:gs>
                </a:gsLst>
                <a:lin ang="16200000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25" rIns="91425" bIns="91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24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Shape 173"/>
              <p:cNvSpPr txBox="1"/>
              <p:nvPr/>
            </p:nvSpPr>
            <p:spPr>
              <a:xfrm>
                <a:off x="883201" y="-179965"/>
                <a:ext cx="10372045" cy="441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ct val="25000"/>
                  <a:buFont typeface="Calibri"/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Governance Standard Flowchart</a:t>
                </a:r>
                <a:endParaRPr lang="en-US" sz="24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287" y="709612"/>
              <a:ext cx="11401425" cy="5438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932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-184204"/>
            <a:ext cx="12192000" cy="7387109"/>
            <a:chOff x="0" y="-184204"/>
            <a:chExt cx="12192000" cy="7387109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-184204"/>
              <a:ext cx="12192000" cy="7387109"/>
              <a:chOff x="0" y="-184203"/>
              <a:chExt cx="12192000" cy="6771615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0" y="-184203"/>
                <a:ext cx="12192000" cy="677161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98C2F5"/>
                  </a:gs>
                  <a:gs pos="35000">
                    <a:srgbClr val="98C2F5"/>
                  </a:gs>
                  <a:gs pos="67000">
                    <a:srgbClr val="BFD7F7"/>
                  </a:gs>
                  <a:gs pos="100000">
                    <a:srgbClr val="DFEBFB"/>
                  </a:gs>
                </a:gsLst>
                <a:lin ang="16200000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25" rIns="91425" bIns="91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24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Shape 173"/>
              <p:cNvSpPr txBox="1"/>
              <p:nvPr/>
            </p:nvSpPr>
            <p:spPr>
              <a:xfrm>
                <a:off x="1007721" y="-179965"/>
                <a:ext cx="10247525" cy="441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ct val="25000"/>
                  <a:buFont typeface="Calibri"/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Verity Architecture Flowchart</a:t>
                </a:r>
                <a:endParaRPr lang="en-US" sz="24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046" y="212250"/>
              <a:ext cx="11996218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979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93306" y="1184988"/>
            <a:ext cx="12363061" cy="4264090"/>
            <a:chOff x="-93306" y="1184988"/>
            <a:chExt cx="12363061" cy="4264090"/>
          </a:xfrm>
        </p:grpSpPr>
        <p:grpSp>
          <p:nvGrpSpPr>
            <p:cNvPr id="3" name="Group 2"/>
            <p:cNvGrpSpPr/>
            <p:nvPr/>
          </p:nvGrpSpPr>
          <p:grpSpPr>
            <a:xfrm>
              <a:off x="-93306" y="1184988"/>
              <a:ext cx="12363061" cy="4264090"/>
              <a:chOff x="0" y="-184203"/>
              <a:chExt cx="12192000" cy="6771615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0" y="-184203"/>
                <a:ext cx="12192000" cy="677161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98C2F5"/>
                  </a:gs>
                  <a:gs pos="35000">
                    <a:srgbClr val="98C2F5"/>
                  </a:gs>
                  <a:gs pos="67000">
                    <a:srgbClr val="BFD7F7"/>
                  </a:gs>
                  <a:gs pos="100000">
                    <a:srgbClr val="DFEBFB"/>
                  </a:gs>
                </a:gsLst>
                <a:lin ang="16200000" scaled="0"/>
              </a:gra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25" rIns="91425" bIns="91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24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Shape 173"/>
              <p:cNvSpPr txBox="1"/>
              <p:nvPr/>
            </p:nvSpPr>
            <p:spPr>
              <a:xfrm>
                <a:off x="1007721" y="-88791"/>
                <a:ext cx="10247524" cy="441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ct val="25000"/>
                  <a:buFont typeface="Calibri"/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Reputation Standard Flowchart</a:t>
                </a:r>
                <a:endParaRPr lang="en-US" sz="24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49195"/>
              <a:ext cx="12192000" cy="3359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62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85"/>
          <p:cNvGrpSpPr>
            <a:grpSpLocks noChangeAspect="1"/>
          </p:cNvGrpSpPr>
          <p:nvPr/>
        </p:nvGrpSpPr>
        <p:grpSpPr>
          <a:xfrm>
            <a:off x="685800" y="152400"/>
            <a:ext cx="6181928" cy="3135549"/>
            <a:chOff x="685800" y="152401"/>
            <a:chExt cx="10820400" cy="6349999"/>
          </a:xfrm>
        </p:grpSpPr>
        <p:sp>
          <p:nvSpPr>
            <p:cNvPr id="20" name="Shape 186"/>
            <p:cNvSpPr/>
            <p:nvPr/>
          </p:nvSpPr>
          <p:spPr>
            <a:xfrm>
              <a:off x="685800" y="152401"/>
              <a:ext cx="10820400" cy="63499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8C2F5"/>
                </a:gs>
                <a:gs pos="35000">
                  <a:srgbClr val="98C2F5"/>
                </a:gs>
                <a:gs pos="67000">
                  <a:srgbClr val="BFD7F7"/>
                </a:gs>
                <a:gs pos="100000">
                  <a:srgbClr val="DFEBFB"/>
                </a:gs>
              </a:gsLst>
              <a:lin ang="16200000" scaled="0"/>
            </a:gra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25" rIns="91425" bIns="91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" name="Shape 187"/>
            <p:cNvGrpSpPr/>
            <p:nvPr/>
          </p:nvGrpSpPr>
          <p:grpSpPr>
            <a:xfrm>
              <a:off x="938773" y="649659"/>
              <a:ext cx="10295679" cy="1949851"/>
              <a:chOff x="7008300" y="2324986"/>
              <a:chExt cx="3507300" cy="3393996"/>
            </a:xfrm>
          </p:grpSpPr>
          <p:sp>
            <p:nvSpPr>
              <p:cNvPr id="34" name="Shape 188"/>
              <p:cNvSpPr/>
              <p:nvPr/>
            </p:nvSpPr>
            <p:spPr>
              <a:xfrm>
                <a:off x="7008300" y="2324986"/>
                <a:ext cx="3507300" cy="3393996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</a:pPr>
                <a:r>
                  <a:rPr lang="en-US" sz="800" b="1" i="0" u="none" strike="noStrike" cap="none" dirty="0" err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VerityDAO</a:t>
                </a:r>
                <a:endParaRPr lang="en-US" sz="8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Shape 189"/>
              <p:cNvSpPr/>
              <p:nvPr/>
            </p:nvSpPr>
            <p:spPr>
              <a:xfrm>
                <a:off x="7332553" y="3312817"/>
                <a:ext cx="2906099" cy="2303211"/>
              </a:xfrm>
              <a:prstGeom prst="roundRect">
                <a:avLst>
                  <a:gd name="adj" fmla="val 16667"/>
                </a:avLst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285750" marR="0" lvl="0" indent="-28575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25000"/>
                  <a:buFont typeface="Arial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Global Governance 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Defines Global Rules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Runs Central Protocol 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ct val="100000"/>
                  <a:buFont typeface="Arial"/>
                  <a:buChar char="•"/>
                </a:pPr>
                <a:r>
                  <a:rPr lang="en-US" sz="700" b="1" i="0" u="none" strike="noStrike" cap="none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Oversees Ecosystem Growth and Maintenance</a:t>
                </a:r>
              </a:p>
              <a:p>
                <a:pPr marL="3429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700" b="0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" name="Shape 190"/>
            <p:cNvSpPr txBox="1"/>
            <p:nvPr/>
          </p:nvSpPr>
          <p:spPr>
            <a:xfrm>
              <a:off x="3663226" y="187959"/>
              <a:ext cx="4759199" cy="461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ct val="25000"/>
                <a:buFont typeface="Calibri"/>
                <a:buNone/>
              </a:pPr>
              <a:r>
                <a:rPr lang="en-US" sz="10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Verity Governance Layer</a:t>
              </a:r>
            </a:p>
          </p:txBody>
        </p:sp>
        <p:sp>
          <p:nvSpPr>
            <p:cNvPr id="23" name="Shape 191"/>
            <p:cNvSpPr/>
            <p:nvPr/>
          </p:nvSpPr>
          <p:spPr>
            <a:xfrm>
              <a:off x="1340207" y="5191759"/>
              <a:ext cx="9551313" cy="118429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8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Governance Standard</a:t>
              </a:r>
            </a:p>
          </p:txBody>
        </p:sp>
        <p:sp>
          <p:nvSpPr>
            <p:cNvPr id="24" name="Shape 192"/>
            <p:cNvSpPr/>
            <p:nvPr/>
          </p:nvSpPr>
          <p:spPr>
            <a:xfrm>
              <a:off x="3856650" y="5748304"/>
              <a:ext cx="2201098" cy="569098"/>
            </a:xfrm>
            <a:prstGeom prst="roundRect">
              <a:avLst>
                <a:gd name="adj" fmla="val 16667"/>
              </a:avLst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25000"/>
                <a:buFont typeface="Calibri"/>
                <a:buNone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</a:p>
          </p:txBody>
        </p:sp>
        <p:sp>
          <p:nvSpPr>
            <p:cNvPr id="25" name="Shape 193"/>
            <p:cNvSpPr/>
            <p:nvPr/>
          </p:nvSpPr>
          <p:spPr>
            <a:xfrm>
              <a:off x="6156047" y="5759267"/>
              <a:ext cx="2201098" cy="569101"/>
            </a:xfrm>
            <a:prstGeom prst="roundRect">
              <a:avLst>
                <a:gd name="adj" fmla="val 16667"/>
              </a:avLst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25000"/>
                <a:buFont typeface="Calibri"/>
                <a:buNone/>
              </a:pPr>
              <a:r>
                <a:rPr lang="en-US" sz="700" b="1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Roles</a:t>
              </a:r>
            </a:p>
          </p:txBody>
        </p:sp>
        <p:sp>
          <p:nvSpPr>
            <p:cNvPr id="26" name="Shape 194"/>
            <p:cNvSpPr/>
            <p:nvPr/>
          </p:nvSpPr>
          <p:spPr>
            <a:xfrm>
              <a:off x="8503182" y="5743964"/>
              <a:ext cx="2201098" cy="569101"/>
            </a:xfrm>
            <a:prstGeom prst="roundRect">
              <a:avLst>
                <a:gd name="adj" fmla="val 16667"/>
              </a:avLst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25000"/>
                <a:buFont typeface="Calibri"/>
                <a:buNone/>
              </a:pPr>
              <a:r>
                <a:rPr lang="en-US" sz="700" b="1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Permissions</a:t>
              </a:r>
            </a:p>
          </p:txBody>
        </p:sp>
        <p:sp>
          <p:nvSpPr>
            <p:cNvPr id="27" name="Shape 195"/>
            <p:cNvSpPr/>
            <p:nvPr/>
          </p:nvSpPr>
          <p:spPr>
            <a:xfrm>
              <a:off x="1508792" y="5743964"/>
              <a:ext cx="2201098" cy="569101"/>
            </a:xfrm>
            <a:prstGeom prst="roundRect">
              <a:avLst>
                <a:gd name="adj" fmla="val 16667"/>
              </a:avLst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25000"/>
                <a:buFont typeface="Calibri"/>
                <a:buNone/>
              </a:pPr>
              <a:r>
                <a:rPr lang="en-US" sz="700" b="1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Actions</a:t>
              </a:r>
            </a:p>
          </p:txBody>
        </p:sp>
        <p:sp>
          <p:nvSpPr>
            <p:cNvPr id="28" name="Shape 196"/>
            <p:cNvSpPr/>
            <p:nvPr/>
          </p:nvSpPr>
          <p:spPr>
            <a:xfrm>
              <a:off x="945275" y="2755426"/>
              <a:ext cx="3257400" cy="223943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8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Values-Based Hierarchy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197"/>
            <p:cNvSpPr/>
            <p:nvPr/>
          </p:nvSpPr>
          <p:spPr>
            <a:xfrm>
              <a:off x="7972561" y="2755433"/>
              <a:ext cx="3257400" cy="223943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8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Skills-Based </a:t>
              </a:r>
              <a:r>
                <a:rPr lang="en-US" sz="800" b="1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Reputarchy</a:t>
              </a:r>
              <a:endParaRPr lang="en-US" sz="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198"/>
            <p:cNvSpPr/>
            <p:nvPr/>
          </p:nvSpPr>
          <p:spPr>
            <a:xfrm>
              <a:off x="4463169" y="2755426"/>
              <a:ext cx="3257400" cy="223943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8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Contribution-Weighted Voting</a:t>
              </a:r>
            </a:p>
          </p:txBody>
        </p:sp>
        <p:sp>
          <p:nvSpPr>
            <p:cNvPr id="31" name="Shape 199"/>
            <p:cNvSpPr/>
            <p:nvPr/>
          </p:nvSpPr>
          <p:spPr>
            <a:xfrm>
              <a:off x="1121525" y="3337128"/>
              <a:ext cx="2946300" cy="1511285"/>
            </a:xfrm>
            <a:prstGeom prst="roundRect">
              <a:avLst>
                <a:gd name="adj" fmla="val 16667"/>
              </a:avLst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25000"/>
                <a:buFont typeface="Arial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Hierarchical Structure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Built on Values-Based Rep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Defined Hierarchy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Superiors Choose Start-Set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Automatic Promotions</a:t>
              </a:r>
            </a:p>
          </p:txBody>
        </p:sp>
        <p:sp>
          <p:nvSpPr>
            <p:cNvPr id="32" name="Shape 200"/>
            <p:cNvSpPr/>
            <p:nvPr/>
          </p:nvSpPr>
          <p:spPr>
            <a:xfrm>
              <a:off x="8101608" y="3337128"/>
              <a:ext cx="2999309" cy="1511285"/>
            </a:xfrm>
            <a:prstGeom prst="roundRect">
              <a:avLst>
                <a:gd name="adj" fmla="val 16667"/>
              </a:avLst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25000"/>
                <a:buFont typeface="Arial"/>
                <a:buChar char="•"/>
              </a:pPr>
              <a:r>
                <a:rPr lang="en-US" sz="700" b="1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Meritocratic Structure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/>
                <a:buChar char="•"/>
              </a:pPr>
              <a:r>
                <a:rPr lang="en-US" sz="700" b="1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Built on Skills-Based Rep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/>
                <a:buChar char="•"/>
              </a:pPr>
              <a:r>
                <a:rPr lang="en-US" sz="700" b="1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Community Utility Function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/>
                <a:buChar char="•"/>
              </a:pPr>
              <a:r>
                <a:rPr lang="en-US" sz="700" b="1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Decisions Made in Contests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/>
                <a:buChar char="•"/>
              </a:pPr>
              <a:r>
                <a:rPr lang="en-US" sz="700" b="1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Contractors Hired</a:t>
              </a:r>
            </a:p>
          </p:txBody>
        </p:sp>
        <p:sp>
          <p:nvSpPr>
            <p:cNvPr id="33" name="Shape 201"/>
            <p:cNvSpPr/>
            <p:nvPr/>
          </p:nvSpPr>
          <p:spPr>
            <a:xfrm>
              <a:off x="4672444" y="3337128"/>
              <a:ext cx="2946300" cy="1511285"/>
            </a:xfrm>
            <a:prstGeom prst="roundRect">
              <a:avLst>
                <a:gd name="adj" fmla="val 16667"/>
              </a:avLst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25000"/>
                <a:buFont typeface="Arial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Capitalistic Structure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Built on Contribution Rep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Voting Mechanism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Votes Weighted By Tokens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/>
                <a:buChar char="•"/>
              </a:pPr>
              <a:r>
                <a:rPr lang="en-US" sz="700" b="1" i="0" u="none" strike="noStrike" cap="none" dirty="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Optional Decay Over Time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270</Words>
  <Application>Microsoft Office PowerPoint</Application>
  <PresentationFormat>Widescreen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Goldenberg</dc:creator>
  <cp:lastModifiedBy>Matt Goldenberg</cp:lastModifiedBy>
  <cp:revision>13</cp:revision>
  <dcterms:modified xsi:type="dcterms:W3CDTF">2017-05-19T18:48:34Z</dcterms:modified>
</cp:coreProperties>
</file>