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59" r:id="rId7"/>
    <p:sldId id="263" r:id="rId8"/>
    <p:sldId id="264" r:id="rId9"/>
    <p:sldId id="260" r:id="rId10"/>
    <p:sldId id="265" r:id="rId11"/>
    <p:sldId id="268" r:id="rId12"/>
    <p:sldId id="266" r:id="rId13"/>
    <p:sldId id="267" r:id="rId14"/>
    <p:sldId id="261" r:id="rId15"/>
    <p:sldId id="262" r:id="rId16"/>
  </p:sldIdLst>
  <p:sldSz cx="9144000" cy="6858000" type="screen4x3"/>
  <p:notesSz cx="6877050" cy="1000125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A5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27" autoAdjust="0"/>
  </p:normalViewPr>
  <p:slideViewPr>
    <p:cSldViewPr>
      <p:cViewPr varScale="1">
        <p:scale>
          <a:sx n="62" d="100"/>
          <a:sy n="62" d="100"/>
        </p:scale>
        <p:origin x="-15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9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95725" y="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5C289-772E-4049-AAA3-09F1AA071506}" type="datetimeFigureOut">
              <a:rPr lang="nl-NL" smtClean="0"/>
              <a:pPr/>
              <a:t>22-4-2014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9960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95725" y="949960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9594D-DE8B-440D-9C36-1FC94746AF4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5B345150-3DDC-4E37-9604-45F892C07AA8}" type="datetimeFigureOut">
              <a:rPr lang="nl-NL" smtClean="0"/>
              <a:pPr/>
              <a:t>22-4-2014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42" tIns="48221" rIns="96442" bIns="48221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7705" y="4750594"/>
            <a:ext cx="5501640" cy="4500563"/>
          </a:xfrm>
          <a:prstGeom prst="rect">
            <a:avLst/>
          </a:prstGeom>
        </p:spPr>
        <p:txBody>
          <a:bodyPr vert="horz" lIns="96442" tIns="48221" rIns="96442" bIns="48221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95404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215E3E21-910C-449A-BCF2-18DBA2007B6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853001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E3E21-910C-449A-BCF2-18DBA2007B67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5645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titeldia MET FOTO SMAL N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422700" y="6377050"/>
            <a:ext cx="3279775" cy="215444"/>
          </a:xfrm>
        </p:spPr>
        <p:txBody>
          <a:bodyPr anchor="b">
            <a:spAutoFit/>
          </a:bodyPr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9104" name="Rectangle 16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440000" y="1620000"/>
            <a:ext cx="7058300" cy="50425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 smtClean="0"/>
              <a:t>Klik om een titel te maken</a:t>
            </a:r>
          </a:p>
        </p:txBody>
      </p:sp>
      <p:cxnSp>
        <p:nvCxnSpPr>
          <p:cNvPr id="3" name="Rechte verbindingslijn 2"/>
          <p:cNvCxnSpPr/>
          <p:nvPr/>
        </p:nvCxnSpPr>
        <p:spPr bwMode="auto">
          <a:xfrm>
            <a:off x="-1" y="836712"/>
            <a:ext cx="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Subtitle 2"/>
          <p:cNvSpPr>
            <a:spLocks noGrp="1"/>
          </p:cNvSpPr>
          <p:nvPr>
            <p:ph type="subTitle" idx="4294967295" hasCustomPrompt="1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en-US" smtClean="0"/>
              <a:t>Klik om een ondertitel te maken</a:t>
            </a:r>
            <a:endParaRPr lang="nl-NL"/>
          </a:p>
        </p:txBody>
      </p:sp>
      <p:sp>
        <p:nvSpPr>
          <p:cNvPr id="10" name="Rechthoek 9"/>
          <p:cNvSpPr/>
          <p:nvPr userDrawn="1"/>
        </p:nvSpPr>
        <p:spPr bwMode="auto">
          <a:xfrm>
            <a:off x="6102170" y="278650"/>
            <a:ext cx="24752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4" name="Afbeelding 13" descr="logo-international-transpara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8000" y="180000"/>
            <a:ext cx="2519476" cy="5052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62800" cy="50470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54138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8037384" y="908720"/>
            <a:ext cx="673229" cy="536825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1439999" y="900000"/>
            <a:ext cx="6417365" cy="536825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47563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titeldia zonder vlakke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620000"/>
            <a:ext cx="7090225" cy="50470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nl-NL" smtClean="0"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440000" y="2160000"/>
            <a:ext cx="2268000" cy="1574800"/>
          </a:xfrm>
        </p:spPr>
        <p:txBody>
          <a:bodyPr/>
          <a:lstStyle>
            <a:lvl1pPr>
              <a:buNone/>
              <a:defRPr sz="1600"/>
            </a:lvl1pPr>
          </a:lstStyle>
          <a:p>
            <a:r>
              <a:rPr lang="nl-NL" smtClean="0"/>
              <a:t> Klik om afbeelding in te voegen</a:t>
            </a:r>
            <a:endParaRPr lang="nl-NL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3794389" y="2160000"/>
            <a:ext cx="2268000" cy="1573200"/>
          </a:xfrm>
        </p:spPr>
        <p:txBody>
          <a:bodyPr/>
          <a:lstStyle>
            <a:lvl1pPr>
              <a:buNone/>
              <a:defRPr sz="1600"/>
            </a:lvl1pPr>
          </a:lstStyle>
          <a:p>
            <a:r>
              <a:rPr lang="nl-NL" smtClean="0"/>
              <a:t> Klik om afbeelding in te voegen</a:t>
            </a:r>
            <a:endParaRPr lang="nl-NL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6147175" y="2160000"/>
            <a:ext cx="2385265" cy="1574800"/>
          </a:xfrm>
        </p:spPr>
        <p:txBody>
          <a:bodyPr/>
          <a:lstStyle>
            <a:lvl1pPr>
              <a:buNone/>
              <a:defRPr sz="1600"/>
            </a:lvl1pPr>
          </a:lstStyle>
          <a:p>
            <a:r>
              <a:rPr lang="nl-NL" smtClean="0"/>
              <a:t> Klik om afbeelding in te voegen</a:t>
            </a:r>
            <a:endParaRPr lang="nl-NL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125227" y="3776399"/>
            <a:ext cx="2392471" cy="687715"/>
          </a:xfrm>
        </p:spPr>
        <p:txBody>
          <a:bodyPr/>
          <a:lstStyle>
            <a:lvl1pPr marL="0" indent="0" algn="ctr">
              <a:buNone/>
              <a:defRPr sz="14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Klik om tekst toe te voegen </a:t>
            </a:r>
          </a:p>
        </p:txBody>
      </p:sp>
      <p:pic>
        <p:nvPicPr>
          <p:cNvPr id="13" name="Afbeelding 12" descr="logo-international-transpara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8000" y="180000"/>
            <a:ext cx="2519476" cy="5052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662" y="6360100"/>
            <a:ext cx="2895600" cy="337581"/>
          </a:xfrm>
        </p:spPr>
        <p:txBody>
          <a:bodyPr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0938" y="6360100"/>
            <a:ext cx="459114" cy="337581"/>
          </a:xfrm>
        </p:spPr>
        <p:txBody>
          <a:bodyPr/>
          <a:lstStyle>
            <a:lvl1pPr algn="l"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4215"/>
            <a:ext cx="142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Afbeelding 11" descr="logo-international-transparan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048000" y="180000"/>
            <a:ext cx="2519476" cy="50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5655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4464115"/>
            <a:ext cx="7118068" cy="85509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440000" y="2906713"/>
            <a:ext cx="7118068" cy="1440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4215"/>
            <a:ext cx="142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Afbeelding 8" descr="logo-international-transparan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048000" y="180000"/>
            <a:ext cx="2519476" cy="50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620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875" y="900000"/>
            <a:ext cx="7079738" cy="50470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439998" y="1620000"/>
            <a:ext cx="3420000" cy="3703246"/>
          </a:xfrm>
        </p:spPr>
        <p:txBody>
          <a:bodyPr/>
          <a:lstStyle>
            <a:lvl1pPr marL="177800" indent="-177800">
              <a:defRPr sz="1800" b="0"/>
            </a:lvl1pPr>
            <a:lvl2pPr marL="355600" indent="-177800">
              <a:defRPr sz="1600" b="0"/>
            </a:lvl2pPr>
            <a:lvl3pPr marL="534988" indent="-179388">
              <a:defRPr sz="1400" b="0"/>
            </a:lvl3pPr>
            <a:lvl4pPr marL="712788" indent="-177800">
              <a:defRPr sz="1200"/>
            </a:lvl4pPr>
            <a:lvl5pPr marL="903288" indent="-190500"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039999" y="1620000"/>
            <a:ext cx="3447435" cy="3703246"/>
          </a:xfrm>
        </p:spPr>
        <p:txBody>
          <a:bodyPr/>
          <a:lstStyle>
            <a:lvl1pPr marL="177800" indent="-177800">
              <a:defRPr sz="1800" b="0"/>
            </a:lvl1pPr>
            <a:lvl2pPr marL="355600" indent="-177800">
              <a:defRPr sz="1600" b="0"/>
            </a:lvl2pPr>
            <a:lvl3pPr marL="534988" indent="-179388">
              <a:defRPr sz="1400" b="0"/>
            </a:lvl3pPr>
            <a:lvl4pPr marL="712788" indent="-177800">
              <a:defRPr sz="1200" b="0"/>
            </a:lvl4pPr>
            <a:lvl5pPr marL="903288" indent="-190500">
              <a:defRPr sz="10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03615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21543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62800" cy="504701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9861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53882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25038" y="900000"/>
            <a:ext cx="2040477" cy="78315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575050" y="900000"/>
            <a:ext cx="5111750" cy="5235516"/>
          </a:xfrm>
        </p:spPr>
        <p:txBody>
          <a:bodyPr/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600" b="0"/>
            </a:lvl4pPr>
            <a:lvl5pPr>
              <a:defRPr sz="14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425038" y="1853825"/>
            <a:ext cx="2064227" cy="4272340"/>
          </a:xfrm>
        </p:spPr>
        <p:txBody>
          <a:bodyPr/>
          <a:lstStyle>
            <a:lvl1pPr marL="0" indent="0">
              <a:buNone/>
              <a:defRPr sz="14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54471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7913" y="4349350"/>
            <a:ext cx="7039522" cy="566739"/>
          </a:xfrm>
        </p:spPr>
        <p:txBody>
          <a:bodyPr/>
          <a:lstStyle>
            <a:lvl1pPr algn="l">
              <a:defRPr sz="2000" b="1" baseline="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1439999" y="900000"/>
            <a:ext cx="7047435" cy="343196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Klik om een afbeelding toe te voegen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447912" y="4964906"/>
            <a:ext cx="7069787" cy="3196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89879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8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452750" y="900000"/>
            <a:ext cx="7162800" cy="504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een titel te maken</a:t>
            </a:r>
            <a:endParaRPr lang="nl-NL" smtClean="0"/>
          </a:p>
        </p:txBody>
      </p:sp>
      <p:sp>
        <p:nvSpPr>
          <p:cNvPr id="88085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0938" y="1620000"/>
            <a:ext cx="7162800" cy="3703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smtClean="0"/>
          </a:p>
        </p:txBody>
      </p:sp>
      <p:sp>
        <p:nvSpPr>
          <p:cNvPr id="88101" name="Rectangle 3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35695" y="6381751"/>
            <a:ext cx="3491346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defRPr kumimoji="1" sz="1000" b="0">
                <a:solidFill>
                  <a:srgbClr val="0B1A5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8102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05314" y="6381751"/>
            <a:ext cx="556396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lnSpc>
                <a:spcPct val="100000"/>
              </a:lnSpc>
              <a:defRPr kumimoji="1" lang="nl-NL" sz="1000" b="0" kern="1200" smtClean="0">
                <a:solidFill>
                  <a:srgbClr val="0B1A58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364215"/>
            <a:ext cx="142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760717"/>
            <a:ext cx="9144000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Afbeelding 8" descr="logo-international-transparant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048000" y="180000"/>
            <a:ext cx="2519476" cy="5052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00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nl-NL" sz="2600" b="1" baseline="0" smtClean="0">
          <a:solidFill>
            <a:srgbClr val="E11837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50"/>
        </a:buClr>
        <a:buSzPct val="60000"/>
        <a:buFont typeface="Wingdings" pitchFamily="2" charset="2"/>
        <a:buChar char="l"/>
        <a:defRPr sz="2600" b="1">
          <a:solidFill>
            <a:srgbClr val="0B1A58"/>
          </a:solidFill>
          <a:latin typeface="Arial" pitchFamily="34" charset="0"/>
          <a:ea typeface="+mn-ea"/>
          <a:cs typeface="Arial" pitchFamily="34" charset="0"/>
        </a:defRPr>
      </a:lvl1pPr>
      <a:lvl2pPr marL="712788" indent="-357188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300" b="1">
          <a:solidFill>
            <a:srgbClr val="0B1A58"/>
          </a:solidFill>
          <a:latin typeface="Arial" pitchFamily="34" charset="0"/>
          <a:cs typeface="Arial" pitchFamily="34" charset="0"/>
        </a:defRPr>
      </a:lvl2pPr>
      <a:lvl3pPr marL="985838" indent="-2730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50"/>
        </a:buClr>
        <a:buSzPct val="90000"/>
        <a:buFont typeface="Arial" pitchFamily="34" charset="0"/>
        <a:buChar char="•"/>
        <a:defRPr sz="2000" b="1">
          <a:solidFill>
            <a:srgbClr val="0B1A58"/>
          </a:solidFill>
          <a:latin typeface="Arial" pitchFamily="34" charset="0"/>
          <a:cs typeface="Arial" pitchFamily="34" charset="0"/>
        </a:defRPr>
      </a:lvl3pPr>
      <a:lvl4pPr marL="1258888" indent="-2730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600">
          <a:solidFill>
            <a:srgbClr val="0B1A58"/>
          </a:solidFill>
          <a:latin typeface="Arial" pitchFamily="34" charset="0"/>
          <a:cs typeface="Arial" pitchFamily="34" charset="0"/>
        </a:defRPr>
      </a:lvl4pPr>
      <a:lvl5pPr marL="1520825" indent="-261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1400">
          <a:solidFill>
            <a:srgbClr val="0B1A58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 sz="quarter"/>
          </p:nvPr>
        </p:nvSpPr>
        <p:spPr>
          <a:xfrm>
            <a:off x="1475656" y="908720"/>
            <a:ext cx="7058300" cy="1224136"/>
          </a:xfrm>
        </p:spPr>
        <p:txBody>
          <a:bodyPr/>
          <a:lstStyle/>
          <a:p>
            <a:pPr algn="ctr"/>
            <a:r>
              <a:rPr lang="nl-NL" dirty="0" smtClean="0"/>
              <a:t>[Pr-IP]             </a:t>
            </a:r>
            <a:r>
              <a:rPr lang="nl-NL" dirty="0" err="1" smtClean="0"/>
              <a:t>I-Propedeuse</a:t>
            </a:r>
            <a:r>
              <a:rPr lang="nl-NL" dirty="0" smtClean="0"/>
              <a:t> Project </a:t>
            </a:r>
            <a:br>
              <a:rPr lang="nl-NL" dirty="0" smtClean="0"/>
            </a:br>
            <a:r>
              <a:rPr lang="nl-NL" dirty="0" smtClean="0"/>
              <a:t>	</a:t>
            </a:r>
            <a:br>
              <a:rPr lang="nl-NL" dirty="0" smtClean="0"/>
            </a:br>
            <a:r>
              <a:rPr lang="nl-NL" dirty="0" smtClean="0"/>
              <a:t>Een succesvol eindverslag</a:t>
            </a:r>
            <a:endParaRPr lang="nl-NL" dirty="0"/>
          </a:p>
        </p:txBody>
      </p:sp>
      <p:sp>
        <p:nvSpPr>
          <p:cNvPr id="8" name="Ondertitel 7"/>
          <p:cNvSpPr>
            <a:spLocks noGrp="1"/>
          </p:cNvSpPr>
          <p:nvPr>
            <p:ph type="subTitle" idx="4294967295"/>
          </p:nvPr>
        </p:nvSpPr>
        <p:spPr>
          <a:xfrm>
            <a:off x="6120000" y="3780000"/>
            <a:ext cx="2340259" cy="459090"/>
          </a:xfrm>
        </p:spPr>
        <p:txBody>
          <a:bodyPr/>
          <a:lstStyle/>
          <a:p>
            <a:pPr algn="ctr">
              <a:buNone/>
            </a:pPr>
            <a:r>
              <a:rPr lang="nl-NL" sz="1600" dirty="0" smtClean="0"/>
              <a:t>2013-2014 blok 4</a:t>
            </a:r>
          </a:p>
          <a:p>
            <a:pPr algn="ctr">
              <a:buNone/>
            </a:pPr>
            <a:endParaRPr lang="nl-NL" sz="1600" dirty="0"/>
          </a:p>
          <a:p>
            <a:pPr algn="ctr">
              <a:buNone/>
            </a:pPr>
            <a:endParaRPr lang="en-US" sz="1600" dirty="0" smtClean="0"/>
          </a:p>
          <a:p>
            <a:pPr algn="ctr">
              <a:buNone/>
            </a:pPr>
            <a:endParaRPr lang="nl-NL" sz="1600" dirty="0"/>
          </a:p>
          <a:p>
            <a:pPr algn="ctr">
              <a:buNone/>
            </a:pPr>
            <a:endParaRPr lang="nl-NL" sz="1600" dirty="0" smtClean="0"/>
          </a:p>
          <a:p>
            <a:pPr algn="ctr">
              <a:buNone/>
            </a:pPr>
            <a:r>
              <a:rPr lang="nl-NL" sz="1600" dirty="0" smtClean="0"/>
              <a:t>Nils Bijleveld</a:t>
            </a:r>
          </a:p>
          <a:p>
            <a:pPr algn="ctr">
              <a:buNone/>
            </a:pPr>
            <a:r>
              <a:rPr lang="nl-NL" sz="1600" dirty="0" err="1" smtClean="0"/>
              <a:t>nils.bijleveld</a:t>
            </a:r>
            <a:r>
              <a:rPr lang="nl-NL" sz="1600" dirty="0" smtClean="0"/>
              <a:t>@</a:t>
            </a:r>
            <a:r>
              <a:rPr lang="nl-NL" sz="1600" dirty="0" err="1" smtClean="0"/>
              <a:t>han.nl</a:t>
            </a:r>
            <a:endParaRPr lang="nl-NL" sz="1600" dirty="0" smtClean="0"/>
          </a:p>
          <a:p>
            <a:pPr algn="ctr">
              <a:buNone/>
            </a:pPr>
            <a:endParaRPr lang="nl-NL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308464" cy="504701"/>
          </a:xfrm>
        </p:spPr>
        <p:txBody>
          <a:bodyPr/>
          <a:lstStyle/>
          <a:p>
            <a:r>
              <a:rPr lang="en-US" dirty="0" err="1" smtClean="0"/>
              <a:t>Praktische</a:t>
            </a:r>
            <a:r>
              <a:rPr lang="en-US" dirty="0" smtClean="0"/>
              <a:t> </a:t>
            </a:r>
            <a:r>
              <a:rPr lang="en-US" dirty="0" err="1" smtClean="0"/>
              <a:t>werkwijze</a:t>
            </a:r>
            <a:r>
              <a:rPr lang="en-US" dirty="0" smtClean="0"/>
              <a:t> – </a:t>
            </a:r>
            <a:r>
              <a:rPr lang="en-US" dirty="0" err="1" smtClean="0"/>
              <a:t>concreet</a:t>
            </a:r>
            <a:r>
              <a:rPr lang="en-US" dirty="0" smtClean="0"/>
              <a:t> per indicator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5238000"/>
          </a:xfrm>
        </p:spPr>
        <p:txBody>
          <a:bodyPr/>
          <a:lstStyle/>
          <a:p>
            <a:pPr marL="514350" indent="-514350">
              <a:buNone/>
            </a:pPr>
            <a:r>
              <a:rPr lang="en-US" sz="2400" dirty="0" smtClean="0"/>
              <a:t>3	Je </a:t>
            </a:r>
            <a:r>
              <a:rPr lang="en-US" sz="2400" dirty="0" err="1" smtClean="0">
                <a:solidFill>
                  <a:srgbClr val="C00000"/>
                </a:solidFill>
              </a:rPr>
              <a:t>leerproces</a:t>
            </a:r>
            <a:r>
              <a:rPr lang="en-US" sz="2400" dirty="0" smtClean="0"/>
              <a:t> </a:t>
            </a:r>
            <a:r>
              <a:rPr lang="en-US" sz="2400" dirty="0" err="1" smtClean="0"/>
              <a:t>inzichtelijk</a:t>
            </a:r>
            <a:r>
              <a:rPr lang="en-US" sz="2400" dirty="0" smtClean="0"/>
              <a:t> </a:t>
            </a:r>
            <a:r>
              <a:rPr lang="en-US" sz="2400" dirty="0" err="1" smtClean="0"/>
              <a:t>maken</a:t>
            </a:r>
            <a:r>
              <a:rPr lang="en-US" sz="2400" dirty="0" smtClean="0"/>
              <a:t>. (</a:t>
            </a:r>
            <a:r>
              <a:rPr lang="en-US" sz="2400" dirty="0" err="1" smtClean="0"/>
              <a:t>reflecteren</a:t>
            </a:r>
            <a:r>
              <a:rPr lang="en-US" sz="2400" dirty="0" smtClean="0"/>
              <a:t>)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lvl="1"/>
            <a:r>
              <a:rPr lang="en-US" dirty="0" err="1" smtClean="0"/>
              <a:t>Welke</a:t>
            </a:r>
            <a:r>
              <a:rPr lang="en-US" dirty="0" smtClean="0"/>
              <a:t> </a:t>
            </a:r>
            <a:r>
              <a:rPr lang="en-US" dirty="0" err="1" smtClean="0"/>
              <a:t>ervaringen</a:t>
            </a:r>
            <a:r>
              <a:rPr lang="en-US" dirty="0" smtClean="0"/>
              <a:t> </a:t>
            </a:r>
            <a:r>
              <a:rPr lang="en-US" dirty="0" err="1" smtClean="0"/>
              <a:t>heb</a:t>
            </a:r>
            <a:r>
              <a:rPr lang="en-US" dirty="0" smtClean="0"/>
              <a:t> je </a:t>
            </a:r>
            <a:r>
              <a:rPr lang="en-US" dirty="0" err="1" smtClean="0"/>
              <a:t>opgedaan</a:t>
            </a:r>
            <a:r>
              <a:rPr lang="en-US" dirty="0" smtClean="0"/>
              <a:t> </a:t>
            </a:r>
            <a:r>
              <a:rPr lang="en-US" dirty="0" err="1" smtClean="0"/>
              <a:t>tijdens</a:t>
            </a:r>
            <a:r>
              <a:rPr lang="en-US" dirty="0" smtClean="0"/>
              <a:t> het project?</a:t>
            </a:r>
          </a:p>
          <a:p>
            <a:pPr lvl="1"/>
            <a:r>
              <a:rPr lang="en-US" dirty="0" smtClean="0"/>
              <a:t>Hoe </a:t>
            </a:r>
            <a:r>
              <a:rPr lang="en-US" dirty="0" err="1" smtClean="0"/>
              <a:t>heb</a:t>
            </a:r>
            <a:r>
              <a:rPr lang="en-US" dirty="0" smtClean="0"/>
              <a:t> je van die </a:t>
            </a:r>
            <a:r>
              <a:rPr lang="en-US" dirty="0" err="1" smtClean="0"/>
              <a:t>ervaringen</a:t>
            </a:r>
            <a:r>
              <a:rPr lang="en-US" dirty="0" smtClean="0"/>
              <a:t> </a:t>
            </a:r>
            <a:r>
              <a:rPr lang="en-US" dirty="0" err="1" smtClean="0"/>
              <a:t>geleerd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Waar</a:t>
            </a:r>
            <a:r>
              <a:rPr lang="en-US" dirty="0" smtClean="0"/>
              <a:t> </a:t>
            </a:r>
            <a:r>
              <a:rPr lang="en-US" dirty="0" err="1" smtClean="0"/>
              <a:t>liggen</a:t>
            </a:r>
            <a:r>
              <a:rPr lang="en-US" dirty="0" smtClean="0"/>
              <a:t> je </a:t>
            </a:r>
            <a:r>
              <a:rPr lang="en-US" dirty="0" err="1" smtClean="0"/>
              <a:t>sterke</a:t>
            </a:r>
            <a:r>
              <a:rPr lang="en-US" dirty="0" smtClean="0"/>
              <a:t> </a:t>
            </a:r>
            <a:r>
              <a:rPr lang="en-US" dirty="0" err="1" smtClean="0"/>
              <a:t>punten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Zie</a:t>
            </a:r>
            <a:r>
              <a:rPr lang="en-US" dirty="0" smtClean="0"/>
              <a:t> je </a:t>
            </a:r>
            <a:r>
              <a:rPr lang="en-US" dirty="0" err="1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verdere</a:t>
            </a:r>
            <a:r>
              <a:rPr lang="en-US" dirty="0" smtClean="0"/>
              <a:t> </a:t>
            </a:r>
            <a:r>
              <a:rPr lang="en-US" dirty="0" err="1" smtClean="0"/>
              <a:t>verbeterpunten</a:t>
            </a:r>
            <a:r>
              <a:rPr lang="en-US" dirty="0" smtClean="0"/>
              <a:t> op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gebied</a:t>
            </a:r>
            <a:r>
              <a:rPr lang="en-US" dirty="0" smtClean="0"/>
              <a:t>?</a:t>
            </a:r>
            <a:endParaRPr lang="en-US" dirty="0" smtClean="0"/>
          </a:p>
          <a:p>
            <a:pPr marL="455612" indent="-457200">
              <a:buNone/>
            </a:pPr>
            <a:r>
              <a:rPr lang="en-US" sz="2400" dirty="0" smtClean="0"/>
              <a:t>Let op</a:t>
            </a:r>
            <a:r>
              <a:rPr lang="en-US" dirty="0" smtClean="0"/>
              <a:t>: </a:t>
            </a:r>
            <a:r>
              <a:rPr lang="en-US" sz="2000" b="0" dirty="0" err="1" smtClean="0"/>
              <a:t>Een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aantal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verbeterpunten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werk</a:t>
            </a:r>
            <a:r>
              <a:rPr lang="en-US" sz="2000" b="0" dirty="0" smtClean="0"/>
              <a:t> je </a:t>
            </a:r>
            <a:r>
              <a:rPr lang="en-US" sz="2000" b="0" dirty="0" err="1" smtClean="0"/>
              <a:t>bij</a:t>
            </a:r>
            <a:r>
              <a:rPr lang="en-US" sz="2000" b="0" dirty="0" smtClean="0"/>
              <a:t> indicator Z1 </a:t>
            </a:r>
            <a:r>
              <a:rPr lang="en-US" sz="2000" b="0" dirty="0" err="1" smtClean="0"/>
              <a:t>verder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uit</a:t>
            </a:r>
            <a:r>
              <a:rPr lang="en-US" sz="2000" b="0" dirty="0" smtClean="0"/>
              <a:t>. Je </a:t>
            </a:r>
            <a:r>
              <a:rPr lang="en-US" sz="2000" b="0" dirty="0" err="1" smtClean="0"/>
              <a:t>geeft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daar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aan</a:t>
            </a:r>
            <a:r>
              <a:rPr lang="en-US" sz="2000" b="0" dirty="0" smtClean="0"/>
              <a:t> hoe je het </a:t>
            </a:r>
            <a:r>
              <a:rPr lang="en-US" sz="2000" b="0" dirty="0" err="1" smtClean="0"/>
              <a:t>concreet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gaat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aanpakken</a:t>
            </a:r>
            <a:r>
              <a:rPr lang="en-US" sz="2000" b="0" dirty="0" smtClean="0"/>
              <a:t>.</a:t>
            </a:r>
            <a:endParaRPr lang="en-US" sz="2000" b="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Beoordeling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err="1" smtClean="0"/>
              <a:t>Als</a:t>
            </a:r>
            <a:r>
              <a:rPr lang="en-US" sz="2400" dirty="0" smtClean="0"/>
              <a:t> basis </a:t>
            </a:r>
            <a:r>
              <a:rPr lang="en-US" sz="2400" dirty="0" err="1" smtClean="0"/>
              <a:t>voor</a:t>
            </a:r>
            <a:r>
              <a:rPr lang="en-US" sz="2400" dirty="0" smtClean="0"/>
              <a:t> de </a:t>
            </a:r>
            <a:r>
              <a:rPr lang="en-US" sz="2400" dirty="0" err="1" smtClean="0"/>
              <a:t>beoordeling</a:t>
            </a:r>
            <a:r>
              <a:rPr lang="en-US" sz="2400" dirty="0" smtClean="0"/>
              <a:t> </a:t>
            </a:r>
            <a:r>
              <a:rPr lang="en-US" sz="2400" dirty="0" err="1" smtClean="0"/>
              <a:t>dient</a:t>
            </a:r>
            <a:r>
              <a:rPr lang="en-US" sz="2400" dirty="0" smtClean="0"/>
              <a:t> </a:t>
            </a:r>
            <a:r>
              <a:rPr lang="en-US" sz="2400" dirty="0" err="1" smtClean="0"/>
              <a:t>hoofdstuk</a:t>
            </a:r>
            <a:r>
              <a:rPr lang="en-US" sz="2400" dirty="0" smtClean="0"/>
              <a:t> 5 </a:t>
            </a:r>
            <a:r>
              <a:rPr lang="en-US" sz="2400" dirty="0" err="1" smtClean="0"/>
              <a:t>uit</a:t>
            </a:r>
            <a:r>
              <a:rPr lang="en-US" sz="2400" dirty="0" smtClean="0"/>
              <a:t> de </a:t>
            </a:r>
            <a:r>
              <a:rPr lang="en-US" sz="2400" dirty="0" err="1" smtClean="0"/>
              <a:t>studiehandleiding</a:t>
            </a:r>
            <a:r>
              <a:rPr lang="en-US" sz="2400" dirty="0" smtClean="0"/>
              <a:t>. </a:t>
            </a:r>
          </a:p>
          <a:p>
            <a:pPr>
              <a:buNone/>
            </a:pPr>
            <a:r>
              <a:rPr lang="en-US" sz="2400" dirty="0" smtClean="0"/>
              <a:t>Je </a:t>
            </a:r>
            <a:r>
              <a:rPr lang="en-US" sz="2400" dirty="0" err="1" smtClean="0"/>
              <a:t>eindverslag</a:t>
            </a:r>
            <a:r>
              <a:rPr lang="en-US" sz="2400" dirty="0" smtClean="0"/>
              <a:t> </a:t>
            </a:r>
            <a:r>
              <a:rPr lang="en-US" sz="2400" dirty="0" err="1" smtClean="0"/>
              <a:t>wordt</a:t>
            </a:r>
            <a:r>
              <a:rPr lang="en-US" sz="2400" dirty="0" smtClean="0"/>
              <a:t> </a:t>
            </a:r>
            <a:r>
              <a:rPr lang="en-US" sz="2400" dirty="0" err="1" smtClean="0"/>
              <a:t>primair</a:t>
            </a:r>
            <a:r>
              <a:rPr lang="en-US" sz="2400" dirty="0" smtClean="0"/>
              <a:t> </a:t>
            </a:r>
            <a:r>
              <a:rPr lang="en-US" sz="2400" dirty="0" err="1" smtClean="0"/>
              <a:t>beoordeeld</a:t>
            </a:r>
            <a:r>
              <a:rPr lang="en-US" sz="2400" dirty="0" smtClean="0"/>
              <a:t> door je </a:t>
            </a:r>
            <a:r>
              <a:rPr lang="en-US" sz="2400" dirty="0" err="1" smtClean="0"/>
              <a:t>procesbegeleider</a:t>
            </a:r>
            <a:r>
              <a:rPr lang="en-US" sz="2400" dirty="0" smtClean="0"/>
              <a:t>. </a:t>
            </a:r>
            <a:r>
              <a:rPr lang="en-US" sz="2400" dirty="0" err="1" smtClean="0"/>
              <a:t>Daarnaast</a:t>
            </a:r>
            <a:r>
              <a:rPr lang="en-US" sz="2400" dirty="0" smtClean="0"/>
              <a:t> is </a:t>
            </a:r>
            <a:r>
              <a:rPr lang="en-US" sz="2400" dirty="0" err="1" smtClean="0"/>
              <a:t>er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secundaire</a:t>
            </a:r>
            <a:r>
              <a:rPr lang="en-US" sz="2400" dirty="0" smtClean="0"/>
              <a:t> </a:t>
            </a:r>
            <a:r>
              <a:rPr lang="en-US" sz="2400" dirty="0" err="1" smtClean="0"/>
              <a:t>beoordelaar</a:t>
            </a:r>
            <a:r>
              <a:rPr lang="en-US" sz="2400" dirty="0" smtClean="0"/>
              <a:t>. (</a:t>
            </a:r>
            <a:r>
              <a:rPr lang="en-US" sz="2400" dirty="0" err="1" smtClean="0"/>
              <a:t>productbegeleider</a:t>
            </a:r>
            <a:r>
              <a:rPr lang="en-US" sz="2400" dirty="0" smtClean="0"/>
              <a:t> of docent </a:t>
            </a:r>
            <a:r>
              <a:rPr lang="en-US" sz="2400" dirty="0" err="1" smtClean="0"/>
              <a:t>ProfSk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Je </a:t>
            </a:r>
            <a:r>
              <a:rPr lang="en-US" sz="2400" dirty="0" err="1" smtClean="0"/>
              <a:t>eindverslag</a:t>
            </a:r>
            <a:r>
              <a:rPr lang="en-US" sz="2400" dirty="0" smtClean="0"/>
              <a:t> is </a:t>
            </a:r>
            <a:r>
              <a:rPr lang="en-US" sz="2400" dirty="0" err="1" smtClean="0"/>
              <a:t>ook</a:t>
            </a:r>
            <a:r>
              <a:rPr lang="en-US" sz="2400" dirty="0" smtClean="0"/>
              <a:t> </a:t>
            </a:r>
            <a:r>
              <a:rPr lang="en-US" sz="2400" dirty="0" err="1" smtClean="0"/>
              <a:t>uitgangspunt</a:t>
            </a:r>
            <a:r>
              <a:rPr lang="en-US" sz="2400" dirty="0" smtClean="0"/>
              <a:t> </a:t>
            </a:r>
            <a:r>
              <a:rPr lang="en-US" sz="2400" dirty="0" err="1" smtClean="0"/>
              <a:t>voor</a:t>
            </a:r>
            <a:r>
              <a:rPr lang="en-US" sz="2400" dirty="0" smtClean="0"/>
              <a:t> het </a:t>
            </a:r>
            <a:r>
              <a:rPr lang="en-US" sz="2400" dirty="0" err="1" smtClean="0"/>
              <a:t>individuele</a:t>
            </a:r>
            <a:r>
              <a:rPr lang="en-US" sz="2400" dirty="0" smtClean="0"/>
              <a:t> </a:t>
            </a:r>
            <a:r>
              <a:rPr lang="en-US" sz="2400" dirty="0" err="1" smtClean="0"/>
              <a:t>eindgesprek</a:t>
            </a:r>
            <a:r>
              <a:rPr lang="en-US" sz="2400" dirty="0" smtClean="0"/>
              <a:t>. (assessment)</a:t>
            </a:r>
            <a:endParaRPr lang="nl-NL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Top-tips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4473296"/>
          </a:xfrm>
        </p:spPr>
        <p:txBody>
          <a:bodyPr/>
          <a:lstStyle/>
          <a:p>
            <a:r>
              <a:rPr lang="en-US" sz="2400" dirty="0" smtClean="0"/>
              <a:t>Plan </a:t>
            </a:r>
            <a:r>
              <a:rPr lang="en-US" sz="2400" dirty="0" err="1" smtClean="0"/>
              <a:t>vanaf</a:t>
            </a:r>
            <a:r>
              <a:rPr lang="en-US" sz="2400" dirty="0" smtClean="0"/>
              <a:t> het begin </a:t>
            </a:r>
            <a:r>
              <a:rPr lang="en-US" sz="2400" dirty="0" err="1" smtClean="0"/>
              <a:t>een</a:t>
            </a:r>
            <a:r>
              <a:rPr lang="en-US" sz="2400" dirty="0" smtClean="0"/>
              <a:t> dag per week in </a:t>
            </a:r>
            <a:r>
              <a:rPr lang="en-US" sz="2400" dirty="0" err="1" smtClean="0"/>
              <a:t>voor</a:t>
            </a:r>
            <a:r>
              <a:rPr lang="en-US" sz="2400" dirty="0" smtClean="0"/>
              <a:t> het </a:t>
            </a:r>
            <a:r>
              <a:rPr lang="en-US" sz="2400" dirty="0" err="1" smtClean="0"/>
              <a:t>werken</a:t>
            </a:r>
            <a:r>
              <a:rPr lang="en-US" sz="2400" dirty="0" smtClean="0"/>
              <a:t> </a:t>
            </a:r>
            <a:r>
              <a:rPr lang="en-US" sz="2400" dirty="0" err="1" smtClean="0"/>
              <a:t>aan</a:t>
            </a:r>
            <a:r>
              <a:rPr lang="en-US" sz="2400" dirty="0" smtClean="0"/>
              <a:t> je </a:t>
            </a:r>
            <a:r>
              <a:rPr lang="en-US" sz="2400" dirty="0" err="1" smtClean="0"/>
              <a:t>eindverslag</a:t>
            </a:r>
            <a:r>
              <a:rPr lang="en-US" sz="2400" dirty="0" smtClean="0"/>
              <a:t>.</a:t>
            </a:r>
            <a:endParaRPr lang="nl-NL" sz="2400" dirty="0" smtClean="0"/>
          </a:p>
          <a:p>
            <a:r>
              <a:rPr lang="en-US" sz="2400" dirty="0" err="1" smtClean="0"/>
              <a:t>Gebruik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logboek</a:t>
            </a:r>
            <a:r>
              <a:rPr lang="en-US" sz="2400" dirty="0" smtClean="0"/>
              <a:t> </a:t>
            </a:r>
            <a:r>
              <a:rPr lang="en-US" sz="2400" dirty="0" err="1" smtClean="0"/>
              <a:t>om</a:t>
            </a:r>
            <a:r>
              <a:rPr lang="en-US" sz="2400" dirty="0" smtClean="0"/>
              <a:t> </a:t>
            </a:r>
            <a:r>
              <a:rPr lang="en-US" sz="2400" dirty="0" err="1" smtClean="0"/>
              <a:t>situaties</a:t>
            </a:r>
            <a:r>
              <a:rPr lang="en-US" sz="2400" dirty="0" smtClean="0"/>
              <a:t>, </a:t>
            </a:r>
            <a:r>
              <a:rPr lang="en-US" sz="2400" dirty="0" err="1" smtClean="0"/>
              <a:t>gedachten</a:t>
            </a:r>
            <a:r>
              <a:rPr lang="en-US" sz="2400" dirty="0" smtClean="0"/>
              <a:t> en </a:t>
            </a:r>
            <a:r>
              <a:rPr lang="en-US" sz="2400" dirty="0" err="1" smtClean="0"/>
              <a:t>ervaringen</a:t>
            </a:r>
            <a:r>
              <a:rPr lang="en-US" sz="2400" dirty="0" smtClean="0"/>
              <a:t>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noteren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Maak</a:t>
            </a:r>
            <a:r>
              <a:rPr lang="en-US" sz="2400" dirty="0" smtClean="0"/>
              <a:t> </a:t>
            </a:r>
            <a:r>
              <a:rPr lang="en-US" sz="2400" dirty="0" err="1" smtClean="0"/>
              <a:t>gebruik</a:t>
            </a:r>
            <a:r>
              <a:rPr lang="en-US" sz="2400" dirty="0" smtClean="0"/>
              <a:t> van de feedback-</a:t>
            </a:r>
            <a:r>
              <a:rPr lang="en-US" sz="2400" dirty="0" err="1" smtClean="0"/>
              <a:t>momenten</a:t>
            </a:r>
            <a:r>
              <a:rPr lang="en-US" sz="2400" dirty="0" smtClean="0"/>
              <a:t> </a:t>
            </a:r>
            <a:r>
              <a:rPr lang="en-US" sz="2400" dirty="0" err="1" smtClean="0"/>
              <a:t>bij</a:t>
            </a:r>
            <a:r>
              <a:rPr lang="en-US" sz="2400" dirty="0" smtClean="0"/>
              <a:t> je docent </a:t>
            </a:r>
            <a:r>
              <a:rPr lang="en-US" sz="2400" dirty="0" err="1" smtClean="0"/>
              <a:t>ProfSk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Verwerk</a:t>
            </a:r>
            <a:r>
              <a:rPr lang="en-US" sz="2400" dirty="0" smtClean="0"/>
              <a:t> </a:t>
            </a:r>
            <a:r>
              <a:rPr lang="en-US" sz="2400" dirty="0" err="1" smtClean="0"/>
              <a:t>ontvangen</a:t>
            </a:r>
            <a:r>
              <a:rPr lang="en-US" sz="2400" dirty="0" smtClean="0"/>
              <a:t> (en </a:t>
            </a:r>
            <a:r>
              <a:rPr lang="en-US" sz="2400" dirty="0" err="1" smtClean="0"/>
              <a:t>gegeven</a:t>
            </a:r>
            <a:r>
              <a:rPr lang="en-US" sz="2400" dirty="0" smtClean="0"/>
              <a:t>) feedback van IPV-</a:t>
            </a:r>
            <a:r>
              <a:rPr lang="en-US" sz="2400" dirty="0" err="1" smtClean="0"/>
              <a:t>sessies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Doel van het eindverslag</a:t>
            </a:r>
          </a:p>
          <a:p>
            <a:r>
              <a:rPr lang="nl-NL" dirty="0" smtClean="0"/>
              <a:t>Praktische werkwijze</a:t>
            </a:r>
          </a:p>
          <a:p>
            <a:r>
              <a:rPr lang="nl-NL" dirty="0" smtClean="0"/>
              <a:t>Beoordeling</a:t>
            </a:r>
          </a:p>
          <a:p>
            <a:r>
              <a:rPr lang="en-US" dirty="0" smtClean="0"/>
              <a:t>Top-tips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xmlns="" val="344875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Doel</a:t>
            </a:r>
            <a:r>
              <a:rPr lang="en-US" dirty="0" smtClean="0"/>
              <a:t> van het </a:t>
            </a:r>
            <a:r>
              <a:rPr lang="en-US" dirty="0" err="1" smtClean="0"/>
              <a:t>eindverslag</a:t>
            </a:r>
            <a:r>
              <a:rPr lang="en-US" dirty="0" smtClean="0"/>
              <a:t> – </a:t>
            </a:r>
            <a:r>
              <a:rPr lang="en-US" dirty="0" err="1" smtClean="0"/>
              <a:t>waarom</a:t>
            </a:r>
            <a:r>
              <a:rPr lang="en-US" dirty="0" smtClean="0"/>
              <a:t>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4977352"/>
          </a:xfrm>
        </p:spPr>
        <p:txBody>
          <a:bodyPr/>
          <a:lstStyle/>
          <a:p>
            <a:r>
              <a:rPr lang="en-US" sz="2400" dirty="0" smtClean="0"/>
              <a:t>Met het </a:t>
            </a:r>
            <a:r>
              <a:rPr lang="en-US" sz="2400" dirty="0" err="1" smtClean="0"/>
              <a:t>eindverslag</a:t>
            </a:r>
            <a:r>
              <a:rPr lang="en-US" sz="2400" dirty="0" smtClean="0"/>
              <a:t> </a:t>
            </a:r>
            <a:r>
              <a:rPr lang="en-US" sz="2400" dirty="0" err="1" smtClean="0"/>
              <a:t>toon</a:t>
            </a:r>
            <a:r>
              <a:rPr lang="en-US" sz="2400" dirty="0" smtClean="0"/>
              <a:t> je </a:t>
            </a:r>
            <a:r>
              <a:rPr lang="en-US" sz="2400" dirty="0" err="1" smtClean="0"/>
              <a:t>individueel</a:t>
            </a:r>
            <a:r>
              <a:rPr lang="en-US" sz="2400" dirty="0" smtClean="0"/>
              <a:t> </a:t>
            </a:r>
            <a:r>
              <a:rPr lang="en-US" sz="2400" dirty="0" err="1" smtClean="0"/>
              <a:t>aan</a:t>
            </a:r>
            <a:r>
              <a:rPr lang="en-US" sz="2400" dirty="0" smtClean="0"/>
              <a:t> </a:t>
            </a:r>
            <a:r>
              <a:rPr lang="en-US" sz="2400" dirty="0" err="1" smtClean="0"/>
              <a:t>dat</a:t>
            </a:r>
            <a:r>
              <a:rPr lang="en-US" sz="2400" dirty="0" smtClean="0"/>
              <a:t> je competent bent op het </a:t>
            </a:r>
            <a:r>
              <a:rPr lang="en-US" sz="2400" dirty="0" err="1" smtClean="0"/>
              <a:t>gebied</a:t>
            </a:r>
            <a:r>
              <a:rPr lang="en-US" sz="2400" dirty="0" smtClean="0"/>
              <a:t> van de </a:t>
            </a:r>
            <a:r>
              <a:rPr lang="en-US" sz="2400" dirty="0" err="1" smtClean="0"/>
              <a:t>Algemene</a:t>
            </a:r>
            <a:r>
              <a:rPr lang="en-US" sz="2400" dirty="0" smtClean="0"/>
              <a:t> HBO </a:t>
            </a:r>
            <a:r>
              <a:rPr lang="en-US" sz="2400" dirty="0" err="1" smtClean="0"/>
              <a:t>competenties</a:t>
            </a:r>
            <a:r>
              <a:rPr lang="en-US" sz="2400" dirty="0" smtClean="0"/>
              <a:t> (Professional Skills)</a:t>
            </a:r>
            <a:r>
              <a:rPr lang="en-US" sz="2400" baseline="30000" dirty="0" smtClean="0"/>
              <a:t>1</a:t>
            </a:r>
            <a:endParaRPr lang="en-US" sz="2400" dirty="0" smtClean="0"/>
          </a:p>
          <a:p>
            <a:r>
              <a:rPr lang="en-US" sz="2400" dirty="0" err="1" smtClean="0"/>
              <a:t>Voor</a:t>
            </a:r>
            <a:r>
              <a:rPr lang="en-US" sz="2400" dirty="0" smtClean="0"/>
              <a:t> de </a:t>
            </a:r>
            <a:r>
              <a:rPr lang="en-US" sz="2400" dirty="0" err="1" smtClean="0"/>
              <a:t>domeinspecifieke</a:t>
            </a:r>
            <a:r>
              <a:rPr lang="en-US" sz="2400" dirty="0" smtClean="0"/>
              <a:t> competenties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 err="1" smtClean="0"/>
              <a:t>schrijf</a:t>
            </a:r>
            <a:r>
              <a:rPr lang="en-US" sz="2400" dirty="0" smtClean="0"/>
              <a:t> je </a:t>
            </a:r>
            <a:r>
              <a:rPr lang="en-US" sz="2400" dirty="0" err="1" smtClean="0"/>
              <a:t>geen</a:t>
            </a:r>
            <a:r>
              <a:rPr lang="en-US" sz="2400" dirty="0" smtClean="0"/>
              <a:t> </a:t>
            </a:r>
            <a:r>
              <a:rPr lang="en-US" sz="2400" dirty="0" err="1" smtClean="0"/>
              <a:t>verslag</a:t>
            </a:r>
            <a:r>
              <a:rPr lang="en-US" sz="2400" dirty="0" smtClean="0"/>
              <a:t>. </a:t>
            </a:r>
            <a:r>
              <a:rPr lang="en-US" sz="2400" dirty="0" err="1" smtClean="0"/>
              <a:t>Deze</a:t>
            </a:r>
            <a:r>
              <a:rPr lang="en-US" sz="2400" dirty="0" smtClean="0"/>
              <a:t> </a:t>
            </a:r>
            <a:r>
              <a:rPr lang="en-US" sz="2400" dirty="0" err="1" smtClean="0"/>
              <a:t>toon</a:t>
            </a:r>
            <a:r>
              <a:rPr lang="en-US" sz="2400" dirty="0" smtClean="0"/>
              <a:t> je (</a:t>
            </a:r>
            <a:r>
              <a:rPr lang="en-US" sz="2400" dirty="0" err="1" smtClean="0"/>
              <a:t>groepsgewijs</a:t>
            </a:r>
            <a:r>
              <a:rPr lang="en-US" sz="2400" dirty="0" smtClean="0"/>
              <a:t>) </a:t>
            </a:r>
            <a:r>
              <a:rPr lang="en-US" sz="2400" dirty="0" err="1" smtClean="0"/>
              <a:t>aan</a:t>
            </a:r>
            <a:r>
              <a:rPr lang="en-US" sz="2400" dirty="0" smtClean="0"/>
              <a:t> met de (</a:t>
            </a:r>
            <a:r>
              <a:rPr lang="en-US" sz="2400" dirty="0" err="1" smtClean="0"/>
              <a:t>tussen</a:t>
            </a:r>
            <a:r>
              <a:rPr lang="en-US" sz="2400" dirty="0" smtClean="0"/>
              <a:t>)</a:t>
            </a:r>
            <a:r>
              <a:rPr lang="en-US" sz="2400" dirty="0" err="1" smtClean="0"/>
              <a:t>producten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baseline="30000" dirty="0" smtClean="0"/>
              <a:t>1</a:t>
            </a:r>
            <a:r>
              <a:rPr lang="en-US" dirty="0" smtClean="0"/>
              <a:t>Pagina 8 </a:t>
            </a:r>
            <a:r>
              <a:rPr lang="en-US" dirty="0" err="1" smtClean="0"/>
              <a:t>Studiehandleiding</a:t>
            </a:r>
            <a:endParaRPr lang="en-US" dirty="0" smtClean="0"/>
          </a:p>
          <a:p>
            <a:pPr lvl="1">
              <a:buNone/>
            </a:pPr>
            <a:r>
              <a:rPr lang="en-US" baseline="30000" dirty="0" smtClean="0"/>
              <a:t>2</a:t>
            </a:r>
            <a:r>
              <a:rPr lang="en-US" dirty="0" smtClean="0"/>
              <a:t>Pagina 9 </a:t>
            </a:r>
            <a:r>
              <a:rPr lang="en-US" dirty="0" err="1" smtClean="0"/>
              <a:t>Studiehandleiding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Doel</a:t>
            </a:r>
            <a:r>
              <a:rPr lang="en-US" dirty="0" smtClean="0"/>
              <a:t> van het </a:t>
            </a:r>
            <a:r>
              <a:rPr lang="en-US" dirty="0" err="1" smtClean="0"/>
              <a:t>eindverslag</a:t>
            </a:r>
            <a:r>
              <a:rPr lang="en-US" dirty="0" smtClean="0"/>
              <a:t> – </a:t>
            </a:r>
            <a:r>
              <a:rPr lang="en-US" dirty="0" err="1" smtClean="0"/>
              <a:t>waarover</a:t>
            </a:r>
            <a:r>
              <a:rPr lang="en-US" dirty="0" smtClean="0"/>
              <a:t>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4833336"/>
          </a:xfrm>
        </p:spPr>
        <p:txBody>
          <a:bodyPr/>
          <a:lstStyle/>
          <a:p>
            <a:r>
              <a:rPr lang="en-US" sz="2400" dirty="0" smtClean="0"/>
              <a:t>Je </a:t>
            </a:r>
            <a:r>
              <a:rPr lang="en-US" sz="2400" dirty="0" err="1" smtClean="0"/>
              <a:t>moet</a:t>
            </a:r>
            <a:r>
              <a:rPr lang="en-US" sz="2400" dirty="0" smtClean="0"/>
              <a:t> de </a:t>
            </a:r>
            <a:r>
              <a:rPr lang="en-US" sz="2400" dirty="0" err="1" smtClean="0"/>
              <a:t>beoordelaars</a:t>
            </a:r>
            <a:r>
              <a:rPr lang="en-US" sz="2400" dirty="0" smtClean="0"/>
              <a:t> </a:t>
            </a:r>
            <a:r>
              <a:rPr lang="en-US" sz="2400" dirty="0" err="1" smtClean="0"/>
              <a:t>er</a:t>
            </a:r>
            <a:r>
              <a:rPr lang="en-US" sz="2400" dirty="0" smtClean="0"/>
              <a:t> </a:t>
            </a:r>
            <a:r>
              <a:rPr lang="en-US" sz="2400" dirty="0" err="1" smtClean="0"/>
              <a:t>dus</a:t>
            </a:r>
            <a:r>
              <a:rPr lang="en-US" sz="2400" dirty="0" smtClean="0"/>
              <a:t> van </a:t>
            </a:r>
            <a:r>
              <a:rPr lang="en-US" sz="2400" dirty="0" err="1" smtClean="0"/>
              <a:t>overtuigen</a:t>
            </a:r>
            <a:r>
              <a:rPr lang="en-US" sz="2400" dirty="0" smtClean="0"/>
              <a:t> </a:t>
            </a:r>
            <a:r>
              <a:rPr lang="en-US" sz="2400" dirty="0" err="1" smtClean="0"/>
              <a:t>dat</a:t>
            </a:r>
            <a:r>
              <a:rPr lang="en-US" sz="2400" dirty="0" smtClean="0"/>
              <a:t> je </a:t>
            </a:r>
            <a:r>
              <a:rPr lang="en-US" sz="2400" dirty="0" err="1" smtClean="0"/>
              <a:t>alle</a:t>
            </a:r>
            <a:r>
              <a:rPr lang="en-US" sz="2400" dirty="0" smtClean="0"/>
              <a:t> </a:t>
            </a:r>
            <a:r>
              <a:rPr lang="en-US" sz="2400" dirty="0" err="1" smtClean="0"/>
              <a:t>betreffende</a:t>
            </a:r>
            <a:r>
              <a:rPr lang="en-US" sz="2400" dirty="0" smtClean="0"/>
              <a:t> indicatoren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 err="1" smtClean="0"/>
              <a:t>beheerst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De </a:t>
            </a:r>
            <a:r>
              <a:rPr lang="en-US" sz="2400" dirty="0" err="1" smtClean="0"/>
              <a:t>lijst</a:t>
            </a:r>
            <a:r>
              <a:rPr lang="en-US" sz="2400" dirty="0" smtClean="0"/>
              <a:t> met </a:t>
            </a:r>
            <a:r>
              <a:rPr lang="en-US" sz="2400" dirty="0" err="1" smtClean="0"/>
              <a:t>indicatoren</a:t>
            </a:r>
            <a:r>
              <a:rPr lang="en-US" sz="2400" dirty="0" smtClean="0"/>
              <a:t> </a:t>
            </a:r>
            <a:r>
              <a:rPr lang="en-US" sz="2400" dirty="0" err="1" smtClean="0"/>
              <a:t>vormt</a:t>
            </a:r>
            <a:r>
              <a:rPr lang="en-US" sz="2400" dirty="0" smtClean="0"/>
              <a:t> </a:t>
            </a:r>
            <a:r>
              <a:rPr lang="en-US" sz="2400" dirty="0" err="1" smtClean="0"/>
              <a:t>dus</a:t>
            </a:r>
            <a:r>
              <a:rPr lang="en-US" sz="2400" dirty="0" smtClean="0"/>
              <a:t> </a:t>
            </a:r>
            <a:r>
              <a:rPr lang="en-US" sz="2400" dirty="0" err="1" smtClean="0"/>
              <a:t>ook</a:t>
            </a:r>
            <a:r>
              <a:rPr lang="en-US" sz="2400" dirty="0" smtClean="0"/>
              <a:t> de basis </a:t>
            </a:r>
            <a:r>
              <a:rPr lang="en-US" sz="2400" dirty="0" err="1" smtClean="0"/>
              <a:t>voor</a:t>
            </a:r>
            <a:r>
              <a:rPr lang="en-US" sz="2400" dirty="0" smtClean="0"/>
              <a:t> je </a:t>
            </a:r>
            <a:r>
              <a:rPr lang="en-US" sz="2400" dirty="0" err="1" smtClean="0"/>
              <a:t>verslag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>
              <a:buNone/>
            </a:pPr>
            <a:r>
              <a:rPr lang="en-US" baseline="30000" dirty="0" smtClean="0"/>
              <a:t>1</a:t>
            </a:r>
            <a:r>
              <a:rPr lang="en-US" dirty="0" smtClean="0"/>
              <a:t>Pagina </a:t>
            </a:r>
            <a:r>
              <a:rPr lang="en-US" dirty="0" smtClean="0"/>
              <a:t>8 </a:t>
            </a:r>
            <a:r>
              <a:rPr lang="en-US" dirty="0" err="1" smtClean="0"/>
              <a:t>Studiehandleiding</a:t>
            </a:r>
            <a:endParaRPr lang="en-US" dirty="0" smtClean="0"/>
          </a:p>
          <a:p>
            <a:endParaRPr lang="nl-NL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Doel</a:t>
            </a:r>
            <a:r>
              <a:rPr lang="en-US" dirty="0" smtClean="0"/>
              <a:t> van het </a:t>
            </a:r>
            <a:r>
              <a:rPr lang="en-US" dirty="0" err="1" smtClean="0"/>
              <a:t>eindverslag</a:t>
            </a:r>
            <a:r>
              <a:rPr lang="en-US" dirty="0" smtClean="0"/>
              <a:t> – hoe?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4833336"/>
          </a:xfrm>
        </p:spPr>
        <p:txBody>
          <a:bodyPr/>
          <a:lstStyle/>
          <a:p>
            <a:r>
              <a:rPr lang="en-US" sz="2400" dirty="0" err="1" smtClean="0"/>
              <a:t>Overtuigen</a:t>
            </a:r>
            <a:r>
              <a:rPr lang="en-US" sz="2400" dirty="0" smtClean="0"/>
              <a:t> doe je door relevant </a:t>
            </a:r>
            <a:r>
              <a:rPr lang="en-US" sz="2400" dirty="0" err="1" smtClean="0"/>
              <a:t>materiaal</a:t>
            </a:r>
            <a:r>
              <a:rPr lang="en-US" sz="2400" dirty="0" smtClean="0"/>
              <a:t>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laten</a:t>
            </a:r>
            <a:r>
              <a:rPr lang="en-US" sz="2400" dirty="0" smtClean="0"/>
              <a:t> </a:t>
            </a:r>
            <a:r>
              <a:rPr lang="en-US" sz="2400" dirty="0" err="1" smtClean="0"/>
              <a:t>zien</a:t>
            </a:r>
            <a:r>
              <a:rPr lang="en-US" sz="2400" dirty="0" smtClean="0"/>
              <a:t>, </a:t>
            </a:r>
            <a:r>
              <a:rPr lang="en-US" sz="2400" dirty="0" err="1" smtClean="0"/>
              <a:t>dat</a:t>
            </a:r>
            <a:r>
              <a:rPr lang="en-US" sz="2400" dirty="0" smtClean="0"/>
              <a:t>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bespreken</a:t>
            </a:r>
            <a:r>
              <a:rPr lang="en-US" sz="2400" dirty="0" smtClean="0"/>
              <a:t> (“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beoordelen</a:t>
            </a:r>
            <a:r>
              <a:rPr lang="en-US" sz="2400" dirty="0" smtClean="0"/>
              <a:t>”) en je </a:t>
            </a:r>
            <a:r>
              <a:rPr lang="en-US" sz="2400" dirty="0" err="1" smtClean="0"/>
              <a:t>eigen</a:t>
            </a:r>
            <a:r>
              <a:rPr lang="en-US" sz="2400" dirty="0" smtClean="0"/>
              <a:t> </a:t>
            </a:r>
            <a:r>
              <a:rPr lang="en-US" sz="2400" dirty="0" err="1" smtClean="0"/>
              <a:t>leerproces</a:t>
            </a:r>
            <a:r>
              <a:rPr lang="en-US" sz="2400" dirty="0" smtClean="0"/>
              <a:t> </a:t>
            </a:r>
            <a:r>
              <a:rPr lang="en-US" sz="2400" dirty="0" err="1" smtClean="0"/>
              <a:t>inzichtelijk</a:t>
            </a:r>
            <a:r>
              <a:rPr lang="en-US" sz="2400" dirty="0" smtClean="0"/>
              <a:t>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maken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Overtuigen</a:t>
            </a:r>
            <a:r>
              <a:rPr lang="en-US" sz="2400" dirty="0" smtClean="0"/>
              <a:t> doe je </a:t>
            </a:r>
            <a:r>
              <a:rPr lang="en-US" sz="2400" dirty="0" err="1" smtClean="0"/>
              <a:t>ook</a:t>
            </a:r>
            <a:r>
              <a:rPr lang="en-US" sz="2400" dirty="0" smtClean="0"/>
              <a:t> door </a:t>
            </a:r>
            <a:r>
              <a:rPr lang="en-US" sz="2400" dirty="0" err="1" smtClean="0"/>
              <a:t>relevante</a:t>
            </a:r>
            <a:r>
              <a:rPr lang="en-US" sz="2400" dirty="0" smtClean="0"/>
              <a:t> </a:t>
            </a:r>
            <a:r>
              <a:rPr lang="en-US" sz="2400" dirty="0" err="1" smtClean="0"/>
              <a:t>situaties</a:t>
            </a:r>
            <a:r>
              <a:rPr lang="en-US" sz="2400" dirty="0" smtClean="0"/>
              <a:t>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beschrijven</a:t>
            </a:r>
            <a:r>
              <a:rPr lang="en-US" sz="2400" dirty="0" smtClean="0"/>
              <a:t>, het </a:t>
            </a:r>
            <a:r>
              <a:rPr lang="en-US" sz="2400" dirty="0" err="1" smtClean="0"/>
              <a:t>resultaat</a:t>
            </a:r>
            <a:r>
              <a:rPr lang="en-US" sz="2400" dirty="0" smtClean="0"/>
              <a:t> van je </a:t>
            </a:r>
            <a:r>
              <a:rPr lang="en-US" sz="2400" dirty="0" err="1" smtClean="0"/>
              <a:t>gedrag</a:t>
            </a:r>
            <a:r>
              <a:rPr lang="en-US" sz="2400" dirty="0" smtClean="0"/>
              <a:t>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evalueren</a:t>
            </a:r>
            <a:r>
              <a:rPr lang="en-US" sz="2400" dirty="0" smtClean="0"/>
              <a:t> en je </a:t>
            </a:r>
            <a:r>
              <a:rPr lang="en-US" sz="2400" dirty="0" err="1" smtClean="0"/>
              <a:t>eigen</a:t>
            </a:r>
            <a:r>
              <a:rPr lang="en-US" sz="2400" dirty="0" smtClean="0"/>
              <a:t> </a:t>
            </a:r>
            <a:r>
              <a:rPr lang="en-US" sz="2400" dirty="0" err="1" smtClean="0"/>
              <a:t>leerproces</a:t>
            </a:r>
            <a:r>
              <a:rPr lang="en-US" sz="2400" dirty="0" smtClean="0"/>
              <a:t> </a:t>
            </a:r>
            <a:r>
              <a:rPr lang="en-US" sz="2400" dirty="0" err="1" smtClean="0"/>
              <a:t>inzichtelijk</a:t>
            </a:r>
            <a:r>
              <a:rPr lang="en-US" sz="2400" dirty="0" smtClean="0"/>
              <a:t>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maken</a:t>
            </a:r>
            <a:r>
              <a:rPr lang="en-US" sz="2400" dirty="0" smtClean="0"/>
              <a:t>.</a:t>
            </a:r>
          </a:p>
          <a:p>
            <a:endParaRPr lang="nl-NL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Praktische</a:t>
            </a:r>
            <a:r>
              <a:rPr lang="en-US" dirty="0" smtClean="0"/>
              <a:t> </a:t>
            </a:r>
            <a:r>
              <a:rPr lang="en-US" dirty="0" err="1" smtClean="0"/>
              <a:t>werkwijze</a:t>
            </a:r>
            <a:r>
              <a:rPr lang="en-US" dirty="0" smtClean="0"/>
              <a:t> – de basis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Lees </a:t>
            </a:r>
            <a:r>
              <a:rPr lang="en-US" sz="2400" dirty="0" err="1" smtClean="0"/>
              <a:t>hoofdstuk</a:t>
            </a:r>
            <a:r>
              <a:rPr lang="en-US" sz="2400" dirty="0" smtClean="0"/>
              <a:t> 5 van de </a:t>
            </a:r>
            <a:r>
              <a:rPr lang="en-US" sz="2400" dirty="0" err="1" smtClean="0"/>
              <a:t>studiehandleiding</a:t>
            </a:r>
            <a:r>
              <a:rPr lang="en-US" sz="2400" dirty="0" smtClean="0"/>
              <a:t>. </a:t>
            </a:r>
            <a:r>
              <a:rPr lang="en-US" sz="2400" dirty="0" err="1" smtClean="0"/>
              <a:t>Hier</a:t>
            </a:r>
            <a:r>
              <a:rPr lang="en-US" sz="2400" dirty="0" smtClean="0"/>
              <a:t> </a:t>
            </a:r>
            <a:r>
              <a:rPr lang="en-US" sz="2400" dirty="0" err="1" smtClean="0"/>
              <a:t>staat</a:t>
            </a:r>
            <a:r>
              <a:rPr lang="en-US" sz="2400" dirty="0" smtClean="0"/>
              <a:t> per indicator </a:t>
            </a:r>
            <a:r>
              <a:rPr lang="en-US" sz="2400" dirty="0" err="1" smtClean="0"/>
              <a:t>vermeld</a:t>
            </a:r>
            <a:r>
              <a:rPr lang="en-US" sz="2400" dirty="0" smtClean="0"/>
              <a:t>:</a:t>
            </a:r>
          </a:p>
          <a:p>
            <a:r>
              <a:rPr lang="en-US" sz="2400" dirty="0" err="1" smtClean="0"/>
              <a:t>Welk</a:t>
            </a:r>
            <a:r>
              <a:rPr lang="en-US" sz="2400" dirty="0" smtClean="0"/>
              <a:t> </a:t>
            </a:r>
            <a:r>
              <a:rPr lang="en-US" sz="2400" dirty="0" err="1" smtClean="0"/>
              <a:t>materiaal</a:t>
            </a:r>
            <a:r>
              <a:rPr lang="en-US" sz="2400" dirty="0" smtClean="0"/>
              <a:t> je </a:t>
            </a:r>
            <a:r>
              <a:rPr lang="en-US" sz="2400" dirty="0" err="1" smtClean="0"/>
              <a:t>moet</a:t>
            </a:r>
            <a:r>
              <a:rPr lang="en-US" sz="2400" dirty="0" smtClean="0"/>
              <a:t> </a:t>
            </a:r>
            <a:r>
              <a:rPr lang="en-US" sz="2400" dirty="0" err="1" smtClean="0"/>
              <a:t>aanleveren</a:t>
            </a:r>
            <a:endParaRPr lang="en-US" sz="2400" dirty="0" smtClean="0"/>
          </a:p>
          <a:p>
            <a:r>
              <a:rPr lang="en-US" sz="2400" dirty="0" err="1" smtClean="0"/>
              <a:t>Waar</a:t>
            </a:r>
            <a:r>
              <a:rPr lang="en-US" sz="2400" dirty="0" smtClean="0"/>
              <a:t> je </a:t>
            </a:r>
            <a:r>
              <a:rPr lang="en-US" sz="2400" dirty="0" err="1" smtClean="0"/>
              <a:t>aandacht</a:t>
            </a:r>
            <a:r>
              <a:rPr lang="en-US" sz="2400" dirty="0" smtClean="0"/>
              <a:t> </a:t>
            </a:r>
            <a:r>
              <a:rPr lang="en-US" sz="2400" dirty="0" err="1" smtClean="0"/>
              <a:t>aan</a:t>
            </a:r>
            <a:r>
              <a:rPr lang="en-US" sz="2400" dirty="0" smtClean="0"/>
              <a:t> </a:t>
            </a:r>
            <a:r>
              <a:rPr lang="en-US" sz="2400" dirty="0" err="1" smtClean="0"/>
              <a:t>moet</a:t>
            </a:r>
            <a:r>
              <a:rPr lang="en-US" sz="2400" dirty="0" smtClean="0"/>
              <a:t> </a:t>
            </a:r>
            <a:r>
              <a:rPr lang="en-US" sz="2400" dirty="0" err="1" smtClean="0"/>
              <a:t>besteden</a:t>
            </a:r>
            <a:r>
              <a:rPr lang="en-US" sz="2400" dirty="0" smtClean="0"/>
              <a:t> in je </a:t>
            </a:r>
            <a:r>
              <a:rPr lang="en-US" sz="2400" dirty="0" err="1" smtClean="0"/>
              <a:t>uitleg</a:t>
            </a:r>
            <a:endParaRPr lang="en-US" sz="2400" dirty="0" smtClean="0"/>
          </a:p>
          <a:p>
            <a:endParaRPr lang="nl-NL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308464" cy="504701"/>
          </a:xfrm>
        </p:spPr>
        <p:txBody>
          <a:bodyPr/>
          <a:lstStyle/>
          <a:p>
            <a:r>
              <a:rPr lang="en-US" dirty="0" err="1" smtClean="0"/>
              <a:t>Praktische</a:t>
            </a:r>
            <a:r>
              <a:rPr lang="en-US" dirty="0" smtClean="0"/>
              <a:t> </a:t>
            </a:r>
            <a:r>
              <a:rPr lang="en-US" dirty="0" err="1" smtClean="0"/>
              <a:t>werkwijze</a:t>
            </a:r>
            <a:r>
              <a:rPr lang="en-US" dirty="0" smtClean="0"/>
              <a:t> – </a:t>
            </a:r>
            <a:r>
              <a:rPr lang="en-US" dirty="0" err="1" smtClean="0"/>
              <a:t>concreet</a:t>
            </a:r>
            <a:r>
              <a:rPr lang="en-US" dirty="0" smtClean="0"/>
              <a:t> per indicator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5238000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/>
              <a:t>Bij</a:t>
            </a:r>
            <a:r>
              <a:rPr lang="en-US" sz="2400" dirty="0" smtClean="0"/>
              <a:t> </a:t>
            </a:r>
            <a:r>
              <a:rPr lang="en-US" sz="2400" dirty="0" err="1" smtClean="0"/>
              <a:t>elke</a:t>
            </a:r>
            <a:r>
              <a:rPr lang="en-US" sz="2400" dirty="0" smtClean="0"/>
              <a:t> indicator </a:t>
            </a:r>
            <a:r>
              <a:rPr lang="en-US" sz="2400" dirty="0" err="1" smtClean="0"/>
              <a:t>neem</a:t>
            </a:r>
            <a:r>
              <a:rPr lang="en-US" sz="2400" dirty="0" smtClean="0"/>
              <a:t> je 3 </a:t>
            </a:r>
            <a:r>
              <a:rPr lang="en-US" sz="2400" dirty="0" err="1" smtClean="0"/>
              <a:t>stappen</a:t>
            </a:r>
            <a:r>
              <a:rPr lang="en-US" sz="2400" dirty="0" smtClean="0"/>
              <a:t>: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1	Relevant </a:t>
            </a:r>
            <a:r>
              <a:rPr lang="en-US" sz="2400" dirty="0" err="1" smtClean="0">
                <a:solidFill>
                  <a:srgbClr val="C00000"/>
                </a:solidFill>
              </a:rPr>
              <a:t>bewijsmateriaal</a:t>
            </a:r>
            <a:r>
              <a:rPr lang="en-US" sz="2400" dirty="0" smtClean="0"/>
              <a:t> </a:t>
            </a:r>
            <a:r>
              <a:rPr lang="en-US" sz="2400" dirty="0" err="1" smtClean="0"/>
              <a:t>benoemen</a:t>
            </a:r>
            <a:r>
              <a:rPr lang="en-US" sz="2400" dirty="0" smtClean="0"/>
              <a:t>.</a:t>
            </a:r>
          </a:p>
          <a:p>
            <a:pPr marL="514350" indent="-514350">
              <a:buNone/>
            </a:pPr>
            <a:r>
              <a:rPr lang="en-US" sz="2400" dirty="0" smtClean="0"/>
              <a:t>2	</a:t>
            </a:r>
            <a:r>
              <a:rPr lang="en-US" sz="2400" dirty="0" err="1" smtClean="0">
                <a:solidFill>
                  <a:srgbClr val="C00000"/>
                </a:solidFill>
              </a:rPr>
              <a:t>Uitleg</a:t>
            </a:r>
            <a:r>
              <a:rPr lang="en-US" sz="2400" dirty="0" smtClean="0"/>
              <a:t> </a:t>
            </a:r>
            <a:r>
              <a:rPr lang="en-US" sz="2400" dirty="0" err="1" smtClean="0"/>
              <a:t>geven</a:t>
            </a:r>
            <a:r>
              <a:rPr lang="en-US" sz="2400" dirty="0" smtClean="0"/>
              <a:t> </a:t>
            </a:r>
            <a:r>
              <a:rPr lang="en-US" sz="2400" dirty="0" err="1" smtClean="0"/>
              <a:t>bij</a:t>
            </a:r>
            <a:r>
              <a:rPr lang="en-US" sz="2400" dirty="0" smtClean="0"/>
              <a:t> het </a:t>
            </a:r>
            <a:r>
              <a:rPr lang="en-US" sz="2400" dirty="0" err="1" smtClean="0"/>
              <a:t>bewijsmateriaal</a:t>
            </a:r>
            <a:r>
              <a:rPr lang="en-US" sz="2400" dirty="0" smtClean="0"/>
              <a:t>.  (</a:t>
            </a:r>
            <a:r>
              <a:rPr lang="en-US" sz="2400" dirty="0" err="1" smtClean="0"/>
              <a:t>verantwoorden</a:t>
            </a:r>
            <a:r>
              <a:rPr lang="en-US" sz="2400" dirty="0" smtClean="0"/>
              <a:t>)</a:t>
            </a:r>
          </a:p>
          <a:p>
            <a:pPr marL="514350" indent="-514350">
              <a:buNone/>
            </a:pPr>
            <a:r>
              <a:rPr lang="en-US" sz="2400" dirty="0" smtClean="0"/>
              <a:t>3	Je </a:t>
            </a:r>
            <a:r>
              <a:rPr lang="en-US" sz="2400" dirty="0" err="1" smtClean="0">
                <a:solidFill>
                  <a:srgbClr val="C00000"/>
                </a:solidFill>
              </a:rPr>
              <a:t>leerproces</a:t>
            </a:r>
            <a:r>
              <a:rPr lang="en-US" sz="2400" dirty="0" smtClean="0"/>
              <a:t> </a:t>
            </a:r>
            <a:r>
              <a:rPr lang="en-US" sz="2400" dirty="0" err="1" smtClean="0"/>
              <a:t>inzichtelijk</a:t>
            </a:r>
            <a:r>
              <a:rPr lang="en-US" sz="2400" dirty="0" smtClean="0"/>
              <a:t> </a:t>
            </a:r>
            <a:r>
              <a:rPr lang="en-US" sz="2400" dirty="0" err="1" smtClean="0"/>
              <a:t>maken</a:t>
            </a:r>
            <a:r>
              <a:rPr lang="en-US" sz="2400" dirty="0" smtClean="0"/>
              <a:t>. (</a:t>
            </a:r>
            <a:r>
              <a:rPr lang="en-US" sz="2400" dirty="0" err="1" smtClean="0"/>
              <a:t>reflecteren</a:t>
            </a:r>
            <a:r>
              <a:rPr lang="en-US" sz="2400" dirty="0" smtClean="0"/>
              <a:t>)</a:t>
            </a:r>
          </a:p>
          <a:p>
            <a:pPr marL="514350" indent="-514350">
              <a:buAutoNum type="arabicPlain"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De </a:t>
            </a:r>
            <a:r>
              <a:rPr lang="en-US" sz="2400" dirty="0" err="1" smtClean="0"/>
              <a:t>reflecties</a:t>
            </a:r>
            <a:r>
              <a:rPr lang="en-US" sz="2400" dirty="0" smtClean="0"/>
              <a:t> </a:t>
            </a:r>
            <a:r>
              <a:rPr lang="en-US" sz="2400" dirty="0" err="1" smtClean="0"/>
              <a:t>bundel</a:t>
            </a:r>
            <a:r>
              <a:rPr lang="en-US" sz="2400" dirty="0" smtClean="0"/>
              <a:t> je steeds per </a:t>
            </a:r>
            <a:r>
              <a:rPr lang="en-US" sz="2400" dirty="0" err="1" smtClean="0"/>
              <a:t>competentie</a:t>
            </a:r>
            <a:r>
              <a:rPr lang="en-US" sz="2400" dirty="0" smtClean="0"/>
              <a:t>. </a:t>
            </a:r>
            <a:r>
              <a:rPr lang="en-US" sz="2400" dirty="0" err="1" smtClean="0"/>
              <a:t>Dit</a:t>
            </a:r>
            <a:r>
              <a:rPr lang="en-US" sz="2400" dirty="0" smtClean="0"/>
              <a:t> </a:t>
            </a:r>
            <a:r>
              <a:rPr lang="en-US" sz="2400" dirty="0" err="1" smtClean="0"/>
              <a:t>levert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steeds de </a:t>
            </a:r>
            <a:r>
              <a:rPr lang="en-US" sz="2400" dirty="0" err="1" smtClean="0"/>
              <a:t>laatste</a:t>
            </a:r>
            <a:r>
              <a:rPr lang="en-US" sz="2400" dirty="0" smtClean="0"/>
              <a:t> indicator op. (C4, PW4 en SW6)</a:t>
            </a:r>
          </a:p>
          <a:p>
            <a:pPr marL="514350" indent="-514350">
              <a:buNone/>
            </a:pPr>
            <a:endParaRPr lang="nl-NL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308464" cy="504701"/>
          </a:xfrm>
        </p:spPr>
        <p:txBody>
          <a:bodyPr/>
          <a:lstStyle/>
          <a:p>
            <a:r>
              <a:rPr lang="en-US" dirty="0" err="1" smtClean="0"/>
              <a:t>Praktische</a:t>
            </a:r>
            <a:r>
              <a:rPr lang="en-US" dirty="0" smtClean="0"/>
              <a:t> </a:t>
            </a:r>
            <a:r>
              <a:rPr lang="en-US" dirty="0" err="1" smtClean="0"/>
              <a:t>werkwijze</a:t>
            </a:r>
            <a:r>
              <a:rPr lang="en-US" dirty="0" smtClean="0"/>
              <a:t> – </a:t>
            </a:r>
            <a:r>
              <a:rPr lang="en-US" dirty="0" err="1" smtClean="0"/>
              <a:t>concreet</a:t>
            </a:r>
            <a:r>
              <a:rPr lang="en-US" dirty="0" smtClean="0"/>
              <a:t> per indicator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5238000"/>
          </a:xfrm>
        </p:spPr>
        <p:txBody>
          <a:bodyPr/>
          <a:lstStyle/>
          <a:p>
            <a:pPr marL="514350" indent="-514350">
              <a:buNone/>
            </a:pPr>
            <a:r>
              <a:rPr lang="en-US" sz="2400" dirty="0" smtClean="0"/>
              <a:t>1	Relevant </a:t>
            </a:r>
            <a:r>
              <a:rPr lang="en-US" sz="2400" dirty="0" err="1" smtClean="0">
                <a:solidFill>
                  <a:srgbClr val="C00000"/>
                </a:solidFill>
              </a:rPr>
              <a:t>bewijsmateriaal</a:t>
            </a:r>
            <a:r>
              <a:rPr lang="en-US" sz="2400" dirty="0" smtClean="0"/>
              <a:t> </a:t>
            </a:r>
            <a:r>
              <a:rPr lang="en-US" sz="2400" dirty="0" err="1" smtClean="0"/>
              <a:t>benoemen</a:t>
            </a:r>
            <a:r>
              <a:rPr lang="en-US" sz="2400" dirty="0" smtClean="0"/>
              <a:t>.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err="1" smtClean="0"/>
              <a:t>Verwijs</a:t>
            </a:r>
            <a:r>
              <a:rPr lang="en-US" sz="2400" dirty="0" smtClean="0"/>
              <a:t> </a:t>
            </a:r>
            <a:r>
              <a:rPr lang="en-US" sz="2400" dirty="0" err="1" smtClean="0"/>
              <a:t>dus</a:t>
            </a:r>
            <a:r>
              <a:rPr lang="en-US" sz="2400" dirty="0" smtClean="0"/>
              <a:t> </a:t>
            </a:r>
            <a:r>
              <a:rPr lang="en-US" sz="2400" dirty="0" err="1" smtClean="0"/>
              <a:t>letterlijk</a:t>
            </a:r>
            <a:r>
              <a:rPr lang="en-US" sz="2400" dirty="0" smtClean="0"/>
              <a:t> </a:t>
            </a:r>
            <a:r>
              <a:rPr lang="en-US" sz="2400" dirty="0" err="1" smtClean="0"/>
              <a:t>naar</a:t>
            </a:r>
            <a:r>
              <a:rPr lang="en-US" sz="2400" dirty="0" smtClean="0"/>
              <a:t> de </a:t>
            </a:r>
            <a:r>
              <a:rPr lang="en-US" sz="2400" dirty="0" err="1" smtClean="0"/>
              <a:t>locatie</a:t>
            </a:r>
            <a:r>
              <a:rPr lang="en-US" sz="2400" dirty="0" smtClean="0"/>
              <a:t> van het document (</a:t>
            </a:r>
            <a:r>
              <a:rPr lang="en-US" sz="2400" dirty="0" err="1" smtClean="0"/>
              <a:t>bijlagenr</a:t>
            </a:r>
            <a:r>
              <a:rPr lang="en-US" sz="2400" dirty="0" smtClean="0"/>
              <a:t>.)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Je </a:t>
            </a:r>
            <a:r>
              <a:rPr lang="en-US" sz="2400" dirty="0" err="1" smtClean="0"/>
              <a:t>kunt</a:t>
            </a:r>
            <a:r>
              <a:rPr lang="en-US" sz="2400" dirty="0" smtClean="0"/>
              <a:t> </a:t>
            </a:r>
            <a:r>
              <a:rPr lang="en-US" sz="2400" dirty="0" err="1" smtClean="0"/>
              <a:t>niet</a:t>
            </a:r>
            <a:r>
              <a:rPr lang="en-US" sz="2400" dirty="0" smtClean="0"/>
              <a:t> </a:t>
            </a:r>
            <a:r>
              <a:rPr lang="en-US" sz="2400" dirty="0" err="1" smtClean="0"/>
              <a:t>bij</a:t>
            </a:r>
            <a:r>
              <a:rPr lang="en-US" sz="2400" dirty="0" smtClean="0"/>
              <a:t> </a:t>
            </a:r>
            <a:r>
              <a:rPr lang="en-US" sz="2400" dirty="0" err="1" smtClean="0"/>
              <a:t>elke</a:t>
            </a:r>
            <a:r>
              <a:rPr lang="en-US" sz="2400" dirty="0" smtClean="0"/>
              <a:t> indicator </a:t>
            </a:r>
            <a:r>
              <a:rPr lang="en-US" sz="2400" dirty="0" err="1" smtClean="0"/>
              <a:t>tastbaar</a:t>
            </a:r>
            <a:r>
              <a:rPr lang="en-US" sz="2400" dirty="0" smtClean="0"/>
              <a:t> </a:t>
            </a:r>
            <a:r>
              <a:rPr lang="en-US" sz="2400" dirty="0" err="1" smtClean="0"/>
              <a:t>bewijsmateriaal</a:t>
            </a:r>
            <a:r>
              <a:rPr lang="en-US" sz="2400" dirty="0" smtClean="0"/>
              <a:t> </a:t>
            </a:r>
            <a:r>
              <a:rPr lang="en-US" sz="2400" dirty="0" err="1" smtClean="0"/>
              <a:t>verzamelen</a:t>
            </a:r>
            <a:r>
              <a:rPr lang="en-US" sz="2400" dirty="0" smtClean="0"/>
              <a:t>. </a:t>
            </a:r>
            <a:r>
              <a:rPr lang="en-US" sz="2400" dirty="0" err="1" smtClean="0"/>
              <a:t>Beschrijf</a:t>
            </a:r>
            <a:r>
              <a:rPr lang="en-US" sz="2400" dirty="0" smtClean="0"/>
              <a:t> in </a:t>
            </a:r>
            <a:r>
              <a:rPr lang="en-US" sz="2400" dirty="0" err="1" smtClean="0"/>
              <a:t>dat</a:t>
            </a:r>
            <a:r>
              <a:rPr lang="en-US" sz="2400" dirty="0" smtClean="0"/>
              <a:t> </a:t>
            </a:r>
            <a:r>
              <a:rPr lang="en-US" sz="2400" dirty="0" err="1" smtClean="0"/>
              <a:t>geval</a:t>
            </a:r>
            <a:r>
              <a:rPr lang="en-US" sz="2400" dirty="0" smtClean="0"/>
              <a:t> de </a:t>
            </a:r>
            <a:r>
              <a:rPr lang="en-US" sz="2400" dirty="0" err="1" smtClean="0"/>
              <a:t>relevante</a:t>
            </a:r>
            <a:r>
              <a:rPr lang="en-US" sz="2400" dirty="0" smtClean="0"/>
              <a:t> </a:t>
            </a:r>
            <a:r>
              <a:rPr lang="en-US" sz="2400" dirty="0" err="1" smtClean="0"/>
              <a:t>situaties</a:t>
            </a:r>
            <a:r>
              <a:rPr lang="en-US" sz="2400" dirty="0" smtClean="0"/>
              <a:t> en </a:t>
            </a:r>
            <a:r>
              <a:rPr lang="en-US" sz="2400" dirty="0" err="1" smtClean="0"/>
              <a:t>jouw</a:t>
            </a:r>
            <a:r>
              <a:rPr lang="en-US" sz="2400" dirty="0" smtClean="0"/>
              <a:t> </a:t>
            </a:r>
            <a:r>
              <a:rPr lang="en-US" sz="2400" dirty="0" err="1" smtClean="0"/>
              <a:t>gedrag</a:t>
            </a:r>
            <a:r>
              <a:rPr lang="en-US" sz="2400" dirty="0" smtClean="0"/>
              <a:t> of </a:t>
            </a:r>
            <a:r>
              <a:rPr lang="en-US" sz="2400" dirty="0" err="1" smtClean="0"/>
              <a:t>gedachten</a:t>
            </a:r>
            <a:r>
              <a:rPr lang="en-US" sz="2400" dirty="0" smtClean="0"/>
              <a:t> </a:t>
            </a:r>
            <a:r>
              <a:rPr lang="en-US" sz="2400" dirty="0" err="1" smtClean="0"/>
              <a:t>daarin</a:t>
            </a:r>
            <a:r>
              <a:rPr lang="en-US" sz="2400" dirty="0" smtClean="0"/>
              <a:t>.</a:t>
            </a:r>
          </a:p>
          <a:p>
            <a:pPr marL="514350" indent="-514350">
              <a:buAutoNum type="arabicPlain"/>
            </a:pPr>
            <a:endParaRPr lang="en-US" sz="2400" dirty="0" smtClean="0"/>
          </a:p>
          <a:p>
            <a:pPr marL="514350" indent="-514350">
              <a:buAutoNum type="arabicPlain"/>
            </a:pPr>
            <a:endParaRPr lang="en-US" sz="2400" dirty="0" smtClean="0"/>
          </a:p>
          <a:p>
            <a:pPr marL="514350" indent="-514350">
              <a:buNone/>
            </a:pPr>
            <a:endParaRPr lang="nl-NL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308464" cy="504701"/>
          </a:xfrm>
        </p:spPr>
        <p:txBody>
          <a:bodyPr/>
          <a:lstStyle/>
          <a:p>
            <a:r>
              <a:rPr lang="en-US" dirty="0" err="1" smtClean="0"/>
              <a:t>Praktische</a:t>
            </a:r>
            <a:r>
              <a:rPr lang="en-US" dirty="0" smtClean="0"/>
              <a:t> </a:t>
            </a:r>
            <a:r>
              <a:rPr lang="en-US" dirty="0" err="1" smtClean="0"/>
              <a:t>werkwijze</a:t>
            </a:r>
            <a:r>
              <a:rPr lang="en-US" dirty="0" smtClean="0"/>
              <a:t> – </a:t>
            </a:r>
            <a:r>
              <a:rPr lang="en-US" dirty="0" err="1" smtClean="0"/>
              <a:t>concreet</a:t>
            </a:r>
            <a:r>
              <a:rPr lang="en-US" dirty="0" smtClean="0"/>
              <a:t> per indicator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5238000"/>
          </a:xfrm>
        </p:spPr>
        <p:txBody>
          <a:bodyPr/>
          <a:lstStyle/>
          <a:p>
            <a:pPr marL="514350" indent="-514350">
              <a:buNone/>
            </a:pPr>
            <a:r>
              <a:rPr lang="en-US" sz="2400" dirty="0" smtClean="0"/>
              <a:t>2	</a:t>
            </a:r>
            <a:r>
              <a:rPr lang="en-US" sz="2400" dirty="0" err="1" smtClean="0">
                <a:solidFill>
                  <a:srgbClr val="C00000"/>
                </a:solidFill>
              </a:rPr>
              <a:t>Uitleg</a:t>
            </a:r>
            <a:r>
              <a:rPr lang="en-US" sz="2400" dirty="0" smtClean="0"/>
              <a:t> </a:t>
            </a:r>
            <a:r>
              <a:rPr lang="en-US" sz="2400" dirty="0" err="1" smtClean="0"/>
              <a:t>geven</a:t>
            </a:r>
            <a:r>
              <a:rPr lang="en-US" sz="2400" dirty="0" smtClean="0"/>
              <a:t> </a:t>
            </a:r>
            <a:r>
              <a:rPr lang="en-US" sz="2400" dirty="0" err="1" smtClean="0"/>
              <a:t>bij</a:t>
            </a:r>
            <a:r>
              <a:rPr lang="en-US" sz="2400" dirty="0" smtClean="0"/>
              <a:t> het </a:t>
            </a:r>
            <a:r>
              <a:rPr lang="en-US" sz="2400" dirty="0" err="1" smtClean="0"/>
              <a:t>bewijsmateriaal</a:t>
            </a:r>
            <a:r>
              <a:rPr lang="en-US" sz="2400" dirty="0" smtClean="0"/>
              <a:t>.  (</a:t>
            </a:r>
            <a:r>
              <a:rPr lang="en-US" sz="2400" dirty="0" err="1" smtClean="0"/>
              <a:t>verantwoorden</a:t>
            </a:r>
            <a:r>
              <a:rPr lang="en-US" sz="2400" dirty="0" smtClean="0"/>
              <a:t>)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err="1" smtClean="0"/>
              <a:t>Toon</a:t>
            </a:r>
            <a:r>
              <a:rPr lang="en-US" sz="2400" dirty="0" smtClean="0"/>
              <a:t> </a:t>
            </a:r>
            <a:r>
              <a:rPr lang="en-US" sz="2400" dirty="0" err="1" smtClean="0"/>
              <a:t>aan</a:t>
            </a:r>
            <a:r>
              <a:rPr lang="en-US" sz="2400" dirty="0" smtClean="0"/>
              <a:t> </a:t>
            </a:r>
            <a:r>
              <a:rPr lang="en-US" sz="2400" dirty="0" err="1" smtClean="0"/>
              <a:t>dat</a:t>
            </a:r>
            <a:r>
              <a:rPr lang="en-US" sz="2400" dirty="0" smtClean="0"/>
              <a:t> je </a:t>
            </a:r>
            <a:r>
              <a:rPr lang="en-US" sz="2400" dirty="0" err="1" smtClean="0"/>
              <a:t>je</a:t>
            </a:r>
            <a:r>
              <a:rPr lang="en-US" sz="2400" dirty="0" smtClean="0"/>
              <a:t> </a:t>
            </a:r>
            <a:r>
              <a:rPr lang="en-US" sz="2400" dirty="0" err="1" smtClean="0"/>
              <a:t>theoretische</a:t>
            </a:r>
            <a:r>
              <a:rPr lang="en-US" sz="2400" dirty="0" smtClean="0"/>
              <a:t> </a:t>
            </a:r>
            <a:r>
              <a:rPr lang="en-US" sz="2400" dirty="0" err="1" smtClean="0"/>
              <a:t>kennis</a:t>
            </a:r>
            <a:r>
              <a:rPr lang="en-US" sz="2400" dirty="0" smtClean="0"/>
              <a:t> </a:t>
            </a:r>
            <a:r>
              <a:rPr lang="en-US" sz="2400" dirty="0" err="1" smtClean="0"/>
              <a:t>bewust</a:t>
            </a:r>
            <a:r>
              <a:rPr lang="en-US" sz="2400" dirty="0" smtClean="0"/>
              <a:t> </a:t>
            </a:r>
            <a:r>
              <a:rPr lang="en-US" sz="2400" dirty="0" err="1" smtClean="0"/>
              <a:t>hebt</a:t>
            </a:r>
            <a:r>
              <a:rPr lang="en-US" sz="2400" dirty="0" smtClean="0"/>
              <a:t> </a:t>
            </a:r>
            <a:r>
              <a:rPr lang="en-US" sz="2400" dirty="0" err="1" smtClean="0"/>
              <a:t>toegepast</a:t>
            </a:r>
            <a:r>
              <a:rPr lang="en-US" sz="2400" dirty="0" smtClean="0"/>
              <a:t>.</a:t>
            </a:r>
          </a:p>
          <a:p>
            <a:pPr lvl="1"/>
            <a:r>
              <a:rPr lang="en-US" dirty="0" smtClean="0"/>
              <a:t>Hoe </a:t>
            </a:r>
            <a:r>
              <a:rPr lang="en-US" dirty="0" err="1" smtClean="0"/>
              <a:t>heb</a:t>
            </a:r>
            <a:r>
              <a:rPr lang="en-US" dirty="0" smtClean="0"/>
              <a:t> je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gewerkt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Welke</a:t>
            </a:r>
            <a:r>
              <a:rPr lang="en-US" dirty="0" smtClean="0"/>
              <a:t> </a:t>
            </a:r>
            <a:r>
              <a:rPr lang="en-US" dirty="0" err="1" smtClean="0"/>
              <a:t>bronnen</a:t>
            </a:r>
            <a:r>
              <a:rPr lang="en-US" dirty="0" smtClean="0"/>
              <a:t> </a:t>
            </a:r>
            <a:r>
              <a:rPr lang="en-US" dirty="0" err="1" smtClean="0"/>
              <a:t>heb</a:t>
            </a:r>
            <a:r>
              <a:rPr lang="en-US" dirty="0" smtClean="0"/>
              <a:t> je </a:t>
            </a:r>
            <a:r>
              <a:rPr lang="en-US" dirty="0" err="1" smtClean="0"/>
              <a:t>gebruikt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Welke</a:t>
            </a:r>
            <a:r>
              <a:rPr lang="en-US" dirty="0" smtClean="0"/>
              <a:t> </a:t>
            </a:r>
            <a:r>
              <a:rPr lang="en-US" dirty="0" err="1" smtClean="0"/>
              <a:t>keuzes</a:t>
            </a:r>
            <a:r>
              <a:rPr lang="en-US" dirty="0" smtClean="0"/>
              <a:t> </a:t>
            </a:r>
            <a:r>
              <a:rPr lang="en-US" dirty="0" err="1" smtClean="0"/>
              <a:t>heb</a:t>
            </a:r>
            <a:r>
              <a:rPr lang="en-US" dirty="0" smtClean="0"/>
              <a:t> je </a:t>
            </a:r>
            <a:r>
              <a:rPr lang="en-US" dirty="0" err="1" smtClean="0"/>
              <a:t>gemaakt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Beschrijf</a:t>
            </a:r>
            <a:r>
              <a:rPr lang="en-US" dirty="0" smtClean="0"/>
              <a:t> </a:t>
            </a:r>
            <a:r>
              <a:rPr lang="en-US" dirty="0" err="1" smtClean="0"/>
              <a:t>relevante</a:t>
            </a:r>
            <a:r>
              <a:rPr lang="en-US" dirty="0" smtClean="0"/>
              <a:t> </a:t>
            </a:r>
            <a:r>
              <a:rPr lang="en-US" dirty="0" err="1" smtClean="0"/>
              <a:t>voorbeelden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Hoe </a:t>
            </a:r>
            <a:r>
              <a:rPr lang="en-US" dirty="0" err="1" smtClean="0"/>
              <a:t>beoordeel</a:t>
            </a:r>
            <a:r>
              <a:rPr lang="en-US" dirty="0" smtClean="0"/>
              <a:t> je het </a:t>
            </a:r>
            <a:r>
              <a:rPr lang="en-US" dirty="0" err="1" smtClean="0"/>
              <a:t>resultaat</a:t>
            </a:r>
            <a:r>
              <a:rPr lang="en-US" dirty="0" smtClean="0"/>
              <a:t>?</a:t>
            </a:r>
          </a:p>
          <a:p>
            <a:endParaRPr lang="nl-NL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N standaard EN ">
  <a:themeElements>
    <a:clrScheme name="HA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1A58"/>
      </a:accent1>
      <a:accent2>
        <a:srgbClr val="E11837"/>
      </a:accent2>
      <a:accent3>
        <a:srgbClr val="009DD9"/>
      </a:accent3>
      <a:accent4>
        <a:srgbClr val="FF7200"/>
      </a:accent4>
      <a:accent5>
        <a:srgbClr val="A24CC8"/>
      </a:accent5>
      <a:accent6>
        <a:srgbClr val="317023"/>
      </a:accent6>
      <a:hlink>
        <a:srgbClr val="0B1A58"/>
      </a:hlink>
      <a:folHlink>
        <a:srgbClr val="009DD9"/>
      </a:folHlink>
    </a:clrScheme>
    <a:fontScheme name="HAN model print">
      <a:majorFont>
        <a:latin typeface="OfficinaSans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AN model print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N model print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N model print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N model print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D321ACC888A4483B2006F77AF8746" ma:contentTypeVersion="0" ma:contentTypeDescription="Een nieuw document maken." ma:contentTypeScope="" ma:versionID="a1dde622771c46d6bb6141d089d51fff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EBF2F4-E55E-46CD-8496-B946D62A81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5D61E3C-D9F2-4B98-9F55-AD20B0822CB3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52093D6-78C9-461B-9BF7-C869E10A9D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HAN standaard EN </Template>
  <TotalTime>0</TotalTime>
  <Words>337</Words>
  <Application>Microsoft Office PowerPoint</Application>
  <PresentationFormat>Diavoorstelling (4:3)</PresentationFormat>
  <Paragraphs>74</Paragraphs>
  <Slides>12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HAN standaard EN </vt:lpstr>
      <vt:lpstr>[Pr-IP]             I-Propedeuse Project    Een succesvol eindverslag</vt:lpstr>
      <vt:lpstr>Inhoud</vt:lpstr>
      <vt:lpstr>Doel van het eindverslag – waarom?</vt:lpstr>
      <vt:lpstr>Doel van het eindverslag – waarover?</vt:lpstr>
      <vt:lpstr>Doel van het eindverslag – hoe?</vt:lpstr>
      <vt:lpstr>Praktische werkwijze – de basis</vt:lpstr>
      <vt:lpstr>Praktische werkwijze – concreet per indicator</vt:lpstr>
      <vt:lpstr>Praktische werkwijze – concreet per indicator</vt:lpstr>
      <vt:lpstr>Praktische werkwijze – concreet per indicator</vt:lpstr>
      <vt:lpstr>Praktische werkwijze – concreet per indicator</vt:lpstr>
      <vt:lpstr>Beoordeling</vt:lpstr>
      <vt:lpstr>Top-tips</vt:lpstr>
    </vt:vector>
  </TitlesOfParts>
  <Company>HAN University of Applied Sciences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Aftrap Pr-IP</dc:title>
  <dc:creator>Arnoud van Bers</dc:creator>
  <cp:lastModifiedBy>blv</cp:lastModifiedBy>
  <cp:revision>123</cp:revision>
  <dcterms:created xsi:type="dcterms:W3CDTF">2013-03-19T15:42:03Z</dcterms:created>
  <dcterms:modified xsi:type="dcterms:W3CDTF">2014-04-22T07:20:39Z</dcterms:modified>
</cp:coreProperties>
</file>