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02" r:id="rId2"/>
    <p:sldId id="401" r:id="rId3"/>
    <p:sldId id="404" r:id="rId4"/>
    <p:sldId id="418" r:id="rId5"/>
    <p:sldId id="422" r:id="rId6"/>
    <p:sldId id="421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17" r:id="rId23"/>
    <p:sldId id="398" r:id="rId24"/>
    <p:sldId id="400" r:id="rId25"/>
  </p:sldIdLst>
  <p:sldSz cx="9144000" cy="6858000" type="overhead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000066"/>
    <a:srgbClr val="B2B2B2"/>
    <a:srgbClr val="000099"/>
    <a:srgbClr val="CC0000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6" autoAdjust="0"/>
    <p:restoredTop sz="94362" autoAdjust="0"/>
  </p:normalViewPr>
  <p:slideViewPr>
    <p:cSldViewPr>
      <p:cViewPr>
        <p:scale>
          <a:sx n="66" d="100"/>
          <a:sy n="66" d="100"/>
        </p:scale>
        <p:origin x="-1482" y="-45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661EED4-36EB-40C9-8336-BE22A00C2B94}" type="datetime1">
              <a:rPr lang="en-GB"/>
              <a:pPr>
                <a:defRPr/>
              </a:pPr>
              <a:t>27/08/2012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2D861DE-B54F-4507-93EA-9944173C9A1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5FCF78-739D-4656-8CC9-5AAFC4D29F46}" type="datetime1">
              <a:rPr lang="en-GB"/>
              <a:pPr>
                <a:defRPr/>
              </a:pPr>
              <a:t>27/08/2012</a:t>
            </a:fld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F56F2A2-CFD3-42A5-A61A-E7CFFDDCDDA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978CB0-9B94-43B6-9545-3259BF5A6194}" type="slidenum">
              <a:rPr lang="nl-NL" sz="1200" b="0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7</a:t>
            </a:fld>
            <a:endParaRPr lang="nl-NL" sz="1200" b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Communicatie, bedrijfskunde, techniek en vormgeving zijn, naast ICT, de vakgebieden die in de opleidingen van ICA terugkomen.  </a:t>
            </a:r>
          </a:p>
          <a:p>
            <a:pPr eaLnBrk="1" hangingPunct="1"/>
            <a:r>
              <a:rPr lang="en-GB" smtClean="0"/>
              <a:t>DC heeft een sterke link met het communicatie-vakgebied, </a:t>
            </a:r>
          </a:p>
          <a:p>
            <a:pPr eaLnBrk="1" hangingPunct="1"/>
            <a:r>
              <a:rPr lang="en-GB" smtClean="0"/>
              <a:t>BI heeft een sterke link met bedrijfskunde (en ook wel met communicatie),</a:t>
            </a:r>
          </a:p>
          <a:p>
            <a:pPr eaLnBrk="1" hangingPunct="1"/>
            <a:r>
              <a:rPr lang="en-GB" smtClean="0"/>
              <a:t>I en TI hebben een sterke link met techniek</a:t>
            </a:r>
          </a:p>
          <a:p>
            <a:pPr eaLnBrk="1" hangingPunct="1"/>
            <a:r>
              <a:rPr lang="en-GB" smtClean="0"/>
              <a:t>En CMD heeft een link met zowel communicatie als met techniek, dat hangt af van de insteek die een CMD-student kiest. Denk maar aan vormgeving van een robot of vormgeving van een webmagazine. 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F2518-4714-4AE9-B88A-DEC2857B5E38}" type="slidenum">
              <a:rPr lang="nl-NL" smtClean="0"/>
              <a:pPr/>
              <a:t>18</a:t>
            </a:fld>
            <a:endParaRPr lang="nl-NL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Het is voldoende om deze onderwerpen slechts kort te benoemen.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84670F-049B-440F-B36A-07A6F577E4C0}" type="slidenum">
              <a:rPr lang="nl-NL" smtClean="0"/>
              <a:pPr/>
              <a:t>8</a:t>
            </a:fld>
            <a:endParaRPr lang="nl-NL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Communicatie, bedrijfskunde, techniek en vormgeving zijn, naast ICT, de vakgebieden die in de opleidingen van ICA terugkomen.  </a:t>
            </a:r>
          </a:p>
          <a:p>
            <a:pPr eaLnBrk="1" hangingPunct="1"/>
            <a:r>
              <a:rPr lang="en-GB" smtClean="0"/>
              <a:t>DC heeft een sterke link met het communicatie-vakgebied, </a:t>
            </a:r>
          </a:p>
          <a:p>
            <a:pPr eaLnBrk="1" hangingPunct="1"/>
            <a:r>
              <a:rPr lang="en-GB" smtClean="0"/>
              <a:t>BI heeft een sterke link met bedrijfskunde (en ook wel met communicatie),</a:t>
            </a:r>
          </a:p>
          <a:p>
            <a:pPr eaLnBrk="1" hangingPunct="1"/>
            <a:r>
              <a:rPr lang="en-GB" smtClean="0"/>
              <a:t>I en TI hebben een sterke link met techniek</a:t>
            </a:r>
          </a:p>
          <a:p>
            <a:pPr eaLnBrk="1" hangingPunct="1"/>
            <a:r>
              <a:rPr lang="en-GB" smtClean="0"/>
              <a:t>En CMD heeft een link met zowel communicatie als met techniek, dat hangt af van de insteek die een CMD-student kiest. Denk maar aan vormgeving van een robot of vormgeving van een webmagazine. 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A48E2-5B52-41D6-B737-0A6EE340ACAD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Communicatie, bedrijfskunde, techniek en vormgeving zijn, naast ICT, de vakgebieden die in de opleidingen van ICA terugkomen.  </a:t>
            </a:r>
          </a:p>
          <a:p>
            <a:pPr eaLnBrk="1" hangingPunct="1"/>
            <a:r>
              <a:rPr lang="en-GB" smtClean="0"/>
              <a:t>DC heeft een sterke link met het communicatie-vakgebied, </a:t>
            </a:r>
          </a:p>
          <a:p>
            <a:pPr eaLnBrk="1" hangingPunct="1"/>
            <a:r>
              <a:rPr lang="en-GB" smtClean="0"/>
              <a:t>BI heeft een sterke link met bedrijfskunde (en ook wel met communicatie),</a:t>
            </a:r>
          </a:p>
          <a:p>
            <a:pPr eaLnBrk="1" hangingPunct="1"/>
            <a:r>
              <a:rPr lang="en-GB" smtClean="0"/>
              <a:t>I en TI hebben een sterke link met techniek</a:t>
            </a:r>
          </a:p>
          <a:p>
            <a:pPr eaLnBrk="1" hangingPunct="1"/>
            <a:r>
              <a:rPr lang="en-GB" smtClean="0"/>
              <a:t>En CMD heeft een link met zowel communicatie als met techniek, dat hangt af van de insteek die een CMD-student kiest. Denk maar aan vormgeving van een robot of vormgeving van een webmagazine. 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8924F-10C2-4A23-8D23-65ED3769E843}" type="slidenum">
              <a:rPr lang="nl-NL" smtClean="0"/>
              <a:pPr/>
              <a:t>10</a:t>
            </a:fld>
            <a:endParaRPr lang="nl-NL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Communicatie, bedrijfskunde, techniek en vormgeving zijn, naast ICT, de vakgebieden die in de opleidingen van ICA terugkomen.  </a:t>
            </a:r>
          </a:p>
          <a:p>
            <a:pPr eaLnBrk="1" hangingPunct="1"/>
            <a:r>
              <a:rPr lang="en-GB" smtClean="0"/>
              <a:t>DC heeft een sterke link met het communicatie-vakgebied, </a:t>
            </a:r>
          </a:p>
          <a:p>
            <a:pPr eaLnBrk="1" hangingPunct="1"/>
            <a:r>
              <a:rPr lang="en-GB" smtClean="0"/>
              <a:t>BI heeft een sterke link met bedrijfskunde (en ook wel met communicatie),</a:t>
            </a:r>
          </a:p>
          <a:p>
            <a:pPr eaLnBrk="1" hangingPunct="1"/>
            <a:r>
              <a:rPr lang="en-GB" smtClean="0"/>
              <a:t>I en TI hebben een sterke link met techniek</a:t>
            </a:r>
          </a:p>
          <a:p>
            <a:pPr eaLnBrk="1" hangingPunct="1"/>
            <a:r>
              <a:rPr lang="en-GB" smtClean="0"/>
              <a:t>En CMD heeft een link met zowel communicatie als met techniek, dat hangt af van de insteek die een CMD-student kiest. Denk maar aan vormgeving van een robot of vormgeving van een webmagazine. 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534E7-1F4D-4F40-88C2-D0BABF4B1C17}" type="slidenum">
              <a:rPr lang="nl-NL" smtClean="0"/>
              <a:pPr/>
              <a:t>12</a:t>
            </a:fld>
            <a:endParaRPr lang="nl-NL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Het is voldoende om deze onderwerpen slechts kort te benoemen.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278AB-4CAC-495F-92DA-C6A45B9E47AF}" type="slidenum">
              <a:rPr lang="nl-NL" smtClean="0"/>
              <a:pPr/>
              <a:t>13</a:t>
            </a:fld>
            <a:endParaRPr lang="nl-NL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Het is voldoende om deze onderwerpen slechts kort te benoemen.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1BF31-9B19-4D9A-B058-2BA157F85D76}" type="slidenum">
              <a:rPr lang="nl-NL" smtClean="0"/>
              <a:pPr/>
              <a:t>14</a:t>
            </a:fld>
            <a:endParaRPr lang="nl-NL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Het is voldoende om deze onderwerpen slechts kort te benoemen.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68BA8-20FF-4833-8F89-A640B30779BC}" type="slidenum">
              <a:rPr lang="nl-NL" smtClean="0"/>
              <a:pPr/>
              <a:t>16</a:t>
            </a:fld>
            <a:endParaRPr lang="nl-NL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Het is voldoende om deze onderwerpen slechts kort te benoemen.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FD9FC-0970-43BA-AF96-DA34FD8865A2}" type="slidenum">
              <a:rPr lang="nl-NL" smtClean="0"/>
              <a:pPr/>
              <a:t>17</a:t>
            </a:fld>
            <a:endParaRPr lang="nl-NL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GB" smtClean="0"/>
              <a:t>Het is voldoende om deze onderwerpen slechts kort te benoemen.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kumimoji="1"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286000" y="2667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533400"/>
            <a:ext cx="7772400" cy="1143000"/>
          </a:xfrm>
        </p:spPr>
        <p:txBody>
          <a:bodyPr anchor="ctr"/>
          <a:lstStyle>
            <a:lvl1pPr algn="ctr">
              <a:defRPr sz="2400"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defRPr kumimoji="1" sz="1400" b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kumimoji="1"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FF6E2786-05A4-42A6-9884-BA2615BDE23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18669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43000" y="838200"/>
            <a:ext cx="5448300" cy="4953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1143000" y="838200"/>
            <a:ext cx="7467600" cy="49530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1" descr="BG_PPT~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8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3100" y="64230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defRPr sz="10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8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100000"/>
              </a:lnSpc>
              <a:defRPr kumimoji="1" sz="12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89" name="Text Box 25"/>
          <p:cNvSpPr txBox="1">
            <a:spLocks noChangeArrowheads="1"/>
          </p:cNvSpPr>
          <p:nvPr userDrawn="1"/>
        </p:nvSpPr>
        <p:spPr bwMode="auto">
          <a:xfrm>
            <a:off x="990600" y="6019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88091" name="Text Box 27"/>
          <p:cNvSpPr txBox="1">
            <a:spLocks noChangeArrowheads="1"/>
          </p:cNvSpPr>
          <p:nvPr userDrawn="1"/>
        </p:nvSpPr>
        <p:spPr bwMode="auto">
          <a:xfrm>
            <a:off x="381000" y="5129213"/>
            <a:ext cx="685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88096" name="Line 32"/>
          <p:cNvSpPr>
            <a:spLocks noChangeShapeType="1"/>
          </p:cNvSpPr>
          <p:nvPr userDrawn="1"/>
        </p:nvSpPr>
        <p:spPr bwMode="auto">
          <a:xfrm>
            <a:off x="1143000" y="1066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88097" name="Line 33"/>
          <p:cNvSpPr>
            <a:spLocks noChangeShapeType="1"/>
          </p:cNvSpPr>
          <p:nvPr userDrawn="1"/>
        </p:nvSpPr>
        <p:spPr bwMode="auto">
          <a:xfrm>
            <a:off x="1981200" y="6248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ls.bijleveld@han.n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4581525"/>
            <a:ext cx="7467600" cy="1133475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</a:rPr>
              <a:t>I-propedeuse</a:t>
            </a: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</a:rPr>
              <a:t>, </a:t>
            </a: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</a:rPr>
              <a:t>I-project</a:t>
            </a: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</a:rPr>
              <a:t>, 2012-2013, blok 1</a:t>
            </a:r>
          </a:p>
          <a:p>
            <a:pPr algn="ctr" eaLnBrk="1" hangingPunct="1">
              <a:buFont typeface="Wingdings" pitchFamily="2" charset="2"/>
              <a:buNone/>
            </a:pPr>
            <a:endParaRPr lang="nl-NL" sz="1800" b="1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  <a:hlinkClick r:id="rId2"/>
              </a:rPr>
              <a:t>nils.bijleveld</a:t>
            </a: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  <a:hlinkClick r:id="rId2"/>
              </a:rPr>
              <a:t>@</a:t>
            </a: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  <a:hlinkClick r:id="rId2"/>
              </a:rPr>
              <a:t>han.nl</a:t>
            </a:r>
            <a:endParaRPr lang="nl-NL" sz="1800" b="1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</a:rPr>
              <a:t>Kamer C 2.03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</a:rPr>
              <a:t>(ma, </a:t>
            </a: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</a:rPr>
              <a:t>di</a:t>
            </a: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</a:rPr>
              <a:t>, do, </a:t>
            </a: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</a:rPr>
              <a:t>vr</a:t>
            </a: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115616" y="1916832"/>
            <a:ext cx="7467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nl-NL" sz="3200">
                <a:solidFill>
                  <a:srgbClr val="CC0000"/>
                </a:solidFill>
              </a:rPr>
              <a:t>Les 1a Vaardigheden</a:t>
            </a:r>
          </a:p>
          <a:p>
            <a:pPr algn="ctr"/>
            <a:endParaRPr lang="nl-NL" sz="3200">
              <a:solidFill>
                <a:srgbClr val="CC0000"/>
              </a:solidFill>
            </a:endParaRPr>
          </a:p>
          <a:p>
            <a:pPr algn="ctr"/>
            <a:r>
              <a:rPr lang="nl-NL" sz="3200" smtClean="0">
                <a:solidFill>
                  <a:srgbClr val="CC0000"/>
                </a:solidFill>
              </a:rPr>
              <a:t>Kennismaking</a:t>
            </a:r>
          </a:p>
          <a:p>
            <a:pPr algn="ctr"/>
            <a:r>
              <a:rPr lang="nl-NL" sz="3200" smtClean="0">
                <a:solidFill>
                  <a:srgbClr val="CC0000"/>
                </a:solidFill>
              </a:rPr>
              <a:t>en</a:t>
            </a:r>
          </a:p>
          <a:p>
            <a:pPr algn="ctr"/>
            <a:r>
              <a:rPr lang="nl-NL" sz="3200" smtClean="0">
                <a:solidFill>
                  <a:srgbClr val="CC0000"/>
                </a:solidFill>
              </a:rPr>
              <a:t>Planmatig werken</a:t>
            </a:r>
            <a:r>
              <a:rPr lang="nl-NL" sz="3200">
                <a:solidFill>
                  <a:srgbClr val="CC0000"/>
                </a:solidFill>
              </a:rPr>
              <a:t/>
            </a:r>
            <a:br>
              <a:rPr lang="nl-NL" sz="3200">
                <a:solidFill>
                  <a:srgbClr val="CC0000"/>
                </a:solidFill>
              </a:rPr>
            </a:br>
            <a:endParaRPr lang="nl-NL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143000" y="928688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Fasering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/>
          </p:nvPr>
        </p:nvGraphicFramePr>
        <p:xfrm>
          <a:off x="1189038" y="2030413"/>
          <a:ext cx="6878637" cy="2568575"/>
        </p:xfrm>
        <a:graphic>
          <a:graphicData uri="http://schemas.openxmlformats.org/presentationml/2006/ole">
            <p:oleObj spid="_x0000_s39938" name="SmartDraw" r:id="rId4" imgW="6597360" imgH="2886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66C8D6-AFE1-4BA3-93B2-D27D51227AAA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928688"/>
            <a:ext cx="7467600" cy="685800"/>
          </a:xfrm>
        </p:spPr>
        <p:txBody>
          <a:bodyPr/>
          <a:lstStyle/>
          <a:p>
            <a:pPr algn="r"/>
            <a:r>
              <a:rPr lang="nl-NL" smtClean="0">
                <a:solidFill>
                  <a:srgbClr val="CC0000"/>
                </a:solidFill>
              </a:rPr>
              <a:t>Fasering</a:t>
            </a:r>
            <a:endParaRPr lang="nl-NL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68313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nl-NL" sz="3200"/>
              <a:t>			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2857500" y="1143000"/>
            <a:ext cx="2951163" cy="6492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nl-NL" sz="1400">
                <a:solidFill>
                  <a:schemeClr val="tx1"/>
                </a:solidFill>
                <a:latin typeface="Trebuchet MS" pitchFamily="34" charset="0"/>
              </a:rPr>
              <a:t>idee / probleem / uitdaging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16275" y="1935163"/>
            <a:ext cx="2233613" cy="6492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nl-NL" sz="1400">
                <a:solidFill>
                  <a:schemeClr val="tx1"/>
                </a:solidFill>
                <a:latin typeface="Trebuchet MS" pitchFamily="34" charset="0"/>
              </a:rPr>
              <a:t>projectbriefing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713038" y="1143000"/>
            <a:ext cx="2232025" cy="5040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3721100" y="1143000"/>
            <a:ext cx="2232025" cy="5040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3576638" y="2727325"/>
            <a:ext cx="1512887" cy="6492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nl-NL" sz="1400">
                <a:solidFill>
                  <a:schemeClr val="tx1"/>
                </a:solidFill>
                <a:latin typeface="Trebuchet MS" pitchFamily="34" charset="0"/>
              </a:rPr>
              <a:t>contract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3432175" y="4383088"/>
            <a:ext cx="1800225" cy="649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nl-NL" sz="1400">
                <a:solidFill>
                  <a:schemeClr val="tx1"/>
                </a:solidFill>
                <a:latin typeface="Trebuchet MS" pitchFamily="34" charset="0"/>
              </a:rPr>
              <a:t>resultaat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865563" y="5678488"/>
            <a:ext cx="935037" cy="50482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nl-NL" sz="1400">
                <a:solidFill>
                  <a:schemeClr val="tx1"/>
                </a:solidFill>
                <a:latin typeface="Trebuchet MS" pitchFamily="34" charset="0"/>
              </a:rPr>
              <a:t>evaluatie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2209800" y="2295525"/>
            <a:ext cx="10080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2209800" y="3087688"/>
            <a:ext cx="136842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2209800" y="4743450"/>
            <a:ext cx="1223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354263" y="1143000"/>
            <a:ext cx="0" cy="10810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2354263" y="4814888"/>
            <a:ext cx="0" cy="13684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354263" y="3232150"/>
            <a:ext cx="0" cy="1439863"/>
            <a:chOff x="1565" y="2251"/>
            <a:chExt cx="0" cy="907"/>
          </a:xfrm>
        </p:grpSpPr>
        <p:sp>
          <p:nvSpPr>
            <p:cNvPr id="15389" name="Line 18"/>
            <p:cNvSpPr>
              <a:spLocks noChangeShapeType="1"/>
            </p:cNvSpPr>
            <p:nvPr/>
          </p:nvSpPr>
          <p:spPr bwMode="auto">
            <a:xfrm flipV="1">
              <a:off x="1565" y="2251"/>
              <a:ext cx="0" cy="86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390" name="Line 19"/>
            <p:cNvSpPr>
              <a:spLocks noChangeShapeType="1"/>
            </p:cNvSpPr>
            <p:nvPr/>
          </p:nvSpPr>
          <p:spPr bwMode="auto">
            <a:xfrm>
              <a:off x="1565" y="2296"/>
              <a:ext cx="0" cy="86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5378" name="Line 20"/>
          <p:cNvSpPr>
            <a:spLocks noChangeShapeType="1"/>
          </p:cNvSpPr>
          <p:nvPr/>
        </p:nvSpPr>
        <p:spPr bwMode="auto">
          <a:xfrm flipV="1">
            <a:off x="2354263" y="2366963"/>
            <a:ext cx="0" cy="5762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5379" name="Line 21"/>
          <p:cNvSpPr>
            <a:spLocks noChangeShapeType="1"/>
          </p:cNvSpPr>
          <p:nvPr/>
        </p:nvSpPr>
        <p:spPr bwMode="auto">
          <a:xfrm>
            <a:off x="2354263" y="2438400"/>
            <a:ext cx="0" cy="5778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5380" name="Text Box 22"/>
          <p:cNvSpPr txBox="1">
            <a:spLocks noChangeArrowheads="1"/>
          </p:cNvSpPr>
          <p:nvPr/>
        </p:nvSpPr>
        <p:spPr bwMode="auto">
          <a:xfrm>
            <a:off x="912813" y="1403350"/>
            <a:ext cx="1395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nl-NL" sz="1600">
                <a:solidFill>
                  <a:schemeClr val="tx1"/>
                </a:solidFill>
                <a:latin typeface="Trebuchet MS" pitchFamily="34" charset="0"/>
              </a:rPr>
              <a:t>initiatieffase</a:t>
            </a:r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900113" y="2511425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nl-NL" sz="1600">
                <a:solidFill>
                  <a:schemeClr val="tx1"/>
                </a:solidFill>
                <a:latin typeface="Trebuchet MS" pitchFamily="34" charset="0"/>
              </a:rPr>
              <a:t>definitiefase</a:t>
            </a: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774700" y="3759200"/>
            <a:ext cx="1506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nl-NL" sz="1600">
                <a:solidFill>
                  <a:schemeClr val="tx1"/>
                </a:solidFill>
                <a:latin typeface="Trebuchet MS" pitchFamily="34" charset="0"/>
              </a:rPr>
              <a:t>ontwikkelfase</a:t>
            </a:r>
          </a:p>
        </p:txBody>
      </p:sp>
      <p:sp>
        <p:nvSpPr>
          <p:cNvPr id="15383" name="Text Box 25"/>
          <p:cNvSpPr txBox="1">
            <a:spLocks noChangeArrowheads="1"/>
          </p:cNvSpPr>
          <p:nvPr/>
        </p:nvSpPr>
        <p:spPr bwMode="auto">
          <a:xfrm>
            <a:off x="1069975" y="5343525"/>
            <a:ext cx="1211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nl-NL" sz="1600">
                <a:solidFill>
                  <a:schemeClr val="tx1"/>
                </a:solidFill>
                <a:latin typeface="Trebuchet MS" pitchFamily="34" charset="0"/>
              </a:rPr>
              <a:t>nazorgfase</a:t>
            </a:r>
          </a:p>
        </p:txBody>
      </p:sp>
      <p:sp>
        <p:nvSpPr>
          <p:cNvPr id="15384" name="AutoShape 26"/>
          <p:cNvSpPr>
            <a:spLocks noChangeArrowheads="1"/>
          </p:cNvSpPr>
          <p:nvPr/>
        </p:nvSpPr>
        <p:spPr bwMode="auto">
          <a:xfrm>
            <a:off x="1920875" y="4456113"/>
            <a:ext cx="360363" cy="3603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5385" name="AutoShape 27"/>
          <p:cNvSpPr>
            <a:spLocks noChangeArrowheads="1"/>
          </p:cNvSpPr>
          <p:nvPr/>
        </p:nvSpPr>
        <p:spPr bwMode="auto">
          <a:xfrm>
            <a:off x="1920875" y="2871788"/>
            <a:ext cx="360363" cy="3603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5386" name="AutoShape 28"/>
          <p:cNvSpPr>
            <a:spLocks noChangeArrowheads="1"/>
          </p:cNvSpPr>
          <p:nvPr/>
        </p:nvSpPr>
        <p:spPr bwMode="auto">
          <a:xfrm>
            <a:off x="1920875" y="2079625"/>
            <a:ext cx="360363" cy="3603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5387" name="AutoShape 29"/>
          <p:cNvSpPr>
            <a:spLocks noChangeArrowheads="1"/>
          </p:cNvSpPr>
          <p:nvPr/>
        </p:nvSpPr>
        <p:spPr bwMode="auto">
          <a:xfrm>
            <a:off x="6715125" y="4786313"/>
            <a:ext cx="360363" cy="3603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5388" name="Text Box 30"/>
          <p:cNvSpPr txBox="1">
            <a:spLocks noChangeArrowheads="1"/>
          </p:cNvSpPr>
          <p:nvPr/>
        </p:nvSpPr>
        <p:spPr bwMode="auto">
          <a:xfrm>
            <a:off x="7072313" y="4786313"/>
            <a:ext cx="949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nl-NL" sz="1600">
                <a:solidFill>
                  <a:schemeClr val="tx1"/>
                </a:solidFill>
                <a:latin typeface="Trebuchet MS" pitchFamily="34" charset="0"/>
              </a:rPr>
              <a:t>mijlpaal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143000" y="928688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Beheersaspecten  TGKIO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68450" y="1557338"/>
            <a:ext cx="72517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6175" lvl="2" indent="-2286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nl-NL" sz="20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/>
          </p:nvPr>
        </p:nvGraphicFramePr>
        <p:xfrm>
          <a:off x="2000250" y="2214563"/>
          <a:ext cx="6078538" cy="3411537"/>
        </p:xfrm>
        <a:graphic>
          <a:graphicData uri="http://schemas.openxmlformats.org/presentationml/2006/ole">
            <p:oleObj spid="_x0000_s40962" name="SmartDraw" r:id="rId4" imgW="5830560" imgH="383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0" y="928688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nl-NL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Projectleider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568450" y="1557338"/>
            <a:ext cx="72517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1146175" lvl="2" indent="-2286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nl-NL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	</a:t>
            </a:r>
          </a:p>
          <a:p>
            <a:pPr marL="1146175" lvl="2" indent="-2286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nl-NL" sz="1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14438" y="1714500"/>
            <a:ext cx="6748462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durft zich als leider te gedragen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kan taakgericht werken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kan hoofd- en bijzaken van elkaar onderscheiden 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bezit goede communicatieve vaardigheden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kan anderen motiveren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kan omgaan met conflicten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kan onderhandelen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is </a:t>
            </a:r>
            <a:r>
              <a:rPr lang="nl-NL" sz="2000" b="0" dirty="0" err="1">
                <a:solidFill>
                  <a:srgbClr val="CC0000"/>
                </a:solidFill>
                <a:latin typeface="+mn-lt"/>
              </a:rPr>
              <a:t>pro-actief</a:t>
            </a:r>
            <a:r>
              <a:rPr lang="nl-NL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nl-NL" sz="2000" b="0" dirty="0">
                <a:solidFill>
                  <a:schemeClr val="tx1"/>
                </a:solidFill>
                <a:latin typeface="+mn-lt"/>
                <a:sym typeface="Wingdings" pitchFamily="2" charset="2"/>
              </a:rPr>
              <a:t></a:t>
            </a:r>
            <a:r>
              <a:rPr lang="nl-NL" sz="2000" b="0" dirty="0">
                <a:solidFill>
                  <a:schemeClr val="tx1"/>
                </a:solidFill>
                <a:latin typeface="+mn-lt"/>
              </a:rPr>
              <a:t>handelt vooruitziend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kan omgaan met onzekerheden</a:t>
            </a:r>
          </a:p>
          <a:p>
            <a:pPr marL="457200" indent="-4572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kan organiseren en delegeren</a:t>
            </a:r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nl-NL" sz="1700" dirty="0">
              <a:solidFill>
                <a:schemeClr val="bg2"/>
              </a:solidFill>
            </a:endParaRPr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nl-NL" sz="1700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0" y="928688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Plan van Aanpak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68450" y="1557338"/>
            <a:ext cx="72517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6175" lvl="2" indent="-2286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nl-NL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	</a:t>
            </a:r>
          </a:p>
          <a:p>
            <a:pPr marL="1146175" lvl="2" indent="-2286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nl-NL" sz="1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68450" y="1857375"/>
            <a:ext cx="6748463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nl-NL" sz="2400" dirty="0">
                <a:solidFill>
                  <a:schemeClr val="tx1"/>
                </a:solidFill>
                <a:latin typeface="+mn-lt"/>
              </a:rPr>
              <a:t>Wat gaat er gebeuren in het project en wat wordt er van iedereen verwacht?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nl-NL" sz="1600" b="0" dirty="0">
              <a:solidFill>
                <a:schemeClr val="tx1"/>
              </a:solidFill>
              <a:latin typeface="+mn-lt"/>
            </a:endParaRP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In welke fasen kunnen we het project opdelen?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Wie levert welke bijdrage en is waar verantwoordelijk voor?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Hoeveel inspanning, tijd en geld is nodig om het resultaat te bereiken?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endParaRPr lang="nl-NL" sz="16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nl-NL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 </a:t>
            </a:r>
            <a:r>
              <a:rPr lang="nl-NL" sz="2400" dirty="0">
                <a:solidFill>
                  <a:schemeClr val="tx1"/>
                </a:solidFill>
                <a:latin typeface="+mn-lt"/>
              </a:rPr>
              <a:t>Afsluiting van de definitiefase</a:t>
            </a:r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nl-NL" sz="2800" dirty="0">
              <a:solidFill>
                <a:schemeClr val="bg2"/>
              </a:solidFill>
              <a:sym typeface="Wingdings" pitchFamily="2" charset="2"/>
            </a:endParaRPr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nl-NL" sz="2800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E0886B-4290-4FE2-BBA8-578CEF4502F5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928688"/>
            <a:ext cx="7467600" cy="685800"/>
          </a:xfrm>
        </p:spPr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Plan van aanpak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43063"/>
            <a:ext cx="7467600" cy="41148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Aanleiding, achtergrond</a:t>
            </a: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Doelstelling</a:t>
            </a: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Projectopdracht: beoogd resultaat</a:t>
            </a: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Projectactiviteiten: taakverdeling</a:t>
            </a: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Afbakening: projectgrenzen </a:t>
            </a:r>
            <a:r>
              <a:rPr lang="nl-NL" sz="1400" smtClean="0">
                <a:solidFill>
                  <a:schemeClr val="tx1"/>
                </a:solidFill>
              </a:rPr>
              <a:t>L</a:t>
            </a:r>
            <a:r>
              <a:rPr lang="nl-NL" sz="1400" smtClean="0">
                <a:solidFill>
                  <a:schemeClr val="bg2"/>
                </a:solidFill>
                <a:sym typeface="Wingdings" pitchFamily="2" charset="2"/>
              </a:rPr>
              <a:t>engte en breedte.</a:t>
            </a:r>
            <a:endParaRPr lang="nl-NL" sz="200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Producten </a:t>
            </a:r>
            <a:r>
              <a:rPr lang="nl-NL" sz="1400" smtClean="0">
                <a:solidFill>
                  <a:schemeClr val="tx1"/>
                </a:solidFill>
              </a:rPr>
              <a:t>Tussenproducten, mijlpaalproducten</a:t>
            </a: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Kwaliteit </a:t>
            </a:r>
            <a:r>
              <a:rPr lang="nl-NL" sz="1400" smtClean="0">
                <a:solidFill>
                  <a:schemeClr val="bg2"/>
                </a:solidFill>
                <a:sym typeface="Wingdings" pitchFamily="2" charset="2"/>
              </a:rPr>
              <a:t>Normen, richtlijnen, testen, controleprocedures?</a:t>
            </a:r>
            <a:endParaRPr lang="nl-NL" sz="140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Projectinrichting </a:t>
            </a:r>
            <a:r>
              <a:rPr lang="nl-NL" sz="1400" smtClean="0">
                <a:solidFill>
                  <a:schemeClr val="bg2"/>
                </a:solidFill>
                <a:sym typeface="Wingdings" pitchFamily="2" charset="2"/>
              </a:rPr>
              <a:t>Rollen, taken, regels, beschikbaarheid.</a:t>
            </a:r>
            <a:endParaRPr lang="nl-NL" sz="200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Planning </a:t>
            </a:r>
            <a:r>
              <a:rPr lang="nl-NL" sz="1400" smtClean="0">
                <a:solidFill>
                  <a:schemeClr val="tx1"/>
                </a:solidFill>
              </a:rPr>
              <a:t>A</a:t>
            </a:r>
            <a:r>
              <a:rPr lang="nl-NL" sz="1400" smtClean="0">
                <a:solidFill>
                  <a:schemeClr val="bg2"/>
                </a:solidFill>
                <a:sym typeface="Wingdings" pitchFamily="2" charset="2"/>
              </a:rPr>
              <a:t>ctiviteiten in de tijd, doorlooptijd, afhankelijkheden. </a:t>
            </a:r>
            <a:endParaRPr lang="nl-NL" sz="200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Kosten (benodigde tijd) en baten</a:t>
            </a:r>
          </a:p>
          <a:p>
            <a:pPr marL="457200" indent="-457200">
              <a:lnSpc>
                <a:spcPct val="90000"/>
              </a:lnSpc>
            </a:pPr>
            <a:r>
              <a:rPr lang="nl-NL" sz="2000" smtClean="0">
                <a:solidFill>
                  <a:schemeClr val="tx1"/>
                </a:solidFill>
              </a:rPr>
              <a:t>Risico’s</a:t>
            </a:r>
          </a:p>
          <a:p>
            <a:pPr marL="457200" indent="-457200">
              <a:lnSpc>
                <a:spcPct val="90000"/>
              </a:lnSpc>
            </a:pPr>
            <a:endParaRPr lang="nl-NL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928688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Planning … </a:t>
            </a:r>
            <a:r>
              <a:rPr lang="nl-NL" sz="2400">
                <a:solidFill>
                  <a:srgbClr val="CC0000"/>
                </a:solidFill>
              </a:rPr>
              <a:t>(=beheersaspect TIJD)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568450" y="1714500"/>
            <a:ext cx="72517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nl-NL" sz="2400" dirty="0">
                <a:solidFill>
                  <a:schemeClr val="tx1"/>
                </a:solidFill>
              </a:rPr>
              <a:t>Doel van een planning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Vaststellen totale projecttijd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Vaststellen gevolgen van vertraging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Vaststellen kosten van project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Organiseren werkzaamheden projectleden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Bewaken voortgang en kosten</a:t>
            </a:r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endParaRPr lang="nl-NL" sz="1700" b="0" dirty="0">
              <a:solidFill>
                <a:schemeClr val="tx1"/>
              </a:solidFill>
            </a:endParaRPr>
          </a:p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nl-NL" sz="2400" dirty="0">
                <a:solidFill>
                  <a:schemeClr val="tx1"/>
                </a:solidFill>
              </a:rPr>
              <a:t>Elementen van een planning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dirty="0">
                <a:solidFill>
                  <a:schemeClr val="tx1"/>
                </a:solidFill>
              </a:rPr>
              <a:t> </a:t>
            </a:r>
            <a:r>
              <a:rPr lang="nl-NL" sz="2000" b="0" dirty="0">
                <a:solidFill>
                  <a:schemeClr val="tx1"/>
                </a:solidFill>
                <a:latin typeface="+mn-lt"/>
              </a:rPr>
              <a:t>Benodigde tijd/activiteit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 Benodigde mensen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 Benodigde middelen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nl-NL" sz="2000" b="0" dirty="0">
                <a:solidFill>
                  <a:schemeClr val="tx1"/>
                </a:solidFill>
                <a:latin typeface="+mn-lt"/>
              </a:rPr>
              <a:t> Afhankelijkheid van de activiteiten</a:t>
            </a:r>
            <a:endParaRPr lang="nl-NL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928688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Balkenplanning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68450" y="1557338"/>
            <a:ext cx="72517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1146175" lvl="2" indent="-2286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nl-NL" sz="1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	</a:t>
            </a:r>
          </a:p>
          <a:p>
            <a:pPr marL="1146175" lvl="2" indent="-2286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nl-NL" sz="16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pic>
        <p:nvPicPr>
          <p:cNvPr id="20484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1557338"/>
            <a:ext cx="419576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143000" y="928688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Netwerkplanning</a:t>
            </a:r>
          </a:p>
        </p:txBody>
      </p:sp>
      <p:pic>
        <p:nvPicPr>
          <p:cNvPr id="3076" name="Picture 3" descr="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1773238"/>
            <a:ext cx="715486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4"/>
          <p:cNvGraphicFramePr>
            <a:graphicFrameLocks noChangeAspect="1"/>
          </p:cNvGraphicFramePr>
          <p:nvPr>
            <p:ph/>
          </p:nvPr>
        </p:nvGraphicFramePr>
        <p:xfrm>
          <a:off x="2555875" y="3644900"/>
          <a:ext cx="4608513" cy="2713038"/>
        </p:xfrm>
        <a:graphic>
          <a:graphicData uri="http://schemas.openxmlformats.org/presentationml/2006/ole">
            <p:oleObj spid="_x0000_s41986" name="Photo Editor-foto" r:id="rId5" imgW="6725589" imgH="396295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Planning: te vrijblijvend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pPr>
              <a:buFont typeface="Wingdings" pitchFamily="2" charset="2"/>
              <a:buNone/>
            </a:pPr>
            <a:r>
              <a:rPr lang="nl-NL" b="1" smtClean="0">
                <a:solidFill>
                  <a:srgbClr val="000066"/>
                </a:solidFill>
              </a:rPr>
              <a:t>Veel te vrijblijvend</a:t>
            </a:r>
          </a:p>
          <a:p>
            <a:r>
              <a:rPr lang="nl-NL" smtClean="0">
                <a:solidFill>
                  <a:srgbClr val="C00000"/>
                </a:solidFill>
              </a:rPr>
              <a:t>Wie</a:t>
            </a:r>
            <a:r>
              <a:rPr lang="nl-NL" smtClean="0">
                <a:solidFill>
                  <a:srgbClr val="000066"/>
                </a:solidFill>
              </a:rPr>
              <a:t> moet wat </a:t>
            </a:r>
            <a:r>
              <a:rPr lang="nl-NL" smtClean="0">
                <a:solidFill>
                  <a:srgbClr val="C00000"/>
                </a:solidFill>
              </a:rPr>
              <a:t>uitvoeren</a:t>
            </a:r>
            <a:r>
              <a:rPr lang="nl-NL" smtClean="0">
                <a:solidFill>
                  <a:srgbClr val="000066"/>
                </a:solidFill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1571612"/>
            <a:ext cx="8016917" cy="20784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2714625" y="2143125"/>
            <a:ext cx="214313" cy="214313"/>
          </a:xfrm>
          <a:prstGeom prst="ellipse">
            <a:avLst/>
          </a:prstGeom>
          <a:solidFill>
            <a:srgbClr val="FFFFFF">
              <a:alpha val="20000"/>
            </a:srgbClr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2714625" y="2500313"/>
            <a:ext cx="214313" cy="214312"/>
          </a:xfrm>
          <a:prstGeom prst="ellipse">
            <a:avLst/>
          </a:prstGeom>
          <a:solidFill>
            <a:srgbClr val="FFFFFF">
              <a:alpha val="20000"/>
            </a:srgbClr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Praktische organisatie</a:t>
            </a:r>
            <a:endParaRPr lang="nl-NL" sz="18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Nadere kennismaking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Planmatig werken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Het verdere programma</a:t>
            </a:r>
          </a:p>
          <a:p>
            <a:pPr eaLnBrk="1" hangingPunct="1">
              <a:buFont typeface="Wingdings" pitchFamily="2" charset="2"/>
              <a:buNone/>
            </a:pPr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Lesopzet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Planning: te globaal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257800"/>
          </a:xfrm>
        </p:spPr>
        <p:txBody>
          <a:bodyPr/>
          <a:lstStyle/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endParaRPr lang="nl-NL" smtClean="0"/>
          </a:p>
          <a:p>
            <a:pPr>
              <a:buFont typeface="Wingdings" pitchFamily="2" charset="2"/>
              <a:buNone/>
            </a:pPr>
            <a:r>
              <a:rPr lang="nl-NL" smtClean="0"/>
              <a:t>	</a:t>
            </a:r>
            <a:r>
              <a:rPr lang="nl-NL" smtClean="0">
                <a:solidFill>
                  <a:srgbClr val="000066"/>
                </a:solidFill>
              </a:rPr>
              <a:t>	</a:t>
            </a:r>
            <a:r>
              <a:rPr lang="nl-NL" b="1" smtClean="0">
                <a:solidFill>
                  <a:srgbClr val="000066"/>
                </a:solidFill>
              </a:rPr>
              <a:t>Veel te globaal</a:t>
            </a:r>
          </a:p>
          <a:p>
            <a:pPr lvl="2"/>
            <a:r>
              <a:rPr lang="nl-NL" sz="2400" smtClean="0">
                <a:solidFill>
                  <a:srgbClr val="C00000"/>
                </a:solidFill>
              </a:rPr>
              <a:t>Wat </a:t>
            </a:r>
            <a:r>
              <a:rPr lang="nl-NL" sz="2400" smtClean="0">
                <a:solidFill>
                  <a:srgbClr val="000066"/>
                </a:solidFill>
              </a:rPr>
              <a:t>doe je </a:t>
            </a:r>
            <a:r>
              <a:rPr lang="nl-NL" sz="2400" smtClean="0">
                <a:solidFill>
                  <a:srgbClr val="C00000"/>
                </a:solidFill>
              </a:rPr>
              <a:t>precies </a:t>
            </a:r>
            <a:r>
              <a:rPr lang="nl-NL" sz="2400" smtClean="0">
                <a:solidFill>
                  <a:srgbClr val="000066"/>
                </a:solidFill>
              </a:rPr>
              <a:t>in die tijd?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3"/>
            <a:ext cx="8032778" cy="2740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2143125" y="3214688"/>
            <a:ext cx="214313" cy="214312"/>
          </a:xfrm>
          <a:prstGeom prst="ellipse">
            <a:avLst/>
          </a:prstGeom>
          <a:solidFill>
            <a:srgbClr val="FFFFFF">
              <a:alpha val="20000"/>
            </a:srgbClr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3571875" y="3000375"/>
            <a:ext cx="214313" cy="214313"/>
          </a:xfrm>
          <a:prstGeom prst="ellipse">
            <a:avLst/>
          </a:prstGeom>
          <a:solidFill>
            <a:srgbClr val="FFFFFF">
              <a:alpha val="20000"/>
            </a:srgbClr>
          </a:solidFill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Planning: gedetailleerd genoeg</a:t>
            </a:r>
          </a:p>
        </p:txBody>
      </p:sp>
      <p:sp>
        <p:nvSpPr>
          <p:cNvPr id="2355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1571612"/>
            <a:ext cx="7874053" cy="36278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…..?</a:t>
            </a:r>
          </a:p>
        </p:txBody>
      </p:sp>
      <p:sp>
        <p:nvSpPr>
          <p:cNvPr id="225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535487"/>
          </a:xfrm>
          <a:noFill/>
        </p:spPr>
        <p:txBody>
          <a:bodyPr/>
          <a:lstStyle/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2</a:t>
            </a:r>
            <a:r>
              <a:rPr lang="nl-NL" baseline="30000" smtClean="0">
                <a:solidFill>
                  <a:schemeClr val="tx1"/>
                </a:solidFill>
              </a:rPr>
              <a:t>e</a:t>
            </a:r>
            <a:r>
              <a:rPr lang="nl-NL" smtClean="0">
                <a:solidFill>
                  <a:schemeClr val="tx1"/>
                </a:solidFill>
              </a:rPr>
              <a:t> les week 1: TVR, Portfolio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2: Communiceren, Feedback, IPV, Rapporteren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3: Vergaderen, Besluiten, Samenwerken (opzet portfolio)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4: Presenteren, Timemanagement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5: (tussenpresentaties)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6: Conceptportfolio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7: Laatste vragen?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8: = inleverweek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0" y="112553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Het vervolg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535487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NL" b="1" dirty="0" smtClean="0">
                <a:solidFill>
                  <a:schemeClr val="tx1"/>
                </a:solidFill>
              </a:rPr>
              <a:t>Bestuderen:</a:t>
            </a:r>
          </a:p>
          <a:p>
            <a:pPr eaLnBrk="1" hangingPunct="1">
              <a:buNone/>
            </a:pPr>
            <a:r>
              <a:rPr lang="nl-NL" dirty="0" smtClean="0">
                <a:solidFill>
                  <a:schemeClr val="tx1"/>
                </a:solidFill>
              </a:rPr>
              <a:t>	- Projectwijzer (Hummel), </a:t>
            </a:r>
            <a:r>
              <a:rPr lang="nl-NL" dirty="0" smtClean="0">
                <a:solidFill>
                  <a:schemeClr val="tx1"/>
                </a:solidFill>
              </a:rPr>
              <a:t>hoofdstuk 2 en </a:t>
            </a:r>
            <a:r>
              <a:rPr lang="nl-NL" dirty="0" smtClean="0">
                <a:solidFill>
                  <a:schemeClr val="tx1"/>
                </a:solidFill>
              </a:rPr>
              <a:t>3</a:t>
            </a:r>
          </a:p>
          <a:p>
            <a:pPr eaLnBrk="1" hangingPunct="1">
              <a:buNone/>
            </a:pPr>
            <a:r>
              <a:rPr lang="nl-NL" i="1" dirty="0" smtClean="0">
                <a:solidFill>
                  <a:schemeClr val="tx1"/>
                </a:solidFill>
              </a:rPr>
              <a:t>	- of Project management (Grit), hoofdstuk 1 en 5</a:t>
            </a:r>
            <a:endParaRPr lang="nl-NL" i="1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nl-NL" b="1" dirty="0" smtClean="0">
                <a:solidFill>
                  <a:schemeClr val="tx1"/>
                </a:solidFill>
              </a:rPr>
              <a:t>Lezen</a:t>
            </a:r>
            <a:r>
              <a:rPr lang="nl-NL" b="1" dirty="0" smtClean="0">
                <a:solidFill>
                  <a:schemeClr val="tx1"/>
                </a:solidFill>
              </a:rPr>
              <a:t>: </a:t>
            </a:r>
            <a:r>
              <a:rPr lang="nl-NL" b="1" dirty="0" smtClean="0">
                <a:solidFill>
                  <a:schemeClr val="tx1"/>
                </a:solidFill>
              </a:rPr>
              <a:t> 	</a:t>
            </a:r>
            <a:r>
              <a:rPr lang="nl-NL" dirty="0" smtClean="0">
                <a:solidFill>
                  <a:schemeClr val="tx1"/>
                </a:solidFill>
              </a:rPr>
              <a:t>- Studiehandleiding </a:t>
            </a:r>
            <a:r>
              <a:rPr lang="nl-NL" dirty="0" err="1" smtClean="0">
                <a:solidFill>
                  <a:schemeClr val="tx1"/>
                </a:solidFill>
              </a:rPr>
              <a:t>I-project</a:t>
            </a: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		- Casus Eenmaal Andermaal</a:t>
            </a:r>
            <a:endParaRPr lang="nl-NL" dirty="0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nl-NL" b="1" dirty="0" smtClean="0">
                <a:solidFill>
                  <a:schemeClr val="tx1"/>
                </a:solidFill>
              </a:rPr>
              <a:t>Maken</a:t>
            </a:r>
            <a:r>
              <a:rPr lang="nl-NL" b="1" dirty="0" smtClean="0">
                <a:solidFill>
                  <a:schemeClr val="tx1"/>
                </a:solidFill>
              </a:rPr>
              <a:t>: </a:t>
            </a:r>
            <a:r>
              <a:rPr lang="nl-NL" b="1" dirty="0" smtClean="0">
                <a:solidFill>
                  <a:schemeClr val="tx1"/>
                </a:solidFill>
              </a:rPr>
              <a:t>	</a:t>
            </a:r>
            <a:r>
              <a:rPr lang="nl-NL" dirty="0" smtClean="0">
                <a:solidFill>
                  <a:schemeClr val="tx1"/>
                </a:solidFill>
              </a:rPr>
              <a:t>- R</a:t>
            </a:r>
            <a:r>
              <a:rPr lang="nl-NL" dirty="0" smtClean="0">
                <a:solidFill>
                  <a:schemeClr val="tx1"/>
                </a:solidFill>
                <a:sym typeface="Wingdings" pitchFamily="2" charset="2"/>
              </a:rPr>
              <a:t>eflectie </a:t>
            </a:r>
            <a:r>
              <a:rPr lang="nl-NL" dirty="0" smtClean="0">
                <a:solidFill>
                  <a:schemeClr val="tx1"/>
                </a:solidFill>
                <a:sym typeface="Wingdings" pitchFamily="2" charset="2"/>
              </a:rPr>
              <a:t>op 1-minuut presentatie</a:t>
            </a:r>
          </a:p>
          <a:p>
            <a:pPr marL="457200" indent="-457200" eaLnBrk="1" hangingPunct="1">
              <a:buNone/>
            </a:pPr>
            <a:r>
              <a:rPr lang="nl-NL" b="1" dirty="0" smtClean="0">
                <a:solidFill>
                  <a:schemeClr val="tx1"/>
                </a:solidFill>
              </a:rPr>
              <a:t>Toepassen</a:t>
            </a:r>
            <a:r>
              <a:rPr lang="nl-NL" b="1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eaLnBrk="1" hangingPunct="1">
              <a:buNone/>
            </a:pPr>
            <a:r>
              <a:rPr lang="nl-NL" dirty="0" smtClean="0">
                <a:solidFill>
                  <a:schemeClr val="tx1"/>
                </a:solidFill>
              </a:rPr>
              <a:t>	- Beoordelingsformulier Plan van Aanpak (</a:t>
            </a:r>
            <a:r>
              <a:rPr lang="nl-NL" dirty="0" err="1" smtClean="0">
                <a:solidFill>
                  <a:schemeClr val="tx1"/>
                </a:solidFill>
              </a:rPr>
              <a:t>online.han.nl</a:t>
            </a:r>
            <a:r>
              <a:rPr lang="nl-NL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eaLnBrk="1" hangingPunct="1">
              <a:buNone/>
            </a:pPr>
            <a:r>
              <a:rPr lang="nl-NL" dirty="0" smtClean="0">
                <a:solidFill>
                  <a:schemeClr val="tx1"/>
                </a:solidFill>
              </a:rPr>
              <a:t>	- Checklist Rapportagetechniek (</a:t>
            </a:r>
            <a:r>
              <a:rPr lang="nl-NL" dirty="0" err="1" smtClean="0">
                <a:solidFill>
                  <a:schemeClr val="tx1"/>
                </a:solidFill>
              </a:rPr>
              <a:t>online.han.nl</a:t>
            </a:r>
            <a:r>
              <a:rPr lang="nl-NL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112553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Huiswerk (voor 2</a:t>
            </a:r>
            <a:r>
              <a:rPr lang="nl-NL" sz="3200" baseline="30000">
                <a:solidFill>
                  <a:srgbClr val="CC0000"/>
                </a:solidFill>
              </a:rPr>
              <a:t>e</a:t>
            </a:r>
            <a:r>
              <a:rPr lang="nl-NL" sz="3200">
                <a:solidFill>
                  <a:srgbClr val="CC0000"/>
                </a:solidFill>
              </a:rPr>
              <a:t> les week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Praktische organisatie</a:t>
            </a:r>
          </a:p>
        </p:txBody>
      </p:sp>
      <p:sp>
        <p:nvSpPr>
          <p:cNvPr id="512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bg2"/>
                </a:solidFill>
              </a:rPr>
              <a:t>Presentie / groepen volledig?</a:t>
            </a:r>
          </a:p>
          <a:p>
            <a:r>
              <a:rPr lang="nl-NL" smtClean="0">
                <a:solidFill>
                  <a:schemeClr val="bg2"/>
                </a:solidFill>
              </a:rPr>
              <a:t>Afwezigheid melden</a:t>
            </a:r>
          </a:p>
          <a:p>
            <a:r>
              <a:rPr lang="nl-NL" smtClean="0">
                <a:solidFill>
                  <a:schemeClr val="bg2"/>
                </a:solidFill>
              </a:rPr>
              <a:t>Contactpersonen</a:t>
            </a:r>
          </a:p>
          <a:p>
            <a:r>
              <a:rPr lang="nl-NL" smtClean="0">
                <a:solidFill>
                  <a:schemeClr val="bg2"/>
                </a:solidFill>
              </a:rPr>
              <a:t>Informatie online.han.nl</a:t>
            </a:r>
          </a:p>
          <a:p>
            <a:r>
              <a:rPr lang="nl-NL" smtClean="0">
                <a:solidFill>
                  <a:schemeClr val="bg2"/>
                </a:solidFill>
              </a:rPr>
              <a:t>Literatuur</a:t>
            </a:r>
          </a:p>
          <a:p>
            <a:r>
              <a:rPr lang="nl-NL" smtClean="0">
                <a:solidFill>
                  <a:schemeClr val="bg2"/>
                </a:solidFill>
              </a:rPr>
              <a:t>Lestijden Vaardigheden</a:t>
            </a:r>
          </a:p>
          <a:p>
            <a:pPr>
              <a:buFont typeface="Wingdings" pitchFamily="2" charset="2"/>
              <a:buNone/>
            </a:pPr>
            <a:endParaRPr lang="nl-NL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Context vaardigheden I-project</a:t>
            </a:r>
          </a:p>
        </p:txBody>
      </p:sp>
      <p:sp>
        <p:nvSpPr>
          <p:cNvPr id="6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tx1"/>
                </a:solidFill>
              </a:rPr>
              <a:t>Werken aan HBO-competenties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- communiceren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- samenwerken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- planmatig werken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- zelfsturing</a:t>
            </a:r>
          </a:p>
          <a:p>
            <a:r>
              <a:rPr lang="nl-NL" smtClean="0">
                <a:solidFill>
                  <a:schemeClr val="tx1"/>
                </a:solidFill>
              </a:rPr>
              <a:t>Genereren bewijsmateriaal</a:t>
            </a:r>
          </a:p>
          <a:p>
            <a:r>
              <a:rPr lang="nl-NL" smtClean="0">
                <a:solidFill>
                  <a:schemeClr val="tx1"/>
                </a:solidFill>
              </a:rPr>
              <a:t>Ontwikkeling portfolio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00000"/>
                </a:solidFill>
                <a:sym typeface="Wingdings" pitchFamily="2" charset="2"/>
              </a:rPr>
              <a:t>Nadere kennismaking</a:t>
            </a:r>
            <a:endParaRPr lang="nl-NL" smtClean="0"/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tx1"/>
                </a:solidFill>
              </a:rPr>
              <a:t>Neem een voorwerp, gebeurtenis of anekdote.</a:t>
            </a:r>
          </a:p>
          <a:p>
            <a:r>
              <a:rPr lang="nl-NL" smtClean="0">
                <a:solidFill>
                  <a:schemeClr val="tx1"/>
                </a:solidFill>
              </a:rPr>
              <a:t>Gebruik dat om in 1 min. iets over jezelf te vertellen.</a:t>
            </a:r>
          </a:p>
          <a:p>
            <a:r>
              <a:rPr lang="nl-NL" smtClean="0">
                <a:solidFill>
                  <a:schemeClr val="tx1"/>
                </a:solidFill>
              </a:rPr>
              <a:t>Zorg dat het jou kenmerkt en bij ons blijft hangen…</a:t>
            </a:r>
          </a:p>
          <a:p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1643063"/>
            <a:ext cx="74676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nl-NL" sz="3200" b="1" smtClean="0">
                <a:solidFill>
                  <a:srgbClr val="C00000"/>
                </a:solidFill>
              </a:rPr>
              <a:t>Pauze (10 min.)</a:t>
            </a:r>
            <a:endParaRPr lang="nl-NL" sz="3200" smtClean="0"/>
          </a:p>
        </p:txBody>
      </p:sp>
      <p:pic>
        <p:nvPicPr>
          <p:cNvPr id="8195" name="Picture 2" descr="I:\Les I-project\Les 6\Have a brea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3429000"/>
            <a:ext cx="2857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68450" y="692150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 sz="2200" b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hthoek 3"/>
          <p:cNvSpPr>
            <a:spLocks noChangeArrowheads="1"/>
          </p:cNvSpPr>
          <p:nvPr/>
        </p:nvSpPr>
        <p:spPr bwMode="auto">
          <a:xfrm>
            <a:off x="1143000" y="1071563"/>
            <a:ext cx="714375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3200">
                <a:solidFill>
                  <a:srgbClr val="CC0000"/>
                </a:solidFill>
              </a:rPr>
              <a:t>Inleiding planmatig werken</a:t>
            </a:r>
            <a:endParaRPr lang="nl-NL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87450" y="908050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Welke werkvormen zijn er?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773238"/>
            <a:ext cx="6748462" cy="4392612"/>
          </a:xfrm>
          <a:noFill/>
        </p:spPr>
        <p:txBody>
          <a:bodyPr/>
          <a:lstStyle/>
          <a:p>
            <a:pPr marL="177800" indent="-177800" eaLnBrk="1" hangingPunct="1">
              <a:buFont typeface="Wingdings" pitchFamily="2" charset="2"/>
              <a:buNone/>
            </a:pPr>
            <a:r>
              <a:rPr lang="nl-NL" b="1" smtClean="0">
                <a:solidFill>
                  <a:schemeClr val="tx1"/>
                </a:solidFill>
              </a:rPr>
              <a:t>Improviseren</a:t>
            </a:r>
          </a:p>
          <a:p>
            <a:pPr marL="177800" indent="-177800" eaLnBrk="1" hangingPunct="1">
              <a:buFont typeface="Wingdings" pitchFamily="2" charset="2"/>
              <a:buNone/>
            </a:pPr>
            <a:r>
              <a:rPr lang="nl-NL" sz="2000" smtClean="0">
                <a:solidFill>
                  <a:schemeClr val="tx1"/>
                </a:solidFill>
              </a:rPr>
              <a:t>Ad hoc, veel vrijheid, snel resultaten, onzeker welk resultaat en wanneer</a:t>
            </a:r>
          </a:p>
          <a:p>
            <a:pPr marL="177800" indent="-177800" eaLnBrk="1" hangingPunct="1">
              <a:buFont typeface="Wingdings" pitchFamily="2" charset="2"/>
              <a:buNone/>
            </a:pPr>
            <a:endParaRPr lang="nl-NL" sz="2000" smtClean="0">
              <a:solidFill>
                <a:schemeClr val="tx1"/>
              </a:solidFill>
            </a:endParaRPr>
          </a:p>
          <a:p>
            <a:pPr marL="177800" indent="-177800" eaLnBrk="1" hangingPunct="1">
              <a:buFont typeface="Wingdings" pitchFamily="2" charset="2"/>
              <a:buNone/>
            </a:pPr>
            <a:r>
              <a:rPr lang="nl-NL" b="1" smtClean="0">
                <a:solidFill>
                  <a:schemeClr val="tx1"/>
                </a:solidFill>
              </a:rPr>
              <a:t>Routinewerk</a:t>
            </a:r>
          </a:p>
          <a:p>
            <a:pPr marL="177800" indent="-177800" eaLnBrk="1" hangingPunct="1">
              <a:buFont typeface="Wingdings" pitchFamily="2" charset="2"/>
              <a:buNone/>
            </a:pPr>
            <a:r>
              <a:rPr lang="nl-NL" sz="2000" smtClean="0">
                <a:solidFill>
                  <a:schemeClr val="tx1"/>
                </a:solidFill>
              </a:rPr>
              <a:t>Herhalend, alles ligt vast, stabiel, einde bekend, systematisch </a:t>
            </a:r>
          </a:p>
          <a:p>
            <a:pPr marL="177800" indent="-177800" eaLnBrk="1" hangingPunct="1">
              <a:buFont typeface="Wingdings" pitchFamily="2" charset="2"/>
              <a:buNone/>
            </a:pPr>
            <a:endParaRPr lang="nl-NL" sz="2000" smtClean="0">
              <a:solidFill>
                <a:schemeClr val="tx1"/>
              </a:solidFill>
            </a:endParaRPr>
          </a:p>
          <a:p>
            <a:pPr marL="177800" indent="-177800" eaLnBrk="1" hangingPunct="1">
              <a:buFont typeface="Wingdings" pitchFamily="2" charset="2"/>
              <a:buNone/>
            </a:pPr>
            <a:r>
              <a:rPr lang="nl-NL" b="1" smtClean="0">
                <a:solidFill>
                  <a:schemeClr val="tx1"/>
                </a:solidFill>
              </a:rPr>
              <a:t>Projectmatig werken</a:t>
            </a:r>
          </a:p>
          <a:p>
            <a:pPr marL="177800" indent="-177800" eaLnBrk="1" hangingPunct="1">
              <a:buFont typeface="Wingdings" pitchFamily="2" charset="2"/>
              <a:buNone/>
            </a:pPr>
            <a:r>
              <a:rPr lang="nl-NL" sz="2000" smtClean="0">
                <a:solidFill>
                  <a:schemeClr val="tx1"/>
                </a:solidFill>
              </a:rPr>
              <a:t>Nadruk op denken, planningsaanpak, einde gepland,  systematisch werken</a:t>
            </a:r>
          </a:p>
          <a:p>
            <a:pPr marL="177800" indent="-177800" eaLnBrk="1" hangingPunct="1">
              <a:buFont typeface="Wingdings" pitchFamily="2" charset="2"/>
              <a:buNone/>
            </a:pPr>
            <a:endParaRPr lang="nl-NL" sz="2800" b="1" smtClean="0">
              <a:solidFill>
                <a:schemeClr val="tx1"/>
              </a:solidFill>
              <a:sym typeface="Wingdings" pitchFamily="2" charset="2"/>
            </a:endParaRPr>
          </a:p>
          <a:p>
            <a:pPr marL="177800" indent="-177800" eaLnBrk="1" hangingPunct="1">
              <a:buFont typeface="Wingdings" pitchFamily="2" charset="2"/>
              <a:buNone/>
            </a:pPr>
            <a:endParaRPr lang="nl-NL" sz="2800" b="1" smtClean="0">
              <a:solidFill>
                <a:schemeClr val="tx1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43000" y="928688"/>
            <a:ext cx="674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nl-NL" sz="3200" dirty="0">
                <a:solidFill>
                  <a:srgbClr val="CC0000"/>
                </a:solidFill>
              </a:rPr>
              <a:t>Kenmerken project</a:t>
            </a:r>
            <a:r>
              <a:rPr lang="nl-NL" sz="2200" b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8450" y="1857375"/>
            <a:ext cx="6748463" cy="4092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nl-NL" smtClean="0">
                <a:solidFill>
                  <a:schemeClr val="tx1"/>
                </a:solidFill>
              </a:rPr>
              <a:t>concreet eindresultaat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nl-NL" smtClean="0">
                <a:solidFill>
                  <a:schemeClr val="tx1"/>
                </a:solidFill>
              </a:rPr>
              <a:t>duidelijk begin en einde (tijdelijk)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nl-NL" smtClean="0">
                <a:solidFill>
                  <a:schemeClr val="tx1"/>
                </a:solidFill>
              </a:rPr>
              <a:t>beperkende voorwaarden (tijd, geld, kwaliteit)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nl-NL" smtClean="0">
                <a:solidFill>
                  <a:schemeClr val="tx1"/>
                </a:solidFill>
              </a:rPr>
              <a:t>opdrachtgever / klant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nl-NL" smtClean="0">
                <a:solidFill>
                  <a:schemeClr val="tx1"/>
                </a:solidFill>
              </a:rPr>
              <a:t>multidisciplinaire teams</a:t>
            </a:r>
          </a:p>
          <a:p>
            <a:pPr marL="177800" indent="-177800" eaLnBrk="1" hangingPunct="1">
              <a:buFont typeface="Wingdings" pitchFamily="2" charset="2"/>
              <a:buNone/>
              <a:defRPr/>
            </a:pPr>
            <a:endParaRPr lang="nl-NL" sz="2000" b="1" smtClean="0">
              <a:solidFill>
                <a:schemeClr val="bg2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allAtOnce"/>
    </p:bldLst>
  </p:timing>
</p:sld>
</file>

<file path=ppt/theme/theme1.xml><?xml version="1.0" encoding="utf-8"?>
<a:theme xmlns:a="http://schemas.openxmlformats.org/drawingml/2006/main" name="HAN Default">
  <a:themeElements>
    <a:clrScheme name="HAN Default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HAN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Defaul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Defaul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AC0B3C8-89BE-4005-A093-C69F9DBF1F02}"/>
</file>

<file path=customXml/itemProps2.xml><?xml version="1.0" encoding="utf-8"?>
<ds:datastoreItem xmlns:ds="http://schemas.openxmlformats.org/officeDocument/2006/customXml" ds:itemID="{4BB750DC-8E4A-4A19-8EBD-EBA0316D1C29}"/>
</file>

<file path=customXml/itemProps3.xml><?xml version="1.0" encoding="utf-8"?>
<ds:datastoreItem xmlns:ds="http://schemas.openxmlformats.org/officeDocument/2006/customXml" ds:itemID="{39C15894-BF2C-41C2-99BE-B94F77E5381D}"/>
</file>

<file path=docProps/app.xml><?xml version="1.0" encoding="utf-8"?>
<Properties xmlns="http://schemas.openxmlformats.org/officeDocument/2006/extended-properties" xmlns:vt="http://schemas.openxmlformats.org/officeDocument/2006/docPropsVTypes">
  <Template>A:\HAN Default.ppt</Template>
  <TotalTime>0</TotalTime>
  <Words>928</Words>
  <Application>Microsoft Office PowerPoint</Application>
  <PresentationFormat>Overhead</PresentationFormat>
  <Paragraphs>192</Paragraphs>
  <Slides>24</Slides>
  <Notes>10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27" baseType="lpstr">
      <vt:lpstr>HAN Default</vt:lpstr>
      <vt:lpstr>SmartDraw</vt:lpstr>
      <vt:lpstr>Photo Editor-foto</vt:lpstr>
      <vt:lpstr> </vt:lpstr>
      <vt:lpstr>Dia 2</vt:lpstr>
      <vt:lpstr>Praktische organisatie</vt:lpstr>
      <vt:lpstr>Context vaardigheden I-project</vt:lpstr>
      <vt:lpstr>Nadere kennismaking</vt:lpstr>
      <vt:lpstr>Dia 6</vt:lpstr>
      <vt:lpstr>Dia 7</vt:lpstr>
      <vt:lpstr>Dia 8</vt:lpstr>
      <vt:lpstr>Dia 9</vt:lpstr>
      <vt:lpstr>Dia 10</vt:lpstr>
      <vt:lpstr>Fasering</vt:lpstr>
      <vt:lpstr>Dia 12</vt:lpstr>
      <vt:lpstr>Dia 13</vt:lpstr>
      <vt:lpstr>Dia 14</vt:lpstr>
      <vt:lpstr>Plan van aanpak</vt:lpstr>
      <vt:lpstr>Dia 16</vt:lpstr>
      <vt:lpstr>Dia 17</vt:lpstr>
      <vt:lpstr>Dia 18</vt:lpstr>
      <vt:lpstr>Planning: te vrijblijvend</vt:lpstr>
      <vt:lpstr>Planning: te globaal</vt:lpstr>
      <vt:lpstr>Planning: gedetailleerd genoeg</vt:lpstr>
      <vt:lpstr>…..?</vt:lpstr>
      <vt:lpstr>Dia 23</vt:lpstr>
      <vt:lpstr> </vt:lpstr>
    </vt:vector>
  </TitlesOfParts>
  <Company>HAN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HAN-webvoorziening via CMS</dc:title>
  <dc:creator>Paul Siepman</dc:creator>
  <cp:lastModifiedBy>blv</cp:lastModifiedBy>
  <cp:revision>385</cp:revision>
  <cp:lastPrinted>2001-03-19T21:19:05Z</cp:lastPrinted>
  <dcterms:created xsi:type="dcterms:W3CDTF">1999-11-07T23:58:25Z</dcterms:created>
  <dcterms:modified xsi:type="dcterms:W3CDTF">2012-08-27T12:04:19Z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