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sldIdLst>
    <p:sldId id="256" r:id="rId2"/>
    <p:sldId id="289" r:id="rId3"/>
    <p:sldId id="275" r:id="rId4"/>
    <p:sldId id="288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6" r:id="rId18"/>
    <p:sldId id="290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2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770C-9342-4D92-BC68-716B56A347A2}" type="datetimeFigureOut">
              <a:rPr lang="nl-NL" smtClean="0"/>
              <a:t>19-11-2013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AD03-9742-4A69-BFC0-5FDA7E9E25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0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C72D6-4132-440F-A795-74FF9D7320CC}" type="slidenum">
              <a:rPr lang="nb-NO"/>
              <a:pPr/>
              <a:t>3</a:t>
            </a:fld>
            <a:endParaRPr lang="nb-NO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614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E8D1B-068E-41FC-BC86-CA473B20F13B}" type="slidenum">
              <a:rPr lang="nb-NO"/>
              <a:pPr/>
              <a:t>13</a:t>
            </a:fld>
            <a:endParaRPr lang="nb-NO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NL" sz="1000" dirty="0" smtClean="0"/>
              <a:t>Beschrijving </a:t>
            </a:r>
            <a:r>
              <a:rPr lang="nl-NL" sz="1000" dirty="0"/>
              <a:t>van maatregelen die genomen kunnen worden om:</a:t>
            </a:r>
          </a:p>
          <a:p>
            <a:pPr lvl="2"/>
            <a:r>
              <a:rPr lang="nl-NL" sz="1000" dirty="0"/>
              <a:t>Het effect van de gebeurtenis te minimaliseren</a:t>
            </a:r>
          </a:p>
          <a:p>
            <a:pPr lvl="2"/>
            <a:r>
              <a:rPr lang="nl-NL" sz="1000" dirty="0"/>
              <a:t>Het risico over te dragen</a:t>
            </a:r>
          </a:p>
          <a:p>
            <a:pPr lvl="2"/>
            <a:r>
              <a:rPr lang="nl-NL" sz="1000" dirty="0"/>
              <a:t>Het risico te mijden</a:t>
            </a:r>
          </a:p>
          <a:p>
            <a:pPr lvl="2"/>
            <a:r>
              <a:rPr lang="nl-NL" sz="1000" dirty="0"/>
              <a:t>Het risico te accepteren</a:t>
            </a:r>
          </a:p>
          <a:p>
            <a:pPr lvl="1"/>
            <a:r>
              <a:rPr lang="nl-NL" sz="1000" dirty="0"/>
              <a:t>Type maatregelen:</a:t>
            </a:r>
          </a:p>
          <a:p>
            <a:pPr lvl="2"/>
            <a:r>
              <a:rPr lang="nb-NO" sz="1000" dirty="0"/>
              <a:t>One-time action</a:t>
            </a:r>
          </a:p>
          <a:p>
            <a:pPr lvl="2"/>
            <a:r>
              <a:rPr lang="nb-NO" sz="1000" dirty="0"/>
              <a:t>Periodic action</a:t>
            </a:r>
          </a:p>
          <a:p>
            <a:pPr lvl="2"/>
            <a:r>
              <a:rPr lang="nb-NO" sz="1000" dirty="0"/>
              <a:t>Permanent action (monitoring/control)</a:t>
            </a:r>
            <a:endParaRPr lang="nl-NL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849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B95CD-F0EB-4156-AEF5-54D2AD5DA08A}" type="slidenum">
              <a:rPr lang="nb-NO"/>
              <a:pPr/>
              <a:t>14</a:t>
            </a:fld>
            <a:endParaRPr lang="nb-NO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2623D-CF16-45E7-9F1C-BA73EEE1F955}" type="slidenum">
              <a:rPr lang="nb-NO"/>
              <a:pPr/>
              <a:t>15</a:t>
            </a:fld>
            <a:endParaRPr lang="nb-NO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338B6-0EF7-425C-B3E7-FB287F8D8114}" type="slidenum">
              <a:rPr lang="nb-NO"/>
              <a:pPr/>
              <a:t>16</a:t>
            </a:fld>
            <a:endParaRPr lang="nb-NO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DEDA0-DD84-41D4-9DD6-E441ACABCCC9}" type="slidenum">
              <a:rPr lang="nb-NO"/>
              <a:pPr/>
              <a:t>4</a:t>
            </a:fld>
            <a:endParaRPr lang="nb-NO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471C3-C345-4771-B328-76585E0A8652}" type="slidenum">
              <a:rPr lang="nb-NO"/>
              <a:pPr/>
              <a:t>5</a:t>
            </a:fld>
            <a:endParaRPr lang="nb-NO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6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78795-696A-4CD5-AFA5-AD27E89D488E}" type="slidenum">
              <a:rPr lang="nb-NO"/>
              <a:pPr/>
              <a:t>6</a:t>
            </a:fld>
            <a:endParaRPr lang="nb-NO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8C9AD-F773-467C-9B8F-1821F02C8228}" type="slidenum">
              <a:rPr lang="nb-NO"/>
              <a:pPr/>
              <a:t>8</a:t>
            </a:fld>
            <a:endParaRPr lang="nb-NO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2AC38-BABE-4309-B82E-76ED6ED47A7A}" type="slidenum">
              <a:rPr lang="nb-NO"/>
              <a:pPr/>
              <a:t>9</a:t>
            </a:fld>
            <a:endParaRPr lang="nb-NO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9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74F78-36FD-4389-BF89-EC771382E147}" type="slidenum">
              <a:rPr lang="nb-NO"/>
              <a:pPr/>
              <a:t>10</a:t>
            </a:fld>
            <a:endParaRPr lang="nb-NO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E8C63-0C4D-461D-9330-15E6CE477338}" type="slidenum">
              <a:rPr lang="nb-NO"/>
              <a:pPr/>
              <a:t>11</a:t>
            </a:fld>
            <a:endParaRPr lang="nb-NO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D8EEE-DF72-430D-BD4B-0A5BB5B5BB7C}" type="slidenum">
              <a:rPr lang="nb-NO"/>
              <a:pPr/>
              <a:t>12</a:t>
            </a:fld>
            <a:endParaRPr lang="nb-NO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2" name="Afbeelding 11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840538" cy="6477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713788" cy="5183187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025" y="6496050"/>
            <a:ext cx="2895600" cy="2079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© Det Norske Veritas AS. All rights reserved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372475" y="6492875"/>
            <a:ext cx="592138" cy="2079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 Slide </a:t>
            </a:r>
            <a:fld id="{DCFA24B2-FE4A-40B7-AF66-56616F766F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quarter" idx="12"/>
          </p:nvPr>
        </p:nvSpPr>
        <p:spPr>
          <a:xfrm>
            <a:off x="3852863" y="6492875"/>
            <a:ext cx="1439862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1ECC0-AEA7-4718-A39E-AAD7038C967E}" type="datetime4">
              <a:rPr lang="en-GB"/>
              <a:pPr/>
              <a:t>19 November 2013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3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9" descr="logoNLl-transparant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Gerrit.Vogelzang@han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errit.vogelzang@han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able.nl/artikel/nieuws/overheid/4728040/1277202/rijk-geeft-minder-uit-aan-grote-en-risicovolle-ict.html?utm_source=Nieuwsbrief&amp;utm_medium=E-mail&amp;utm_campaign=Redactiemai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 smtClean="0"/>
              <a:t>Workshop 1:  Risicomanagement!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4294967295"/>
          </p:nvPr>
        </p:nvSpPr>
        <p:spPr>
          <a:xfrm>
            <a:off x="6084341" y="3780000"/>
            <a:ext cx="2520107" cy="459090"/>
          </a:xfrm>
        </p:spPr>
        <p:txBody>
          <a:bodyPr/>
          <a:lstStyle/>
          <a:p>
            <a:pPr algn="ctr">
              <a:buNone/>
            </a:pPr>
            <a:r>
              <a:rPr lang="nl-NL" sz="1600" dirty="0" smtClean="0"/>
              <a:t>Pr-IP</a:t>
            </a:r>
          </a:p>
          <a:p>
            <a:pPr algn="ctr">
              <a:buNone/>
            </a:pPr>
            <a:r>
              <a:rPr lang="nl-NL" sz="1600" dirty="0" smtClean="0"/>
              <a:t>Propedeuse I-Project</a:t>
            </a:r>
          </a:p>
          <a:p>
            <a:pPr algn="ctr">
              <a:buNone/>
            </a:pPr>
            <a:r>
              <a:rPr lang="nl-NL" sz="1600" dirty="0" smtClean="0"/>
              <a:t>Gerrit Vogelzang</a:t>
            </a:r>
          </a:p>
          <a:p>
            <a:pPr algn="ctr">
              <a:buNone/>
            </a:pPr>
            <a:r>
              <a:rPr lang="nl-NL" sz="1600" dirty="0" smtClean="0">
                <a:hlinkClick r:id="rId2"/>
              </a:rPr>
              <a:t>Gerrit.Vogelzang@han.nl</a:t>
            </a:r>
            <a:r>
              <a:rPr lang="nl-NL" sz="1600" dirty="0" smtClean="0"/>
              <a:t> </a:t>
            </a:r>
          </a:p>
          <a:p>
            <a:pPr algn="ctr">
              <a:buNone/>
            </a:pP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Risico-identificatie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dirty="0"/>
              <a:t>Identificatie van de IT-risico’s </a:t>
            </a:r>
            <a:r>
              <a:rPr lang="nl-NL" b="0" dirty="0" smtClean="0"/>
              <a:t/>
            </a:r>
            <a:br>
              <a:rPr lang="nl-NL" b="0" dirty="0" smtClean="0"/>
            </a:br>
            <a:r>
              <a:rPr lang="nl-NL" b="0" dirty="0" smtClean="0"/>
              <a:t>op </a:t>
            </a:r>
            <a:r>
              <a:rPr lang="nl-NL" b="0" dirty="0"/>
              <a:t>basis van </a:t>
            </a:r>
            <a:br>
              <a:rPr lang="nl-NL" b="0" dirty="0"/>
            </a:br>
            <a:r>
              <a:rPr lang="nl-NL" b="0" dirty="0"/>
              <a:t>bedreigingen en kwetsbaarheden </a:t>
            </a:r>
          </a:p>
          <a:p>
            <a:r>
              <a:rPr lang="nl-NL" b="0" dirty="0"/>
              <a:t>Beschrijving van de IT-risico’s (inclusief gevolgen </a:t>
            </a:r>
            <a:r>
              <a:rPr lang="nl-NL" b="0" dirty="0" smtClean="0"/>
              <a:t>van </a:t>
            </a:r>
            <a:r>
              <a:rPr lang="nl-NL" b="0" dirty="0"/>
              <a:t>risico’s)</a:t>
            </a:r>
          </a:p>
          <a:p>
            <a:r>
              <a:rPr lang="nl-NL" b="0" dirty="0"/>
              <a:t>Structurering van de IT-risico’s (clustering van risico’s)</a:t>
            </a:r>
            <a:endParaRPr lang="en-GB" b="0" dirty="0"/>
          </a:p>
        </p:txBody>
      </p:sp>
      <p:grpSp>
        <p:nvGrpSpPr>
          <p:cNvPr id="222250" name="Group 42"/>
          <p:cNvGrpSpPr>
            <a:grpSpLocks/>
          </p:cNvGrpSpPr>
          <p:nvPr/>
        </p:nvGrpSpPr>
        <p:grpSpPr bwMode="auto">
          <a:xfrm>
            <a:off x="7146925" y="1057275"/>
            <a:ext cx="1809750" cy="1897063"/>
            <a:chOff x="4502" y="666"/>
            <a:chExt cx="1140" cy="1195"/>
          </a:xfrm>
        </p:grpSpPr>
        <p:sp>
          <p:nvSpPr>
            <p:cNvPr id="222244" name="Oval 36"/>
            <p:cNvSpPr>
              <a:spLocks noChangeAspect="1" noChangeArrowheads="1"/>
            </p:cNvSpPr>
            <p:nvPr/>
          </p:nvSpPr>
          <p:spPr bwMode="auto">
            <a:xfrm>
              <a:off x="4509" y="753"/>
              <a:ext cx="1110" cy="1108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22245" name="AutoShape 37"/>
            <p:cNvSpPr>
              <a:spLocks noChangeAspect="1" noChangeArrowheads="1"/>
            </p:cNvSpPr>
            <p:nvPr/>
          </p:nvSpPr>
          <p:spPr bwMode="auto">
            <a:xfrm>
              <a:off x="4901" y="666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2246" name="AutoShape 38"/>
            <p:cNvSpPr>
              <a:spLocks noChangeAspect="1" noChangeArrowheads="1"/>
            </p:cNvSpPr>
            <p:nvPr/>
          </p:nvSpPr>
          <p:spPr bwMode="auto">
            <a:xfrm rot="3791163">
              <a:off x="5366" y="979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2247" name="AutoShape 39"/>
            <p:cNvSpPr>
              <a:spLocks noChangeAspect="1" noChangeArrowheads="1"/>
            </p:cNvSpPr>
            <p:nvPr/>
          </p:nvSpPr>
          <p:spPr bwMode="auto">
            <a:xfrm rot="7987007">
              <a:off x="5282" y="1553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2248" name="AutoShape 40"/>
            <p:cNvSpPr>
              <a:spLocks noChangeAspect="1" noChangeArrowheads="1"/>
            </p:cNvSpPr>
            <p:nvPr/>
          </p:nvSpPr>
          <p:spPr bwMode="auto">
            <a:xfrm rot="39491521">
              <a:off x="4421" y="958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2249" name="AutoShape 41"/>
            <p:cNvSpPr>
              <a:spLocks noChangeAspect="1" noChangeArrowheads="1"/>
            </p:cNvSpPr>
            <p:nvPr/>
          </p:nvSpPr>
          <p:spPr bwMode="auto">
            <a:xfrm rot="56884285">
              <a:off x="4485" y="1555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22252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62550"/>
            <a:ext cx="2895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Risicoanalyse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dirty="0"/>
              <a:t>Beoordeling van alle risico’s </a:t>
            </a:r>
            <a:r>
              <a:rPr lang="nl-NL" b="0" dirty="0" smtClean="0"/>
              <a:t/>
            </a:r>
            <a:br>
              <a:rPr lang="nl-NL" b="0" dirty="0" smtClean="0"/>
            </a:br>
            <a:r>
              <a:rPr lang="nl-NL" b="0" dirty="0" smtClean="0"/>
              <a:t>met </a:t>
            </a:r>
            <a:r>
              <a:rPr lang="nl-NL" b="0" dirty="0"/>
              <a:t>in achtneming van </a:t>
            </a:r>
            <a:br>
              <a:rPr lang="nl-NL" b="0" dirty="0"/>
            </a:br>
            <a:r>
              <a:rPr lang="nl-NL" b="0" dirty="0"/>
              <a:t>de </a:t>
            </a:r>
            <a:r>
              <a:rPr lang="nl-NL" b="0" i="1" dirty="0"/>
              <a:t>kans</a:t>
            </a:r>
            <a:r>
              <a:rPr lang="nl-NL" b="0" dirty="0"/>
              <a:t> en </a:t>
            </a:r>
            <a:r>
              <a:rPr lang="nl-NL" b="0" i="1" dirty="0"/>
              <a:t>impact</a:t>
            </a:r>
          </a:p>
          <a:p>
            <a:r>
              <a:rPr lang="nl-NL" b="0" dirty="0"/>
              <a:t>Toewijzing van risico-eigenaren</a:t>
            </a:r>
          </a:p>
          <a:p>
            <a:r>
              <a:rPr lang="nl-NL" b="0" dirty="0"/>
              <a:t>Representatie van het potentiële risicoprofiel</a:t>
            </a:r>
          </a:p>
          <a:p>
            <a:r>
              <a:rPr lang="nl-NL" b="0" dirty="0"/>
              <a:t>Prioritering van de risico’s </a:t>
            </a:r>
            <a:endParaRPr lang="en-US" b="0" dirty="0"/>
          </a:p>
        </p:txBody>
      </p:sp>
      <p:grpSp>
        <p:nvGrpSpPr>
          <p:cNvPr id="224313" name="Group 57"/>
          <p:cNvGrpSpPr>
            <a:grpSpLocks/>
          </p:cNvGrpSpPr>
          <p:nvPr/>
        </p:nvGrpSpPr>
        <p:grpSpPr bwMode="auto">
          <a:xfrm>
            <a:off x="7146925" y="1057275"/>
            <a:ext cx="1809750" cy="1897063"/>
            <a:chOff x="4502" y="666"/>
            <a:chExt cx="1140" cy="1195"/>
          </a:xfrm>
        </p:grpSpPr>
        <p:sp>
          <p:nvSpPr>
            <p:cNvPr id="224304" name="Oval 48"/>
            <p:cNvSpPr>
              <a:spLocks noChangeAspect="1" noChangeArrowheads="1"/>
            </p:cNvSpPr>
            <p:nvPr/>
          </p:nvSpPr>
          <p:spPr bwMode="auto">
            <a:xfrm>
              <a:off x="4509" y="753"/>
              <a:ext cx="1110" cy="1108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24305" name="AutoShape 49"/>
            <p:cNvSpPr>
              <a:spLocks noChangeAspect="1" noChangeArrowheads="1"/>
            </p:cNvSpPr>
            <p:nvPr/>
          </p:nvSpPr>
          <p:spPr bwMode="auto">
            <a:xfrm>
              <a:off x="4901" y="666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4306" name="AutoShape 50"/>
            <p:cNvSpPr>
              <a:spLocks noChangeAspect="1" noChangeArrowheads="1"/>
            </p:cNvSpPr>
            <p:nvPr/>
          </p:nvSpPr>
          <p:spPr bwMode="auto">
            <a:xfrm rot="3791163">
              <a:off x="5366" y="979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4307" name="AutoShape 51"/>
            <p:cNvSpPr>
              <a:spLocks noChangeAspect="1" noChangeArrowheads="1"/>
            </p:cNvSpPr>
            <p:nvPr/>
          </p:nvSpPr>
          <p:spPr bwMode="auto">
            <a:xfrm rot="7987007">
              <a:off x="5282" y="1553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4308" name="AutoShape 52"/>
            <p:cNvSpPr>
              <a:spLocks noChangeAspect="1" noChangeArrowheads="1"/>
            </p:cNvSpPr>
            <p:nvPr/>
          </p:nvSpPr>
          <p:spPr bwMode="auto">
            <a:xfrm rot="39491521">
              <a:off x="4421" y="958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4309" name="AutoShape 53"/>
            <p:cNvSpPr>
              <a:spLocks noChangeAspect="1" noChangeArrowheads="1"/>
            </p:cNvSpPr>
            <p:nvPr/>
          </p:nvSpPr>
          <p:spPr bwMode="auto">
            <a:xfrm rot="56884285">
              <a:off x="4485" y="1555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Initieel risicoprofiel</a:t>
            </a:r>
            <a:endParaRPr lang="en-US"/>
          </a:p>
        </p:txBody>
      </p:sp>
      <p:graphicFrame>
        <p:nvGraphicFramePr>
          <p:cNvPr id="249995" name="Group 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691407"/>
              </p:ext>
            </p:extLst>
          </p:nvPr>
        </p:nvGraphicFramePr>
        <p:xfrm>
          <a:off x="517525" y="1109663"/>
          <a:ext cx="7816850" cy="4889500"/>
        </p:xfrm>
        <a:graphic>
          <a:graphicData uri="http://schemas.openxmlformats.org/drawingml/2006/table">
            <a:tbl>
              <a:tblPr/>
              <a:tblGrid>
                <a:gridCol w="1954213"/>
                <a:gridCol w="1954212"/>
                <a:gridCol w="1954213"/>
                <a:gridCol w="1954212"/>
              </a:tblGrid>
              <a:tr h="12223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Hoog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2223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2223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Laag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2223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Laag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Hoog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9900" name="Oval 44"/>
          <p:cNvSpPr>
            <a:spLocks noChangeArrowheads="1"/>
          </p:cNvSpPr>
          <p:nvPr/>
        </p:nvSpPr>
        <p:spPr bwMode="auto">
          <a:xfrm>
            <a:off x="3287713" y="1619250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1" name="Oval 45"/>
          <p:cNvSpPr>
            <a:spLocks noChangeArrowheads="1"/>
          </p:cNvSpPr>
          <p:nvPr/>
        </p:nvSpPr>
        <p:spPr bwMode="auto">
          <a:xfrm>
            <a:off x="7769225" y="3014663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2" name="Oval 46"/>
          <p:cNvSpPr>
            <a:spLocks noChangeArrowheads="1"/>
          </p:cNvSpPr>
          <p:nvPr/>
        </p:nvSpPr>
        <p:spPr bwMode="auto">
          <a:xfrm>
            <a:off x="3221038" y="3962400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3" name="Oval 47"/>
          <p:cNvSpPr>
            <a:spLocks noChangeArrowheads="1"/>
          </p:cNvSpPr>
          <p:nvPr/>
        </p:nvSpPr>
        <p:spPr bwMode="auto">
          <a:xfrm>
            <a:off x="5060950" y="2717800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4" name="Oval 48"/>
          <p:cNvSpPr>
            <a:spLocks noChangeArrowheads="1"/>
          </p:cNvSpPr>
          <p:nvPr/>
        </p:nvSpPr>
        <p:spPr bwMode="auto">
          <a:xfrm>
            <a:off x="7245350" y="1531938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5" name="Oval 49"/>
          <p:cNvSpPr>
            <a:spLocks noChangeArrowheads="1"/>
          </p:cNvSpPr>
          <p:nvPr/>
        </p:nvSpPr>
        <p:spPr bwMode="auto">
          <a:xfrm>
            <a:off x="5788025" y="2725738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06" name="Oval 50"/>
          <p:cNvSpPr>
            <a:spLocks noChangeArrowheads="1"/>
          </p:cNvSpPr>
          <p:nvPr/>
        </p:nvSpPr>
        <p:spPr bwMode="auto">
          <a:xfrm>
            <a:off x="7021513" y="4089400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9951" name="Text Box 95"/>
          <p:cNvSpPr txBox="1">
            <a:spLocks noChangeArrowheads="1"/>
          </p:cNvSpPr>
          <p:nvPr/>
        </p:nvSpPr>
        <p:spPr bwMode="auto">
          <a:xfrm rot="16200000">
            <a:off x="-750887" y="2946400"/>
            <a:ext cx="4248150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>
                <a:latin typeface="Arial" panose="020B0604020202020204" pitchFamily="34" charset="0"/>
              </a:rPr>
              <a:t>KANS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49952" name="Text Box 96"/>
          <p:cNvSpPr txBox="1">
            <a:spLocks noChangeArrowheads="1"/>
          </p:cNvSpPr>
          <p:nvPr/>
        </p:nvSpPr>
        <p:spPr bwMode="auto">
          <a:xfrm>
            <a:off x="1616075" y="5313363"/>
            <a:ext cx="6718300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>
                <a:latin typeface="Arial" panose="020B0604020202020204" pitchFamily="34" charset="0"/>
              </a:rPr>
              <a:t>IMPACT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49994" name="Oval 138"/>
          <p:cNvSpPr>
            <a:spLocks noChangeArrowheads="1"/>
          </p:cNvSpPr>
          <p:nvPr/>
        </p:nvSpPr>
        <p:spPr bwMode="auto">
          <a:xfrm>
            <a:off x="5272088" y="3997325"/>
            <a:ext cx="263525" cy="2413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Risicokerende maatregelen</a:t>
            </a:r>
          </a:p>
        </p:txBody>
      </p:sp>
      <p:sp>
        <p:nvSpPr>
          <p:cNvPr id="22634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212300" y="1675606"/>
            <a:ext cx="6618288" cy="4735512"/>
          </a:xfrm>
        </p:spPr>
        <p:txBody>
          <a:bodyPr/>
          <a:lstStyle/>
          <a:p>
            <a:r>
              <a:rPr lang="nl-NL" b="0" dirty="0"/>
              <a:t>Identificatie van acties, gerelateerd aan relevante risico’s</a:t>
            </a:r>
          </a:p>
          <a:p>
            <a:r>
              <a:rPr lang="nl-NL" b="0" dirty="0"/>
              <a:t>Schatten van de kosten van de acties</a:t>
            </a:r>
          </a:p>
          <a:p>
            <a:r>
              <a:rPr lang="nl-NL" b="0" dirty="0"/>
              <a:t>Toewijzing van verantwoordelijke instantie per actie</a:t>
            </a:r>
          </a:p>
          <a:p>
            <a:r>
              <a:rPr lang="nl-NL" b="0" dirty="0"/>
              <a:t>Prioriteren maatregelen</a:t>
            </a:r>
          </a:p>
          <a:p>
            <a:r>
              <a:rPr lang="nl-NL" b="0" dirty="0"/>
              <a:t>Opstellen van actieplan</a:t>
            </a:r>
          </a:p>
          <a:p>
            <a:endParaRPr lang="en-US" b="0" dirty="0"/>
          </a:p>
        </p:txBody>
      </p:sp>
      <p:grpSp>
        <p:nvGrpSpPr>
          <p:cNvPr id="226354" name="Group 50"/>
          <p:cNvGrpSpPr>
            <a:grpSpLocks/>
          </p:cNvGrpSpPr>
          <p:nvPr/>
        </p:nvGrpSpPr>
        <p:grpSpPr bwMode="auto">
          <a:xfrm>
            <a:off x="7146925" y="1057275"/>
            <a:ext cx="1809750" cy="1897063"/>
            <a:chOff x="4502" y="666"/>
            <a:chExt cx="1140" cy="1195"/>
          </a:xfrm>
        </p:grpSpPr>
        <p:sp>
          <p:nvSpPr>
            <p:cNvPr id="226347" name="Oval 43"/>
            <p:cNvSpPr>
              <a:spLocks noChangeAspect="1" noChangeArrowheads="1"/>
            </p:cNvSpPr>
            <p:nvPr/>
          </p:nvSpPr>
          <p:spPr bwMode="auto">
            <a:xfrm>
              <a:off x="4509" y="753"/>
              <a:ext cx="1110" cy="1108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26348" name="AutoShape 44"/>
            <p:cNvSpPr>
              <a:spLocks noChangeAspect="1" noChangeArrowheads="1"/>
            </p:cNvSpPr>
            <p:nvPr/>
          </p:nvSpPr>
          <p:spPr bwMode="auto">
            <a:xfrm>
              <a:off x="4901" y="666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6349" name="AutoShape 45"/>
            <p:cNvSpPr>
              <a:spLocks noChangeAspect="1" noChangeArrowheads="1"/>
            </p:cNvSpPr>
            <p:nvPr/>
          </p:nvSpPr>
          <p:spPr bwMode="auto">
            <a:xfrm rot="3791163">
              <a:off x="5366" y="979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6350" name="AutoShape 46"/>
            <p:cNvSpPr>
              <a:spLocks noChangeAspect="1" noChangeArrowheads="1"/>
            </p:cNvSpPr>
            <p:nvPr/>
          </p:nvSpPr>
          <p:spPr bwMode="auto">
            <a:xfrm rot="7987007">
              <a:off x="5282" y="1553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6351" name="AutoShape 47"/>
            <p:cNvSpPr>
              <a:spLocks noChangeAspect="1" noChangeArrowheads="1"/>
            </p:cNvSpPr>
            <p:nvPr/>
          </p:nvSpPr>
          <p:spPr bwMode="auto">
            <a:xfrm rot="39491521">
              <a:off x="4421" y="958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352" name="AutoShape 48"/>
            <p:cNvSpPr>
              <a:spLocks noChangeAspect="1" noChangeArrowheads="1"/>
            </p:cNvSpPr>
            <p:nvPr/>
          </p:nvSpPr>
          <p:spPr bwMode="auto">
            <a:xfrm rot="56884285">
              <a:off x="4485" y="1555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2635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3276600"/>
            <a:ext cx="2981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2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Resulterend risicoprofiel</a:t>
            </a:r>
            <a:endParaRPr lang="en-US"/>
          </a:p>
        </p:txBody>
      </p:sp>
      <p:graphicFrame>
        <p:nvGraphicFramePr>
          <p:cNvPr id="270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435"/>
              </p:ext>
            </p:extLst>
          </p:nvPr>
        </p:nvGraphicFramePr>
        <p:xfrm>
          <a:off x="1449302" y="1772816"/>
          <a:ext cx="7290642" cy="4680520"/>
        </p:xfrm>
        <a:graphic>
          <a:graphicData uri="http://schemas.openxmlformats.org/drawingml/2006/table">
            <a:tbl>
              <a:tblPr/>
              <a:tblGrid>
                <a:gridCol w="1822661"/>
                <a:gridCol w="1822660"/>
                <a:gridCol w="1822661"/>
                <a:gridCol w="1822660"/>
              </a:tblGrid>
              <a:tr h="117013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Hoog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17013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17013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Laag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7013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Laag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4445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1620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520825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19780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4352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28924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349625" fontAlgn="base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B3"/>
                        </a:buClr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20000"/>
                        </a:spcAft>
                        <a:buClr>
                          <a:srgbClr val="0434B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Hoog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0373" name="Oval 37"/>
          <p:cNvSpPr>
            <a:spLocks noChangeArrowheads="1"/>
          </p:cNvSpPr>
          <p:nvPr/>
        </p:nvSpPr>
        <p:spPr bwMode="auto">
          <a:xfrm>
            <a:off x="3644349" y="3283885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4" name="Oval 38"/>
          <p:cNvSpPr>
            <a:spLocks noChangeArrowheads="1"/>
          </p:cNvSpPr>
          <p:nvPr/>
        </p:nvSpPr>
        <p:spPr bwMode="auto">
          <a:xfrm>
            <a:off x="7725811" y="4526898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5" name="Oval 39"/>
          <p:cNvSpPr>
            <a:spLocks noChangeArrowheads="1"/>
          </p:cNvSpPr>
          <p:nvPr/>
        </p:nvSpPr>
        <p:spPr bwMode="auto">
          <a:xfrm>
            <a:off x="3644349" y="4426885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6" name="Oval 40"/>
          <p:cNvSpPr>
            <a:spLocks noChangeArrowheads="1"/>
          </p:cNvSpPr>
          <p:nvPr/>
        </p:nvSpPr>
        <p:spPr bwMode="auto">
          <a:xfrm>
            <a:off x="3950736" y="4144310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7" name="Oval 41"/>
          <p:cNvSpPr>
            <a:spLocks noChangeArrowheads="1"/>
          </p:cNvSpPr>
          <p:nvPr/>
        </p:nvSpPr>
        <p:spPr bwMode="auto">
          <a:xfrm>
            <a:off x="3649111" y="2005948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8" name="Oval 42"/>
          <p:cNvSpPr>
            <a:spLocks noChangeArrowheads="1"/>
          </p:cNvSpPr>
          <p:nvPr/>
        </p:nvSpPr>
        <p:spPr bwMode="auto">
          <a:xfrm>
            <a:off x="5982736" y="4199873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79" name="Oval 43"/>
          <p:cNvSpPr>
            <a:spLocks noChangeArrowheads="1"/>
          </p:cNvSpPr>
          <p:nvPr/>
        </p:nvSpPr>
        <p:spPr bwMode="auto">
          <a:xfrm>
            <a:off x="6130374" y="4591985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80" name="Text Box 44"/>
          <p:cNvSpPr txBox="1">
            <a:spLocks noChangeArrowheads="1"/>
          </p:cNvSpPr>
          <p:nvPr/>
        </p:nvSpPr>
        <p:spPr bwMode="auto">
          <a:xfrm rot="16200000">
            <a:off x="-238289" y="3500734"/>
            <a:ext cx="4066582" cy="46384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>
                <a:latin typeface="Arial" panose="020B0604020202020204" pitchFamily="34" charset="0"/>
              </a:rPr>
              <a:t>KANS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0381" name="Text Box 45"/>
          <p:cNvSpPr txBox="1">
            <a:spLocks noChangeArrowheads="1"/>
          </p:cNvSpPr>
          <p:nvPr/>
        </p:nvSpPr>
        <p:spPr bwMode="auto">
          <a:xfrm>
            <a:off x="2473902" y="5788162"/>
            <a:ext cx="6266044" cy="46197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>
                <a:latin typeface="Arial" panose="020B0604020202020204" pitchFamily="34" charset="0"/>
              </a:rPr>
              <a:t>IMPACT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0382" name="Oval 46"/>
          <p:cNvSpPr>
            <a:spLocks noChangeArrowheads="1"/>
          </p:cNvSpPr>
          <p:nvPr/>
        </p:nvSpPr>
        <p:spPr bwMode="auto">
          <a:xfrm>
            <a:off x="5438224" y="4576110"/>
            <a:ext cx="245785" cy="2309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Implementatie maatregelen &amp; borging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72" y="1587064"/>
            <a:ext cx="6780213" cy="5183187"/>
          </a:xfrm>
        </p:spPr>
        <p:txBody>
          <a:bodyPr/>
          <a:lstStyle/>
          <a:p>
            <a:r>
              <a:rPr lang="nl-NL" sz="2400" b="0" dirty="0"/>
              <a:t>Implementatie van acties en bijwerken van actie status</a:t>
            </a:r>
          </a:p>
          <a:p>
            <a:r>
              <a:rPr lang="nl-NL" sz="2400" b="0" dirty="0"/>
              <a:t>Bijwerken van corresponderend risiconiveau</a:t>
            </a:r>
          </a:p>
          <a:p>
            <a:r>
              <a:rPr lang="nl-NL" sz="2400" b="0" dirty="0"/>
              <a:t>Continue bewaking het resulterende risicoprofiel</a:t>
            </a:r>
          </a:p>
          <a:p>
            <a:r>
              <a:rPr lang="nl-NL" sz="2400" b="0" dirty="0"/>
              <a:t>Evaluatie van effectiviteit maatregelen</a:t>
            </a:r>
            <a:endParaRPr lang="en-GB" sz="2400" b="0" dirty="0"/>
          </a:p>
          <a:p>
            <a:r>
              <a:rPr lang="nl-NL" sz="2400" b="0" dirty="0"/>
              <a:t>Periodieke update van het risicoprofiel</a:t>
            </a:r>
            <a:r>
              <a:rPr lang="en-US" sz="2400" b="0" dirty="0"/>
              <a:t> </a:t>
            </a:r>
          </a:p>
        </p:txBody>
      </p:sp>
      <p:grpSp>
        <p:nvGrpSpPr>
          <p:cNvPr id="227376" name="Group 48"/>
          <p:cNvGrpSpPr>
            <a:grpSpLocks/>
          </p:cNvGrpSpPr>
          <p:nvPr/>
        </p:nvGrpSpPr>
        <p:grpSpPr bwMode="auto">
          <a:xfrm>
            <a:off x="7146925" y="1057275"/>
            <a:ext cx="1809750" cy="1897063"/>
            <a:chOff x="4502" y="666"/>
            <a:chExt cx="1140" cy="1195"/>
          </a:xfrm>
        </p:grpSpPr>
        <p:sp>
          <p:nvSpPr>
            <p:cNvPr id="227370" name="Oval 42"/>
            <p:cNvSpPr>
              <a:spLocks noChangeAspect="1" noChangeArrowheads="1"/>
            </p:cNvSpPr>
            <p:nvPr/>
          </p:nvSpPr>
          <p:spPr bwMode="auto">
            <a:xfrm>
              <a:off x="4509" y="753"/>
              <a:ext cx="1110" cy="1108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27371" name="AutoShape 43"/>
            <p:cNvSpPr>
              <a:spLocks noChangeAspect="1" noChangeArrowheads="1"/>
            </p:cNvSpPr>
            <p:nvPr/>
          </p:nvSpPr>
          <p:spPr bwMode="auto">
            <a:xfrm>
              <a:off x="4901" y="666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7372" name="AutoShape 44"/>
            <p:cNvSpPr>
              <a:spLocks noChangeAspect="1" noChangeArrowheads="1"/>
            </p:cNvSpPr>
            <p:nvPr/>
          </p:nvSpPr>
          <p:spPr bwMode="auto">
            <a:xfrm rot="3791163">
              <a:off x="5366" y="979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7373" name="AutoShape 45"/>
            <p:cNvSpPr>
              <a:spLocks noChangeAspect="1" noChangeArrowheads="1"/>
            </p:cNvSpPr>
            <p:nvPr/>
          </p:nvSpPr>
          <p:spPr bwMode="auto">
            <a:xfrm rot="7987007">
              <a:off x="5282" y="1553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7374" name="AutoShape 46"/>
            <p:cNvSpPr>
              <a:spLocks noChangeAspect="1" noChangeArrowheads="1"/>
            </p:cNvSpPr>
            <p:nvPr/>
          </p:nvSpPr>
          <p:spPr bwMode="auto">
            <a:xfrm rot="39491521">
              <a:off x="4421" y="958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7375" name="AutoShape 47"/>
            <p:cNvSpPr>
              <a:spLocks noChangeAspect="1" noChangeArrowheads="1"/>
            </p:cNvSpPr>
            <p:nvPr/>
          </p:nvSpPr>
          <p:spPr bwMode="auto">
            <a:xfrm rot="56884285">
              <a:off x="4485" y="1555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7380" name="Group 52"/>
          <p:cNvGrpSpPr>
            <a:grpSpLocks/>
          </p:cNvGrpSpPr>
          <p:nvPr/>
        </p:nvGrpSpPr>
        <p:grpSpPr bwMode="auto">
          <a:xfrm>
            <a:off x="6281738" y="3938588"/>
            <a:ext cx="2409825" cy="2371725"/>
            <a:chOff x="1395" y="2301"/>
            <a:chExt cx="1518" cy="1494"/>
          </a:xfrm>
        </p:grpSpPr>
        <p:pic>
          <p:nvPicPr>
            <p:cNvPr id="227378" name="Picture 5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2301"/>
              <a:ext cx="1518" cy="1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379" name="Picture 5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" y="3195"/>
              <a:ext cx="126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2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Risicoprofiel</a:t>
            </a:r>
            <a:endParaRPr lang="en-US"/>
          </a:p>
        </p:txBody>
      </p:sp>
      <p:grpSp>
        <p:nvGrpSpPr>
          <p:cNvPr id="269359" name="Group 47"/>
          <p:cNvGrpSpPr>
            <a:grpSpLocks/>
          </p:cNvGrpSpPr>
          <p:nvPr/>
        </p:nvGrpSpPr>
        <p:grpSpPr bwMode="auto">
          <a:xfrm>
            <a:off x="301625" y="2668588"/>
            <a:ext cx="3354388" cy="2835275"/>
            <a:chOff x="462" y="835"/>
            <a:chExt cx="4924" cy="3080"/>
          </a:xfrm>
        </p:grpSpPr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4155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Hoog</a:t>
              </a:r>
              <a:endParaRPr lang="en-US" sz="1000"/>
            </a:p>
          </p:txBody>
        </p:sp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2924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Middel</a:t>
              </a:r>
              <a:endParaRPr lang="en-US" sz="1000"/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1693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Laag</a:t>
              </a:r>
              <a:endParaRPr lang="en-US" sz="1000"/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462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4155" y="237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2924" y="237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1693" y="237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4" name="Rectangle 12"/>
            <p:cNvSpPr>
              <a:spLocks noChangeArrowheads="1"/>
            </p:cNvSpPr>
            <p:nvPr/>
          </p:nvSpPr>
          <p:spPr bwMode="auto">
            <a:xfrm>
              <a:off x="462" y="237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Laag</a:t>
              </a:r>
              <a:endParaRPr lang="en-US" sz="1000"/>
            </a:p>
          </p:txBody>
        </p:sp>
        <p:sp>
          <p:nvSpPr>
            <p:cNvPr id="269325" name="Rectangle 13"/>
            <p:cNvSpPr>
              <a:spLocks noChangeArrowheads="1"/>
            </p:cNvSpPr>
            <p:nvPr/>
          </p:nvSpPr>
          <p:spPr bwMode="auto">
            <a:xfrm>
              <a:off x="4155" y="160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6" name="Rectangle 14"/>
            <p:cNvSpPr>
              <a:spLocks noChangeArrowheads="1"/>
            </p:cNvSpPr>
            <p:nvPr/>
          </p:nvSpPr>
          <p:spPr bwMode="auto">
            <a:xfrm>
              <a:off x="2924" y="160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7" name="Rectangle 15"/>
            <p:cNvSpPr>
              <a:spLocks noChangeArrowheads="1"/>
            </p:cNvSpPr>
            <p:nvPr/>
          </p:nvSpPr>
          <p:spPr bwMode="auto">
            <a:xfrm>
              <a:off x="1693" y="160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462" y="160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Middel</a:t>
              </a:r>
              <a:endParaRPr lang="en-US" sz="1000"/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4155" y="83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2924" y="83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1693" y="83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32" name="Rectangle 20"/>
            <p:cNvSpPr>
              <a:spLocks noChangeArrowheads="1"/>
            </p:cNvSpPr>
            <p:nvPr/>
          </p:nvSpPr>
          <p:spPr bwMode="auto">
            <a:xfrm>
              <a:off x="462" y="83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Hoog</a:t>
              </a:r>
              <a:endParaRPr lang="en-US" sz="1000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462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4" name="Line 22"/>
            <p:cNvSpPr>
              <a:spLocks noChangeShapeType="1"/>
            </p:cNvSpPr>
            <p:nvPr/>
          </p:nvSpPr>
          <p:spPr bwMode="auto">
            <a:xfrm>
              <a:off x="462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>
              <a:off x="462" y="83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5386" y="83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1693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2924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39" name="Line 27"/>
            <p:cNvSpPr>
              <a:spLocks noChangeShapeType="1"/>
            </p:cNvSpPr>
            <p:nvPr/>
          </p:nvSpPr>
          <p:spPr bwMode="auto">
            <a:xfrm>
              <a:off x="4155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0" name="Line 28"/>
            <p:cNvSpPr>
              <a:spLocks noChangeShapeType="1"/>
            </p:cNvSpPr>
            <p:nvPr/>
          </p:nvSpPr>
          <p:spPr bwMode="auto">
            <a:xfrm>
              <a:off x="462" y="160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1" name="Line 29"/>
            <p:cNvSpPr>
              <a:spLocks noChangeShapeType="1"/>
            </p:cNvSpPr>
            <p:nvPr/>
          </p:nvSpPr>
          <p:spPr bwMode="auto">
            <a:xfrm>
              <a:off x="5386" y="160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2" name="Line 30"/>
            <p:cNvSpPr>
              <a:spLocks noChangeShapeType="1"/>
            </p:cNvSpPr>
            <p:nvPr/>
          </p:nvSpPr>
          <p:spPr bwMode="auto">
            <a:xfrm>
              <a:off x="462" y="237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3" name="Line 31"/>
            <p:cNvSpPr>
              <a:spLocks noChangeShapeType="1"/>
            </p:cNvSpPr>
            <p:nvPr/>
          </p:nvSpPr>
          <p:spPr bwMode="auto">
            <a:xfrm>
              <a:off x="5386" y="237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4" name="Line 32"/>
            <p:cNvSpPr>
              <a:spLocks noChangeShapeType="1"/>
            </p:cNvSpPr>
            <p:nvPr/>
          </p:nvSpPr>
          <p:spPr bwMode="auto">
            <a:xfrm>
              <a:off x="462" y="314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5" name="Line 33"/>
            <p:cNvSpPr>
              <a:spLocks noChangeShapeType="1"/>
            </p:cNvSpPr>
            <p:nvPr/>
          </p:nvSpPr>
          <p:spPr bwMode="auto">
            <a:xfrm>
              <a:off x="5386" y="314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6" name="Line 34"/>
            <p:cNvSpPr>
              <a:spLocks noChangeShapeType="1"/>
            </p:cNvSpPr>
            <p:nvPr/>
          </p:nvSpPr>
          <p:spPr bwMode="auto">
            <a:xfrm>
              <a:off x="1693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7" name="Line 35"/>
            <p:cNvSpPr>
              <a:spLocks noChangeShapeType="1"/>
            </p:cNvSpPr>
            <p:nvPr/>
          </p:nvSpPr>
          <p:spPr bwMode="auto">
            <a:xfrm>
              <a:off x="2924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48" name="Line 36"/>
            <p:cNvSpPr>
              <a:spLocks noChangeShapeType="1"/>
            </p:cNvSpPr>
            <p:nvPr/>
          </p:nvSpPr>
          <p:spPr bwMode="auto">
            <a:xfrm>
              <a:off x="4155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</p:grpSp>
      <p:sp>
        <p:nvSpPr>
          <p:cNvPr id="269349" name="Oval 37"/>
          <p:cNvSpPr>
            <a:spLocks noChangeArrowheads="1"/>
          </p:cNvSpPr>
          <p:nvPr/>
        </p:nvSpPr>
        <p:spPr bwMode="auto">
          <a:xfrm>
            <a:off x="1439863" y="3179763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1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0" name="Oval 38"/>
          <p:cNvSpPr>
            <a:spLocks noChangeArrowheads="1"/>
          </p:cNvSpPr>
          <p:nvPr/>
        </p:nvSpPr>
        <p:spPr bwMode="auto">
          <a:xfrm>
            <a:off x="3279775" y="3919538"/>
            <a:ext cx="107950" cy="1285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2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1" name="Oval 39"/>
          <p:cNvSpPr>
            <a:spLocks noChangeArrowheads="1"/>
          </p:cNvSpPr>
          <p:nvPr/>
        </p:nvSpPr>
        <p:spPr bwMode="auto">
          <a:xfrm>
            <a:off x="1411288" y="4422775"/>
            <a:ext cx="107950" cy="12858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3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2" name="Oval 40"/>
          <p:cNvSpPr>
            <a:spLocks noChangeArrowheads="1"/>
          </p:cNvSpPr>
          <p:nvPr/>
        </p:nvSpPr>
        <p:spPr bwMode="auto">
          <a:xfrm>
            <a:off x="2166938" y="3762375"/>
            <a:ext cx="107950" cy="12858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4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3" name="Oval 41"/>
          <p:cNvSpPr>
            <a:spLocks noChangeArrowheads="1"/>
          </p:cNvSpPr>
          <p:nvPr/>
        </p:nvSpPr>
        <p:spPr bwMode="auto">
          <a:xfrm>
            <a:off x="3063875" y="3133725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6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4" name="Oval 42"/>
          <p:cNvSpPr>
            <a:spLocks noChangeArrowheads="1"/>
          </p:cNvSpPr>
          <p:nvPr/>
        </p:nvSpPr>
        <p:spPr bwMode="auto">
          <a:xfrm>
            <a:off x="2465388" y="3767138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7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5" name="Oval 43"/>
          <p:cNvSpPr>
            <a:spLocks noChangeArrowheads="1"/>
          </p:cNvSpPr>
          <p:nvPr/>
        </p:nvSpPr>
        <p:spPr bwMode="auto">
          <a:xfrm>
            <a:off x="2971800" y="4491038"/>
            <a:ext cx="109538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8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 rot="16200000">
            <a:off x="-737394" y="3772694"/>
            <a:ext cx="2462213" cy="2698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KANS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7" name="Text Box 45"/>
          <p:cNvSpPr txBox="1">
            <a:spLocks noChangeArrowheads="1"/>
          </p:cNvSpPr>
          <p:nvPr/>
        </p:nvSpPr>
        <p:spPr bwMode="auto">
          <a:xfrm>
            <a:off x="631825" y="5133975"/>
            <a:ext cx="3009900" cy="2698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IMPACT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58" name="Oval 46"/>
          <p:cNvSpPr>
            <a:spLocks noChangeArrowheads="1"/>
          </p:cNvSpPr>
          <p:nvPr/>
        </p:nvSpPr>
        <p:spPr bwMode="auto">
          <a:xfrm>
            <a:off x="2254250" y="4441825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5</a:t>
            </a:r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269361" name="Group 49"/>
          <p:cNvGrpSpPr>
            <a:grpSpLocks/>
          </p:cNvGrpSpPr>
          <p:nvPr/>
        </p:nvGrpSpPr>
        <p:grpSpPr bwMode="auto">
          <a:xfrm>
            <a:off x="5462588" y="2674938"/>
            <a:ext cx="3354387" cy="2835275"/>
            <a:chOff x="462" y="835"/>
            <a:chExt cx="4924" cy="3080"/>
          </a:xfrm>
        </p:grpSpPr>
        <p:sp>
          <p:nvSpPr>
            <p:cNvPr id="269362" name="Rectangle 50"/>
            <p:cNvSpPr>
              <a:spLocks noChangeArrowheads="1"/>
            </p:cNvSpPr>
            <p:nvPr/>
          </p:nvSpPr>
          <p:spPr bwMode="auto">
            <a:xfrm>
              <a:off x="4155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Hoog</a:t>
              </a:r>
              <a:endParaRPr lang="en-US" sz="1000"/>
            </a:p>
          </p:txBody>
        </p:sp>
        <p:sp>
          <p:nvSpPr>
            <p:cNvPr id="269363" name="Rectangle 51"/>
            <p:cNvSpPr>
              <a:spLocks noChangeArrowheads="1"/>
            </p:cNvSpPr>
            <p:nvPr/>
          </p:nvSpPr>
          <p:spPr bwMode="auto">
            <a:xfrm>
              <a:off x="2924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Middel</a:t>
              </a:r>
              <a:endParaRPr lang="en-US" sz="1000"/>
            </a:p>
          </p:txBody>
        </p:sp>
        <p:sp>
          <p:nvSpPr>
            <p:cNvPr id="269364" name="Rectangle 52"/>
            <p:cNvSpPr>
              <a:spLocks noChangeArrowheads="1"/>
            </p:cNvSpPr>
            <p:nvPr/>
          </p:nvSpPr>
          <p:spPr bwMode="auto">
            <a:xfrm>
              <a:off x="1693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Laag</a:t>
              </a:r>
              <a:endParaRPr lang="en-US" sz="1000"/>
            </a:p>
          </p:txBody>
        </p:sp>
        <p:sp>
          <p:nvSpPr>
            <p:cNvPr id="269365" name="Rectangle 53"/>
            <p:cNvSpPr>
              <a:spLocks noChangeArrowheads="1"/>
            </p:cNvSpPr>
            <p:nvPr/>
          </p:nvSpPr>
          <p:spPr bwMode="auto">
            <a:xfrm>
              <a:off x="462" y="314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66" name="Rectangle 54"/>
            <p:cNvSpPr>
              <a:spLocks noChangeArrowheads="1"/>
            </p:cNvSpPr>
            <p:nvPr/>
          </p:nvSpPr>
          <p:spPr bwMode="auto">
            <a:xfrm>
              <a:off x="4155" y="237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67" name="Rectangle 55"/>
            <p:cNvSpPr>
              <a:spLocks noChangeArrowheads="1"/>
            </p:cNvSpPr>
            <p:nvPr/>
          </p:nvSpPr>
          <p:spPr bwMode="auto">
            <a:xfrm>
              <a:off x="2924" y="237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68" name="Rectangle 56"/>
            <p:cNvSpPr>
              <a:spLocks noChangeArrowheads="1"/>
            </p:cNvSpPr>
            <p:nvPr/>
          </p:nvSpPr>
          <p:spPr bwMode="auto">
            <a:xfrm>
              <a:off x="1693" y="237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69" name="Rectangle 57"/>
            <p:cNvSpPr>
              <a:spLocks noChangeArrowheads="1"/>
            </p:cNvSpPr>
            <p:nvPr/>
          </p:nvSpPr>
          <p:spPr bwMode="auto">
            <a:xfrm>
              <a:off x="462" y="237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Laag</a:t>
              </a:r>
              <a:endParaRPr lang="en-US" sz="1000"/>
            </a:p>
          </p:txBody>
        </p:sp>
        <p:sp>
          <p:nvSpPr>
            <p:cNvPr id="269370" name="Rectangle 58"/>
            <p:cNvSpPr>
              <a:spLocks noChangeArrowheads="1"/>
            </p:cNvSpPr>
            <p:nvPr/>
          </p:nvSpPr>
          <p:spPr bwMode="auto">
            <a:xfrm>
              <a:off x="4155" y="160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1" name="Rectangle 59"/>
            <p:cNvSpPr>
              <a:spLocks noChangeArrowheads="1"/>
            </p:cNvSpPr>
            <p:nvPr/>
          </p:nvSpPr>
          <p:spPr bwMode="auto">
            <a:xfrm>
              <a:off x="2924" y="160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2" name="Rectangle 60"/>
            <p:cNvSpPr>
              <a:spLocks noChangeArrowheads="1"/>
            </p:cNvSpPr>
            <p:nvPr/>
          </p:nvSpPr>
          <p:spPr bwMode="auto">
            <a:xfrm>
              <a:off x="1693" y="1605"/>
              <a:ext cx="1231" cy="7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3" name="Rectangle 61"/>
            <p:cNvSpPr>
              <a:spLocks noChangeArrowheads="1"/>
            </p:cNvSpPr>
            <p:nvPr/>
          </p:nvSpPr>
          <p:spPr bwMode="auto">
            <a:xfrm>
              <a:off x="462" y="160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Middel</a:t>
              </a:r>
              <a:endParaRPr lang="en-US" sz="1000"/>
            </a:p>
          </p:txBody>
        </p:sp>
        <p:sp>
          <p:nvSpPr>
            <p:cNvPr id="269374" name="Rectangle 62"/>
            <p:cNvSpPr>
              <a:spLocks noChangeArrowheads="1"/>
            </p:cNvSpPr>
            <p:nvPr/>
          </p:nvSpPr>
          <p:spPr bwMode="auto">
            <a:xfrm>
              <a:off x="4155" y="83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5" name="Rectangle 63"/>
            <p:cNvSpPr>
              <a:spLocks noChangeArrowheads="1"/>
            </p:cNvSpPr>
            <p:nvPr/>
          </p:nvSpPr>
          <p:spPr bwMode="auto">
            <a:xfrm>
              <a:off x="2924" y="835"/>
              <a:ext cx="1231" cy="7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6" name="Rectangle 64"/>
            <p:cNvSpPr>
              <a:spLocks noChangeArrowheads="1"/>
            </p:cNvSpPr>
            <p:nvPr/>
          </p:nvSpPr>
          <p:spPr bwMode="auto">
            <a:xfrm>
              <a:off x="1693" y="835"/>
              <a:ext cx="1231" cy="7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sz="1000"/>
            </a:p>
          </p:txBody>
        </p:sp>
        <p:sp>
          <p:nvSpPr>
            <p:cNvPr id="269377" name="Rectangle 65"/>
            <p:cNvSpPr>
              <a:spLocks noChangeArrowheads="1"/>
            </p:cNvSpPr>
            <p:nvPr/>
          </p:nvSpPr>
          <p:spPr bwMode="auto">
            <a:xfrm>
              <a:off x="462" y="835"/>
              <a:ext cx="1231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spcAft>
                  <a:spcPct val="20000"/>
                </a:spcAft>
                <a:buClr>
                  <a:srgbClr val="0434B1"/>
                </a:buClr>
                <a:buSzPct val="80000"/>
                <a:buChar char="n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4450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80327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162050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1520825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19780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4352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28924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349625" fontAlgn="base">
                <a:spcBef>
                  <a:spcPct val="0"/>
                </a:spcBef>
                <a:spcAft>
                  <a:spcPct val="20000"/>
                </a:spcAft>
                <a:buClr>
                  <a:srgbClr val="0066B3"/>
                </a:buClr>
                <a:buFont typeface="Times New Roman" panose="02020603050405020304" pitchFamily="18" charset="0"/>
                <a:buChar char="-"/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buFont typeface="Wingdings" panose="05000000000000000000" pitchFamily="2" charset="2"/>
                <a:buNone/>
              </a:pPr>
              <a:r>
                <a:rPr lang="nl-NL" sz="1000"/>
                <a:t>Hoog</a:t>
              </a:r>
              <a:endParaRPr lang="en-US" sz="1000"/>
            </a:p>
          </p:txBody>
        </p:sp>
        <p:sp>
          <p:nvSpPr>
            <p:cNvPr id="269378" name="Line 66"/>
            <p:cNvSpPr>
              <a:spLocks noChangeShapeType="1"/>
            </p:cNvSpPr>
            <p:nvPr/>
          </p:nvSpPr>
          <p:spPr bwMode="auto">
            <a:xfrm>
              <a:off x="462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79" name="Line 67"/>
            <p:cNvSpPr>
              <a:spLocks noChangeShapeType="1"/>
            </p:cNvSpPr>
            <p:nvPr/>
          </p:nvSpPr>
          <p:spPr bwMode="auto">
            <a:xfrm>
              <a:off x="462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0" name="Line 68"/>
            <p:cNvSpPr>
              <a:spLocks noChangeShapeType="1"/>
            </p:cNvSpPr>
            <p:nvPr/>
          </p:nvSpPr>
          <p:spPr bwMode="auto">
            <a:xfrm>
              <a:off x="462" y="83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1" name="Line 69"/>
            <p:cNvSpPr>
              <a:spLocks noChangeShapeType="1"/>
            </p:cNvSpPr>
            <p:nvPr/>
          </p:nvSpPr>
          <p:spPr bwMode="auto">
            <a:xfrm>
              <a:off x="5386" y="83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2" name="Line 70"/>
            <p:cNvSpPr>
              <a:spLocks noChangeShapeType="1"/>
            </p:cNvSpPr>
            <p:nvPr/>
          </p:nvSpPr>
          <p:spPr bwMode="auto">
            <a:xfrm>
              <a:off x="1693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3" name="Line 71"/>
            <p:cNvSpPr>
              <a:spLocks noChangeShapeType="1"/>
            </p:cNvSpPr>
            <p:nvPr/>
          </p:nvSpPr>
          <p:spPr bwMode="auto">
            <a:xfrm>
              <a:off x="2924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4" name="Line 72"/>
            <p:cNvSpPr>
              <a:spLocks noChangeShapeType="1"/>
            </p:cNvSpPr>
            <p:nvPr/>
          </p:nvSpPr>
          <p:spPr bwMode="auto">
            <a:xfrm>
              <a:off x="4155" y="83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5" name="Line 73"/>
            <p:cNvSpPr>
              <a:spLocks noChangeShapeType="1"/>
            </p:cNvSpPr>
            <p:nvPr/>
          </p:nvSpPr>
          <p:spPr bwMode="auto">
            <a:xfrm>
              <a:off x="462" y="160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6" name="Line 74"/>
            <p:cNvSpPr>
              <a:spLocks noChangeShapeType="1"/>
            </p:cNvSpPr>
            <p:nvPr/>
          </p:nvSpPr>
          <p:spPr bwMode="auto">
            <a:xfrm>
              <a:off x="5386" y="160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7" name="Line 75"/>
            <p:cNvSpPr>
              <a:spLocks noChangeShapeType="1"/>
            </p:cNvSpPr>
            <p:nvPr/>
          </p:nvSpPr>
          <p:spPr bwMode="auto">
            <a:xfrm>
              <a:off x="462" y="237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8" name="Line 76"/>
            <p:cNvSpPr>
              <a:spLocks noChangeShapeType="1"/>
            </p:cNvSpPr>
            <p:nvPr/>
          </p:nvSpPr>
          <p:spPr bwMode="auto">
            <a:xfrm>
              <a:off x="5386" y="237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89" name="Line 77"/>
            <p:cNvSpPr>
              <a:spLocks noChangeShapeType="1"/>
            </p:cNvSpPr>
            <p:nvPr/>
          </p:nvSpPr>
          <p:spPr bwMode="auto">
            <a:xfrm>
              <a:off x="462" y="314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90" name="Line 78"/>
            <p:cNvSpPr>
              <a:spLocks noChangeShapeType="1"/>
            </p:cNvSpPr>
            <p:nvPr/>
          </p:nvSpPr>
          <p:spPr bwMode="auto">
            <a:xfrm>
              <a:off x="5386" y="3145"/>
              <a:ext cx="0" cy="77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91" name="Line 79"/>
            <p:cNvSpPr>
              <a:spLocks noChangeShapeType="1"/>
            </p:cNvSpPr>
            <p:nvPr/>
          </p:nvSpPr>
          <p:spPr bwMode="auto">
            <a:xfrm>
              <a:off x="1693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92" name="Line 80"/>
            <p:cNvSpPr>
              <a:spLocks noChangeShapeType="1"/>
            </p:cNvSpPr>
            <p:nvPr/>
          </p:nvSpPr>
          <p:spPr bwMode="auto">
            <a:xfrm>
              <a:off x="2924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  <p:sp>
          <p:nvSpPr>
            <p:cNvPr id="269393" name="Line 81"/>
            <p:cNvSpPr>
              <a:spLocks noChangeShapeType="1"/>
            </p:cNvSpPr>
            <p:nvPr/>
          </p:nvSpPr>
          <p:spPr bwMode="auto">
            <a:xfrm>
              <a:off x="4155" y="3915"/>
              <a:ext cx="123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nl-NL"/>
            </a:p>
          </p:txBody>
        </p:sp>
      </p:grpSp>
      <p:sp>
        <p:nvSpPr>
          <p:cNvPr id="269394" name="Oval 82"/>
          <p:cNvSpPr>
            <a:spLocks noChangeArrowheads="1"/>
          </p:cNvSpPr>
          <p:nvPr/>
        </p:nvSpPr>
        <p:spPr bwMode="auto">
          <a:xfrm>
            <a:off x="6529388" y="3724275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1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95" name="Oval 83"/>
          <p:cNvSpPr>
            <a:spLocks noChangeArrowheads="1"/>
          </p:cNvSpPr>
          <p:nvPr/>
        </p:nvSpPr>
        <p:spPr bwMode="auto">
          <a:xfrm>
            <a:off x="8445500" y="4359275"/>
            <a:ext cx="107950" cy="12858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2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96" name="Oval 84"/>
          <p:cNvSpPr>
            <a:spLocks noChangeArrowheads="1"/>
          </p:cNvSpPr>
          <p:nvPr/>
        </p:nvSpPr>
        <p:spPr bwMode="auto">
          <a:xfrm>
            <a:off x="6572250" y="4429125"/>
            <a:ext cx="107950" cy="12858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3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97" name="Oval 85"/>
          <p:cNvSpPr>
            <a:spLocks noChangeArrowheads="1"/>
          </p:cNvSpPr>
          <p:nvPr/>
        </p:nvSpPr>
        <p:spPr bwMode="auto">
          <a:xfrm>
            <a:off x="6732588" y="4230688"/>
            <a:ext cx="107950" cy="1285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4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98" name="Oval 86"/>
          <p:cNvSpPr>
            <a:spLocks noChangeArrowheads="1"/>
          </p:cNvSpPr>
          <p:nvPr/>
        </p:nvSpPr>
        <p:spPr bwMode="auto">
          <a:xfrm>
            <a:off x="6596063" y="2978150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6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399" name="Oval 87"/>
          <p:cNvSpPr>
            <a:spLocks noChangeArrowheads="1"/>
          </p:cNvSpPr>
          <p:nvPr/>
        </p:nvSpPr>
        <p:spPr bwMode="auto">
          <a:xfrm>
            <a:off x="7726363" y="4192588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7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400" name="Oval 88"/>
          <p:cNvSpPr>
            <a:spLocks noChangeArrowheads="1"/>
          </p:cNvSpPr>
          <p:nvPr/>
        </p:nvSpPr>
        <p:spPr bwMode="auto">
          <a:xfrm>
            <a:off x="7656513" y="4568825"/>
            <a:ext cx="109537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8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401" name="Text Box 89"/>
          <p:cNvSpPr txBox="1">
            <a:spLocks noChangeArrowheads="1"/>
          </p:cNvSpPr>
          <p:nvPr/>
        </p:nvSpPr>
        <p:spPr bwMode="auto">
          <a:xfrm rot="16200000">
            <a:off x="4423569" y="3779044"/>
            <a:ext cx="2462213" cy="2698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KANS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402" name="Text Box 90"/>
          <p:cNvSpPr txBox="1">
            <a:spLocks noChangeArrowheads="1"/>
          </p:cNvSpPr>
          <p:nvPr/>
        </p:nvSpPr>
        <p:spPr bwMode="auto">
          <a:xfrm>
            <a:off x="5792788" y="5140325"/>
            <a:ext cx="3009900" cy="2698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IMPACT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403" name="Oval 91"/>
          <p:cNvSpPr>
            <a:spLocks noChangeArrowheads="1"/>
          </p:cNvSpPr>
          <p:nvPr/>
        </p:nvSpPr>
        <p:spPr bwMode="auto">
          <a:xfrm>
            <a:off x="7415213" y="4448175"/>
            <a:ext cx="107950" cy="1270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000">
                <a:latin typeface="Arial" panose="020B0604020202020204" pitchFamily="34" charset="0"/>
              </a:rPr>
              <a:t>5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69405" name="Text Box 93"/>
          <p:cNvSpPr txBox="1">
            <a:spLocks noChangeArrowheads="1"/>
          </p:cNvSpPr>
          <p:nvPr/>
        </p:nvSpPr>
        <p:spPr bwMode="auto">
          <a:xfrm>
            <a:off x="178296" y="2102209"/>
            <a:ext cx="408523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800" dirty="0">
                <a:latin typeface="Arial" panose="020B0604020202020204" pitchFamily="34" charset="0"/>
              </a:rPr>
              <a:t>Risicoprofiel </a:t>
            </a:r>
            <a:r>
              <a:rPr lang="nl-NL" sz="1800" dirty="0" smtClean="0">
                <a:latin typeface="Arial" panose="020B0604020202020204" pitchFamily="34" charset="0"/>
              </a:rPr>
              <a:t>VOOR Maatregelen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69406" name="Text Box 94"/>
          <p:cNvSpPr txBox="1">
            <a:spLocks noChangeArrowheads="1"/>
          </p:cNvSpPr>
          <p:nvPr/>
        </p:nvSpPr>
        <p:spPr bwMode="auto">
          <a:xfrm>
            <a:off x="5446468" y="2107626"/>
            <a:ext cx="31569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800" dirty="0">
                <a:latin typeface="Arial" panose="020B0604020202020204" pitchFamily="34" charset="0"/>
              </a:rPr>
              <a:t>Risicoprofiel </a:t>
            </a:r>
            <a:r>
              <a:rPr lang="nl-NL" sz="1800" dirty="0" smtClean="0">
                <a:latin typeface="Arial" panose="020B0604020202020204" pitchFamily="34" charset="0"/>
              </a:rPr>
              <a:t>NA Maatregelen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69408" name="AutoShape 96"/>
          <p:cNvSpPr>
            <a:spLocks noChangeArrowheads="1"/>
          </p:cNvSpPr>
          <p:nvPr/>
        </p:nvSpPr>
        <p:spPr bwMode="auto">
          <a:xfrm>
            <a:off x="3748088" y="3375025"/>
            <a:ext cx="1654175" cy="9842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l-NL" sz="1600" dirty="0">
                <a:solidFill>
                  <a:schemeClr val="bg1"/>
                </a:solidFill>
                <a:latin typeface="Arial" panose="020B0604020202020204" pitchFamily="34" charset="0"/>
              </a:rPr>
              <a:t>Maatregelen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4" descr="Calvin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574800"/>
            <a:ext cx="856932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7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 nu?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Vragen voor de hele groep</a:t>
            </a:r>
          </a:p>
          <a:p>
            <a:endParaRPr lang="nl-NL" dirty="0" smtClean="0"/>
          </a:p>
          <a:p>
            <a:r>
              <a:rPr lang="nl-NL" dirty="0" smtClean="0"/>
              <a:t>Voorbereiding presentatie volgende week</a:t>
            </a:r>
          </a:p>
          <a:p>
            <a:endParaRPr lang="nl-NL" dirty="0" smtClean="0"/>
          </a:p>
          <a:p>
            <a:r>
              <a:rPr lang="nl-NL" dirty="0" smtClean="0"/>
              <a:t>Per groep korte bespreking status oplossing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Voortgangsrapportages sturen prima</a:t>
            </a:r>
          </a:p>
          <a:p>
            <a:pPr lvl="1"/>
            <a:r>
              <a:rPr lang="nl-NL" dirty="0" smtClean="0"/>
              <a:t>Te bespreken issues wel even melden in de tekst van de </a:t>
            </a:r>
            <a:r>
              <a:rPr lang="nl-NL" dirty="0" smtClean="0"/>
              <a:t>email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Documenten voor review </a:t>
            </a:r>
            <a:r>
              <a:rPr lang="nl-NL" dirty="0" err="1" smtClean="0"/>
              <a:t>etc</a:t>
            </a:r>
            <a:r>
              <a:rPr lang="nl-NL" dirty="0" smtClean="0"/>
              <a:t> naar </a:t>
            </a:r>
            <a:r>
              <a:rPr lang="nl-NL" dirty="0" smtClean="0">
                <a:hlinkClick r:id="rId2"/>
              </a:rPr>
              <a:t>gerrit.vogelzang@han.nl</a:t>
            </a:r>
            <a:r>
              <a:rPr lang="nl-NL" dirty="0" smtClean="0"/>
              <a:t> </a:t>
            </a:r>
            <a:r>
              <a:rPr lang="nl-NL" dirty="0" smtClean="0"/>
              <a:t>mailen, met groepsnummer!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864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9999" y="900000"/>
            <a:ext cx="7342205" cy="504701"/>
          </a:xfrm>
        </p:spPr>
        <p:txBody>
          <a:bodyPr/>
          <a:lstStyle/>
          <a:p>
            <a:r>
              <a:rPr lang="en-US" sz="2800" dirty="0" err="1" smtClean="0"/>
              <a:t>Risicomanagement</a:t>
            </a:r>
            <a:r>
              <a:rPr lang="en-US" sz="2800" dirty="0" smtClean="0"/>
              <a:t>: </a:t>
            </a:r>
            <a:r>
              <a:rPr lang="en-US" sz="2800" dirty="0" err="1" smtClean="0"/>
              <a:t>vooruit</a:t>
            </a:r>
            <a:r>
              <a:rPr lang="en-US" sz="2800" dirty="0" smtClean="0"/>
              <a:t> </a:t>
            </a:r>
            <a:r>
              <a:rPr lang="en-US" sz="2800" dirty="0" err="1" smtClean="0"/>
              <a:t>denken</a:t>
            </a:r>
            <a:endParaRPr lang="en-US" sz="2800" dirty="0"/>
          </a:p>
        </p:txBody>
      </p:sp>
      <p:pic>
        <p:nvPicPr>
          <p:cNvPr id="207878" name="Picture 6" descr="ATT-0-CEC380AB05FF5C4E8CA699ED90A8A09D-ATT669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05" y="1404701"/>
            <a:ext cx="3286075" cy="24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0" name="Picture 8" descr="ATT-1-FB00C2F31561B7429F3D388BA4C39A83-ATT669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96" y="1404619"/>
            <a:ext cx="3279834" cy="24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2" name="Picture 10" descr="ATT-2-0CE92DBAD659424EA7B1B87FC7030232-ATT669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85" y="4021172"/>
            <a:ext cx="3307920" cy="24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4" name="Picture 12" descr="ATT-3-D99C29C2310580438B34BFADB45AD2C2-ATT669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85" y="4008472"/>
            <a:ext cx="3307920" cy="24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IT-projecten en resultaten</a:t>
            </a:r>
            <a:endParaRPr lang="en-US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1163" y="2230438"/>
            <a:ext cx="5766172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Defensie stoomt door met SPEER</a:t>
            </a:r>
          </a:p>
          <a:p>
            <a:pPr>
              <a:spcBef>
                <a:spcPct val="50000"/>
              </a:spcBef>
            </a:pPr>
            <a:r>
              <a:rPr lang="nl-NL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Digitaal Bestuur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20663" y="1537476"/>
            <a:ext cx="5368049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VROM staakt groot ICT project</a:t>
            </a:r>
          </a:p>
          <a:p>
            <a:pPr>
              <a:spcBef>
                <a:spcPct val="50000"/>
              </a:spcBef>
            </a:pPr>
            <a:r>
              <a:rPr lang="nl-NL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Computable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290513" y="3095625"/>
            <a:ext cx="6854225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Mislukt ICT-project kost UWV miljoenen</a:t>
            </a:r>
          </a:p>
          <a:p>
            <a:pPr>
              <a:spcBef>
                <a:spcPct val="50000"/>
              </a:spcBef>
            </a:pPr>
            <a:r>
              <a:rPr lang="nl-NL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NRC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2862969" y="5229544"/>
            <a:ext cx="618295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Mislukte</a:t>
            </a: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SAP-</a:t>
            </a:r>
            <a:r>
              <a:rPr lang="en-US" sz="1800" dirty="0" err="1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implementatie</a:t>
            </a: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drukt</a:t>
            </a: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Free Record </a:t>
            </a:r>
            <a:r>
              <a:rPr lang="en-US" sz="1800" dirty="0" smtClean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Shop </a:t>
            </a: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in het rood </a:t>
            </a:r>
          </a:p>
          <a:p>
            <a:pPr>
              <a:spcBef>
                <a:spcPct val="50000"/>
              </a:spcBef>
            </a:pPr>
            <a:r>
              <a:rPr lang="nl-NL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Automatiserings</a:t>
            </a:r>
            <a:r>
              <a:rPr lang="nl-NL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Gids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2862969" y="3863443"/>
            <a:ext cx="639544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8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Rijk geeft minder uit aan grote en risicovolle ICT</a:t>
            </a:r>
            <a:endParaRPr lang="nl-NL" sz="1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</a:pPr>
            <a:r>
              <a:rPr lang="nl-NL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Computable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(14 mei 2013)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1149350" y="4605338"/>
            <a:ext cx="353568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2563" indent="-182563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800" b="1" dirty="0">
                <a:solidFill>
                  <a:schemeClr val="tx2"/>
                </a:solidFill>
                <a:latin typeface="Arial Black" panose="020B0A04020102020204" pitchFamily="34" charset="0"/>
              </a:rPr>
              <a:t>Minder dan 50% succesvol</a:t>
            </a:r>
          </a:p>
          <a:p>
            <a:pPr>
              <a:spcBef>
                <a:spcPct val="50000"/>
              </a:spcBef>
            </a:pPr>
            <a:r>
              <a:rPr lang="nl-NL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Barometer</a:t>
            </a:r>
            <a:r>
              <a:rPr lang="nl-NL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46" grpId="0"/>
      <p:bldP spid="266247" grpId="0"/>
      <p:bldP spid="266248" grpId="0"/>
      <p:bldP spid="266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Veel risico definities beschikbaar</a:t>
            </a:r>
            <a:endParaRPr lang="nb-NO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45" y="1556792"/>
            <a:ext cx="7110789" cy="3744215"/>
          </a:xfrm>
        </p:spPr>
        <p:txBody>
          <a:bodyPr/>
          <a:lstStyle/>
          <a:p>
            <a:r>
              <a:rPr lang="en-US" sz="1800" b="0" dirty="0"/>
              <a:t>Risk: the chance of injury or loss as defined as a measure of the probability and severity of an adverse effect to health, property, the environment or other things of value (CAN/CSA-Q850-97)</a:t>
            </a:r>
          </a:p>
          <a:p>
            <a:r>
              <a:rPr lang="en-US" sz="1800" b="0" dirty="0"/>
              <a:t>Risk: the chance of something happening that will have an impact upon objectives. It is measured in terms of consequences and likelihood. (AS/NZS 4360:2004)</a:t>
            </a:r>
          </a:p>
          <a:p>
            <a:r>
              <a:rPr lang="en-US" sz="1800" b="0" dirty="0"/>
              <a:t>Risk: uncertainty inherent in plans and the possibility of something happening (i.e. a contingency) that can affect the prospects of achieving business or project goals (BS 6079-3:2000) </a:t>
            </a:r>
          </a:p>
          <a:p>
            <a:r>
              <a:rPr lang="en-US" sz="1800" b="0" dirty="0"/>
              <a:t>Risk: combination of the probability of an event and its consequence (ISO DGUIDE 73:2001)</a:t>
            </a:r>
          </a:p>
          <a:p>
            <a:r>
              <a:rPr lang="en-US" sz="1800" b="0" dirty="0"/>
              <a:t>Risk: Undesirable situation or circumstance that has both a likelihood of occurring and a potentially negative consequence on a project (EN ISO 17666:2003)</a:t>
            </a:r>
            <a:endParaRPr lang="nb-NO" sz="1800" b="0" dirty="0"/>
          </a:p>
        </p:txBody>
      </p:sp>
      <p:sp>
        <p:nvSpPr>
          <p:cNvPr id="2" name="Tekstvak 1"/>
          <p:cNvSpPr txBox="1"/>
          <p:nvPr/>
        </p:nvSpPr>
        <p:spPr>
          <a:xfrm rot="20236341">
            <a:off x="1784063" y="2951846"/>
            <a:ext cx="6077241" cy="95410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2800" dirty="0" smtClean="0"/>
              <a:t>RISK: ONZEKERE GEBEURTENIS </a:t>
            </a:r>
            <a:br>
              <a:rPr lang="nl-NL" sz="2800" dirty="0" smtClean="0"/>
            </a:br>
            <a:r>
              <a:rPr lang="nl-NL" sz="2800" dirty="0" smtClean="0"/>
              <a:t>MET EEN NEGATIEF GEVOLG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53400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Risicomanagement: geen rocket science</a:t>
            </a:r>
            <a:endParaRPr lang="en-US"/>
          </a:p>
        </p:txBody>
      </p:sp>
      <p:pic>
        <p:nvPicPr>
          <p:cNvPr id="19252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444625"/>
            <a:ext cx="74199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3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Risicomanagement: waar beginnen?</a:t>
            </a:r>
            <a:endParaRPr lang="en-US"/>
          </a:p>
        </p:txBody>
      </p:sp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83701"/>
            <a:ext cx="7038975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Risicomanagement: de essentie</a:t>
            </a:r>
            <a:endParaRPr lang="en-US"/>
          </a:p>
        </p:txBody>
      </p:sp>
      <p:grpSp>
        <p:nvGrpSpPr>
          <p:cNvPr id="246803" name="Group 19"/>
          <p:cNvGrpSpPr>
            <a:grpSpLocks/>
          </p:cNvGrpSpPr>
          <p:nvPr/>
        </p:nvGrpSpPr>
        <p:grpSpPr bwMode="auto">
          <a:xfrm>
            <a:off x="2580276" y="1404701"/>
            <a:ext cx="4846637" cy="5083175"/>
            <a:chOff x="1367" y="804"/>
            <a:chExt cx="3053" cy="3202"/>
          </a:xfrm>
        </p:grpSpPr>
        <p:pic>
          <p:nvPicPr>
            <p:cNvPr id="246802" name="Picture 18" descr="Erasing dang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631"/>
              <a:ext cx="2241" cy="1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789" name="Oval 5"/>
            <p:cNvSpPr>
              <a:spLocks noChangeAspect="1" noChangeArrowheads="1"/>
            </p:cNvSpPr>
            <p:nvPr/>
          </p:nvSpPr>
          <p:spPr bwMode="auto">
            <a:xfrm>
              <a:off x="1387" y="1037"/>
              <a:ext cx="2971" cy="2969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46790" name="AutoShape 6"/>
            <p:cNvSpPr>
              <a:spLocks noChangeAspect="1" noChangeArrowheads="1"/>
            </p:cNvSpPr>
            <p:nvPr/>
          </p:nvSpPr>
          <p:spPr bwMode="auto">
            <a:xfrm>
              <a:off x="2436" y="804"/>
              <a:ext cx="959" cy="521"/>
            </a:xfrm>
            <a:prstGeom prst="homePlate">
              <a:avLst>
                <a:gd name="adj" fmla="val 23588"/>
              </a:avLst>
            </a:prstGeom>
            <a:solidFill>
              <a:schemeClr val="tx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Doelen</a:t>
              </a:r>
            </a:p>
          </p:txBody>
        </p:sp>
        <p:sp>
          <p:nvSpPr>
            <p:cNvPr id="246791" name="AutoShape 7"/>
            <p:cNvSpPr>
              <a:spLocks noChangeAspect="1" noChangeArrowheads="1"/>
            </p:cNvSpPr>
            <p:nvPr/>
          </p:nvSpPr>
          <p:spPr bwMode="auto">
            <a:xfrm rot="3791163">
              <a:off x="3680" y="1644"/>
              <a:ext cx="959" cy="521"/>
            </a:xfrm>
            <a:prstGeom prst="homePlate">
              <a:avLst>
                <a:gd name="adj" fmla="val 23588"/>
              </a:avLst>
            </a:prstGeom>
            <a:solidFill>
              <a:schemeClr val="tx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Identificatie</a:t>
              </a:r>
            </a:p>
          </p:txBody>
        </p:sp>
        <p:sp>
          <p:nvSpPr>
            <p:cNvPr id="246792" name="AutoShape 8"/>
            <p:cNvSpPr>
              <a:spLocks noChangeAspect="1" noChangeArrowheads="1"/>
            </p:cNvSpPr>
            <p:nvPr/>
          </p:nvSpPr>
          <p:spPr bwMode="auto">
            <a:xfrm rot="7987007">
              <a:off x="3455" y="3180"/>
              <a:ext cx="959" cy="521"/>
            </a:xfrm>
            <a:prstGeom prst="homePlate">
              <a:avLst>
                <a:gd name="adj" fmla="val 23588"/>
              </a:avLst>
            </a:prstGeom>
            <a:solidFill>
              <a:schemeClr val="tx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 anchorCtr="1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Analyse</a:t>
              </a:r>
            </a:p>
          </p:txBody>
        </p:sp>
        <p:sp>
          <p:nvSpPr>
            <p:cNvPr id="246793" name="AutoShape 9"/>
            <p:cNvSpPr>
              <a:spLocks noChangeAspect="1" noChangeArrowheads="1"/>
            </p:cNvSpPr>
            <p:nvPr/>
          </p:nvSpPr>
          <p:spPr bwMode="auto">
            <a:xfrm rot="39491521">
              <a:off x="1149" y="1587"/>
              <a:ext cx="958" cy="521"/>
            </a:xfrm>
            <a:prstGeom prst="homePlate">
              <a:avLst>
                <a:gd name="adj" fmla="val 23564"/>
              </a:avLst>
            </a:prstGeom>
            <a:solidFill>
              <a:schemeClr val="tx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l-NL" sz="1400">
                  <a:solidFill>
                    <a:schemeClr val="bg1"/>
                  </a:solidFill>
                  <a:latin typeface="Arial" panose="020B0604020202020204" pitchFamily="34" charset="0"/>
                </a:rPr>
                <a:t>Borging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794" name="AutoShape 10"/>
            <p:cNvSpPr>
              <a:spLocks noChangeAspect="1" noChangeArrowheads="1"/>
            </p:cNvSpPr>
            <p:nvPr/>
          </p:nvSpPr>
          <p:spPr bwMode="auto">
            <a:xfrm rot="56884285">
              <a:off x="1320" y="3187"/>
              <a:ext cx="959" cy="521"/>
            </a:xfrm>
            <a:prstGeom prst="homePlate">
              <a:avLst>
                <a:gd name="adj" fmla="val 23588"/>
              </a:avLst>
            </a:prstGeom>
            <a:solidFill>
              <a:schemeClr val="tx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Maatregelen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1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Vaststellen doelen risicomanagement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0" dirty="0" err="1"/>
              <a:t>Selectie</a:t>
            </a:r>
            <a:r>
              <a:rPr lang="en-GB" sz="2400" b="0" dirty="0"/>
              <a:t> van de </a:t>
            </a:r>
            <a:r>
              <a:rPr lang="en-GB" sz="2400" b="0" dirty="0" err="1"/>
              <a:t>risicomanagement</a:t>
            </a:r>
            <a:r>
              <a:rPr lang="en-GB" sz="2400" b="0" dirty="0"/>
              <a:t> </a:t>
            </a:r>
            <a:r>
              <a:rPr lang="en-GB" sz="2400" b="0" dirty="0" smtClean="0"/>
              <a:t/>
            </a:r>
            <a:br>
              <a:rPr lang="en-GB" sz="2400" b="0" dirty="0" smtClean="0"/>
            </a:br>
            <a:r>
              <a:rPr lang="en-GB" sz="2400" b="0" dirty="0" err="1" smtClean="0"/>
              <a:t>methode</a:t>
            </a:r>
            <a:endParaRPr lang="nl-NL" sz="2400" b="0" dirty="0"/>
          </a:p>
          <a:p>
            <a:r>
              <a:rPr lang="nl-NL" sz="2400" b="0" dirty="0"/>
              <a:t>Vaststellen risicodoelstellingen </a:t>
            </a:r>
            <a:r>
              <a:rPr lang="nl-NL" sz="2400" b="0" dirty="0" smtClean="0"/>
              <a:t/>
            </a:r>
            <a:br>
              <a:rPr lang="nl-NL" sz="2400" b="0" dirty="0" smtClean="0"/>
            </a:br>
            <a:r>
              <a:rPr lang="nl-NL" sz="2400" b="0" dirty="0" smtClean="0"/>
              <a:t>(</a:t>
            </a:r>
            <a:r>
              <a:rPr lang="nl-NL" sz="2400" b="0" dirty="0"/>
              <a:t>organisatie en project)</a:t>
            </a:r>
          </a:p>
          <a:p>
            <a:r>
              <a:rPr lang="nl-NL" sz="2400" b="0" dirty="0"/>
              <a:t>Definiëren kans en impact normen</a:t>
            </a:r>
          </a:p>
          <a:p>
            <a:r>
              <a:rPr lang="nl-NL" sz="2400" b="0" dirty="0"/>
              <a:t>Identificeren van de belangrijkste </a:t>
            </a:r>
            <a:r>
              <a:rPr lang="nl-NL" sz="2400" b="0" dirty="0" smtClean="0"/>
              <a:t>bedrijfsprocessen </a:t>
            </a:r>
            <a:r>
              <a:rPr lang="nl-NL" sz="2400" b="0" dirty="0"/>
              <a:t>en </a:t>
            </a:r>
            <a:r>
              <a:rPr lang="nl-NL" sz="2400" b="0" dirty="0" smtClean="0"/>
              <a:t>bedrijfsactiviteiten</a:t>
            </a:r>
            <a:endParaRPr lang="nl-NL" sz="2400" b="0" dirty="0"/>
          </a:p>
          <a:p>
            <a:r>
              <a:rPr lang="nl-NL" sz="2400" b="0" dirty="0"/>
              <a:t>Identificeren van de risicogebieden</a:t>
            </a:r>
          </a:p>
          <a:p>
            <a:r>
              <a:rPr lang="nl-NL" sz="2400" b="0" dirty="0"/>
              <a:t>Vaststellen richtlijn voor de risico-inventarisatie</a:t>
            </a:r>
            <a:r>
              <a:rPr lang="en-US" sz="2400" b="0" dirty="0"/>
              <a:t> </a:t>
            </a:r>
          </a:p>
        </p:txBody>
      </p:sp>
      <p:grpSp>
        <p:nvGrpSpPr>
          <p:cNvPr id="221375" name="Group 191"/>
          <p:cNvGrpSpPr>
            <a:grpSpLocks/>
          </p:cNvGrpSpPr>
          <p:nvPr/>
        </p:nvGrpSpPr>
        <p:grpSpPr bwMode="auto">
          <a:xfrm>
            <a:off x="7146925" y="1057275"/>
            <a:ext cx="1809750" cy="1897063"/>
            <a:chOff x="4502" y="666"/>
            <a:chExt cx="1140" cy="1195"/>
          </a:xfrm>
        </p:grpSpPr>
        <p:sp>
          <p:nvSpPr>
            <p:cNvPr id="221369" name="Oval 185"/>
            <p:cNvSpPr>
              <a:spLocks noChangeAspect="1" noChangeArrowheads="1"/>
            </p:cNvSpPr>
            <p:nvPr/>
          </p:nvSpPr>
          <p:spPr bwMode="auto">
            <a:xfrm>
              <a:off x="4509" y="753"/>
              <a:ext cx="1110" cy="1108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221370" name="AutoShape 186"/>
            <p:cNvSpPr>
              <a:spLocks noChangeAspect="1" noChangeArrowheads="1"/>
            </p:cNvSpPr>
            <p:nvPr/>
          </p:nvSpPr>
          <p:spPr bwMode="auto">
            <a:xfrm>
              <a:off x="4901" y="666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1371" name="AutoShape 187"/>
            <p:cNvSpPr>
              <a:spLocks noChangeAspect="1" noChangeArrowheads="1"/>
            </p:cNvSpPr>
            <p:nvPr/>
          </p:nvSpPr>
          <p:spPr bwMode="auto">
            <a:xfrm rot="3791163">
              <a:off x="5366" y="979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1372" name="AutoShape 188"/>
            <p:cNvSpPr>
              <a:spLocks noChangeAspect="1" noChangeArrowheads="1"/>
            </p:cNvSpPr>
            <p:nvPr/>
          </p:nvSpPr>
          <p:spPr bwMode="auto">
            <a:xfrm rot="7987007">
              <a:off x="5282" y="1553"/>
              <a:ext cx="358" cy="194"/>
            </a:xfrm>
            <a:prstGeom prst="homePlate">
              <a:avLst>
                <a:gd name="adj" fmla="val 23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21373" name="AutoShape 189"/>
            <p:cNvSpPr>
              <a:spLocks noChangeAspect="1" noChangeArrowheads="1"/>
            </p:cNvSpPr>
            <p:nvPr/>
          </p:nvSpPr>
          <p:spPr bwMode="auto">
            <a:xfrm rot="39491521">
              <a:off x="4421" y="958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1374" name="AutoShape 190"/>
            <p:cNvSpPr>
              <a:spLocks noChangeAspect="1" noChangeArrowheads="1"/>
            </p:cNvSpPr>
            <p:nvPr/>
          </p:nvSpPr>
          <p:spPr bwMode="auto">
            <a:xfrm rot="56884285">
              <a:off x="4485" y="1555"/>
              <a:ext cx="357" cy="195"/>
            </a:xfrm>
            <a:prstGeom prst="homePlate">
              <a:avLst>
                <a:gd name="adj" fmla="val 2346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>
              <a:lvl1pPr marL="182563" indent="-182563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solidFill>
                  <a:srgbClr val="DE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E7BCB5-2860-44EA-9036-0791BDC775BC}"/>
</file>

<file path=customXml/itemProps2.xml><?xml version="1.0" encoding="utf-8"?>
<ds:datastoreItem xmlns:ds="http://schemas.openxmlformats.org/officeDocument/2006/customXml" ds:itemID="{9F8ABF76-4CF3-43B7-8186-44C0DC4163BF}"/>
</file>

<file path=customXml/itemProps3.xml><?xml version="1.0" encoding="utf-8"?>
<ds:datastoreItem xmlns:ds="http://schemas.openxmlformats.org/officeDocument/2006/customXml" ds:itemID="{B49CAAE7-EE31-4733-A1F2-F034C2305256}"/>
</file>

<file path=docProps/app.xml><?xml version="1.0" encoding="utf-8"?>
<Properties xmlns="http://schemas.openxmlformats.org/officeDocument/2006/extended-properties" xmlns:vt="http://schemas.openxmlformats.org/officeDocument/2006/docPropsVTypes">
  <Template>HAN standaard NL</Template>
  <TotalTime>3846</TotalTime>
  <Words>487</Words>
  <Application>Microsoft Office PowerPoint</Application>
  <PresentationFormat>Diavoorstelling (4:3)</PresentationFormat>
  <Paragraphs>165</Paragraphs>
  <Slides>18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OfficinaSans</vt:lpstr>
      <vt:lpstr>Times New Roman</vt:lpstr>
      <vt:lpstr>Wingdings</vt:lpstr>
      <vt:lpstr>HAN standaard NL</vt:lpstr>
      <vt:lpstr>Workshop 1:  Risicomanagement! </vt:lpstr>
      <vt:lpstr>Vooraf</vt:lpstr>
      <vt:lpstr>Risicomanagement: vooruit denken</vt:lpstr>
      <vt:lpstr>IT-projecten en resultaten</vt:lpstr>
      <vt:lpstr>Veel risico definities beschikbaar</vt:lpstr>
      <vt:lpstr>Risicomanagement: geen rocket science</vt:lpstr>
      <vt:lpstr>Risicomanagement: waar beginnen?</vt:lpstr>
      <vt:lpstr>Risicomanagement: de essentie</vt:lpstr>
      <vt:lpstr>Vaststellen doelen risicomanagement</vt:lpstr>
      <vt:lpstr>Risico-identificatie</vt:lpstr>
      <vt:lpstr>Risicoanalyse</vt:lpstr>
      <vt:lpstr>Initieel risicoprofiel</vt:lpstr>
      <vt:lpstr>Risicokerende maatregelen</vt:lpstr>
      <vt:lpstr>Resulterend risicoprofiel</vt:lpstr>
      <vt:lpstr>Implementatie maatregelen &amp; borging</vt:lpstr>
      <vt:lpstr>Risicoprofiel</vt:lpstr>
      <vt:lpstr>PowerPoint-presentatie</vt:lpstr>
      <vt:lpstr>En nu?</vt:lpstr>
    </vt:vector>
  </TitlesOfParts>
  <Company>HAN 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van Bers</dc:creator>
  <cp:keywords>I-Project;Pr-IP</cp:keywords>
  <cp:lastModifiedBy>Gerrit Vogelzang</cp:lastModifiedBy>
  <cp:revision>28</cp:revision>
  <dcterms:created xsi:type="dcterms:W3CDTF">2012-08-27T13:05:26Z</dcterms:created>
  <dcterms:modified xsi:type="dcterms:W3CDTF">2013-11-20T07:33:28Z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