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3"/>
  </p:notesMasterIdLst>
  <p:sldIdLst>
    <p:sldId id="310" r:id="rId2"/>
    <p:sldId id="33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82" autoAdjust="0"/>
  </p:normalViewPr>
  <p:slideViewPr>
    <p:cSldViewPr>
      <p:cViewPr varScale="1">
        <p:scale>
          <a:sx n="58" d="100"/>
          <a:sy n="58" d="100"/>
        </p:scale>
        <p:origin x="118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07770C-9342-4D92-BC68-716B56A347A2}" type="datetimeFigureOut">
              <a:rPr lang="nl-NL" smtClean="0"/>
              <a:t>17-12-2013</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B7AD03-9742-4A69-BFC0-5FDA7E9E25F4}" type="slidenum">
              <a:rPr lang="nl-NL" smtClean="0"/>
              <a:t>‹nr.›</a:t>
            </a:fld>
            <a:endParaRPr lang="nl-NL"/>
          </a:p>
        </p:txBody>
      </p:sp>
    </p:spTree>
    <p:extLst>
      <p:ext uri="{BB962C8B-B14F-4D97-AF65-F5344CB8AC3E}">
        <p14:creationId xmlns:p14="http://schemas.microsoft.com/office/powerpoint/2010/main" val="371400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8621501-282E-446C-A5B6-184556338A4E}" type="slidenum">
              <a:rPr lang="nl-NL"/>
              <a:pPr/>
              <a:t>1</a:t>
            </a:fld>
            <a:endParaRPr lang="nl-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nl-NL" sz="1600" b="1" u="sng" dirty="0" smtClean="0"/>
              <a:t>Samenvatting inhoud eerste workshop</a:t>
            </a:r>
            <a:endParaRPr lang="en-US" sz="1600" b="1" u="sng" dirty="0" smtClean="0"/>
          </a:p>
          <a:p>
            <a:pPr eaLnBrk="1" hangingPunct="1"/>
            <a:endParaRPr lang="en-US" dirty="0" smtClean="0"/>
          </a:p>
          <a:p>
            <a:pPr eaLnBrk="1" hangingPunct="1"/>
            <a:r>
              <a:rPr lang="en-US" dirty="0" smtClean="0"/>
              <a:t>In </a:t>
            </a:r>
            <a:r>
              <a:rPr lang="en-US" dirty="0" err="1" smtClean="0"/>
              <a:t>deze</a:t>
            </a:r>
            <a:r>
              <a:rPr lang="en-US" dirty="0" smtClean="0"/>
              <a:t> </a:t>
            </a:r>
            <a:r>
              <a:rPr lang="en-US" dirty="0" err="1" smtClean="0"/>
              <a:t>eerste</a:t>
            </a:r>
            <a:r>
              <a:rPr lang="en-US" dirty="0" smtClean="0"/>
              <a:t> workshop </a:t>
            </a:r>
            <a:r>
              <a:rPr lang="en-US" dirty="0" err="1" smtClean="0"/>
              <a:t>Projectmanagement</a:t>
            </a:r>
            <a:r>
              <a:rPr lang="en-US" dirty="0" smtClean="0"/>
              <a:t> is het de </a:t>
            </a:r>
            <a:r>
              <a:rPr lang="en-US" dirty="0" err="1" smtClean="0"/>
              <a:t>bedoeling</a:t>
            </a:r>
            <a:r>
              <a:rPr lang="en-US" dirty="0" smtClean="0"/>
              <a:t> </a:t>
            </a:r>
            <a:r>
              <a:rPr lang="en-US" dirty="0" err="1" smtClean="0"/>
              <a:t>dat</a:t>
            </a:r>
            <a:r>
              <a:rPr lang="en-US" dirty="0" smtClean="0"/>
              <a:t> de </a:t>
            </a:r>
            <a:r>
              <a:rPr lang="en-US" dirty="0" err="1" smtClean="0"/>
              <a:t>studenten</a:t>
            </a:r>
            <a:r>
              <a:rPr lang="en-US" dirty="0" smtClean="0"/>
              <a:t> </a:t>
            </a:r>
            <a:r>
              <a:rPr lang="en-US" b="1" dirty="0" err="1" smtClean="0"/>
              <a:t>inzicht</a:t>
            </a:r>
            <a:r>
              <a:rPr lang="en-US" b="1" dirty="0" smtClean="0"/>
              <a:t> </a:t>
            </a:r>
            <a:r>
              <a:rPr lang="en-US" b="1" dirty="0" err="1" smtClean="0"/>
              <a:t>krijgen</a:t>
            </a:r>
            <a:r>
              <a:rPr lang="en-US" b="1" dirty="0" smtClean="0"/>
              <a:t> in het </a:t>
            </a:r>
            <a:r>
              <a:rPr lang="en-US" b="1" dirty="0" err="1" smtClean="0"/>
              <a:t>feit</a:t>
            </a:r>
            <a:r>
              <a:rPr lang="en-US" b="1" dirty="0" smtClean="0"/>
              <a:t> </a:t>
            </a:r>
            <a:r>
              <a:rPr lang="en-US" b="1" dirty="0" err="1" smtClean="0"/>
              <a:t>dat</a:t>
            </a:r>
            <a:r>
              <a:rPr lang="en-US" b="1" dirty="0" smtClean="0"/>
              <a:t> je </a:t>
            </a:r>
            <a:r>
              <a:rPr lang="en-US" b="1" dirty="0" err="1" smtClean="0"/>
              <a:t>er</a:t>
            </a:r>
            <a:r>
              <a:rPr lang="en-US" b="1" dirty="0" smtClean="0"/>
              <a:t> </a:t>
            </a:r>
            <a:r>
              <a:rPr lang="en-US" b="1" dirty="0" err="1" smtClean="0"/>
              <a:t>verschillende</a:t>
            </a:r>
            <a:r>
              <a:rPr lang="en-US" b="1" dirty="0" smtClean="0"/>
              <a:t> </a:t>
            </a:r>
            <a:r>
              <a:rPr lang="en-US" b="1" dirty="0" err="1" smtClean="0"/>
              <a:t>manieren</a:t>
            </a:r>
            <a:r>
              <a:rPr lang="en-US" b="1" dirty="0" smtClean="0"/>
              <a:t> van </a:t>
            </a:r>
            <a:r>
              <a:rPr lang="en-US" b="1" dirty="0" err="1" smtClean="0"/>
              <a:t>werken</a:t>
            </a:r>
            <a:r>
              <a:rPr lang="en-US" b="1" dirty="0" smtClean="0"/>
              <a:t> op </a:t>
            </a:r>
            <a:r>
              <a:rPr lang="en-US" b="1" dirty="0" err="1" smtClean="0"/>
              <a:t>na</a:t>
            </a:r>
            <a:r>
              <a:rPr lang="en-US" b="1" dirty="0" smtClean="0"/>
              <a:t> </a:t>
            </a:r>
            <a:r>
              <a:rPr lang="en-US" b="1" dirty="0" err="1" smtClean="0"/>
              <a:t>kunt</a:t>
            </a:r>
            <a:r>
              <a:rPr lang="en-US" b="1" dirty="0" smtClean="0"/>
              <a:t> </a:t>
            </a:r>
            <a:r>
              <a:rPr lang="en-US" b="1" dirty="0" err="1" smtClean="0"/>
              <a:t>houden</a:t>
            </a:r>
            <a:r>
              <a:rPr lang="en-US" b="1" dirty="0" smtClean="0"/>
              <a:t>.</a:t>
            </a:r>
            <a:r>
              <a:rPr lang="en-US" dirty="0" smtClean="0"/>
              <a:t> </a:t>
            </a:r>
            <a:r>
              <a:rPr lang="en-US" dirty="0" err="1" smtClean="0"/>
              <a:t>Afhankelijk</a:t>
            </a:r>
            <a:r>
              <a:rPr lang="en-US" dirty="0" smtClean="0"/>
              <a:t> van de </a:t>
            </a:r>
            <a:r>
              <a:rPr lang="en-US" dirty="0" err="1" smtClean="0"/>
              <a:t>werkzaamheden</a:t>
            </a:r>
            <a:r>
              <a:rPr lang="en-US" dirty="0" smtClean="0"/>
              <a:t> die </a:t>
            </a:r>
            <a:r>
              <a:rPr lang="en-US" dirty="0" err="1" smtClean="0"/>
              <a:t>moeten</a:t>
            </a:r>
            <a:r>
              <a:rPr lang="en-US" dirty="0" smtClean="0"/>
              <a:t> </a:t>
            </a:r>
            <a:r>
              <a:rPr lang="en-US" dirty="0" err="1" smtClean="0"/>
              <a:t>worden</a:t>
            </a:r>
            <a:r>
              <a:rPr lang="en-US" dirty="0" smtClean="0"/>
              <a:t> </a:t>
            </a:r>
            <a:r>
              <a:rPr lang="en-US" dirty="0" err="1" smtClean="0"/>
              <a:t>uitgevoerd</a:t>
            </a:r>
            <a:r>
              <a:rPr lang="en-US" dirty="0" smtClean="0"/>
              <a:t> en de </a:t>
            </a:r>
            <a:r>
              <a:rPr lang="en-US" dirty="0" err="1" smtClean="0"/>
              <a:t>situatie</a:t>
            </a:r>
            <a:r>
              <a:rPr lang="en-US" dirty="0" smtClean="0"/>
              <a:t> </a:t>
            </a:r>
            <a:r>
              <a:rPr lang="en-US" dirty="0" err="1" smtClean="0"/>
              <a:t>waarin</a:t>
            </a:r>
            <a:r>
              <a:rPr lang="en-US" dirty="0" smtClean="0"/>
              <a:t> het </a:t>
            </a:r>
            <a:r>
              <a:rPr lang="en-US" dirty="0" err="1" smtClean="0"/>
              <a:t>werk</a:t>
            </a:r>
            <a:r>
              <a:rPr lang="en-US" dirty="0" smtClean="0"/>
              <a:t> </a:t>
            </a:r>
            <a:r>
              <a:rPr lang="en-US" dirty="0" err="1" smtClean="0"/>
              <a:t>moet</a:t>
            </a:r>
            <a:r>
              <a:rPr lang="en-US" dirty="0" smtClean="0"/>
              <a:t> </a:t>
            </a:r>
            <a:r>
              <a:rPr lang="en-US" dirty="0" err="1" smtClean="0"/>
              <a:t>worden</a:t>
            </a:r>
            <a:r>
              <a:rPr lang="en-US" dirty="0" smtClean="0"/>
              <a:t> </a:t>
            </a:r>
            <a:r>
              <a:rPr lang="en-US" dirty="0" err="1" smtClean="0"/>
              <a:t>uitgevoerd</a:t>
            </a:r>
            <a:r>
              <a:rPr lang="en-US" dirty="0" smtClean="0"/>
              <a:t> </a:t>
            </a:r>
            <a:r>
              <a:rPr lang="en-US" dirty="0" err="1" smtClean="0"/>
              <a:t>wordt</a:t>
            </a:r>
            <a:r>
              <a:rPr lang="en-US" dirty="0" smtClean="0"/>
              <a:t> </a:t>
            </a:r>
            <a:r>
              <a:rPr lang="en-US" dirty="0" err="1" smtClean="0"/>
              <a:t>een</a:t>
            </a:r>
            <a:r>
              <a:rPr lang="en-US" dirty="0" smtClean="0"/>
              <a:t> </a:t>
            </a:r>
            <a:r>
              <a:rPr lang="en-US" dirty="0" err="1" smtClean="0"/>
              <a:t>keus</a:t>
            </a:r>
            <a:r>
              <a:rPr lang="en-US" dirty="0" smtClean="0"/>
              <a:t> </a:t>
            </a:r>
            <a:r>
              <a:rPr lang="en-US" dirty="0" err="1" smtClean="0"/>
              <a:t>gemaakt</a:t>
            </a:r>
            <a:r>
              <a:rPr lang="en-US" dirty="0" smtClean="0"/>
              <a:t> </a:t>
            </a:r>
            <a:r>
              <a:rPr lang="en-US" dirty="0" err="1" smtClean="0"/>
              <a:t>tussen</a:t>
            </a:r>
            <a:r>
              <a:rPr lang="en-US" dirty="0" smtClean="0"/>
              <a:t> </a:t>
            </a:r>
            <a:r>
              <a:rPr lang="en-US" dirty="0" err="1" smtClean="0"/>
              <a:t>improviserend</a:t>
            </a:r>
            <a:r>
              <a:rPr lang="en-US" dirty="0" smtClean="0"/>
              <a:t>, </a:t>
            </a:r>
            <a:r>
              <a:rPr lang="en-US" dirty="0" err="1" smtClean="0"/>
              <a:t>projectmatig</a:t>
            </a:r>
            <a:r>
              <a:rPr lang="en-US" dirty="0" smtClean="0"/>
              <a:t> of </a:t>
            </a:r>
            <a:r>
              <a:rPr lang="en-US" dirty="0" err="1" smtClean="0"/>
              <a:t>routinematig</a:t>
            </a:r>
            <a:r>
              <a:rPr lang="en-US" dirty="0" smtClean="0"/>
              <a:t> </a:t>
            </a:r>
            <a:r>
              <a:rPr lang="en-US" dirty="0" err="1" smtClean="0"/>
              <a:t>werken</a:t>
            </a:r>
            <a:r>
              <a:rPr lang="en-US" dirty="0" smtClean="0"/>
              <a:t>. </a:t>
            </a:r>
          </a:p>
          <a:p>
            <a:pPr eaLnBrk="1" hangingPunct="1"/>
            <a:endParaRPr lang="en-US" dirty="0" smtClean="0"/>
          </a:p>
          <a:p>
            <a:pPr eaLnBrk="1" hangingPunct="1"/>
            <a:r>
              <a:rPr lang="en-US" dirty="0" err="1" smtClean="0"/>
              <a:t>Als</a:t>
            </a:r>
            <a:r>
              <a:rPr lang="en-US" dirty="0" smtClean="0"/>
              <a:t> </a:t>
            </a:r>
            <a:r>
              <a:rPr lang="en-US" dirty="0" err="1" smtClean="0"/>
              <a:t>bovenstaande</a:t>
            </a:r>
            <a:r>
              <a:rPr lang="en-US" dirty="0" smtClean="0"/>
              <a:t> </a:t>
            </a:r>
            <a:r>
              <a:rPr lang="en-US" dirty="0" err="1" smtClean="0"/>
              <a:t>duidelijk</a:t>
            </a:r>
            <a:r>
              <a:rPr lang="en-US" dirty="0" smtClean="0"/>
              <a:t> is </a:t>
            </a:r>
            <a:r>
              <a:rPr lang="en-US" dirty="0" err="1" smtClean="0"/>
              <a:t>gaan</a:t>
            </a:r>
            <a:r>
              <a:rPr lang="en-US" dirty="0" smtClean="0"/>
              <a:t> we door met </a:t>
            </a:r>
            <a:r>
              <a:rPr lang="en-US" b="1" dirty="0" err="1" smtClean="0"/>
              <a:t>projectmatig</a:t>
            </a:r>
            <a:r>
              <a:rPr lang="en-US" b="1" dirty="0" smtClean="0"/>
              <a:t> </a:t>
            </a:r>
            <a:r>
              <a:rPr lang="en-US" b="1" dirty="0" err="1" smtClean="0"/>
              <a:t>werken</a:t>
            </a:r>
            <a:r>
              <a:rPr lang="en-US" dirty="0" smtClean="0"/>
              <a:t> en </a:t>
            </a:r>
            <a:r>
              <a:rPr lang="en-US" dirty="0" err="1" smtClean="0"/>
              <a:t>eerst</a:t>
            </a:r>
            <a:r>
              <a:rPr lang="en-US" dirty="0" smtClean="0"/>
              <a:t> de </a:t>
            </a:r>
            <a:r>
              <a:rPr lang="en-US" dirty="0" err="1" smtClean="0"/>
              <a:t>situatie</a:t>
            </a:r>
            <a:r>
              <a:rPr lang="en-US" dirty="0" smtClean="0"/>
              <a:t> </a:t>
            </a:r>
            <a:r>
              <a:rPr lang="en-US" dirty="0" err="1" smtClean="0"/>
              <a:t>bestuderen</a:t>
            </a:r>
            <a:r>
              <a:rPr lang="en-US" dirty="0" smtClean="0"/>
              <a:t> </a:t>
            </a:r>
            <a:r>
              <a:rPr lang="en-US" dirty="0" err="1" smtClean="0"/>
              <a:t>waarin</a:t>
            </a:r>
            <a:r>
              <a:rPr lang="en-US" dirty="0" smtClean="0"/>
              <a:t> het </a:t>
            </a:r>
            <a:r>
              <a:rPr lang="en-US" dirty="0" err="1" smtClean="0"/>
              <a:t>beste</a:t>
            </a:r>
            <a:r>
              <a:rPr lang="en-US" dirty="0" smtClean="0"/>
              <a:t> </a:t>
            </a:r>
            <a:r>
              <a:rPr lang="en-US" dirty="0" err="1" smtClean="0"/>
              <a:t>gekozen</a:t>
            </a:r>
            <a:r>
              <a:rPr lang="en-US" dirty="0" smtClean="0"/>
              <a:t> </a:t>
            </a:r>
            <a:r>
              <a:rPr lang="en-US" dirty="0" err="1" smtClean="0"/>
              <a:t>kan</a:t>
            </a:r>
            <a:r>
              <a:rPr lang="en-US" dirty="0" smtClean="0"/>
              <a:t> </a:t>
            </a:r>
            <a:r>
              <a:rPr lang="en-US" dirty="0" err="1" smtClean="0"/>
              <a:t>worden</a:t>
            </a:r>
            <a:r>
              <a:rPr lang="en-US" dirty="0" smtClean="0"/>
              <a:t> </a:t>
            </a:r>
            <a:r>
              <a:rPr lang="en-US" dirty="0" err="1" smtClean="0"/>
              <a:t>voor</a:t>
            </a:r>
            <a:r>
              <a:rPr lang="en-US" dirty="0" smtClean="0"/>
              <a:t> </a:t>
            </a:r>
            <a:r>
              <a:rPr lang="en-US" dirty="0" err="1" smtClean="0"/>
              <a:t>projectmatig</a:t>
            </a:r>
            <a:r>
              <a:rPr lang="en-US" dirty="0" smtClean="0"/>
              <a:t> </a:t>
            </a:r>
            <a:r>
              <a:rPr lang="en-US" dirty="0" err="1" smtClean="0"/>
              <a:t>werken</a:t>
            </a:r>
            <a:r>
              <a:rPr lang="en-US" dirty="0" smtClean="0"/>
              <a:t>. De </a:t>
            </a:r>
            <a:r>
              <a:rPr lang="en-US" dirty="0" err="1" smtClean="0"/>
              <a:t>kenmerken</a:t>
            </a:r>
            <a:r>
              <a:rPr lang="en-US" dirty="0" smtClean="0"/>
              <a:t> van </a:t>
            </a:r>
            <a:r>
              <a:rPr lang="en-US" dirty="0" err="1" smtClean="0"/>
              <a:t>een</a:t>
            </a:r>
            <a:r>
              <a:rPr lang="en-US" dirty="0" smtClean="0"/>
              <a:t> project </a:t>
            </a:r>
            <a:r>
              <a:rPr lang="en-US" dirty="0" err="1" smtClean="0"/>
              <a:t>komen</a:t>
            </a:r>
            <a:r>
              <a:rPr lang="en-US" dirty="0" smtClean="0"/>
              <a:t> </a:t>
            </a:r>
            <a:r>
              <a:rPr lang="en-US" dirty="0" err="1" smtClean="0"/>
              <a:t>hier</a:t>
            </a:r>
            <a:r>
              <a:rPr lang="en-US" dirty="0" smtClean="0"/>
              <a:t> </a:t>
            </a:r>
            <a:r>
              <a:rPr lang="en-US" dirty="0" err="1" smtClean="0"/>
              <a:t>aan</a:t>
            </a:r>
            <a:r>
              <a:rPr lang="en-US" dirty="0" smtClean="0"/>
              <a:t> de </a:t>
            </a:r>
            <a:r>
              <a:rPr lang="en-US" dirty="0" err="1" smtClean="0"/>
              <a:t>orde</a:t>
            </a:r>
            <a:r>
              <a:rPr lang="en-US" dirty="0" smtClean="0"/>
              <a:t>.</a:t>
            </a:r>
          </a:p>
          <a:p>
            <a:pPr eaLnBrk="1" hangingPunct="1"/>
            <a:endParaRPr lang="en-US" dirty="0" smtClean="0"/>
          </a:p>
          <a:p>
            <a:pPr eaLnBrk="1" hangingPunct="1"/>
            <a:r>
              <a:rPr lang="en-US" dirty="0" err="1" smtClean="0"/>
              <a:t>Als</a:t>
            </a:r>
            <a:r>
              <a:rPr lang="en-US" dirty="0" smtClean="0"/>
              <a:t> </a:t>
            </a:r>
            <a:r>
              <a:rPr lang="en-US" dirty="0" err="1" smtClean="0"/>
              <a:t>eenmaal</a:t>
            </a:r>
            <a:r>
              <a:rPr lang="en-US" dirty="0" smtClean="0"/>
              <a:t> </a:t>
            </a:r>
            <a:r>
              <a:rPr lang="en-US" dirty="0" err="1" smtClean="0"/>
              <a:t>gekozen</a:t>
            </a:r>
            <a:r>
              <a:rPr lang="en-US" dirty="0" smtClean="0"/>
              <a:t> is </a:t>
            </a:r>
            <a:r>
              <a:rPr lang="en-US" dirty="0" err="1" smtClean="0"/>
              <a:t>voor</a:t>
            </a:r>
            <a:r>
              <a:rPr lang="en-US" dirty="0" smtClean="0"/>
              <a:t> de </a:t>
            </a:r>
            <a:r>
              <a:rPr lang="en-US" dirty="0" err="1" smtClean="0"/>
              <a:t>projectvorm</a:t>
            </a:r>
            <a:r>
              <a:rPr lang="en-US" dirty="0" smtClean="0"/>
              <a:t> is het </a:t>
            </a:r>
            <a:r>
              <a:rPr lang="en-US" dirty="0" err="1" smtClean="0"/>
              <a:t>belangrijk</a:t>
            </a:r>
            <a:r>
              <a:rPr lang="en-US" dirty="0" smtClean="0"/>
              <a:t> </a:t>
            </a:r>
            <a:r>
              <a:rPr lang="en-US" dirty="0" err="1" smtClean="0"/>
              <a:t>te</a:t>
            </a:r>
            <a:r>
              <a:rPr lang="en-US" dirty="0" smtClean="0"/>
              <a:t> </a:t>
            </a:r>
            <a:r>
              <a:rPr lang="en-US" dirty="0" err="1" smtClean="0"/>
              <a:t>gaan</a:t>
            </a:r>
            <a:r>
              <a:rPr lang="en-US" dirty="0" smtClean="0"/>
              <a:t> </a:t>
            </a:r>
            <a:r>
              <a:rPr lang="en-US" dirty="0" err="1" smtClean="0"/>
              <a:t>kijken</a:t>
            </a:r>
            <a:r>
              <a:rPr lang="en-US" dirty="0" smtClean="0"/>
              <a:t> </a:t>
            </a:r>
            <a:r>
              <a:rPr lang="en-US" dirty="0" err="1" smtClean="0"/>
              <a:t>wat</a:t>
            </a:r>
            <a:r>
              <a:rPr lang="en-US" dirty="0" smtClean="0"/>
              <a:t> </a:t>
            </a:r>
            <a:r>
              <a:rPr lang="en-US" dirty="0" err="1" smtClean="0"/>
              <a:t>belangrijk</a:t>
            </a:r>
            <a:r>
              <a:rPr lang="en-US" dirty="0" smtClean="0"/>
              <a:t> is </a:t>
            </a:r>
            <a:r>
              <a:rPr lang="en-US" dirty="0" err="1" smtClean="0"/>
              <a:t>als</a:t>
            </a:r>
            <a:r>
              <a:rPr lang="en-US" dirty="0" smtClean="0"/>
              <a:t> je </a:t>
            </a:r>
            <a:r>
              <a:rPr lang="en-US" dirty="0" err="1" smtClean="0"/>
              <a:t>samen</a:t>
            </a:r>
            <a:r>
              <a:rPr lang="en-US" dirty="0" smtClean="0"/>
              <a:t> met </a:t>
            </a:r>
            <a:r>
              <a:rPr lang="en-US" dirty="0" err="1" smtClean="0"/>
              <a:t>een</a:t>
            </a:r>
            <a:r>
              <a:rPr lang="en-US" dirty="0" smtClean="0"/>
              <a:t> </a:t>
            </a:r>
            <a:r>
              <a:rPr lang="en-US" dirty="0" err="1" smtClean="0"/>
              <a:t>aantal</a:t>
            </a:r>
            <a:r>
              <a:rPr lang="en-US" dirty="0" smtClean="0"/>
              <a:t> </a:t>
            </a:r>
            <a:r>
              <a:rPr lang="en-US" dirty="0" err="1" smtClean="0"/>
              <a:t>andere</a:t>
            </a:r>
            <a:r>
              <a:rPr lang="en-US" dirty="0" smtClean="0"/>
              <a:t> </a:t>
            </a:r>
            <a:r>
              <a:rPr lang="en-US" dirty="0" err="1" smtClean="0"/>
              <a:t>mensen</a:t>
            </a:r>
            <a:r>
              <a:rPr lang="en-US" dirty="0" smtClean="0"/>
              <a:t> in </a:t>
            </a:r>
            <a:r>
              <a:rPr lang="en-US" dirty="0" err="1" smtClean="0"/>
              <a:t>opdracht</a:t>
            </a:r>
            <a:r>
              <a:rPr lang="en-US" dirty="0" smtClean="0"/>
              <a:t> van </a:t>
            </a:r>
            <a:r>
              <a:rPr lang="en-US" dirty="0" err="1" smtClean="0"/>
              <a:t>een</a:t>
            </a:r>
            <a:r>
              <a:rPr lang="en-US" dirty="0" smtClean="0"/>
              <a:t> </a:t>
            </a:r>
            <a:r>
              <a:rPr lang="en-US" dirty="0" err="1" smtClean="0"/>
              <a:t>opdrachtgever</a:t>
            </a:r>
            <a:r>
              <a:rPr lang="en-US" dirty="0" smtClean="0"/>
              <a:t> </a:t>
            </a:r>
            <a:r>
              <a:rPr lang="en-US" dirty="0" err="1" smtClean="0"/>
              <a:t>gaat</a:t>
            </a:r>
            <a:r>
              <a:rPr lang="en-US" dirty="0" smtClean="0"/>
              <a:t> </a:t>
            </a:r>
            <a:r>
              <a:rPr lang="en-US" dirty="0" err="1" smtClean="0"/>
              <a:t>werken</a:t>
            </a:r>
            <a:r>
              <a:rPr lang="en-US" dirty="0" smtClean="0"/>
              <a:t> </a:t>
            </a:r>
            <a:r>
              <a:rPr lang="en-US" dirty="0" err="1" smtClean="0"/>
              <a:t>aan</a:t>
            </a:r>
            <a:r>
              <a:rPr lang="en-US" dirty="0" smtClean="0"/>
              <a:t> </a:t>
            </a:r>
            <a:r>
              <a:rPr lang="en-US" dirty="0" err="1" smtClean="0"/>
              <a:t>een</a:t>
            </a:r>
            <a:r>
              <a:rPr lang="en-US" dirty="0" smtClean="0"/>
              <a:t> </a:t>
            </a:r>
            <a:r>
              <a:rPr lang="en-US" dirty="0" err="1" smtClean="0"/>
              <a:t>produkt</a:t>
            </a:r>
            <a:r>
              <a:rPr lang="en-US" dirty="0" smtClean="0"/>
              <a:t>. We </a:t>
            </a:r>
            <a:r>
              <a:rPr lang="en-US" dirty="0" err="1" smtClean="0"/>
              <a:t>zullen</a:t>
            </a:r>
            <a:r>
              <a:rPr lang="en-US" dirty="0" smtClean="0"/>
              <a:t> in </a:t>
            </a:r>
            <a:r>
              <a:rPr lang="en-US" dirty="0" err="1" smtClean="0"/>
              <a:t>eerste</a:t>
            </a:r>
            <a:r>
              <a:rPr lang="en-US" dirty="0" smtClean="0"/>
              <a:t> </a:t>
            </a:r>
            <a:r>
              <a:rPr lang="en-US" dirty="0" err="1" smtClean="0"/>
              <a:t>instantie</a:t>
            </a:r>
            <a:r>
              <a:rPr lang="en-US" dirty="0" smtClean="0"/>
              <a:t> </a:t>
            </a:r>
            <a:r>
              <a:rPr lang="en-US" dirty="0" err="1" smtClean="0"/>
              <a:t>eens</a:t>
            </a:r>
            <a:r>
              <a:rPr lang="en-US" dirty="0" smtClean="0"/>
              <a:t> in de </a:t>
            </a:r>
            <a:r>
              <a:rPr lang="en-US" dirty="0" err="1" smtClean="0"/>
              <a:t>huid</a:t>
            </a:r>
            <a:r>
              <a:rPr lang="en-US" dirty="0" smtClean="0"/>
              <a:t> van de </a:t>
            </a:r>
            <a:r>
              <a:rPr lang="en-US" dirty="0" err="1" smtClean="0"/>
              <a:t>opdrachtgever</a:t>
            </a:r>
            <a:r>
              <a:rPr lang="en-US" dirty="0" smtClean="0"/>
              <a:t> </a:t>
            </a:r>
            <a:r>
              <a:rPr lang="en-US" dirty="0" err="1" smtClean="0"/>
              <a:t>kruipen</a:t>
            </a:r>
            <a:r>
              <a:rPr lang="en-US" dirty="0" smtClean="0"/>
              <a:t> </a:t>
            </a:r>
            <a:r>
              <a:rPr lang="en-US" dirty="0" err="1" smtClean="0"/>
              <a:t>om</a:t>
            </a:r>
            <a:r>
              <a:rPr lang="en-US" dirty="0" smtClean="0"/>
              <a:t> </a:t>
            </a:r>
            <a:r>
              <a:rPr lang="en-US" dirty="0" err="1" smtClean="0"/>
              <a:t>te</a:t>
            </a:r>
            <a:r>
              <a:rPr lang="en-US" dirty="0" smtClean="0"/>
              <a:t> </a:t>
            </a:r>
            <a:r>
              <a:rPr lang="en-US" dirty="0" err="1" smtClean="0"/>
              <a:t>begrijpen</a:t>
            </a:r>
            <a:r>
              <a:rPr lang="en-US" dirty="0" smtClean="0"/>
              <a:t> </a:t>
            </a:r>
            <a:r>
              <a:rPr lang="en-US" b="1" dirty="0" err="1" smtClean="0"/>
              <a:t>wat</a:t>
            </a:r>
            <a:r>
              <a:rPr lang="en-US" b="1" dirty="0" smtClean="0"/>
              <a:t> </a:t>
            </a:r>
            <a:r>
              <a:rPr lang="en-US" b="1" dirty="0" err="1" smtClean="0"/>
              <a:t>voor</a:t>
            </a:r>
            <a:r>
              <a:rPr lang="en-US" b="1" dirty="0" smtClean="0"/>
              <a:t> de </a:t>
            </a:r>
            <a:r>
              <a:rPr lang="en-US" b="1" dirty="0" err="1" smtClean="0"/>
              <a:t>opdrachtgever</a:t>
            </a:r>
            <a:r>
              <a:rPr lang="en-US" b="1" dirty="0" smtClean="0"/>
              <a:t> </a:t>
            </a:r>
            <a:r>
              <a:rPr lang="en-US" b="1" dirty="0" err="1" smtClean="0"/>
              <a:t>belangrijke</a:t>
            </a:r>
            <a:r>
              <a:rPr lang="en-US" b="1" dirty="0" smtClean="0"/>
              <a:t> </a:t>
            </a:r>
            <a:r>
              <a:rPr lang="en-US" b="1" dirty="0" err="1" smtClean="0"/>
              <a:t>informatie</a:t>
            </a:r>
            <a:r>
              <a:rPr lang="en-US" b="1" dirty="0" smtClean="0"/>
              <a:t> is</a:t>
            </a:r>
            <a:r>
              <a:rPr lang="en-US" dirty="0" smtClean="0"/>
              <a:t> en </a:t>
            </a:r>
            <a:r>
              <a:rPr lang="en-US" dirty="0" err="1" smtClean="0"/>
              <a:t>welke</a:t>
            </a:r>
            <a:r>
              <a:rPr lang="en-US" dirty="0" smtClean="0"/>
              <a:t> </a:t>
            </a:r>
            <a:r>
              <a:rPr lang="en-US" dirty="0" err="1" smtClean="0"/>
              <a:t>activiteiten</a:t>
            </a:r>
            <a:r>
              <a:rPr lang="en-US" dirty="0" smtClean="0"/>
              <a:t> je </a:t>
            </a:r>
            <a:r>
              <a:rPr lang="en-US" dirty="0" err="1" smtClean="0"/>
              <a:t>moet</a:t>
            </a:r>
            <a:r>
              <a:rPr lang="en-US" dirty="0" smtClean="0"/>
              <a:t> </a:t>
            </a:r>
            <a:r>
              <a:rPr lang="en-US" dirty="0" err="1" smtClean="0"/>
              <a:t>uitvoeren</a:t>
            </a:r>
            <a:r>
              <a:rPr lang="en-US" dirty="0" smtClean="0"/>
              <a:t> </a:t>
            </a:r>
            <a:r>
              <a:rPr lang="en-US" dirty="0" err="1" smtClean="0"/>
              <a:t>om</a:t>
            </a:r>
            <a:r>
              <a:rPr lang="en-US" dirty="0" smtClean="0"/>
              <a:t> </a:t>
            </a:r>
            <a:r>
              <a:rPr lang="en-US" b="1" dirty="0" smtClean="0"/>
              <a:t>de </a:t>
            </a:r>
            <a:r>
              <a:rPr lang="en-US" b="1" dirty="0" err="1" smtClean="0"/>
              <a:t>opdrachtgever</a:t>
            </a:r>
            <a:r>
              <a:rPr lang="en-US" b="1" dirty="0" smtClean="0"/>
              <a:t> </a:t>
            </a:r>
            <a:r>
              <a:rPr lang="en-US" b="1" dirty="0" err="1" smtClean="0"/>
              <a:t>te</a:t>
            </a:r>
            <a:r>
              <a:rPr lang="en-US" b="1" dirty="0" smtClean="0"/>
              <a:t> </a:t>
            </a:r>
            <a:r>
              <a:rPr lang="en-US" b="1" dirty="0" err="1" smtClean="0"/>
              <a:t>kunnen</a:t>
            </a:r>
            <a:r>
              <a:rPr lang="en-US" b="1" dirty="0" smtClean="0"/>
              <a:t> </a:t>
            </a:r>
            <a:r>
              <a:rPr lang="en-US" b="1" dirty="0" err="1" smtClean="0"/>
              <a:t>bieden</a:t>
            </a:r>
            <a:r>
              <a:rPr lang="en-US" b="1" dirty="0" smtClean="0"/>
              <a:t> </a:t>
            </a:r>
            <a:r>
              <a:rPr lang="en-US" b="1" dirty="0" err="1" smtClean="0"/>
              <a:t>wat</a:t>
            </a:r>
            <a:r>
              <a:rPr lang="en-US" b="1" dirty="0" smtClean="0"/>
              <a:t> </a:t>
            </a:r>
            <a:r>
              <a:rPr lang="en-US" b="1" dirty="0" err="1" smtClean="0"/>
              <a:t>hij</a:t>
            </a:r>
            <a:r>
              <a:rPr lang="en-US" b="1" dirty="0" smtClean="0"/>
              <a:t> </a:t>
            </a:r>
            <a:r>
              <a:rPr lang="en-US" b="1" dirty="0" err="1" smtClean="0"/>
              <a:t>vraagt</a:t>
            </a:r>
            <a:r>
              <a:rPr lang="en-US" dirty="0" smtClean="0"/>
              <a:t> resp. </a:t>
            </a:r>
            <a:r>
              <a:rPr lang="en-US" dirty="0" err="1" smtClean="0"/>
              <a:t>wat</a:t>
            </a:r>
            <a:r>
              <a:rPr lang="en-US" dirty="0" smtClean="0"/>
              <a:t> </a:t>
            </a:r>
            <a:r>
              <a:rPr lang="en-US" dirty="0" err="1" smtClean="0"/>
              <a:t>hij</a:t>
            </a:r>
            <a:r>
              <a:rPr lang="en-US" dirty="0" smtClean="0"/>
              <a:t> </a:t>
            </a:r>
            <a:r>
              <a:rPr lang="en-US" dirty="0" err="1" smtClean="0"/>
              <a:t>nodig</a:t>
            </a:r>
            <a:r>
              <a:rPr lang="en-US" dirty="0" smtClean="0"/>
              <a:t> </a:t>
            </a:r>
            <a:r>
              <a:rPr lang="en-US" dirty="0" err="1" smtClean="0"/>
              <a:t>heeft</a:t>
            </a:r>
            <a:r>
              <a:rPr lang="en-US" dirty="0" smtClean="0"/>
              <a:t>. </a:t>
            </a:r>
            <a:r>
              <a:rPr lang="en-US" dirty="0" err="1" smtClean="0"/>
              <a:t>Bij</a:t>
            </a:r>
            <a:r>
              <a:rPr lang="en-US" dirty="0" smtClean="0"/>
              <a:t> </a:t>
            </a:r>
            <a:r>
              <a:rPr lang="en-US" dirty="0" err="1" smtClean="0"/>
              <a:t>een</a:t>
            </a:r>
            <a:r>
              <a:rPr lang="en-US" dirty="0" smtClean="0"/>
              <a:t> </a:t>
            </a:r>
            <a:r>
              <a:rPr lang="en-US" dirty="0" err="1" smtClean="0"/>
              <a:t>uitvoering</a:t>
            </a:r>
            <a:r>
              <a:rPr lang="en-US" dirty="0" smtClean="0"/>
              <a:t> in </a:t>
            </a:r>
            <a:r>
              <a:rPr lang="en-US" dirty="0" err="1" smtClean="0"/>
              <a:t>projectvorm</a:t>
            </a:r>
            <a:r>
              <a:rPr lang="en-US" dirty="0" smtClean="0"/>
              <a:t> </a:t>
            </a:r>
            <a:r>
              <a:rPr lang="en-US" dirty="0" err="1" smtClean="0"/>
              <a:t>moeten</a:t>
            </a:r>
            <a:r>
              <a:rPr lang="en-US" dirty="0" smtClean="0"/>
              <a:t> we </a:t>
            </a:r>
            <a:r>
              <a:rPr lang="en-US" dirty="0" err="1" smtClean="0"/>
              <a:t>ons</a:t>
            </a:r>
            <a:r>
              <a:rPr lang="en-US" dirty="0" smtClean="0"/>
              <a:t> </a:t>
            </a:r>
            <a:r>
              <a:rPr lang="en-US" dirty="0" err="1" smtClean="0"/>
              <a:t>verder</a:t>
            </a:r>
            <a:r>
              <a:rPr lang="en-US" dirty="0" smtClean="0"/>
              <a:t> </a:t>
            </a:r>
            <a:r>
              <a:rPr lang="en-US" dirty="0" err="1" smtClean="0"/>
              <a:t>concentreren</a:t>
            </a:r>
            <a:r>
              <a:rPr lang="en-US" dirty="0" smtClean="0"/>
              <a:t> op 2 </a:t>
            </a:r>
            <a:r>
              <a:rPr lang="en-US" dirty="0" err="1" smtClean="0"/>
              <a:t>zaken</a:t>
            </a:r>
            <a:r>
              <a:rPr lang="en-US" dirty="0" smtClean="0"/>
              <a:t>: </a:t>
            </a:r>
            <a:r>
              <a:rPr lang="en-US" b="1" u="sng" dirty="0" smtClean="0"/>
              <a:t>het </a:t>
            </a:r>
            <a:r>
              <a:rPr lang="en-US" b="1" u="sng" dirty="0" err="1" smtClean="0"/>
              <a:t>procukt</a:t>
            </a:r>
            <a:r>
              <a:rPr lang="en-US" dirty="0" smtClean="0"/>
              <a:t> en de </a:t>
            </a:r>
            <a:r>
              <a:rPr lang="en-US" dirty="0" err="1" smtClean="0"/>
              <a:t>wijze</a:t>
            </a:r>
            <a:r>
              <a:rPr lang="en-US" dirty="0" smtClean="0"/>
              <a:t> </a:t>
            </a:r>
            <a:r>
              <a:rPr lang="en-US" dirty="0" err="1" smtClean="0"/>
              <a:t>waarop</a:t>
            </a:r>
            <a:r>
              <a:rPr lang="en-US" dirty="0" smtClean="0"/>
              <a:t> </a:t>
            </a:r>
            <a:r>
              <a:rPr lang="en-US" dirty="0" err="1" smtClean="0"/>
              <a:t>dit</a:t>
            </a:r>
            <a:r>
              <a:rPr lang="en-US" dirty="0" smtClean="0"/>
              <a:t> </a:t>
            </a:r>
            <a:r>
              <a:rPr lang="en-US" dirty="0" err="1" smtClean="0"/>
              <a:t>produkt</a:t>
            </a:r>
            <a:r>
              <a:rPr lang="en-US" dirty="0" smtClean="0"/>
              <a:t> tot stand </a:t>
            </a:r>
            <a:r>
              <a:rPr lang="en-US" dirty="0" err="1" smtClean="0"/>
              <a:t>komt</a:t>
            </a:r>
            <a:r>
              <a:rPr lang="en-US" dirty="0" smtClean="0"/>
              <a:t> (</a:t>
            </a:r>
            <a:r>
              <a:rPr lang="en-US" dirty="0" err="1" smtClean="0"/>
              <a:t>ook</a:t>
            </a:r>
            <a:r>
              <a:rPr lang="en-US" dirty="0" smtClean="0"/>
              <a:t> </a:t>
            </a:r>
            <a:r>
              <a:rPr lang="en-US" dirty="0" err="1" smtClean="0"/>
              <a:t>wel</a:t>
            </a:r>
            <a:r>
              <a:rPr lang="en-US" dirty="0" smtClean="0"/>
              <a:t> </a:t>
            </a:r>
            <a:r>
              <a:rPr lang="en-US" b="1" u="sng" dirty="0" smtClean="0"/>
              <a:t>het </a:t>
            </a:r>
            <a:r>
              <a:rPr lang="en-US" b="1" u="sng" dirty="0" err="1" smtClean="0"/>
              <a:t>proces</a:t>
            </a:r>
            <a:r>
              <a:rPr lang="en-US" dirty="0" smtClean="0"/>
              <a:t> </a:t>
            </a:r>
            <a:r>
              <a:rPr lang="en-US" dirty="0" err="1" smtClean="0"/>
              <a:t>genoemd</a:t>
            </a:r>
            <a:r>
              <a:rPr lang="en-US" dirty="0" smtClean="0"/>
              <a:t>). Op de </a:t>
            </a:r>
            <a:r>
              <a:rPr lang="en-US" dirty="0" err="1" smtClean="0"/>
              <a:t>volgende</a:t>
            </a:r>
            <a:r>
              <a:rPr lang="en-US" dirty="0" smtClean="0"/>
              <a:t> twee </a:t>
            </a:r>
            <a:r>
              <a:rPr lang="en-US" dirty="0" err="1" smtClean="0"/>
              <a:t>belangrijke</a:t>
            </a:r>
            <a:r>
              <a:rPr lang="en-US" dirty="0" smtClean="0"/>
              <a:t> </a:t>
            </a:r>
            <a:r>
              <a:rPr lang="en-US" dirty="0" err="1" smtClean="0"/>
              <a:t>vragen</a:t>
            </a:r>
            <a:r>
              <a:rPr lang="en-US" dirty="0" smtClean="0"/>
              <a:t> </a:t>
            </a:r>
            <a:r>
              <a:rPr lang="en-US" dirty="0" err="1" smtClean="0"/>
              <a:t>zullen</a:t>
            </a:r>
            <a:r>
              <a:rPr lang="en-US" dirty="0" smtClean="0"/>
              <a:t> we in </a:t>
            </a:r>
            <a:r>
              <a:rPr lang="en-US" dirty="0" err="1" smtClean="0"/>
              <a:t>gaan</a:t>
            </a:r>
            <a:r>
              <a:rPr lang="en-US" dirty="0" smtClean="0"/>
              <a:t>: “</a:t>
            </a:r>
            <a:r>
              <a:rPr lang="en-US" dirty="0" err="1" smtClean="0"/>
              <a:t>Welke</a:t>
            </a:r>
            <a:r>
              <a:rPr lang="en-US" dirty="0" smtClean="0"/>
              <a:t> </a:t>
            </a:r>
            <a:r>
              <a:rPr lang="en-US" dirty="0" err="1" smtClean="0"/>
              <a:t>activiteiten</a:t>
            </a:r>
            <a:r>
              <a:rPr lang="en-US" dirty="0" smtClean="0"/>
              <a:t> </a:t>
            </a:r>
            <a:r>
              <a:rPr lang="en-US" dirty="0" err="1" smtClean="0"/>
              <a:t>moeten</a:t>
            </a:r>
            <a:r>
              <a:rPr lang="en-US" dirty="0" smtClean="0"/>
              <a:t> we </a:t>
            </a:r>
            <a:r>
              <a:rPr lang="en-US" dirty="0" err="1" smtClean="0"/>
              <a:t>uitvoeren</a:t>
            </a:r>
            <a:r>
              <a:rPr lang="en-US" dirty="0" smtClean="0"/>
              <a:t> </a:t>
            </a:r>
            <a:r>
              <a:rPr lang="en-US" dirty="0" err="1" smtClean="0"/>
              <a:t>om</a:t>
            </a:r>
            <a:r>
              <a:rPr lang="en-US" dirty="0" smtClean="0"/>
              <a:t> tot </a:t>
            </a:r>
            <a:r>
              <a:rPr lang="en-US" dirty="0" err="1" smtClean="0"/>
              <a:t>een</a:t>
            </a:r>
            <a:r>
              <a:rPr lang="en-US" dirty="0" smtClean="0"/>
              <a:t> </a:t>
            </a:r>
            <a:r>
              <a:rPr lang="en-US" dirty="0" err="1" smtClean="0"/>
              <a:t>optimaal</a:t>
            </a:r>
            <a:r>
              <a:rPr lang="en-US" dirty="0" smtClean="0"/>
              <a:t> </a:t>
            </a:r>
            <a:r>
              <a:rPr lang="en-US" dirty="0" err="1" smtClean="0"/>
              <a:t>eindprodukt</a:t>
            </a:r>
            <a:r>
              <a:rPr lang="en-US" dirty="0" smtClean="0"/>
              <a:t> </a:t>
            </a:r>
            <a:r>
              <a:rPr lang="en-US" dirty="0" err="1" smtClean="0"/>
              <a:t>te</a:t>
            </a:r>
            <a:r>
              <a:rPr lang="en-US" dirty="0" smtClean="0"/>
              <a:t> </a:t>
            </a:r>
            <a:r>
              <a:rPr lang="en-US" dirty="0" err="1" smtClean="0"/>
              <a:t>komen</a:t>
            </a:r>
            <a:r>
              <a:rPr lang="en-US" dirty="0" smtClean="0"/>
              <a:t>?” en “</a:t>
            </a:r>
            <a:r>
              <a:rPr lang="en-US" dirty="0" err="1" smtClean="0"/>
              <a:t>Welke</a:t>
            </a:r>
            <a:r>
              <a:rPr lang="en-US" dirty="0" smtClean="0"/>
              <a:t> </a:t>
            </a:r>
            <a:r>
              <a:rPr lang="en-US" dirty="0" err="1" smtClean="0"/>
              <a:t>activiteiten</a:t>
            </a:r>
            <a:r>
              <a:rPr lang="en-US" dirty="0" smtClean="0"/>
              <a:t> </a:t>
            </a:r>
            <a:r>
              <a:rPr lang="en-US" dirty="0" err="1" smtClean="0"/>
              <a:t>moeten</a:t>
            </a:r>
            <a:r>
              <a:rPr lang="en-US" dirty="0" smtClean="0"/>
              <a:t> we </a:t>
            </a:r>
            <a:r>
              <a:rPr lang="en-US" dirty="0" err="1" smtClean="0"/>
              <a:t>uitvoeren</a:t>
            </a:r>
            <a:r>
              <a:rPr lang="en-US" dirty="0" smtClean="0"/>
              <a:t> </a:t>
            </a:r>
            <a:r>
              <a:rPr lang="en-US" dirty="0" err="1" smtClean="0"/>
              <a:t>om</a:t>
            </a:r>
            <a:r>
              <a:rPr lang="en-US" dirty="0" smtClean="0"/>
              <a:t> </a:t>
            </a:r>
            <a:r>
              <a:rPr lang="en-US" dirty="0" err="1" smtClean="0"/>
              <a:t>er</a:t>
            </a:r>
            <a:r>
              <a:rPr lang="en-US" dirty="0" smtClean="0"/>
              <a:t> </a:t>
            </a:r>
            <a:r>
              <a:rPr lang="en-US" dirty="0" err="1" smtClean="0"/>
              <a:t>voor</a:t>
            </a:r>
            <a:r>
              <a:rPr lang="en-US" dirty="0" smtClean="0"/>
              <a:t> </a:t>
            </a:r>
            <a:r>
              <a:rPr lang="en-US" dirty="0" err="1" smtClean="0"/>
              <a:t>te</a:t>
            </a:r>
            <a:r>
              <a:rPr lang="en-US" dirty="0" smtClean="0"/>
              <a:t> </a:t>
            </a:r>
            <a:r>
              <a:rPr lang="en-US" dirty="0" err="1" smtClean="0"/>
              <a:t>zorgen</a:t>
            </a:r>
            <a:r>
              <a:rPr lang="en-US" dirty="0" smtClean="0"/>
              <a:t> </a:t>
            </a:r>
            <a:r>
              <a:rPr lang="en-US" dirty="0" err="1" smtClean="0"/>
              <a:t>dat</a:t>
            </a:r>
            <a:r>
              <a:rPr lang="en-US" dirty="0" smtClean="0"/>
              <a:t> </a:t>
            </a:r>
            <a:r>
              <a:rPr lang="en-US" dirty="0" err="1" smtClean="0"/>
              <a:t>alle</a:t>
            </a:r>
            <a:r>
              <a:rPr lang="en-US" dirty="0" smtClean="0"/>
              <a:t> </a:t>
            </a:r>
            <a:r>
              <a:rPr lang="en-US" dirty="0" err="1" smtClean="0"/>
              <a:t>werkzaamheden</a:t>
            </a:r>
            <a:r>
              <a:rPr lang="en-US" dirty="0" smtClean="0"/>
              <a:t> die </a:t>
            </a:r>
            <a:r>
              <a:rPr lang="en-US" dirty="0" err="1" smtClean="0"/>
              <a:t>moeten</a:t>
            </a:r>
            <a:r>
              <a:rPr lang="en-US" dirty="0" smtClean="0"/>
              <a:t> </a:t>
            </a:r>
            <a:r>
              <a:rPr lang="en-US" dirty="0" err="1" smtClean="0"/>
              <a:t>leiden</a:t>
            </a:r>
            <a:r>
              <a:rPr lang="en-US" dirty="0" smtClean="0"/>
              <a:t> tot het </a:t>
            </a:r>
            <a:r>
              <a:rPr lang="en-US" dirty="0" err="1" smtClean="0"/>
              <a:t>eindproduct</a:t>
            </a:r>
            <a:r>
              <a:rPr lang="en-US" dirty="0" smtClean="0"/>
              <a:t> op </a:t>
            </a:r>
            <a:r>
              <a:rPr lang="en-US" dirty="0" err="1" smtClean="0"/>
              <a:t>effectieve</a:t>
            </a:r>
            <a:r>
              <a:rPr lang="en-US" dirty="0" smtClean="0"/>
              <a:t> en </a:t>
            </a:r>
            <a:r>
              <a:rPr lang="en-US" dirty="0" err="1" smtClean="0"/>
              <a:t>efficiente</a:t>
            </a:r>
            <a:r>
              <a:rPr lang="en-US" dirty="0" smtClean="0"/>
              <a:t> </a:t>
            </a:r>
            <a:r>
              <a:rPr lang="en-US" dirty="0" err="1" smtClean="0"/>
              <a:t>wijze</a:t>
            </a:r>
            <a:r>
              <a:rPr lang="en-US" dirty="0" smtClean="0"/>
              <a:t> </a:t>
            </a:r>
            <a:r>
              <a:rPr lang="en-US" dirty="0" err="1" smtClean="0"/>
              <a:t>plaatsvinden</a:t>
            </a:r>
            <a:r>
              <a:rPr lang="en-US" dirty="0" smtClean="0"/>
              <a:t>.” </a:t>
            </a:r>
          </a:p>
          <a:p>
            <a:pPr eaLnBrk="1" hangingPunct="1"/>
            <a:endParaRPr lang="en-US" dirty="0" smtClean="0"/>
          </a:p>
          <a:p>
            <a:pPr eaLnBrk="1" hangingPunct="1"/>
            <a:r>
              <a:rPr lang="en-US" dirty="0" smtClean="0"/>
              <a:t>Op de </a:t>
            </a:r>
            <a:r>
              <a:rPr lang="en-US" dirty="0" err="1" smtClean="0"/>
              <a:t>eerste</a:t>
            </a:r>
            <a:r>
              <a:rPr lang="en-US" dirty="0" smtClean="0"/>
              <a:t> </a:t>
            </a:r>
            <a:r>
              <a:rPr lang="en-US" dirty="0" err="1" smtClean="0"/>
              <a:t>plaatst</a:t>
            </a:r>
            <a:r>
              <a:rPr lang="en-US" dirty="0" smtClean="0"/>
              <a:t> is het </a:t>
            </a:r>
            <a:r>
              <a:rPr lang="en-US" dirty="0" err="1" smtClean="0"/>
              <a:t>handig</a:t>
            </a:r>
            <a:r>
              <a:rPr lang="en-US" dirty="0" smtClean="0"/>
              <a:t> met de </a:t>
            </a:r>
            <a:r>
              <a:rPr lang="en-US" dirty="0" err="1" smtClean="0"/>
              <a:t>opdrachtgever</a:t>
            </a:r>
            <a:r>
              <a:rPr lang="en-US" dirty="0" smtClean="0"/>
              <a:t> </a:t>
            </a:r>
            <a:r>
              <a:rPr lang="en-US" dirty="0" err="1" smtClean="0"/>
              <a:t>nog</a:t>
            </a:r>
            <a:r>
              <a:rPr lang="en-US" dirty="0" smtClean="0"/>
              <a:t> </a:t>
            </a:r>
            <a:r>
              <a:rPr lang="en-US" dirty="0" err="1" smtClean="0"/>
              <a:t>eens</a:t>
            </a:r>
            <a:r>
              <a:rPr lang="en-US" dirty="0" smtClean="0"/>
              <a:t> </a:t>
            </a:r>
            <a:r>
              <a:rPr lang="en-US" dirty="0" err="1" smtClean="0"/>
              <a:t>goed</a:t>
            </a:r>
            <a:r>
              <a:rPr lang="en-US" dirty="0" smtClean="0"/>
              <a:t> </a:t>
            </a:r>
            <a:r>
              <a:rPr lang="en-US" dirty="0" err="1" smtClean="0"/>
              <a:t>af</a:t>
            </a:r>
            <a:r>
              <a:rPr lang="en-US" dirty="0" smtClean="0"/>
              <a:t> </a:t>
            </a:r>
            <a:r>
              <a:rPr lang="en-US" dirty="0" err="1" smtClean="0"/>
              <a:t>te</a:t>
            </a:r>
            <a:r>
              <a:rPr lang="en-US" dirty="0" smtClean="0"/>
              <a:t> </a:t>
            </a:r>
            <a:r>
              <a:rPr lang="en-US" dirty="0" err="1" smtClean="0"/>
              <a:t>stemmen</a:t>
            </a:r>
            <a:r>
              <a:rPr lang="en-US" dirty="0" smtClean="0"/>
              <a:t> of </a:t>
            </a:r>
            <a:r>
              <a:rPr lang="en-US" dirty="0" err="1" smtClean="0"/>
              <a:t>aan</a:t>
            </a:r>
            <a:r>
              <a:rPr lang="en-US" dirty="0" smtClean="0"/>
              <a:t> </a:t>
            </a:r>
            <a:r>
              <a:rPr lang="en-US" dirty="0" err="1" smtClean="0"/>
              <a:t>jullie</a:t>
            </a:r>
            <a:r>
              <a:rPr lang="en-US" dirty="0" smtClean="0"/>
              <a:t> </a:t>
            </a:r>
            <a:r>
              <a:rPr lang="en-US" dirty="0" err="1" smtClean="0"/>
              <a:t>duidelijk</a:t>
            </a:r>
            <a:r>
              <a:rPr lang="en-US" dirty="0" smtClean="0"/>
              <a:t> is </a:t>
            </a:r>
            <a:r>
              <a:rPr lang="en-US" dirty="0" err="1" smtClean="0"/>
              <a:t>wat</a:t>
            </a:r>
            <a:r>
              <a:rPr lang="en-US" dirty="0" smtClean="0"/>
              <a:t> </a:t>
            </a:r>
            <a:r>
              <a:rPr lang="en-US" dirty="0" err="1" smtClean="0"/>
              <a:t>hij</a:t>
            </a:r>
            <a:r>
              <a:rPr lang="en-US" dirty="0" smtClean="0"/>
              <a:t> </a:t>
            </a:r>
            <a:r>
              <a:rPr lang="en-US" dirty="0" err="1" smtClean="0"/>
              <a:t>verwacht</a:t>
            </a:r>
            <a:r>
              <a:rPr lang="en-US" dirty="0" smtClean="0"/>
              <a:t>. </a:t>
            </a:r>
            <a:r>
              <a:rPr lang="en-US" dirty="0" err="1" smtClean="0"/>
              <a:t>Hiervoor</a:t>
            </a:r>
            <a:r>
              <a:rPr lang="en-US" dirty="0" smtClean="0"/>
              <a:t> </a:t>
            </a:r>
            <a:r>
              <a:rPr lang="en-US" dirty="0" err="1" smtClean="0"/>
              <a:t>moet</a:t>
            </a:r>
            <a:r>
              <a:rPr lang="en-US" dirty="0" smtClean="0"/>
              <a:t> </a:t>
            </a:r>
            <a:r>
              <a:rPr lang="en-US" b="1" dirty="0" smtClean="0"/>
              <a:t>het </a:t>
            </a:r>
            <a:r>
              <a:rPr lang="en-US" b="1" dirty="0" err="1" smtClean="0"/>
              <a:t>eindprodukt</a:t>
            </a:r>
            <a:r>
              <a:rPr lang="en-US" b="1" dirty="0" smtClean="0"/>
              <a:t> </a:t>
            </a:r>
            <a:r>
              <a:rPr lang="en-US" b="1" dirty="0" err="1" smtClean="0"/>
              <a:t>eerst</a:t>
            </a:r>
            <a:r>
              <a:rPr lang="en-US" b="1" dirty="0" smtClean="0"/>
              <a:t> heel </a:t>
            </a:r>
            <a:r>
              <a:rPr lang="en-US" b="1" dirty="0" err="1" smtClean="0"/>
              <a:t>duidelijk</a:t>
            </a:r>
            <a:r>
              <a:rPr lang="en-US" b="1" dirty="0" smtClean="0"/>
              <a:t> </a:t>
            </a:r>
            <a:r>
              <a:rPr lang="en-US" b="1" dirty="0" err="1" smtClean="0"/>
              <a:t>beschreven</a:t>
            </a:r>
            <a:r>
              <a:rPr lang="en-US" b="1" dirty="0" smtClean="0"/>
              <a:t> </a:t>
            </a:r>
            <a:r>
              <a:rPr lang="en-US" b="1" dirty="0" err="1" smtClean="0"/>
              <a:t>worden</a:t>
            </a:r>
            <a:r>
              <a:rPr lang="en-US" dirty="0" smtClean="0"/>
              <a:t> </a:t>
            </a:r>
            <a:r>
              <a:rPr lang="en-US" dirty="0" err="1" smtClean="0"/>
              <a:t>zodat</a:t>
            </a:r>
            <a:r>
              <a:rPr lang="en-US" dirty="0" smtClean="0"/>
              <a:t> </a:t>
            </a:r>
            <a:r>
              <a:rPr lang="en-US" dirty="0" err="1" smtClean="0"/>
              <a:t>dit</a:t>
            </a:r>
            <a:r>
              <a:rPr lang="en-US" dirty="0" smtClean="0"/>
              <a:t> </a:t>
            </a:r>
            <a:r>
              <a:rPr lang="en-US" dirty="0" err="1" smtClean="0"/>
              <a:t>nog</a:t>
            </a:r>
            <a:r>
              <a:rPr lang="en-US" dirty="0" smtClean="0"/>
              <a:t> </a:t>
            </a:r>
            <a:r>
              <a:rPr lang="en-US" dirty="0" err="1" smtClean="0"/>
              <a:t>eens</a:t>
            </a:r>
            <a:r>
              <a:rPr lang="en-US" dirty="0" smtClean="0"/>
              <a:t> </a:t>
            </a:r>
            <a:r>
              <a:rPr lang="en-US" dirty="0" err="1" smtClean="0"/>
              <a:t>goed</a:t>
            </a:r>
            <a:r>
              <a:rPr lang="en-US" dirty="0" smtClean="0"/>
              <a:t> </a:t>
            </a:r>
            <a:r>
              <a:rPr lang="en-US" dirty="0" err="1" smtClean="0"/>
              <a:t>kan</a:t>
            </a:r>
            <a:r>
              <a:rPr lang="en-US" dirty="0" smtClean="0"/>
              <a:t> </a:t>
            </a:r>
            <a:r>
              <a:rPr lang="en-US" dirty="0" err="1" smtClean="0"/>
              <a:t>worden</a:t>
            </a:r>
            <a:r>
              <a:rPr lang="en-US" dirty="0" smtClean="0"/>
              <a:t> </a:t>
            </a:r>
            <a:r>
              <a:rPr lang="en-US" dirty="0" err="1" smtClean="0"/>
              <a:t>teruggekoppeld</a:t>
            </a:r>
            <a:r>
              <a:rPr lang="en-US" dirty="0" smtClean="0"/>
              <a:t>. </a:t>
            </a:r>
            <a:r>
              <a:rPr lang="en-US" dirty="0" err="1" smtClean="0"/>
              <a:t>Dit</a:t>
            </a:r>
            <a:r>
              <a:rPr lang="en-US" dirty="0" smtClean="0"/>
              <a:t> is </a:t>
            </a:r>
            <a:r>
              <a:rPr lang="en-US" dirty="0" err="1" smtClean="0"/>
              <a:t>niet</a:t>
            </a:r>
            <a:r>
              <a:rPr lang="en-US" dirty="0" smtClean="0"/>
              <a:t> </a:t>
            </a:r>
            <a:r>
              <a:rPr lang="en-US" dirty="0" err="1" smtClean="0"/>
              <a:t>altijd</a:t>
            </a:r>
            <a:r>
              <a:rPr lang="en-US" dirty="0" smtClean="0"/>
              <a:t> </a:t>
            </a:r>
            <a:r>
              <a:rPr lang="en-US" dirty="0" err="1" smtClean="0"/>
              <a:t>mogelijk</a:t>
            </a:r>
            <a:r>
              <a:rPr lang="en-US" dirty="0" smtClean="0"/>
              <a:t> </a:t>
            </a:r>
            <a:r>
              <a:rPr lang="en-US" dirty="0" err="1" smtClean="0"/>
              <a:t>hetzij</a:t>
            </a:r>
            <a:r>
              <a:rPr lang="en-US" dirty="0" smtClean="0"/>
              <a:t> </a:t>
            </a:r>
            <a:r>
              <a:rPr lang="en-US" dirty="0" err="1" smtClean="0"/>
              <a:t>omdat</a:t>
            </a:r>
            <a:r>
              <a:rPr lang="en-US" dirty="0" smtClean="0"/>
              <a:t> de </a:t>
            </a:r>
            <a:r>
              <a:rPr lang="en-US" dirty="0" err="1" smtClean="0"/>
              <a:t>opdrachtgever</a:t>
            </a:r>
            <a:r>
              <a:rPr lang="en-US" dirty="0" smtClean="0"/>
              <a:t> </a:t>
            </a:r>
            <a:r>
              <a:rPr lang="en-US" dirty="0" err="1" smtClean="0"/>
              <a:t>nog</a:t>
            </a:r>
            <a:r>
              <a:rPr lang="en-US" dirty="0" smtClean="0"/>
              <a:t> </a:t>
            </a:r>
            <a:r>
              <a:rPr lang="en-US" dirty="0" err="1" smtClean="0"/>
              <a:t>niet</a:t>
            </a:r>
            <a:r>
              <a:rPr lang="en-US" dirty="0" smtClean="0"/>
              <a:t> </a:t>
            </a:r>
            <a:r>
              <a:rPr lang="en-US" dirty="0" err="1" smtClean="0"/>
              <a:t>precies</a:t>
            </a:r>
            <a:r>
              <a:rPr lang="en-US" dirty="0" smtClean="0"/>
              <a:t> </a:t>
            </a:r>
            <a:r>
              <a:rPr lang="en-US" dirty="0" err="1" smtClean="0"/>
              <a:t>weet</a:t>
            </a:r>
            <a:r>
              <a:rPr lang="en-US" dirty="0" smtClean="0"/>
              <a:t> hoe </a:t>
            </a:r>
            <a:r>
              <a:rPr lang="en-US" dirty="0" err="1" smtClean="0"/>
              <a:t>dit</a:t>
            </a:r>
            <a:r>
              <a:rPr lang="en-US" dirty="0" smtClean="0"/>
              <a:t> </a:t>
            </a:r>
            <a:r>
              <a:rPr lang="en-US" dirty="0" err="1" smtClean="0"/>
              <a:t>eindprodukt</a:t>
            </a:r>
            <a:r>
              <a:rPr lang="en-US" dirty="0" smtClean="0"/>
              <a:t> </a:t>
            </a:r>
            <a:r>
              <a:rPr lang="en-US" dirty="0" err="1" smtClean="0"/>
              <a:t>er</a:t>
            </a:r>
            <a:r>
              <a:rPr lang="en-US" dirty="0" smtClean="0"/>
              <a:t> </a:t>
            </a:r>
            <a:r>
              <a:rPr lang="en-US" dirty="0" err="1" smtClean="0"/>
              <a:t>uit</a:t>
            </a:r>
            <a:r>
              <a:rPr lang="en-US" dirty="0" smtClean="0"/>
              <a:t> </a:t>
            </a:r>
            <a:r>
              <a:rPr lang="en-US" dirty="0" err="1" smtClean="0"/>
              <a:t>moet</a:t>
            </a:r>
            <a:r>
              <a:rPr lang="en-US" dirty="0" smtClean="0"/>
              <a:t> </a:t>
            </a:r>
            <a:r>
              <a:rPr lang="en-US" dirty="0" err="1" smtClean="0"/>
              <a:t>gaan</a:t>
            </a:r>
            <a:r>
              <a:rPr lang="en-US" dirty="0" smtClean="0"/>
              <a:t> </a:t>
            </a:r>
            <a:r>
              <a:rPr lang="en-US" dirty="0" err="1" smtClean="0"/>
              <a:t>zien</a:t>
            </a:r>
            <a:r>
              <a:rPr lang="en-US" dirty="0" smtClean="0"/>
              <a:t> of </a:t>
            </a:r>
            <a:r>
              <a:rPr lang="en-US" dirty="0" err="1" smtClean="0"/>
              <a:t>omdat</a:t>
            </a:r>
            <a:r>
              <a:rPr lang="en-US" dirty="0" smtClean="0"/>
              <a:t> </a:t>
            </a:r>
            <a:r>
              <a:rPr lang="en-US" dirty="0" err="1" smtClean="0"/>
              <a:t>vooraf</a:t>
            </a:r>
            <a:r>
              <a:rPr lang="en-US" dirty="0" smtClean="0"/>
              <a:t> </a:t>
            </a:r>
            <a:r>
              <a:rPr lang="en-US" dirty="0" err="1" smtClean="0"/>
              <a:t>nog</a:t>
            </a:r>
            <a:r>
              <a:rPr lang="en-US" dirty="0" smtClean="0"/>
              <a:t> </a:t>
            </a:r>
            <a:r>
              <a:rPr lang="en-US" dirty="0" err="1" smtClean="0"/>
              <a:t>niet</a:t>
            </a:r>
            <a:r>
              <a:rPr lang="en-US" dirty="0" smtClean="0"/>
              <a:t> </a:t>
            </a:r>
            <a:r>
              <a:rPr lang="en-US" dirty="0" err="1" smtClean="0"/>
              <a:t>voldoende</a:t>
            </a:r>
            <a:r>
              <a:rPr lang="en-US" dirty="0" smtClean="0"/>
              <a:t> is in </a:t>
            </a:r>
            <a:r>
              <a:rPr lang="en-US" dirty="0" err="1" smtClean="0"/>
              <a:t>te</a:t>
            </a:r>
            <a:r>
              <a:rPr lang="en-US" dirty="0" smtClean="0"/>
              <a:t> </a:t>
            </a:r>
            <a:r>
              <a:rPr lang="en-US" dirty="0" err="1" smtClean="0"/>
              <a:t>schatten</a:t>
            </a:r>
            <a:r>
              <a:rPr lang="en-US" dirty="0" smtClean="0"/>
              <a:t> hoe complex het is </a:t>
            </a:r>
            <a:r>
              <a:rPr lang="en-US" dirty="0" err="1" smtClean="0"/>
              <a:t>om</a:t>
            </a:r>
            <a:r>
              <a:rPr lang="en-US" dirty="0" smtClean="0"/>
              <a:t> </a:t>
            </a:r>
            <a:r>
              <a:rPr lang="en-US" dirty="0" err="1" smtClean="0"/>
              <a:t>dat</a:t>
            </a:r>
            <a:r>
              <a:rPr lang="en-US" dirty="0" smtClean="0"/>
              <a:t> product </a:t>
            </a:r>
            <a:r>
              <a:rPr lang="en-US" dirty="0" err="1" smtClean="0"/>
              <a:t>te</a:t>
            </a:r>
            <a:r>
              <a:rPr lang="en-US" dirty="0" smtClean="0"/>
              <a:t> </a:t>
            </a:r>
            <a:r>
              <a:rPr lang="en-US" dirty="0" err="1" smtClean="0"/>
              <a:t>realiseren</a:t>
            </a:r>
            <a:r>
              <a:rPr lang="en-US" dirty="0" smtClean="0"/>
              <a:t>. In de </a:t>
            </a:r>
            <a:r>
              <a:rPr lang="en-US" dirty="0" err="1" smtClean="0"/>
              <a:t>tweede</a:t>
            </a:r>
            <a:r>
              <a:rPr lang="en-US" dirty="0" smtClean="0"/>
              <a:t> workshop </a:t>
            </a:r>
            <a:r>
              <a:rPr lang="en-US" dirty="0" err="1" smtClean="0"/>
              <a:t>als</a:t>
            </a:r>
            <a:r>
              <a:rPr lang="en-US" dirty="0" smtClean="0"/>
              <a:t> we het </a:t>
            </a:r>
            <a:r>
              <a:rPr lang="en-US" dirty="0" err="1" smtClean="0"/>
              <a:t>gaan</a:t>
            </a:r>
            <a:r>
              <a:rPr lang="en-US" dirty="0" smtClean="0"/>
              <a:t> </a:t>
            </a:r>
            <a:r>
              <a:rPr lang="en-US" dirty="0" err="1" smtClean="0"/>
              <a:t>hebben</a:t>
            </a:r>
            <a:r>
              <a:rPr lang="en-US" dirty="0" smtClean="0"/>
              <a:t> over </a:t>
            </a:r>
            <a:r>
              <a:rPr lang="en-US" dirty="0" err="1" smtClean="0"/>
              <a:t>plannen</a:t>
            </a:r>
            <a:r>
              <a:rPr lang="en-US" dirty="0" smtClean="0"/>
              <a:t>, </a:t>
            </a:r>
            <a:r>
              <a:rPr lang="en-US" dirty="0" err="1" smtClean="0"/>
              <a:t>zullen</a:t>
            </a:r>
            <a:r>
              <a:rPr lang="en-US" dirty="0" smtClean="0"/>
              <a:t> we </a:t>
            </a:r>
            <a:r>
              <a:rPr lang="en-US" dirty="0" err="1" smtClean="0"/>
              <a:t>zien</a:t>
            </a:r>
            <a:r>
              <a:rPr lang="en-US" dirty="0" smtClean="0"/>
              <a:t> </a:t>
            </a:r>
            <a:r>
              <a:rPr lang="en-US" dirty="0" err="1" smtClean="0"/>
              <a:t>dat</a:t>
            </a:r>
            <a:r>
              <a:rPr lang="en-US" dirty="0" smtClean="0"/>
              <a:t> je </a:t>
            </a:r>
            <a:r>
              <a:rPr lang="en-US" dirty="0" err="1" smtClean="0"/>
              <a:t>afhankelijk</a:t>
            </a:r>
            <a:r>
              <a:rPr lang="en-US" dirty="0" smtClean="0"/>
              <a:t> van de </a:t>
            </a:r>
            <a:r>
              <a:rPr lang="en-US" dirty="0" err="1" smtClean="0"/>
              <a:t>situatie</a:t>
            </a:r>
            <a:r>
              <a:rPr lang="en-US" dirty="0" smtClean="0"/>
              <a:t> </a:t>
            </a:r>
            <a:r>
              <a:rPr lang="en-US" dirty="0" err="1" smtClean="0"/>
              <a:t>kunt</a:t>
            </a:r>
            <a:r>
              <a:rPr lang="en-US" dirty="0" smtClean="0"/>
              <a:t> </a:t>
            </a:r>
            <a:r>
              <a:rPr lang="en-US" dirty="0" err="1" smtClean="0"/>
              <a:t>kiezen</a:t>
            </a:r>
            <a:r>
              <a:rPr lang="en-US" dirty="0" smtClean="0"/>
              <a:t> </a:t>
            </a:r>
            <a:r>
              <a:rPr lang="en-US" dirty="0" err="1" smtClean="0"/>
              <a:t>voor</a:t>
            </a:r>
            <a:r>
              <a:rPr lang="en-US" dirty="0" smtClean="0"/>
              <a:t> </a:t>
            </a:r>
            <a:r>
              <a:rPr lang="en-US" dirty="0" err="1" smtClean="0"/>
              <a:t>een</a:t>
            </a:r>
            <a:r>
              <a:rPr lang="en-US" dirty="0" smtClean="0"/>
              <a:t> </a:t>
            </a:r>
            <a:r>
              <a:rPr lang="en-US" dirty="0" err="1" smtClean="0"/>
              <a:t>andere</a:t>
            </a:r>
            <a:r>
              <a:rPr lang="en-US" dirty="0" smtClean="0"/>
              <a:t> </a:t>
            </a:r>
            <a:r>
              <a:rPr lang="en-US" dirty="0" err="1" smtClean="0"/>
              <a:t>aanpak</a:t>
            </a:r>
            <a:r>
              <a:rPr lang="en-US" dirty="0" smtClean="0"/>
              <a:t>. </a:t>
            </a:r>
          </a:p>
          <a:p>
            <a:pPr eaLnBrk="1" hangingPunct="1"/>
            <a:endParaRPr lang="en-US" dirty="0" smtClean="0"/>
          </a:p>
          <a:p>
            <a:pPr eaLnBrk="1" hangingPunct="1"/>
            <a:r>
              <a:rPr lang="en-US" dirty="0" err="1" smtClean="0"/>
              <a:t>Als</a:t>
            </a:r>
            <a:r>
              <a:rPr lang="en-US" dirty="0" smtClean="0"/>
              <a:t> het </a:t>
            </a:r>
            <a:r>
              <a:rPr lang="en-US" dirty="0" err="1" smtClean="0"/>
              <a:t>eindproduct</a:t>
            </a:r>
            <a:r>
              <a:rPr lang="en-US" dirty="0" smtClean="0"/>
              <a:t> </a:t>
            </a:r>
            <a:r>
              <a:rPr lang="en-US" dirty="0" err="1" smtClean="0"/>
              <a:t>duidelijk</a:t>
            </a:r>
            <a:r>
              <a:rPr lang="en-US" dirty="0" smtClean="0"/>
              <a:t> is </a:t>
            </a:r>
            <a:r>
              <a:rPr lang="en-US" dirty="0" err="1" smtClean="0"/>
              <a:t>zal</a:t>
            </a:r>
            <a:r>
              <a:rPr lang="en-US" dirty="0" smtClean="0"/>
              <a:t> </a:t>
            </a:r>
            <a:r>
              <a:rPr lang="en-US" dirty="0" err="1" smtClean="0"/>
              <a:t>een</a:t>
            </a:r>
            <a:r>
              <a:rPr lang="en-US" dirty="0" smtClean="0"/>
              <a:t> </a:t>
            </a:r>
            <a:r>
              <a:rPr lang="en-US" dirty="0" err="1" smtClean="0"/>
              <a:t>beeld</a:t>
            </a:r>
            <a:r>
              <a:rPr lang="en-US" dirty="0" smtClean="0"/>
              <a:t> </a:t>
            </a:r>
            <a:r>
              <a:rPr lang="en-US" dirty="0" err="1" smtClean="0"/>
              <a:t>moeten</a:t>
            </a:r>
            <a:r>
              <a:rPr lang="en-US" dirty="0" smtClean="0"/>
              <a:t> </a:t>
            </a:r>
            <a:r>
              <a:rPr lang="en-US" dirty="0" err="1" smtClean="0"/>
              <a:t>worden</a:t>
            </a:r>
            <a:r>
              <a:rPr lang="en-US" dirty="0" smtClean="0"/>
              <a:t> </a:t>
            </a:r>
            <a:r>
              <a:rPr lang="en-US" dirty="0" err="1" smtClean="0"/>
              <a:t>gevormd</a:t>
            </a:r>
            <a:r>
              <a:rPr lang="en-US" dirty="0" smtClean="0"/>
              <a:t> over </a:t>
            </a:r>
            <a:r>
              <a:rPr lang="en-US" b="1" dirty="0" smtClean="0"/>
              <a:t>hoe het </a:t>
            </a:r>
            <a:r>
              <a:rPr lang="en-US" b="1" dirty="0" err="1" smtClean="0"/>
              <a:t>eindproduct</a:t>
            </a:r>
            <a:r>
              <a:rPr lang="en-US" b="1" dirty="0" smtClean="0"/>
              <a:t> </a:t>
            </a:r>
            <a:r>
              <a:rPr lang="en-US" b="1" dirty="0" err="1" smtClean="0"/>
              <a:t>gerealiseerd</a:t>
            </a:r>
            <a:r>
              <a:rPr lang="en-US" b="1" dirty="0" smtClean="0"/>
              <a:t> </a:t>
            </a:r>
            <a:r>
              <a:rPr lang="en-US" b="1" dirty="0" err="1" smtClean="0"/>
              <a:t>kan</a:t>
            </a:r>
            <a:r>
              <a:rPr lang="en-US" b="1" dirty="0" smtClean="0"/>
              <a:t> </a:t>
            </a:r>
            <a:r>
              <a:rPr lang="en-US" b="1" dirty="0" err="1" smtClean="0"/>
              <a:t>worden</a:t>
            </a:r>
            <a:r>
              <a:rPr lang="en-US" b="1" dirty="0" smtClean="0"/>
              <a:t> met </a:t>
            </a:r>
            <a:r>
              <a:rPr lang="en-US" b="1" dirty="0" err="1" smtClean="0"/>
              <a:t>meerdere</a:t>
            </a:r>
            <a:r>
              <a:rPr lang="en-US" b="1" dirty="0" smtClean="0"/>
              <a:t> </a:t>
            </a:r>
            <a:r>
              <a:rPr lang="en-US" b="1" dirty="0" err="1" smtClean="0"/>
              <a:t>personen</a:t>
            </a:r>
            <a:r>
              <a:rPr lang="en-US" dirty="0" smtClean="0"/>
              <a:t>; </a:t>
            </a:r>
            <a:r>
              <a:rPr lang="en-US" dirty="0" err="1" smtClean="0"/>
              <a:t>welke</a:t>
            </a:r>
            <a:r>
              <a:rPr lang="en-US" dirty="0" smtClean="0"/>
              <a:t> </a:t>
            </a:r>
            <a:r>
              <a:rPr lang="en-US" dirty="0" err="1" smtClean="0"/>
              <a:t>activiteiten</a:t>
            </a:r>
            <a:r>
              <a:rPr lang="en-US" dirty="0" smtClean="0"/>
              <a:t> </a:t>
            </a:r>
            <a:r>
              <a:rPr lang="en-US" dirty="0" err="1" smtClean="0"/>
              <a:t>moeten</a:t>
            </a:r>
            <a:r>
              <a:rPr lang="en-US" dirty="0" smtClean="0"/>
              <a:t> </a:t>
            </a:r>
            <a:r>
              <a:rPr lang="en-US" dirty="0" err="1" smtClean="0"/>
              <a:t>worden</a:t>
            </a:r>
            <a:r>
              <a:rPr lang="en-US" dirty="0" smtClean="0"/>
              <a:t> </a:t>
            </a:r>
            <a:r>
              <a:rPr lang="en-US" dirty="0" err="1" smtClean="0"/>
              <a:t>uitgevoerd</a:t>
            </a:r>
            <a:r>
              <a:rPr lang="en-US" dirty="0" smtClean="0"/>
              <a:t> </a:t>
            </a:r>
            <a:r>
              <a:rPr lang="en-US" dirty="0" err="1" smtClean="0"/>
              <a:t>om</a:t>
            </a:r>
            <a:r>
              <a:rPr lang="en-US" dirty="0" smtClean="0"/>
              <a:t> het </a:t>
            </a:r>
            <a:r>
              <a:rPr lang="en-US" dirty="0" err="1" smtClean="0"/>
              <a:t>eindproduct</a:t>
            </a:r>
            <a:r>
              <a:rPr lang="en-US" dirty="0" smtClean="0"/>
              <a:t> </a:t>
            </a:r>
            <a:r>
              <a:rPr lang="en-US" dirty="0" err="1" smtClean="0"/>
              <a:t>te</a:t>
            </a:r>
            <a:r>
              <a:rPr lang="en-US" dirty="0" smtClean="0"/>
              <a:t> </a:t>
            </a:r>
            <a:r>
              <a:rPr lang="en-US" dirty="0" err="1" smtClean="0"/>
              <a:t>realiseren</a:t>
            </a:r>
            <a:r>
              <a:rPr lang="en-US" dirty="0" smtClean="0"/>
              <a:t>; </a:t>
            </a:r>
            <a:r>
              <a:rPr lang="en-US" dirty="0" err="1" smtClean="0"/>
              <a:t>beheers</a:t>
            </a:r>
            <a:r>
              <a:rPr lang="en-US" dirty="0" smtClean="0"/>
              <a:t> je </a:t>
            </a:r>
            <a:r>
              <a:rPr lang="en-US" dirty="0" err="1" smtClean="0"/>
              <a:t>deze</a:t>
            </a:r>
            <a:r>
              <a:rPr lang="en-US" dirty="0" smtClean="0"/>
              <a:t> </a:t>
            </a:r>
            <a:r>
              <a:rPr lang="en-US" dirty="0" err="1" smtClean="0"/>
              <a:t>activiteiten</a:t>
            </a:r>
            <a:r>
              <a:rPr lang="en-US" dirty="0" smtClean="0"/>
              <a:t> al of </a:t>
            </a:r>
            <a:r>
              <a:rPr lang="en-US" dirty="0" err="1" smtClean="0"/>
              <a:t>moet</a:t>
            </a:r>
            <a:r>
              <a:rPr lang="en-US" dirty="0" smtClean="0"/>
              <a:t> je </a:t>
            </a:r>
            <a:r>
              <a:rPr lang="en-US" dirty="0" err="1" smtClean="0"/>
              <a:t>ze</a:t>
            </a:r>
            <a:r>
              <a:rPr lang="en-US" dirty="0" smtClean="0"/>
              <a:t> </a:t>
            </a:r>
            <a:r>
              <a:rPr lang="en-US" dirty="0" err="1" smtClean="0"/>
              <a:t>nog</a:t>
            </a:r>
            <a:r>
              <a:rPr lang="en-US" dirty="0" smtClean="0"/>
              <a:t> </a:t>
            </a:r>
            <a:r>
              <a:rPr lang="en-US" dirty="0" err="1" smtClean="0"/>
              <a:t>leren</a:t>
            </a:r>
            <a:r>
              <a:rPr lang="en-US" dirty="0" smtClean="0"/>
              <a:t>, </a:t>
            </a:r>
            <a:r>
              <a:rPr lang="en-US" dirty="0" err="1" smtClean="0"/>
              <a:t>zo</a:t>
            </a:r>
            <a:r>
              <a:rPr lang="en-US" dirty="0" smtClean="0"/>
              <a:t> </a:t>
            </a:r>
            <a:r>
              <a:rPr lang="en-US" dirty="0" err="1" smtClean="0"/>
              <a:t>ja</a:t>
            </a:r>
            <a:r>
              <a:rPr lang="en-US" dirty="0" smtClean="0"/>
              <a:t> </a:t>
            </a:r>
            <a:r>
              <a:rPr lang="en-US" dirty="0" err="1" smtClean="0"/>
              <a:t>wanneer</a:t>
            </a:r>
            <a:r>
              <a:rPr lang="en-US" dirty="0" smtClean="0"/>
              <a:t> </a:t>
            </a:r>
            <a:r>
              <a:rPr lang="en-US" dirty="0" err="1" smtClean="0"/>
              <a:t>ga</a:t>
            </a:r>
            <a:r>
              <a:rPr lang="en-US" dirty="0" smtClean="0"/>
              <a:t> je die </a:t>
            </a:r>
            <a:r>
              <a:rPr lang="en-US" dirty="0" err="1" smtClean="0"/>
              <a:t>activiteiten</a:t>
            </a:r>
            <a:r>
              <a:rPr lang="en-US" dirty="0" smtClean="0"/>
              <a:t> </a:t>
            </a:r>
            <a:r>
              <a:rPr lang="en-US" dirty="0" err="1" smtClean="0"/>
              <a:t>leren</a:t>
            </a:r>
            <a:r>
              <a:rPr lang="en-US" dirty="0" smtClean="0"/>
              <a:t>; in </a:t>
            </a:r>
            <a:r>
              <a:rPr lang="en-US" dirty="0" err="1" smtClean="0"/>
              <a:t>welke</a:t>
            </a:r>
            <a:r>
              <a:rPr lang="en-US" dirty="0" smtClean="0"/>
              <a:t> </a:t>
            </a:r>
            <a:r>
              <a:rPr lang="en-US" dirty="0" err="1" smtClean="0"/>
              <a:t>volgorde</a:t>
            </a:r>
            <a:r>
              <a:rPr lang="en-US" dirty="0" smtClean="0"/>
              <a:t> </a:t>
            </a:r>
            <a:r>
              <a:rPr lang="en-US" dirty="0" err="1" smtClean="0"/>
              <a:t>moeten</a:t>
            </a:r>
            <a:r>
              <a:rPr lang="en-US" dirty="0" smtClean="0"/>
              <a:t> </a:t>
            </a:r>
            <a:r>
              <a:rPr lang="en-US" dirty="0" err="1" smtClean="0"/>
              <a:t>deze</a:t>
            </a:r>
            <a:r>
              <a:rPr lang="en-US" dirty="0" smtClean="0"/>
              <a:t> </a:t>
            </a:r>
            <a:r>
              <a:rPr lang="en-US" dirty="0" err="1" smtClean="0"/>
              <a:t>activiteiten</a:t>
            </a:r>
            <a:r>
              <a:rPr lang="en-US" dirty="0" smtClean="0"/>
              <a:t> </a:t>
            </a:r>
            <a:r>
              <a:rPr lang="en-US" dirty="0" err="1" smtClean="0"/>
              <a:t>worden</a:t>
            </a:r>
            <a:r>
              <a:rPr lang="en-US" dirty="0" smtClean="0"/>
              <a:t> </a:t>
            </a:r>
            <a:r>
              <a:rPr lang="en-US" dirty="0" err="1" smtClean="0"/>
              <a:t>uitgevoerd</a:t>
            </a:r>
            <a:r>
              <a:rPr lang="en-US" dirty="0" smtClean="0"/>
              <a:t> resp. </a:t>
            </a:r>
            <a:r>
              <a:rPr lang="en-US" dirty="0" err="1" smtClean="0"/>
              <a:t>wat</a:t>
            </a:r>
            <a:r>
              <a:rPr lang="en-US" dirty="0" smtClean="0"/>
              <a:t> </a:t>
            </a:r>
            <a:r>
              <a:rPr lang="en-US" dirty="0" err="1" smtClean="0"/>
              <a:t>moet</a:t>
            </a:r>
            <a:r>
              <a:rPr lang="en-US" dirty="0" smtClean="0"/>
              <a:t> </a:t>
            </a:r>
            <a:r>
              <a:rPr lang="en-US" dirty="0" err="1" smtClean="0"/>
              <a:t>iedere</a:t>
            </a:r>
            <a:r>
              <a:rPr lang="en-US" dirty="0" smtClean="0"/>
              <a:t> </a:t>
            </a:r>
            <a:r>
              <a:rPr lang="en-US" dirty="0" err="1" smtClean="0"/>
              <a:t>activiteit</a:t>
            </a:r>
            <a:r>
              <a:rPr lang="en-US" dirty="0" smtClean="0"/>
              <a:t> </a:t>
            </a:r>
            <a:r>
              <a:rPr lang="en-US" dirty="0" err="1" smtClean="0"/>
              <a:t>opleveren</a:t>
            </a:r>
            <a:r>
              <a:rPr lang="en-US" dirty="0" smtClean="0"/>
              <a:t> </a:t>
            </a:r>
            <a:r>
              <a:rPr lang="en-US" dirty="0" err="1" smtClean="0"/>
              <a:t>als</a:t>
            </a:r>
            <a:r>
              <a:rPr lang="en-US" dirty="0" smtClean="0"/>
              <a:t> input </a:t>
            </a:r>
            <a:r>
              <a:rPr lang="en-US" dirty="0" err="1" smtClean="0"/>
              <a:t>voor</a:t>
            </a:r>
            <a:r>
              <a:rPr lang="en-US" dirty="0" smtClean="0"/>
              <a:t> </a:t>
            </a:r>
            <a:r>
              <a:rPr lang="en-US" dirty="0" err="1" smtClean="0"/>
              <a:t>een</a:t>
            </a:r>
            <a:r>
              <a:rPr lang="en-US" dirty="0" smtClean="0"/>
              <a:t> </a:t>
            </a:r>
            <a:r>
              <a:rPr lang="en-US" dirty="0" err="1" smtClean="0"/>
              <a:t>volgende</a:t>
            </a:r>
            <a:r>
              <a:rPr lang="en-US" dirty="0" smtClean="0"/>
              <a:t> </a:t>
            </a:r>
            <a:r>
              <a:rPr lang="en-US" dirty="0" err="1" smtClean="0"/>
              <a:t>activiteit</a:t>
            </a:r>
            <a:r>
              <a:rPr lang="en-US" dirty="0" smtClean="0"/>
              <a:t>; </a:t>
            </a:r>
            <a:r>
              <a:rPr lang="en-US" dirty="0" err="1" smtClean="0"/>
              <a:t>wie</a:t>
            </a:r>
            <a:r>
              <a:rPr lang="en-US" dirty="0" smtClean="0"/>
              <a:t> </a:t>
            </a:r>
            <a:r>
              <a:rPr lang="en-US" dirty="0" err="1" smtClean="0"/>
              <a:t>gaat</a:t>
            </a:r>
            <a:r>
              <a:rPr lang="en-US" dirty="0" smtClean="0"/>
              <a:t> </a:t>
            </a:r>
            <a:r>
              <a:rPr lang="en-US" dirty="0" err="1" smtClean="0"/>
              <a:t>welke</a:t>
            </a:r>
            <a:r>
              <a:rPr lang="en-US" dirty="0" smtClean="0"/>
              <a:t> </a:t>
            </a:r>
            <a:r>
              <a:rPr lang="en-US" dirty="0" err="1" smtClean="0"/>
              <a:t>activiteit</a:t>
            </a:r>
            <a:r>
              <a:rPr lang="en-US" dirty="0" smtClean="0"/>
              <a:t> </a:t>
            </a:r>
            <a:r>
              <a:rPr lang="en-US" dirty="0" err="1" smtClean="0"/>
              <a:t>uitvoeren</a:t>
            </a:r>
            <a:r>
              <a:rPr lang="en-US" dirty="0" smtClean="0"/>
              <a:t> en hoe </a:t>
            </a:r>
            <a:r>
              <a:rPr lang="en-US" dirty="0" err="1" smtClean="0"/>
              <a:t>lang</a:t>
            </a:r>
            <a:r>
              <a:rPr lang="en-US" dirty="0" smtClean="0"/>
              <a:t> </a:t>
            </a:r>
            <a:r>
              <a:rPr lang="en-US" dirty="0" err="1" smtClean="0"/>
              <a:t>gaat</a:t>
            </a:r>
            <a:r>
              <a:rPr lang="en-US" dirty="0" smtClean="0"/>
              <a:t> </a:t>
            </a:r>
            <a:r>
              <a:rPr lang="en-US" dirty="0" err="1" smtClean="0"/>
              <a:t>hij</a:t>
            </a:r>
            <a:r>
              <a:rPr lang="en-US" dirty="0" smtClean="0"/>
              <a:t> </a:t>
            </a:r>
            <a:r>
              <a:rPr lang="en-US" dirty="0" err="1" smtClean="0"/>
              <a:t>daar</a:t>
            </a:r>
            <a:r>
              <a:rPr lang="en-US" dirty="0" smtClean="0"/>
              <a:t> over </a:t>
            </a:r>
            <a:r>
              <a:rPr lang="en-US" dirty="0" err="1" smtClean="0"/>
              <a:t>doen</a:t>
            </a:r>
            <a:r>
              <a:rPr lang="en-US" dirty="0" smtClean="0"/>
              <a:t>. </a:t>
            </a:r>
          </a:p>
          <a:p>
            <a:pPr eaLnBrk="1" hangingPunct="1"/>
            <a:endParaRPr lang="en-US" dirty="0" smtClean="0"/>
          </a:p>
          <a:p>
            <a:pPr eaLnBrk="1" hangingPunct="1"/>
            <a:r>
              <a:rPr lang="en-US" dirty="0" err="1" smtClean="0"/>
              <a:t>Hadden</a:t>
            </a:r>
            <a:r>
              <a:rPr lang="en-US" dirty="0" smtClean="0"/>
              <a:t> we het </a:t>
            </a:r>
            <a:r>
              <a:rPr lang="en-US" dirty="0" err="1" smtClean="0"/>
              <a:t>hierboven</a:t>
            </a:r>
            <a:r>
              <a:rPr lang="en-US" dirty="0" smtClean="0"/>
              <a:t> over </a:t>
            </a:r>
            <a:r>
              <a:rPr lang="en-US" dirty="0" err="1" smtClean="0"/>
              <a:t>activiteiten</a:t>
            </a:r>
            <a:r>
              <a:rPr lang="en-US" dirty="0" smtClean="0"/>
              <a:t> die </a:t>
            </a:r>
            <a:r>
              <a:rPr lang="en-US" dirty="0" err="1" smtClean="0"/>
              <a:t>er</a:t>
            </a:r>
            <a:r>
              <a:rPr lang="en-US" dirty="0" smtClean="0"/>
              <a:t> toe </a:t>
            </a:r>
            <a:r>
              <a:rPr lang="en-US" dirty="0" err="1" smtClean="0"/>
              <a:t>moeten</a:t>
            </a:r>
            <a:r>
              <a:rPr lang="en-US" dirty="0" smtClean="0"/>
              <a:t> </a:t>
            </a:r>
            <a:r>
              <a:rPr lang="en-US" dirty="0" err="1" smtClean="0"/>
              <a:t>leiden</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bepaald</a:t>
            </a:r>
            <a:r>
              <a:rPr lang="en-US" dirty="0" smtClean="0"/>
              <a:t> moment </a:t>
            </a:r>
            <a:r>
              <a:rPr lang="en-US" dirty="0" err="1" smtClean="0"/>
              <a:t>een</a:t>
            </a:r>
            <a:r>
              <a:rPr lang="en-US" dirty="0" smtClean="0"/>
              <a:t> product </a:t>
            </a:r>
            <a:r>
              <a:rPr lang="en-US" dirty="0" err="1" smtClean="0"/>
              <a:t>moet</a:t>
            </a:r>
            <a:r>
              <a:rPr lang="en-US" dirty="0" smtClean="0"/>
              <a:t> </a:t>
            </a:r>
            <a:r>
              <a:rPr lang="en-US" dirty="0" err="1" smtClean="0"/>
              <a:t>ontstaan</a:t>
            </a:r>
            <a:r>
              <a:rPr lang="en-US" dirty="0" smtClean="0"/>
              <a:t>, </a:t>
            </a:r>
            <a:r>
              <a:rPr lang="en-US" dirty="0" err="1" smtClean="0"/>
              <a:t>er</a:t>
            </a:r>
            <a:r>
              <a:rPr lang="en-US" dirty="0" smtClean="0"/>
              <a:t> is </a:t>
            </a:r>
            <a:r>
              <a:rPr lang="en-US" dirty="0" err="1" smtClean="0"/>
              <a:t>ook</a:t>
            </a:r>
            <a:r>
              <a:rPr lang="en-US" dirty="0" smtClean="0"/>
              <a:t> </a:t>
            </a:r>
            <a:r>
              <a:rPr lang="en-US" dirty="0" err="1" smtClean="0"/>
              <a:t>een</a:t>
            </a:r>
            <a:r>
              <a:rPr lang="en-US" dirty="0" smtClean="0"/>
              <a:t> </a:t>
            </a:r>
            <a:r>
              <a:rPr lang="en-US" dirty="0" err="1" smtClean="0"/>
              <a:t>groot</a:t>
            </a:r>
            <a:r>
              <a:rPr lang="en-US" dirty="0" smtClean="0"/>
              <a:t> </a:t>
            </a:r>
            <a:r>
              <a:rPr lang="en-US" dirty="0" err="1" smtClean="0"/>
              <a:t>aantal</a:t>
            </a:r>
            <a:r>
              <a:rPr lang="en-US" dirty="0" smtClean="0"/>
              <a:t> </a:t>
            </a:r>
            <a:r>
              <a:rPr lang="en-US" dirty="0" err="1" smtClean="0"/>
              <a:t>activiteiten</a:t>
            </a:r>
            <a:r>
              <a:rPr lang="en-US" dirty="0" smtClean="0"/>
              <a:t> die </a:t>
            </a:r>
            <a:r>
              <a:rPr lang="en-US" dirty="0" err="1" smtClean="0"/>
              <a:t>moeten</a:t>
            </a:r>
            <a:r>
              <a:rPr lang="en-US" dirty="0" smtClean="0"/>
              <a:t> </a:t>
            </a:r>
            <a:r>
              <a:rPr lang="en-US" dirty="0" err="1" smtClean="0"/>
              <a:t>worden</a:t>
            </a:r>
            <a:r>
              <a:rPr lang="en-US" dirty="0" smtClean="0"/>
              <a:t> </a:t>
            </a:r>
            <a:r>
              <a:rPr lang="en-US" dirty="0" err="1" smtClean="0"/>
              <a:t>uitgevoerd</a:t>
            </a:r>
            <a:r>
              <a:rPr lang="en-US" dirty="0" smtClean="0"/>
              <a:t> </a:t>
            </a:r>
            <a:r>
              <a:rPr lang="en-US" dirty="0" err="1" smtClean="0"/>
              <a:t>om</a:t>
            </a:r>
            <a:r>
              <a:rPr lang="en-US" dirty="0" smtClean="0"/>
              <a:t> </a:t>
            </a:r>
            <a:r>
              <a:rPr lang="en-US" b="1" dirty="0" smtClean="0"/>
              <a:t>de </a:t>
            </a:r>
            <a:r>
              <a:rPr lang="en-US" b="1" dirty="0" err="1" smtClean="0"/>
              <a:t>werkwijze</a:t>
            </a:r>
            <a:r>
              <a:rPr lang="en-US" b="1" dirty="0" smtClean="0"/>
              <a:t> in </a:t>
            </a:r>
            <a:r>
              <a:rPr lang="en-US" b="1" dirty="0" err="1" smtClean="0"/>
              <a:t>goede</a:t>
            </a:r>
            <a:r>
              <a:rPr lang="en-US" b="1" dirty="0" smtClean="0"/>
              <a:t> </a:t>
            </a:r>
            <a:r>
              <a:rPr lang="en-US" b="1" dirty="0" err="1" smtClean="0"/>
              <a:t>banen</a:t>
            </a:r>
            <a:r>
              <a:rPr lang="en-US" b="1" dirty="0" smtClean="0"/>
              <a:t> </a:t>
            </a:r>
            <a:r>
              <a:rPr lang="en-US" b="1" dirty="0" err="1" smtClean="0"/>
              <a:t>te</a:t>
            </a:r>
            <a:r>
              <a:rPr lang="en-US" b="1" dirty="0" smtClean="0"/>
              <a:t> </a:t>
            </a:r>
            <a:r>
              <a:rPr lang="en-US" b="1" dirty="0" err="1" smtClean="0"/>
              <a:t>leiden</a:t>
            </a:r>
            <a:r>
              <a:rPr lang="en-US" b="1" dirty="0" smtClean="0"/>
              <a:t> en de </a:t>
            </a:r>
            <a:r>
              <a:rPr lang="en-US" b="1" dirty="0" err="1" smtClean="0"/>
              <a:t>opdrachtgever</a:t>
            </a:r>
            <a:r>
              <a:rPr lang="en-US" b="1" dirty="0" smtClean="0"/>
              <a:t> </a:t>
            </a:r>
            <a:r>
              <a:rPr lang="en-US" b="1" dirty="0" err="1" smtClean="0"/>
              <a:t>voldoende</a:t>
            </a:r>
            <a:r>
              <a:rPr lang="en-US" b="1" dirty="0" smtClean="0"/>
              <a:t> </a:t>
            </a:r>
            <a:r>
              <a:rPr lang="en-US" b="1" dirty="0" err="1" smtClean="0"/>
              <a:t>te</a:t>
            </a:r>
            <a:r>
              <a:rPr lang="en-US" b="1" dirty="0" smtClean="0"/>
              <a:t> </a:t>
            </a:r>
            <a:r>
              <a:rPr lang="en-US" b="1" dirty="0" err="1" smtClean="0"/>
              <a:t>informeren</a:t>
            </a:r>
            <a:r>
              <a:rPr lang="en-US" dirty="0" smtClean="0"/>
              <a:t>. </a:t>
            </a:r>
            <a:r>
              <a:rPr lang="en-US" dirty="0" err="1" smtClean="0"/>
              <a:t>Hierbij</a:t>
            </a:r>
            <a:r>
              <a:rPr lang="en-US" dirty="0" smtClean="0"/>
              <a:t> </a:t>
            </a:r>
            <a:r>
              <a:rPr lang="en-US" dirty="0" err="1" smtClean="0"/>
              <a:t>komen</a:t>
            </a:r>
            <a:r>
              <a:rPr lang="en-US" dirty="0" smtClean="0"/>
              <a:t> </a:t>
            </a:r>
            <a:r>
              <a:rPr lang="en-US" dirty="0" err="1" smtClean="0"/>
              <a:t>vragen</a:t>
            </a:r>
            <a:r>
              <a:rPr lang="en-US" dirty="0" smtClean="0"/>
              <a:t> </a:t>
            </a:r>
            <a:r>
              <a:rPr lang="en-US" dirty="0" err="1" smtClean="0"/>
              <a:t>aan</a:t>
            </a:r>
            <a:r>
              <a:rPr lang="en-US" dirty="0" smtClean="0"/>
              <a:t> de </a:t>
            </a:r>
            <a:r>
              <a:rPr lang="en-US" dirty="0" err="1" smtClean="0"/>
              <a:t>orde</a:t>
            </a:r>
            <a:r>
              <a:rPr lang="en-US" dirty="0" smtClean="0"/>
              <a:t> </a:t>
            </a:r>
            <a:r>
              <a:rPr lang="en-US" dirty="0" err="1" smtClean="0"/>
              <a:t>als</a:t>
            </a:r>
            <a:r>
              <a:rPr lang="en-US" dirty="0" smtClean="0"/>
              <a:t> hoe </a:t>
            </a:r>
            <a:r>
              <a:rPr lang="en-US" dirty="0" err="1" smtClean="0"/>
              <a:t>kunnen</a:t>
            </a:r>
            <a:r>
              <a:rPr lang="en-US" dirty="0" smtClean="0"/>
              <a:t> we het </a:t>
            </a:r>
            <a:r>
              <a:rPr lang="en-US" dirty="0" err="1" smtClean="0"/>
              <a:t>werk</a:t>
            </a:r>
            <a:r>
              <a:rPr lang="en-US" dirty="0" smtClean="0"/>
              <a:t> </a:t>
            </a:r>
            <a:r>
              <a:rPr lang="en-US" dirty="0" err="1" smtClean="0"/>
              <a:t>verdelen</a:t>
            </a:r>
            <a:r>
              <a:rPr lang="en-US" dirty="0" smtClean="0"/>
              <a:t>, hoe </a:t>
            </a:r>
            <a:r>
              <a:rPr lang="en-US" dirty="0" err="1" smtClean="0"/>
              <a:t>informeren</a:t>
            </a:r>
            <a:r>
              <a:rPr lang="en-US" dirty="0" smtClean="0"/>
              <a:t> we </a:t>
            </a:r>
            <a:r>
              <a:rPr lang="en-US" dirty="0" err="1" smtClean="0"/>
              <a:t>elkaar</a:t>
            </a:r>
            <a:r>
              <a:rPr lang="en-US" dirty="0" smtClean="0"/>
              <a:t>, </a:t>
            </a:r>
            <a:r>
              <a:rPr lang="en-US" dirty="0" err="1" smtClean="0"/>
              <a:t>wie</a:t>
            </a:r>
            <a:r>
              <a:rPr lang="en-US" dirty="0" smtClean="0"/>
              <a:t> </a:t>
            </a:r>
            <a:r>
              <a:rPr lang="en-US" dirty="0" err="1" smtClean="0"/>
              <a:t>neemt</a:t>
            </a:r>
            <a:r>
              <a:rPr lang="en-US" dirty="0" smtClean="0"/>
              <a:t> </a:t>
            </a:r>
            <a:r>
              <a:rPr lang="en-US" dirty="0" err="1" smtClean="0"/>
              <a:t>welke</a:t>
            </a:r>
            <a:r>
              <a:rPr lang="en-US" dirty="0" smtClean="0"/>
              <a:t> </a:t>
            </a:r>
            <a:r>
              <a:rPr lang="en-US" dirty="0" err="1" smtClean="0"/>
              <a:t>beslissingen</a:t>
            </a:r>
            <a:r>
              <a:rPr lang="en-US" dirty="0" smtClean="0"/>
              <a:t>, hoe </a:t>
            </a:r>
            <a:r>
              <a:rPr lang="en-US" dirty="0" err="1" smtClean="0"/>
              <a:t>houden</a:t>
            </a:r>
            <a:r>
              <a:rPr lang="en-US" dirty="0" smtClean="0"/>
              <a:t> we in de </a:t>
            </a:r>
            <a:r>
              <a:rPr lang="en-US" dirty="0" err="1" smtClean="0"/>
              <a:t>gaten</a:t>
            </a:r>
            <a:r>
              <a:rPr lang="en-US" dirty="0" smtClean="0"/>
              <a:t> of we het </a:t>
            </a:r>
            <a:r>
              <a:rPr lang="en-US" dirty="0" err="1" smtClean="0"/>
              <a:t>produkt</a:t>
            </a:r>
            <a:r>
              <a:rPr lang="en-US" dirty="0" smtClean="0"/>
              <a:t> </a:t>
            </a:r>
            <a:r>
              <a:rPr lang="en-US" dirty="0" err="1" smtClean="0"/>
              <a:t>wel</a:t>
            </a:r>
            <a:r>
              <a:rPr lang="en-US" dirty="0" smtClean="0"/>
              <a:t> op </a:t>
            </a:r>
            <a:r>
              <a:rPr lang="en-US" dirty="0" err="1" smtClean="0"/>
              <a:t>tijd</a:t>
            </a:r>
            <a:r>
              <a:rPr lang="en-US" dirty="0" smtClean="0"/>
              <a:t> </a:t>
            </a:r>
            <a:r>
              <a:rPr lang="en-US" dirty="0" err="1" smtClean="0"/>
              <a:t>af</a:t>
            </a:r>
            <a:r>
              <a:rPr lang="en-US" dirty="0" smtClean="0"/>
              <a:t> </a:t>
            </a:r>
            <a:r>
              <a:rPr lang="en-US" dirty="0" err="1" smtClean="0"/>
              <a:t>krijgen</a:t>
            </a:r>
            <a:r>
              <a:rPr lang="en-US" dirty="0" smtClean="0"/>
              <a:t>, hoe </a:t>
            </a:r>
            <a:r>
              <a:rPr lang="en-US" dirty="0" err="1" smtClean="0"/>
              <a:t>zorgen</a:t>
            </a:r>
            <a:r>
              <a:rPr lang="en-US" dirty="0" smtClean="0"/>
              <a:t> we </a:t>
            </a:r>
            <a:r>
              <a:rPr lang="en-US" dirty="0" err="1" smtClean="0"/>
              <a:t>er</a:t>
            </a:r>
            <a:r>
              <a:rPr lang="en-US" dirty="0" smtClean="0"/>
              <a:t> </a:t>
            </a:r>
            <a:r>
              <a:rPr lang="en-US" dirty="0" err="1" smtClean="0"/>
              <a:t>voor</a:t>
            </a:r>
            <a:r>
              <a:rPr lang="en-US" dirty="0" smtClean="0"/>
              <a:t> </a:t>
            </a:r>
            <a:r>
              <a:rPr lang="en-US" dirty="0" err="1" smtClean="0"/>
              <a:t>dat</a:t>
            </a:r>
            <a:r>
              <a:rPr lang="en-US" dirty="0" smtClean="0"/>
              <a:t> het product </a:t>
            </a:r>
            <a:r>
              <a:rPr lang="en-US" dirty="0" err="1" smtClean="0"/>
              <a:t>niet</a:t>
            </a:r>
            <a:r>
              <a:rPr lang="en-US" dirty="0" smtClean="0"/>
              <a:t> </a:t>
            </a:r>
            <a:r>
              <a:rPr lang="en-US" dirty="0" err="1" smtClean="0"/>
              <a:t>meer</a:t>
            </a:r>
            <a:r>
              <a:rPr lang="en-US" dirty="0" smtClean="0"/>
              <a:t> </a:t>
            </a:r>
            <a:r>
              <a:rPr lang="en-US" dirty="0" err="1" smtClean="0"/>
              <a:t>gaat</a:t>
            </a:r>
            <a:r>
              <a:rPr lang="en-US" dirty="0" smtClean="0"/>
              <a:t> </a:t>
            </a:r>
            <a:r>
              <a:rPr lang="en-US" dirty="0" err="1" smtClean="0"/>
              <a:t>kosten</a:t>
            </a:r>
            <a:r>
              <a:rPr lang="en-US" dirty="0" smtClean="0"/>
              <a:t> </a:t>
            </a:r>
            <a:r>
              <a:rPr lang="en-US" dirty="0" err="1" smtClean="0"/>
              <a:t>dan</a:t>
            </a:r>
            <a:r>
              <a:rPr lang="en-US" dirty="0" smtClean="0"/>
              <a:t> </a:t>
            </a:r>
            <a:r>
              <a:rPr lang="en-US" dirty="0" err="1" smtClean="0"/>
              <a:t>afgesproken</a:t>
            </a:r>
            <a:r>
              <a:rPr lang="en-US" dirty="0" smtClean="0"/>
              <a:t>. Op </a:t>
            </a:r>
            <a:r>
              <a:rPr lang="en-US" dirty="0" err="1" smtClean="0"/>
              <a:t>ieder</a:t>
            </a:r>
            <a:r>
              <a:rPr lang="en-US" dirty="0" smtClean="0"/>
              <a:t> moment </a:t>
            </a:r>
            <a:r>
              <a:rPr lang="en-US" dirty="0" err="1" smtClean="0"/>
              <a:t>zal</a:t>
            </a:r>
            <a:r>
              <a:rPr lang="en-US" dirty="0" smtClean="0"/>
              <a:t> de </a:t>
            </a:r>
            <a:r>
              <a:rPr lang="en-US" dirty="0" err="1" smtClean="0"/>
              <a:t>opdrachtgever</a:t>
            </a:r>
            <a:r>
              <a:rPr lang="en-US" dirty="0" smtClean="0"/>
              <a:t> </a:t>
            </a:r>
            <a:r>
              <a:rPr lang="en-US" dirty="0" err="1" smtClean="0"/>
              <a:t>willen</a:t>
            </a:r>
            <a:r>
              <a:rPr lang="en-US" dirty="0" smtClean="0"/>
              <a:t> </a:t>
            </a:r>
            <a:r>
              <a:rPr lang="en-US" dirty="0" err="1" smtClean="0"/>
              <a:t>weten</a:t>
            </a:r>
            <a:r>
              <a:rPr lang="en-US" dirty="0" smtClean="0"/>
              <a:t> resp. </a:t>
            </a:r>
            <a:r>
              <a:rPr lang="en-US" dirty="0" err="1" smtClean="0"/>
              <a:t>zien</a:t>
            </a:r>
            <a:r>
              <a:rPr lang="en-US" dirty="0" smtClean="0"/>
              <a:t> hoe </a:t>
            </a:r>
            <a:r>
              <a:rPr lang="en-US" dirty="0" err="1" smtClean="0"/>
              <a:t>ver</a:t>
            </a:r>
            <a:r>
              <a:rPr lang="en-US" dirty="0" smtClean="0"/>
              <a:t> het product </a:t>
            </a:r>
            <a:r>
              <a:rPr lang="en-US" dirty="0" err="1" smtClean="0"/>
              <a:t>af</a:t>
            </a:r>
            <a:r>
              <a:rPr lang="en-US" dirty="0" smtClean="0"/>
              <a:t> is en </a:t>
            </a:r>
            <a:r>
              <a:rPr lang="en-US" dirty="0" err="1" smtClean="0"/>
              <a:t>hoeveel</a:t>
            </a:r>
            <a:r>
              <a:rPr lang="en-US" dirty="0" smtClean="0"/>
              <a:t> het tot nu toe </a:t>
            </a:r>
            <a:r>
              <a:rPr lang="en-US" dirty="0" err="1" smtClean="0"/>
              <a:t>gekost</a:t>
            </a:r>
            <a:r>
              <a:rPr lang="en-US" dirty="0" smtClean="0"/>
              <a:t> </a:t>
            </a:r>
            <a:r>
              <a:rPr lang="en-US" dirty="0" err="1" smtClean="0"/>
              <a:t>heeft</a:t>
            </a:r>
            <a:r>
              <a:rPr lang="en-US" dirty="0" smtClean="0"/>
              <a:t> en of met het </a:t>
            </a:r>
            <a:r>
              <a:rPr lang="en-US" dirty="0" err="1" smtClean="0"/>
              <a:t>nog</a:t>
            </a:r>
            <a:r>
              <a:rPr lang="en-US" dirty="0" smtClean="0"/>
              <a:t> </a:t>
            </a:r>
            <a:r>
              <a:rPr lang="en-US" dirty="0" err="1" smtClean="0"/>
              <a:t>beschikbare</a:t>
            </a:r>
            <a:r>
              <a:rPr lang="en-US" dirty="0" smtClean="0"/>
              <a:t> budget het </a:t>
            </a:r>
            <a:r>
              <a:rPr lang="en-US" dirty="0" err="1" smtClean="0"/>
              <a:t>eindproduct</a:t>
            </a:r>
            <a:r>
              <a:rPr lang="en-US" dirty="0" smtClean="0"/>
              <a:t> </a:t>
            </a:r>
            <a:r>
              <a:rPr lang="en-US" dirty="0" err="1" smtClean="0"/>
              <a:t>gerealiseerd</a:t>
            </a:r>
            <a:r>
              <a:rPr lang="en-US" dirty="0" smtClean="0"/>
              <a:t> </a:t>
            </a:r>
            <a:r>
              <a:rPr lang="en-US" dirty="0" err="1" smtClean="0"/>
              <a:t>zal</a:t>
            </a:r>
            <a:r>
              <a:rPr lang="en-US" dirty="0" smtClean="0"/>
              <a:t> </a:t>
            </a:r>
            <a:r>
              <a:rPr lang="en-US" dirty="0" err="1" smtClean="0"/>
              <a:t>zijn</a:t>
            </a:r>
            <a:r>
              <a:rPr lang="en-US" dirty="0" smtClean="0"/>
              <a:t> op het </a:t>
            </a:r>
            <a:r>
              <a:rPr lang="en-US" dirty="0" err="1" smtClean="0"/>
              <a:t>afgesproken</a:t>
            </a:r>
            <a:r>
              <a:rPr lang="en-US" dirty="0" smtClean="0"/>
              <a:t> </a:t>
            </a:r>
            <a:r>
              <a:rPr lang="en-US" dirty="0" err="1" smtClean="0"/>
              <a:t>tijdstip</a:t>
            </a:r>
            <a:r>
              <a:rPr lang="en-US" dirty="0" smtClean="0"/>
              <a:t>.  </a:t>
            </a:r>
          </a:p>
          <a:p>
            <a:pPr eaLnBrk="1" hangingPunct="1"/>
            <a:endParaRPr lang="nl-NL" dirty="0" smtClean="0"/>
          </a:p>
          <a:p>
            <a:pPr eaLnBrk="1" hangingPunct="1"/>
            <a:r>
              <a:rPr lang="nl-NL" dirty="0" smtClean="0"/>
              <a:t>Als samenvatting van het geheel zullen we bespreken wat er zoals in </a:t>
            </a:r>
            <a:r>
              <a:rPr lang="nl-NL" b="1" dirty="0" smtClean="0"/>
              <a:t>een plan van aanpak besproken kan worden</a:t>
            </a:r>
            <a:r>
              <a:rPr lang="nl-NL" dirty="0" smtClean="0"/>
              <a:t>. Ook het doel van zo’n plan kan aan de orde komen, hetgeen weer mooi aansluit bij het informeren van de opdrachtgever.</a:t>
            </a:r>
          </a:p>
          <a:p>
            <a:pPr eaLnBrk="1" hangingPunct="1"/>
            <a:endParaRPr lang="nl-NL" dirty="0" smtClean="0"/>
          </a:p>
          <a:p>
            <a:pPr eaLnBrk="1" hangingPunct="1"/>
            <a:r>
              <a:rPr lang="nl-NL" dirty="0" smtClean="0"/>
              <a:t>Er zullen 2 portfolio opdrachten worden geformuleerd bij deze workshop; een over de verschillende manieren van werken en een over verschillende manier waarop je een project kunt uitvoeren. De 2</a:t>
            </a:r>
            <a:r>
              <a:rPr lang="nl-NL" baseline="30000" dirty="0" smtClean="0"/>
              <a:t>e</a:t>
            </a:r>
            <a:r>
              <a:rPr lang="nl-NL" dirty="0" smtClean="0"/>
              <a:t> opdracht krijgt een vervolg in de tweede workshop.</a:t>
            </a:r>
          </a:p>
          <a:p>
            <a:pPr eaLnBrk="1" hangingPunct="1"/>
            <a:endParaRPr lang="nl-NL" dirty="0" smtClean="0"/>
          </a:p>
          <a:p>
            <a:pPr eaLnBrk="1" hangingPunct="1"/>
            <a:r>
              <a:rPr lang="nl-NL" dirty="0" smtClean="0"/>
              <a:t>We eindigen met aan te geven dat de </a:t>
            </a:r>
            <a:r>
              <a:rPr lang="nl-NL" b="1" dirty="0" smtClean="0"/>
              <a:t>tweede workshop</a:t>
            </a:r>
            <a:r>
              <a:rPr lang="nl-NL" dirty="0" smtClean="0"/>
              <a:t> vooral zal gaan over faseren en plannen, waar we ook terug kunnen komen op methoden als waterval, iteratief en </a:t>
            </a:r>
            <a:r>
              <a:rPr lang="nl-NL" dirty="0" err="1" smtClean="0"/>
              <a:t>incrementeel</a:t>
            </a:r>
            <a:r>
              <a:rPr lang="nl-NL" dirty="0" smtClean="0"/>
              <a:t>. De </a:t>
            </a:r>
            <a:r>
              <a:rPr lang="nl-NL" b="1" dirty="0" smtClean="0"/>
              <a:t>derde workshop</a:t>
            </a:r>
            <a:r>
              <a:rPr lang="nl-NL" dirty="0" smtClean="0"/>
              <a:t> zal gaan over het uitvoeren van het project, waarbij rapportage, kwaliteitscontrole en het omgaan met risico’s aan de orde kunnen komen.</a:t>
            </a:r>
          </a:p>
        </p:txBody>
      </p:sp>
    </p:spTree>
    <p:extLst>
      <p:ext uri="{BB962C8B-B14F-4D97-AF65-F5344CB8AC3E}">
        <p14:creationId xmlns:p14="http://schemas.microsoft.com/office/powerpoint/2010/main" val="3749103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FB9C1C8-E0EE-42E0-8907-B00252E7CFB6}" type="slidenum">
              <a:rPr lang="nl-NL"/>
              <a:pPr/>
              <a:t>5</a:t>
            </a:fld>
            <a:endParaRPr lang="nl-NL"/>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37856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8621501-282E-446C-A5B6-184556338A4E}" type="slidenum">
              <a:rPr lang="nl-NL"/>
              <a:pPr/>
              <a:t>14</a:t>
            </a:fld>
            <a:endParaRPr lang="nl-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nl-NL" sz="1600" b="1" u="sng" smtClean="0"/>
              <a:t>Samenvatting inhoud eerste workshop</a:t>
            </a:r>
            <a:endParaRPr lang="en-US" sz="1600" b="1" u="sng" smtClean="0"/>
          </a:p>
          <a:p>
            <a:pPr eaLnBrk="1" hangingPunct="1"/>
            <a:endParaRPr lang="en-US" smtClean="0"/>
          </a:p>
          <a:p>
            <a:pPr eaLnBrk="1" hangingPunct="1"/>
            <a:r>
              <a:rPr lang="en-US" smtClean="0"/>
              <a:t>In deze eerste workshop Projectmanagement is het de bedoeling dat de studenten </a:t>
            </a:r>
            <a:r>
              <a:rPr lang="en-US" b="1" smtClean="0"/>
              <a:t>inzicht krijgen in het feit dat je er verschillende manieren van werken op na kunt houden.</a:t>
            </a:r>
            <a:r>
              <a:rPr lang="en-US" smtClean="0"/>
              <a:t> Afhankelijk van de werkzaamheden die moeten worden uitgevoerd en de situatie waarin het werk moet worden uitgevoerd wordt een keus gemaakt tussen improviserend, projectmatig of routinematig werken. </a:t>
            </a:r>
          </a:p>
          <a:p>
            <a:pPr eaLnBrk="1" hangingPunct="1"/>
            <a:endParaRPr lang="en-US" smtClean="0"/>
          </a:p>
          <a:p>
            <a:pPr eaLnBrk="1" hangingPunct="1"/>
            <a:r>
              <a:rPr lang="en-US" smtClean="0"/>
              <a:t>Als bovenstaande duidelijk is gaan we door met </a:t>
            </a:r>
            <a:r>
              <a:rPr lang="en-US" b="1" smtClean="0"/>
              <a:t>projectmatig werken</a:t>
            </a:r>
            <a:r>
              <a:rPr lang="en-US" smtClean="0"/>
              <a:t> en eerst de situatie bestuderen waarin het beste gekozen kan worden voor projectmatig werken. De kenmerken van een project komen hier aan de orde.</a:t>
            </a:r>
          </a:p>
          <a:p>
            <a:pPr eaLnBrk="1" hangingPunct="1"/>
            <a:endParaRPr lang="en-US" smtClean="0"/>
          </a:p>
          <a:p>
            <a:pPr eaLnBrk="1" hangingPunct="1"/>
            <a:r>
              <a:rPr lang="en-US" smtClean="0"/>
              <a:t>Als eenmaal gekozen is voor de projectvorm is het belangrijk te gaan kijken wat belangrijk is als je samen met een aantal andere mensen in opdracht van een opdrachtgever gaat werken aan een produkt. We zullen in eerste instantie eens in de huid van de opdrachtgever kruipen om te begrijpen </a:t>
            </a:r>
            <a:r>
              <a:rPr lang="en-US" b="1" smtClean="0"/>
              <a:t>wat voor de opdrachtgever belangrijke informatie is</a:t>
            </a:r>
            <a:r>
              <a:rPr lang="en-US" smtClean="0"/>
              <a:t> en welke activiteiten je moet uitvoeren om </a:t>
            </a:r>
            <a:r>
              <a:rPr lang="en-US" b="1" smtClean="0"/>
              <a:t>de opdrachtgever te kunnen bieden wat hij vraagt</a:t>
            </a:r>
            <a:r>
              <a:rPr lang="en-US" smtClean="0"/>
              <a:t> resp. wat hij nodig heeft. Bij een uitvoering in projectvorm moeten we ons verder concentreren op 2 zaken: </a:t>
            </a:r>
            <a:r>
              <a:rPr lang="en-US" b="1" u="sng" smtClean="0"/>
              <a:t>het procukt</a:t>
            </a:r>
            <a:r>
              <a:rPr lang="en-US" smtClean="0"/>
              <a:t> en de wijze waarop dit produkt tot stand komt (ook wel </a:t>
            </a:r>
            <a:r>
              <a:rPr lang="en-US" b="1" u="sng" smtClean="0"/>
              <a:t>het proces</a:t>
            </a:r>
            <a:r>
              <a:rPr lang="en-US" smtClean="0"/>
              <a:t> genoemd). Op de volgende twee belangrijke vragen zullen we in gaan: “Welke activiteiten moeten we uitvoeren om tot een optimaal eindprodukt te komen?” en “Welke activiteiten moeten we uitvoeren om er voor te zorgen dat alle werkzaamheden die moeten leiden tot het eindproduct op effectieve en efficiente wijze plaatsvinden.” </a:t>
            </a:r>
          </a:p>
          <a:p>
            <a:pPr eaLnBrk="1" hangingPunct="1"/>
            <a:endParaRPr lang="en-US" smtClean="0"/>
          </a:p>
          <a:p>
            <a:pPr eaLnBrk="1" hangingPunct="1"/>
            <a:r>
              <a:rPr lang="en-US" smtClean="0"/>
              <a:t>Op de eerste plaatst is het handig met de opdrachtgever nog eens goed af te stemmen of aan jullie duidelijk is wat hij verwacht. Hiervoor moet </a:t>
            </a:r>
            <a:r>
              <a:rPr lang="en-US" b="1" smtClean="0"/>
              <a:t>het eindprodukt eerst heel duidelijk beschreven worden</a:t>
            </a:r>
            <a:r>
              <a:rPr lang="en-US" smtClean="0"/>
              <a:t> zodat dit nog eens goed kan worden teruggekoppeld. Dit is niet altijd mogelijk hetzij omdat de opdrachtgever nog niet precies weet hoe dit eindprodukt er uit moet gaan zien of omdat vooraf nog niet voldoende is in te schatten hoe complex het is om dat product te realiseren. In de tweede workshop als we het gaan hebben over plannen, zullen we zien dat je afhankelijk van de situatie kunt kiezen voor een andere aanpak. </a:t>
            </a:r>
          </a:p>
          <a:p>
            <a:pPr eaLnBrk="1" hangingPunct="1"/>
            <a:endParaRPr lang="en-US" smtClean="0"/>
          </a:p>
          <a:p>
            <a:pPr eaLnBrk="1" hangingPunct="1"/>
            <a:r>
              <a:rPr lang="en-US" smtClean="0"/>
              <a:t>Als het eindproduct duidelijk is zal een beeld moeten worden gevormd over </a:t>
            </a:r>
            <a:r>
              <a:rPr lang="en-US" b="1" smtClean="0"/>
              <a:t>hoe het eindproduct gerealiseerd kan worden met meerdere personen</a:t>
            </a:r>
            <a:r>
              <a:rPr lang="en-US" smtClean="0"/>
              <a:t>; welke activiteiten moeten worden uitgevoerd om het eindproduct te realiseren; beheers je deze activiteiten al of moet je ze nog leren, zo ja wanneer ga je die activiteiten leren; in welke volgorde moeten deze activiteiten worden uitgevoerd resp. wat moet iedere activiteit opleveren als input voor een volgende activiteit; wie gaat welke activiteit uitvoeren en hoe lang gaat hij daar over doen. </a:t>
            </a:r>
          </a:p>
          <a:p>
            <a:pPr eaLnBrk="1" hangingPunct="1"/>
            <a:endParaRPr lang="en-US" smtClean="0"/>
          </a:p>
          <a:p>
            <a:pPr eaLnBrk="1" hangingPunct="1"/>
            <a:r>
              <a:rPr lang="en-US" smtClean="0"/>
              <a:t>Hadden we het hierboven over activiteiten die er toe moeten leiden dat er op een bepaald moment een product moet ontstaan, er is ook een groot aantal activiteiten die moeten worden uitgevoerd om </a:t>
            </a:r>
            <a:r>
              <a:rPr lang="en-US" b="1" smtClean="0"/>
              <a:t>de werkwijze in goede banen te leiden en de opdrachtgever voldoende te informeren</a:t>
            </a:r>
            <a:r>
              <a:rPr lang="en-US" smtClean="0"/>
              <a:t>. Hierbij komen vragen aan de orde als hoe kunnen we het werk verdelen, hoe informeren we elkaar, wie neemt welke beslissingen, hoe houden we in de gaten of we het produkt wel op tijd af krijgen, hoe zorgen we er voor dat het product niet meer gaat kosten dan afgesproken. Op ieder moment zal de opdrachtgever willen weten resp. zien hoe ver het product af is en hoeveel het tot nu toe gekost heeft en of met het nog beschikbare budget het eindproduct gerealiseerd zal zijn op het afgesproken tijdstip.  </a:t>
            </a:r>
          </a:p>
          <a:p>
            <a:pPr eaLnBrk="1" hangingPunct="1"/>
            <a:endParaRPr lang="nl-NL" smtClean="0"/>
          </a:p>
          <a:p>
            <a:pPr eaLnBrk="1" hangingPunct="1"/>
            <a:r>
              <a:rPr lang="nl-NL" smtClean="0"/>
              <a:t>Als samenvatting van het geheel zullen we bespreken wat er zoals in </a:t>
            </a:r>
            <a:r>
              <a:rPr lang="nl-NL" b="1" smtClean="0"/>
              <a:t>een plan van aanpak besproken kan worden</a:t>
            </a:r>
            <a:r>
              <a:rPr lang="nl-NL" smtClean="0"/>
              <a:t>. Ook het doel van zo’n plan kan aan de orde komen, hetgeen weer mooi aansluit bij het informeren van de opdrachtgever.</a:t>
            </a:r>
          </a:p>
          <a:p>
            <a:pPr eaLnBrk="1" hangingPunct="1"/>
            <a:endParaRPr lang="nl-NL" smtClean="0"/>
          </a:p>
          <a:p>
            <a:pPr eaLnBrk="1" hangingPunct="1"/>
            <a:r>
              <a:rPr lang="nl-NL" smtClean="0"/>
              <a:t>Er zullen 2 portfolio opdrachten worden geformuleerd bij deze workshop; een over de verschillende manieren van werken en een over verschillende manier waarop je een project kunt uitvoeren. De 2</a:t>
            </a:r>
            <a:r>
              <a:rPr lang="nl-NL" baseline="30000" smtClean="0"/>
              <a:t>e</a:t>
            </a:r>
            <a:r>
              <a:rPr lang="nl-NL" smtClean="0"/>
              <a:t> opdracht krijgt een vervolg in de tweede workshop.</a:t>
            </a:r>
          </a:p>
          <a:p>
            <a:pPr eaLnBrk="1" hangingPunct="1"/>
            <a:endParaRPr lang="nl-NL" smtClean="0"/>
          </a:p>
          <a:p>
            <a:pPr eaLnBrk="1" hangingPunct="1"/>
            <a:r>
              <a:rPr lang="nl-NL" smtClean="0"/>
              <a:t>We eindigen met aan te geven dat de </a:t>
            </a:r>
            <a:r>
              <a:rPr lang="nl-NL" b="1" smtClean="0"/>
              <a:t>tweede workshop</a:t>
            </a:r>
            <a:r>
              <a:rPr lang="nl-NL" smtClean="0"/>
              <a:t> vooral zal gaan over faseren en plannen, waar we ook terug kunnen komen op methoden als waterval, iteratief en incrementeel. De </a:t>
            </a:r>
            <a:r>
              <a:rPr lang="nl-NL" b="1" smtClean="0"/>
              <a:t>derde workshop</a:t>
            </a:r>
            <a:r>
              <a:rPr lang="nl-NL" smtClean="0"/>
              <a:t> zal gaan over het uitvoeren van het project, waarbij rapportage, kwaliteitscontrole en het omgaan met risico’s aan de orde kunnen komen.</a:t>
            </a:r>
          </a:p>
        </p:txBody>
      </p:sp>
    </p:spTree>
    <p:extLst>
      <p:ext uri="{BB962C8B-B14F-4D97-AF65-F5344CB8AC3E}">
        <p14:creationId xmlns:p14="http://schemas.microsoft.com/office/powerpoint/2010/main" val="101886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29BCD0-06FD-48F2-A682-6BC5397B841E}" type="slidenum">
              <a:rPr lang="nl-NL" smtClean="0"/>
              <a:pPr>
                <a:defRPr/>
              </a:pPr>
              <a:t>18</a:t>
            </a:fld>
            <a:endParaRPr lang="nl-NL"/>
          </a:p>
        </p:txBody>
      </p:sp>
    </p:spTree>
    <p:extLst>
      <p:ext uri="{BB962C8B-B14F-4D97-AF65-F5344CB8AC3E}">
        <p14:creationId xmlns:p14="http://schemas.microsoft.com/office/powerpoint/2010/main" val="45257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8621501-282E-446C-A5B6-184556338A4E}" type="slidenum">
              <a:rPr lang="nl-NL"/>
              <a:pPr/>
              <a:t>19</a:t>
            </a:fld>
            <a:endParaRPr lang="nl-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nl-NL" sz="1600" b="1" u="sng" smtClean="0"/>
              <a:t>Samenvatting inhoud eerste workshop</a:t>
            </a:r>
            <a:endParaRPr lang="en-US" sz="1600" b="1" u="sng" smtClean="0"/>
          </a:p>
          <a:p>
            <a:pPr eaLnBrk="1" hangingPunct="1"/>
            <a:endParaRPr lang="en-US" smtClean="0"/>
          </a:p>
          <a:p>
            <a:pPr eaLnBrk="1" hangingPunct="1"/>
            <a:r>
              <a:rPr lang="en-US" smtClean="0"/>
              <a:t>In deze eerste workshop Projectmanagement is het de bedoeling dat de studenten </a:t>
            </a:r>
            <a:r>
              <a:rPr lang="en-US" b="1" smtClean="0"/>
              <a:t>inzicht krijgen in het feit dat je er verschillende manieren van werken op na kunt houden.</a:t>
            </a:r>
            <a:r>
              <a:rPr lang="en-US" smtClean="0"/>
              <a:t> Afhankelijk van de werkzaamheden die moeten worden uitgevoerd en de situatie waarin het werk moet worden uitgevoerd wordt een keus gemaakt tussen improviserend, projectmatig of routinematig werken. </a:t>
            </a:r>
          </a:p>
          <a:p>
            <a:pPr eaLnBrk="1" hangingPunct="1"/>
            <a:endParaRPr lang="en-US" smtClean="0"/>
          </a:p>
          <a:p>
            <a:pPr eaLnBrk="1" hangingPunct="1"/>
            <a:r>
              <a:rPr lang="en-US" smtClean="0"/>
              <a:t>Als bovenstaande duidelijk is gaan we door met </a:t>
            </a:r>
            <a:r>
              <a:rPr lang="en-US" b="1" smtClean="0"/>
              <a:t>projectmatig werken</a:t>
            </a:r>
            <a:r>
              <a:rPr lang="en-US" smtClean="0"/>
              <a:t> en eerst de situatie bestuderen waarin het beste gekozen kan worden voor projectmatig werken. De kenmerken van een project komen hier aan de orde.</a:t>
            </a:r>
          </a:p>
          <a:p>
            <a:pPr eaLnBrk="1" hangingPunct="1"/>
            <a:endParaRPr lang="en-US" smtClean="0"/>
          </a:p>
          <a:p>
            <a:pPr eaLnBrk="1" hangingPunct="1"/>
            <a:r>
              <a:rPr lang="en-US" smtClean="0"/>
              <a:t>Als eenmaal gekozen is voor de projectvorm is het belangrijk te gaan kijken wat belangrijk is als je samen met een aantal andere mensen in opdracht van een opdrachtgever gaat werken aan een produkt. We zullen in eerste instantie eens in de huid van de opdrachtgever kruipen om te begrijpen </a:t>
            </a:r>
            <a:r>
              <a:rPr lang="en-US" b="1" smtClean="0"/>
              <a:t>wat voor de opdrachtgever belangrijke informatie is</a:t>
            </a:r>
            <a:r>
              <a:rPr lang="en-US" smtClean="0"/>
              <a:t> en welke activiteiten je moet uitvoeren om </a:t>
            </a:r>
            <a:r>
              <a:rPr lang="en-US" b="1" smtClean="0"/>
              <a:t>de opdrachtgever te kunnen bieden wat hij vraagt</a:t>
            </a:r>
            <a:r>
              <a:rPr lang="en-US" smtClean="0"/>
              <a:t> resp. wat hij nodig heeft. Bij een uitvoering in projectvorm moeten we ons verder concentreren op 2 zaken: </a:t>
            </a:r>
            <a:r>
              <a:rPr lang="en-US" b="1" u="sng" smtClean="0"/>
              <a:t>het procukt</a:t>
            </a:r>
            <a:r>
              <a:rPr lang="en-US" smtClean="0"/>
              <a:t> en de wijze waarop dit produkt tot stand komt (ook wel </a:t>
            </a:r>
            <a:r>
              <a:rPr lang="en-US" b="1" u="sng" smtClean="0"/>
              <a:t>het proces</a:t>
            </a:r>
            <a:r>
              <a:rPr lang="en-US" smtClean="0"/>
              <a:t> genoemd). Op de volgende twee belangrijke vragen zullen we in gaan: “Welke activiteiten moeten we uitvoeren om tot een optimaal eindprodukt te komen?” en “Welke activiteiten moeten we uitvoeren om er voor te zorgen dat alle werkzaamheden die moeten leiden tot het eindproduct op effectieve en efficiente wijze plaatsvinden.” </a:t>
            </a:r>
          </a:p>
          <a:p>
            <a:pPr eaLnBrk="1" hangingPunct="1"/>
            <a:endParaRPr lang="en-US" smtClean="0"/>
          </a:p>
          <a:p>
            <a:pPr eaLnBrk="1" hangingPunct="1"/>
            <a:r>
              <a:rPr lang="en-US" smtClean="0"/>
              <a:t>Op de eerste plaatst is het handig met de opdrachtgever nog eens goed af te stemmen of aan jullie duidelijk is wat hij verwacht. Hiervoor moet </a:t>
            </a:r>
            <a:r>
              <a:rPr lang="en-US" b="1" smtClean="0"/>
              <a:t>het eindprodukt eerst heel duidelijk beschreven worden</a:t>
            </a:r>
            <a:r>
              <a:rPr lang="en-US" smtClean="0"/>
              <a:t> zodat dit nog eens goed kan worden teruggekoppeld. Dit is niet altijd mogelijk hetzij omdat de opdrachtgever nog niet precies weet hoe dit eindprodukt er uit moet gaan zien of omdat vooraf nog niet voldoende is in te schatten hoe complex het is om dat product te realiseren. In de tweede workshop als we het gaan hebben over plannen, zullen we zien dat je afhankelijk van de situatie kunt kiezen voor een andere aanpak. </a:t>
            </a:r>
          </a:p>
          <a:p>
            <a:pPr eaLnBrk="1" hangingPunct="1"/>
            <a:endParaRPr lang="en-US" smtClean="0"/>
          </a:p>
          <a:p>
            <a:pPr eaLnBrk="1" hangingPunct="1"/>
            <a:r>
              <a:rPr lang="en-US" smtClean="0"/>
              <a:t>Als het eindproduct duidelijk is zal een beeld moeten worden gevormd over </a:t>
            </a:r>
            <a:r>
              <a:rPr lang="en-US" b="1" smtClean="0"/>
              <a:t>hoe het eindproduct gerealiseerd kan worden met meerdere personen</a:t>
            </a:r>
            <a:r>
              <a:rPr lang="en-US" smtClean="0"/>
              <a:t>; welke activiteiten moeten worden uitgevoerd om het eindproduct te realiseren; beheers je deze activiteiten al of moet je ze nog leren, zo ja wanneer ga je die activiteiten leren; in welke volgorde moeten deze activiteiten worden uitgevoerd resp. wat moet iedere activiteit opleveren als input voor een volgende activiteit; wie gaat welke activiteit uitvoeren en hoe lang gaat hij daar over doen. </a:t>
            </a:r>
          </a:p>
          <a:p>
            <a:pPr eaLnBrk="1" hangingPunct="1"/>
            <a:endParaRPr lang="en-US" smtClean="0"/>
          </a:p>
          <a:p>
            <a:pPr eaLnBrk="1" hangingPunct="1"/>
            <a:r>
              <a:rPr lang="en-US" smtClean="0"/>
              <a:t>Hadden we het hierboven over activiteiten die er toe moeten leiden dat er op een bepaald moment een product moet ontstaan, er is ook een groot aantal activiteiten die moeten worden uitgevoerd om </a:t>
            </a:r>
            <a:r>
              <a:rPr lang="en-US" b="1" smtClean="0"/>
              <a:t>de werkwijze in goede banen te leiden en de opdrachtgever voldoende te informeren</a:t>
            </a:r>
            <a:r>
              <a:rPr lang="en-US" smtClean="0"/>
              <a:t>. Hierbij komen vragen aan de orde als hoe kunnen we het werk verdelen, hoe informeren we elkaar, wie neemt welke beslissingen, hoe houden we in de gaten of we het produkt wel op tijd af krijgen, hoe zorgen we er voor dat het product niet meer gaat kosten dan afgesproken. Op ieder moment zal de opdrachtgever willen weten resp. zien hoe ver het product af is en hoeveel het tot nu toe gekost heeft en of met het nog beschikbare budget het eindproduct gerealiseerd zal zijn op het afgesproken tijdstip.  </a:t>
            </a:r>
          </a:p>
          <a:p>
            <a:pPr eaLnBrk="1" hangingPunct="1"/>
            <a:endParaRPr lang="nl-NL" smtClean="0"/>
          </a:p>
          <a:p>
            <a:pPr eaLnBrk="1" hangingPunct="1"/>
            <a:r>
              <a:rPr lang="nl-NL" smtClean="0"/>
              <a:t>Als samenvatting van het geheel zullen we bespreken wat er zoals in </a:t>
            </a:r>
            <a:r>
              <a:rPr lang="nl-NL" b="1" smtClean="0"/>
              <a:t>een plan van aanpak besproken kan worden</a:t>
            </a:r>
            <a:r>
              <a:rPr lang="nl-NL" smtClean="0"/>
              <a:t>. Ook het doel van zo’n plan kan aan de orde komen, hetgeen weer mooi aansluit bij het informeren van de opdrachtgever.</a:t>
            </a:r>
          </a:p>
          <a:p>
            <a:pPr eaLnBrk="1" hangingPunct="1"/>
            <a:endParaRPr lang="nl-NL" smtClean="0"/>
          </a:p>
          <a:p>
            <a:pPr eaLnBrk="1" hangingPunct="1"/>
            <a:r>
              <a:rPr lang="nl-NL" smtClean="0"/>
              <a:t>Er zullen 2 portfolio opdrachten worden geformuleerd bij deze workshop; een over de verschillende manieren van werken en een over verschillende manier waarop je een project kunt uitvoeren. De 2</a:t>
            </a:r>
            <a:r>
              <a:rPr lang="nl-NL" baseline="30000" smtClean="0"/>
              <a:t>e</a:t>
            </a:r>
            <a:r>
              <a:rPr lang="nl-NL" smtClean="0"/>
              <a:t> opdracht krijgt een vervolg in de tweede workshop.</a:t>
            </a:r>
          </a:p>
          <a:p>
            <a:pPr eaLnBrk="1" hangingPunct="1"/>
            <a:endParaRPr lang="nl-NL" smtClean="0"/>
          </a:p>
          <a:p>
            <a:pPr eaLnBrk="1" hangingPunct="1"/>
            <a:r>
              <a:rPr lang="nl-NL" smtClean="0"/>
              <a:t>We eindigen met aan te geven dat de </a:t>
            </a:r>
            <a:r>
              <a:rPr lang="nl-NL" b="1" smtClean="0"/>
              <a:t>tweede workshop</a:t>
            </a:r>
            <a:r>
              <a:rPr lang="nl-NL" smtClean="0"/>
              <a:t> vooral zal gaan over faseren en plannen, waar we ook terug kunnen komen op methoden als waterval, iteratief en incrementeel. De </a:t>
            </a:r>
            <a:r>
              <a:rPr lang="nl-NL" b="1" smtClean="0"/>
              <a:t>derde workshop</a:t>
            </a:r>
            <a:r>
              <a:rPr lang="nl-NL" smtClean="0"/>
              <a:t> zal gaan over het uitvoeren van het project, waarbij rapportage, kwaliteitscontrole en het omgaan met risico’s aan de orde kunnen komen.</a:t>
            </a:r>
          </a:p>
        </p:txBody>
      </p:sp>
    </p:spTree>
    <p:extLst>
      <p:ext uri="{BB962C8B-B14F-4D97-AF65-F5344CB8AC3E}">
        <p14:creationId xmlns:p14="http://schemas.microsoft.com/office/powerpoint/2010/main" val="37838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eaLnBrk="0" fontAlgn="base" hangingPunct="0">
              <a:spcBef>
                <a:spcPct val="0"/>
              </a:spcBef>
              <a:spcAft>
                <a:spcPct val="0"/>
              </a:spcAft>
              <a:defRPr/>
            </a:pPr>
            <a:endParaRPr kumimoji="1" lang="en-GB" sz="2400">
              <a:solidFill>
                <a:srgbClr val="003366"/>
              </a:solidFill>
              <a:latin typeface="Times New Roman" pitchFamily="18" charset="0"/>
            </a:endParaRPr>
          </a:p>
        </p:txBody>
      </p:sp>
      <p:sp>
        <p:nvSpPr>
          <p:cNvPr id="4" name="Text Box 13"/>
          <p:cNvSpPr txBox="1">
            <a:spLocks noChangeArrowheads="1"/>
          </p:cNvSpPr>
          <p:nvPr/>
        </p:nvSpPr>
        <p:spPr bwMode="auto">
          <a:xfrm>
            <a:off x="2286000" y="2667000"/>
            <a:ext cx="184150" cy="366713"/>
          </a:xfrm>
          <a:prstGeom prst="rect">
            <a:avLst/>
          </a:prstGeom>
          <a:noFill/>
          <a:ln w="9525">
            <a:noFill/>
            <a:miter lim="800000"/>
            <a:headEnd/>
            <a:tailEnd/>
          </a:ln>
          <a:effectLst/>
        </p:spPr>
        <p:txBody>
          <a:bodyPr wrap="none">
            <a:spAutoFit/>
          </a:bodyPr>
          <a:lstStyle/>
          <a:p>
            <a:pPr eaLnBrk="0" fontAlgn="base" hangingPunct="0">
              <a:spcBef>
                <a:spcPct val="50000"/>
              </a:spcBef>
              <a:spcAft>
                <a:spcPct val="0"/>
              </a:spcAft>
              <a:defRPr/>
            </a:pPr>
            <a:endParaRPr kumimoji="1" lang="en-GB">
              <a:solidFill>
                <a:srgbClr val="003366"/>
              </a:solidFill>
            </a:endParaRPr>
          </a:p>
        </p:txBody>
      </p:sp>
      <p:sp>
        <p:nvSpPr>
          <p:cNvPr id="89096" name="Rectangle 8"/>
          <p:cNvSpPr>
            <a:spLocks noGrp="1" noChangeArrowheads="1"/>
          </p:cNvSpPr>
          <p:nvPr>
            <p:ph type="ctrTitle" sz="quarter"/>
          </p:nvPr>
        </p:nvSpPr>
        <p:spPr>
          <a:xfrm>
            <a:off x="914400" y="533400"/>
            <a:ext cx="7772400" cy="1143000"/>
          </a:xfrm>
        </p:spPr>
        <p:txBody>
          <a:bodyPr anchor="ctr"/>
          <a:lstStyle>
            <a:lvl1pPr algn="ctr">
              <a:defRPr sz="2400"/>
            </a:lvl1pPr>
          </a:lstStyle>
          <a:p>
            <a:endParaRPr lang="en-GB"/>
          </a:p>
        </p:txBody>
      </p:sp>
      <p:sp>
        <p:nvSpPr>
          <p:cNvPr id="5" name="Rectangle 5"/>
          <p:cNvSpPr>
            <a:spLocks noGrp="1" noChangeArrowheads="1"/>
          </p:cNvSpPr>
          <p:nvPr>
            <p:ph type="dt" sz="quarter" idx="10"/>
          </p:nvPr>
        </p:nvSpPr>
        <p:spPr bwMode="auto">
          <a:xfrm>
            <a:off x="2667000" y="6553200"/>
            <a:ext cx="1905000" cy="304800"/>
          </a:xfrm>
          <a:prstGeom prst="rect">
            <a:avLst/>
          </a:prstGeom>
          <a:ln>
            <a:miter lim="800000"/>
            <a:headEnd/>
            <a:tailEnd/>
          </a:ln>
        </p:spPr>
        <p:txBody>
          <a:bodyPr vert="horz" wrap="square" lIns="91440" tIns="45720" rIns="91440" bIns="45720" numCol="1" anchor="b" anchorCtr="0" compatLnSpc="1">
            <a:prstTxWarp prst="textNoShape">
              <a:avLst/>
            </a:prstTxWarp>
            <a:spAutoFit/>
          </a:bodyPr>
          <a:lstStyle>
            <a:lvl1pPr algn="r" eaLnBrk="0" hangingPunct="0">
              <a:lnSpc>
                <a:spcPct val="100000"/>
              </a:lnSpc>
              <a:defRPr kumimoji="1" sz="1400" b="0">
                <a:solidFill>
                  <a:schemeClr val="bg1"/>
                </a:solidFill>
                <a:latin typeface="Times New Roman" pitchFamily="18" charset="0"/>
              </a:defRPr>
            </a:lvl1pPr>
          </a:lstStyle>
          <a:p>
            <a:pPr fontAlgn="base">
              <a:spcBef>
                <a:spcPct val="0"/>
              </a:spcBef>
              <a:spcAft>
                <a:spcPct val="0"/>
              </a:spcAft>
              <a:defRPr/>
            </a:pPr>
            <a:endParaRPr lang="en-GB">
              <a:solidFill>
                <a:srgbClr val="FFFFFF"/>
              </a:solidFill>
            </a:endParaRPr>
          </a:p>
        </p:txBody>
      </p:sp>
      <p:sp>
        <p:nvSpPr>
          <p:cNvPr id="6" name="Rectangle 6"/>
          <p:cNvSpPr>
            <a:spLocks noGrp="1" noChangeArrowheads="1"/>
          </p:cNvSpPr>
          <p:nvPr>
            <p:ph type="ftr" sz="quarter" idx="11"/>
          </p:nvPr>
        </p:nvSpPr>
        <p:spPr>
          <a:xfrm>
            <a:off x="5195888" y="6553200"/>
            <a:ext cx="3279775" cy="304800"/>
          </a:xfrm>
        </p:spPr>
        <p:txBody>
          <a:bodyPr/>
          <a:lstStyle>
            <a:lvl1pPr algn="r">
              <a:defRPr kumimoji="1" sz="1400" b="0">
                <a:solidFill>
                  <a:schemeClr val="tx1"/>
                </a:solidFill>
                <a:latin typeface="Times New Roman" pitchFamily="18" charset="0"/>
              </a:defRPr>
            </a:lvl1pPr>
          </a:lstStyle>
          <a:p>
            <a:pPr>
              <a:defRPr/>
            </a:pPr>
            <a:endParaRPr lang="en-GB">
              <a:solidFill>
                <a:srgbClr val="003366"/>
              </a:solidFill>
            </a:endParaRPr>
          </a:p>
        </p:txBody>
      </p:sp>
      <p:sp>
        <p:nvSpPr>
          <p:cNvPr id="7" name="Rectangle 7"/>
          <p:cNvSpPr>
            <a:spLocks noGrp="1" noChangeArrowheads="1"/>
          </p:cNvSpPr>
          <p:nvPr>
            <p:ph type="sldNum" sz="quarter" idx="12"/>
          </p:nvPr>
        </p:nvSpPr>
        <p:spPr>
          <a:xfrm>
            <a:off x="9525" y="5962650"/>
            <a:ext cx="587375" cy="885825"/>
          </a:xfrm>
        </p:spPr>
        <p:txBody>
          <a:bodyPr anchorCtr="0"/>
          <a:lstStyle>
            <a:lvl1pPr>
              <a:defRPr sz="2600"/>
            </a:lvl1pPr>
          </a:lstStyle>
          <a:p>
            <a:pPr>
              <a:defRPr/>
            </a:pPr>
            <a:fld id="{D48D1A14-08DF-41E2-9A2E-59D989CE88E8}"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34949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4DE1FA49-C948-44E8-A7C0-5BA6F858ACE5}"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113122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743700" y="838200"/>
            <a:ext cx="1866900" cy="49530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1143000" y="838200"/>
            <a:ext cx="5448300" cy="49530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D1E7F6DE-492A-475F-80A3-D0A304A6E442}"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421815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4759" name="Rectangle 7"/>
          <p:cNvSpPr>
            <a:spLocks noGrp="1" noChangeArrowheads="1"/>
          </p:cNvSpPr>
          <p:nvPr>
            <p:ph type="ctrTitle" sz="quarter"/>
          </p:nvPr>
        </p:nvSpPr>
        <p:spPr>
          <a:xfrm>
            <a:off x="685800" y="1143000"/>
            <a:ext cx="7772400" cy="1143000"/>
          </a:xfrm>
        </p:spPr>
        <p:txBody>
          <a:bodyPr/>
          <a:lstStyle>
            <a:lvl1pPr>
              <a:defRPr/>
            </a:lvl1pPr>
          </a:lstStyle>
          <a:p>
            <a:r>
              <a:rPr lang="en-US"/>
              <a:t>Klik om het opmaakprofiel van de modeltitel te bewerken</a:t>
            </a:r>
          </a:p>
        </p:txBody>
      </p:sp>
      <p:sp>
        <p:nvSpPr>
          <p:cNvPr id="74760" name="Rectangle 8"/>
          <p:cNvSpPr>
            <a:spLocks noGrp="1" noChangeArrowheads="1"/>
          </p:cNvSpPr>
          <p:nvPr>
            <p:ph type="subTitle" sz="quarter" idx="1"/>
          </p:nvPr>
        </p:nvSpPr>
        <p:spPr>
          <a:xfrm>
            <a:off x="1371600" y="2819400"/>
            <a:ext cx="6400800" cy="1752600"/>
          </a:xfrm>
          <a:ln w="9525">
            <a:headEnd/>
            <a:tailEnd/>
          </a:ln>
        </p:spPr>
        <p:txBody>
          <a:bodyPr lIns="92075" tIns="46038" rIns="92075" bIns="46038"/>
          <a:lstStyle>
            <a:lvl1pPr marL="0" indent="0" algn="ctr">
              <a:buFont typeface="Wingdings" pitchFamily="2" charset="2"/>
              <a:buNone/>
              <a:defRPr/>
            </a:lvl1pPr>
          </a:lstStyle>
          <a:p>
            <a:r>
              <a:rPr lang="en-US"/>
              <a:t>Klik om het opmaakprofiel van de modelondertitel te bewerken</a:t>
            </a:r>
          </a:p>
        </p:txBody>
      </p:sp>
    </p:spTree>
    <p:extLst>
      <p:ext uri="{BB962C8B-B14F-4D97-AF65-F5344CB8AC3E}">
        <p14:creationId xmlns:p14="http://schemas.microsoft.com/office/powerpoint/2010/main" val="358333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8FCDF921-5327-49EB-9010-E115BE02577E}"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85544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4743607C-CA9C-4295-96B7-C43C99D269E9}"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18567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1143000" y="1676400"/>
            <a:ext cx="365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953000" y="1676400"/>
            <a:ext cx="365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Rectangle 22"/>
          <p:cNvSpPr>
            <a:spLocks noGrp="1" noChangeArrowheads="1"/>
          </p:cNvSpPr>
          <p:nvPr>
            <p:ph type="ftr" sz="quarter" idx="10"/>
          </p:nvPr>
        </p:nvSpPr>
        <p:spPr>
          <a:ln/>
        </p:spPr>
        <p:txBody>
          <a:bodyPr/>
          <a:lstStyle>
            <a:lvl1pPr>
              <a:defRPr/>
            </a:lvl1pPr>
          </a:lstStyle>
          <a:p>
            <a:pPr>
              <a:defRPr/>
            </a:pPr>
            <a:endParaRPr lang="en-GB"/>
          </a:p>
        </p:txBody>
      </p:sp>
      <p:sp>
        <p:nvSpPr>
          <p:cNvPr id="6" name="Rectangle 23"/>
          <p:cNvSpPr>
            <a:spLocks noGrp="1" noChangeArrowheads="1"/>
          </p:cNvSpPr>
          <p:nvPr>
            <p:ph type="sldNum" sz="quarter" idx="11"/>
          </p:nvPr>
        </p:nvSpPr>
        <p:spPr>
          <a:ln/>
        </p:spPr>
        <p:txBody>
          <a:bodyPr/>
          <a:lstStyle>
            <a:lvl1pPr>
              <a:defRPr/>
            </a:lvl1pPr>
          </a:lstStyle>
          <a:p>
            <a:pPr>
              <a:defRPr/>
            </a:pPr>
            <a:fld id="{ECC90291-4DD2-4ECF-AF59-C0C816EB8600}"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331152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Rectangle 22"/>
          <p:cNvSpPr>
            <a:spLocks noGrp="1" noChangeArrowheads="1"/>
          </p:cNvSpPr>
          <p:nvPr>
            <p:ph type="ftr" sz="quarter" idx="10"/>
          </p:nvPr>
        </p:nvSpPr>
        <p:spPr>
          <a:ln/>
        </p:spPr>
        <p:txBody>
          <a:bodyPr/>
          <a:lstStyle>
            <a:lvl1pPr>
              <a:defRPr/>
            </a:lvl1pPr>
          </a:lstStyle>
          <a:p>
            <a:pPr>
              <a:defRPr/>
            </a:pPr>
            <a:endParaRPr lang="en-GB"/>
          </a:p>
        </p:txBody>
      </p:sp>
      <p:sp>
        <p:nvSpPr>
          <p:cNvPr id="8" name="Rectangle 23"/>
          <p:cNvSpPr>
            <a:spLocks noGrp="1" noChangeArrowheads="1"/>
          </p:cNvSpPr>
          <p:nvPr>
            <p:ph type="sldNum" sz="quarter" idx="11"/>
          </p:nvPr>
        </p:nvSpPr>
        <p:spPr>
          <a:ln/>
        </p:spPr>
        <p:txBody>
          <a:bodyPr/>
          <a:lstStyle>
            <a:lvl1pPr>
              <a:defRPr/>
            </a:lvl1pPr>
          </a:lstStyle>
          <a:p>
            <a:pPr>
              <a:defRPr/>
            </a:pPr>
            <a:fld id="{582E29C7-227B-4F93-98F7-976D0489D96E}"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68202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Rectangle 22"/>
          <p:cNvSpPr>
            <a:spLocks noGrp="1" noChangeArrowheads="1"/>
          </p:cNvSpPr>
          <p:nvPr>
            <p:ph type="ftr" sz="quarter" idx="10"/>
          </p:nvPr>
        </p:nvSpPr>
        <p:spPr>
          <a:ln/>
        </p:spPr>
        <p:txBody>
          <a:bodyPr/>
          <a:lstStyle>
            <a:lvl1pPr>
              <a:defRPr/>
            </a:lvl1pPr>
          </a:lstStyle>
          <a:p>
            <a:pPr>
              <a:defRPr/>
            </a:pPr>
            <a:endParaRPr lang="en-GB"/>
          </a:p>
        </p:txBody>
      </p:sp>
      <p:sp>
        <p:nvSpPr>
          <p:cNvPr id="4" name="Rectangle 23"/>
          <p:cNvSpPr>
            <a:spLocks noGrp="1" noChangeArrowheads="1"/>
          </p:cNvSpPr>
          <p:nvPr>
            <p:ph type="sldNum" sz="quarter" idx="11"/>
          </p:nvPr>
        </p:nvSpPr>
        <p:spPr>
          <a:ln/>
        </p:spPr>
        <p:txBody>
          <a:bodyPr/>
          <a:lstStyle>
            <a:lvl1pPr>
              <a:defRPr/>
            </a:lvl1pPr>
          </a:lstStyle>
          <a:p>
            <a:pPr>
              <a:defRPr/>
            </a:pPr>
            <a:fld id="{4D1E3A84-C486-4525-8875-3834B6EAB6E0}"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421558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22"/>
          <p:cNvSpPr>
            <a:spLocks noGrp="1" noChangeArrowheads="1"/>
          </p:cNvSpPr>
          <p:nvPr>
            <p:ph type="ftr" sz="quarter" idx="10"/>
          </p:nvPr>
        </p:nvSpPr>
        <p:spPr>
          <a:ln/>
        </p:spPr>
        <p:txBody>
          <a:bodyPr/>
          <a:lstStyle>
            <a:lvl1pPr>
              <a:defRPr/>
            </a:lvl1pPr>
          </a:lstStyle>
          <a:p>
            <a:pPr>
              <a:defRPr/>
            </a:pPr>
            <a:endParaRPr lang="en-GB"/>
          </a:p>
        </p:txBody>
      </p:sp>
      <p:sp>
        <p:nvSpPr>
          <p:cNvPr id="3" name="Rectangle 23"/>
          <p:cNvSpPr>
            <a:spLocks noGrp="1" noChangeArrowheads="1"/>
          </p:cNvSpPr>
          <p:nvPr>
            <p:ph type="sldNum" sz="quarter" idx="11"/>
          </p:nvPr>
        </p:nvSpPr>
        <p:spPr>
          <a:ln/>
        </p:spPr>
        <p:txBody>
          <a:bodyPr/>
          <a:lstStyle>
            <a:lvl1pPr>
              <a:defRPr/>
            </a:lvl1pPr>
          </a:lstStyle>
          <a:p>
            <a:pPr>
              <a:defRPr/>
            </a:pPr>
            <a:fld id="{D079CBF1-716A-440E-B724-6F0505862129}"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370011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22"/>
          <p:cNvSpPr>
            <a:spLocks noGrp="1" noChangeArrowheads="1"/>
          </p:cNvSpPr>
          <p:nvPr>
            <p:ph type="ftr" sz="quarter" idx="10"/>
          </p:nvPr>
        </p:nvSpPr>
        <p:spPr>
          <a:ln/>
        </p:spPr>
        <p:txBody>
          <a:bodyPr/>
          <a:lstStyle>
            <a:lvl1pPr>
              <a:defRPr/>
            </a:lvl1pPr>
          </a:lstStyle>
          <a:p>
            <a:pPr>
              <a:defRPr/>
            </a:pPr>
            <a:endParaRPr lang="en-GB"/>
          </a:p>
        </p:txBody>
      </p:sp>
      <p:sp>
        <p:nvSpPr>
          <p:cNvPr id="6" name="Rectangle 23"/>
          <p:cNvSpPr>
            <a:spLocks noGrp="1" noChangeArrowheads="1"/>
          </p:cNvSpPr>
          <p:nvPr>
            <p:ph type="sldNum" sz="quarter" idx="11"/>
          </p:nvPr>
        </p:nvSpPr>
        <p:spPr>
          <a:ln/>
        </p:spPr>
        <p:txBody>
          <a:bodyPr/>
          <a:lstStyle>
            <a:lvl1pPr>
              <a:defRPr/>
            </a:lvl1pPr>
          </a:lstStyle>
          <a:p>
            <a:pPr>
              <a:defRPr/>
            </a:pPr>
            <a:fld id="{5ADE43FD-CCBF-41BE-B873-31D2CD4A7606}"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109828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22"/>
          <p:cNvSpPr>
            <a:spLocks noGrp="1" noChangeArrowheads="1"/>
          </p:cNvSpPr>
          <p:nvPr>
            <p:ph type="ftr" sz="quarter" idx="10"/>
          </p:nvPr>
        </p:nvSpPr>
        <p:spPr>
          <a:ln/>
        </p:spPr>
        <p:txBody>
          <a:bodyPr/>
          <a:lstStyle>
            <a:lvl1pPr>
              <a:defRPr/>
            </a:lvl1pPr>
          </a:lstStyle>
          <a:p>
            <a:pPr>
              <a:defRPr/>
            </a:pPr>
            <a:endParaRPr lang="en-GB"/>
          </a:p>
        </p:txBody>
      </p:sp>
      <p:sp>
        <p:nvSpPr>
          <p:cNvPr id="6" name="Rectangle 23"/>
          <p:cNvSpPr>
            <a:spLocks noGrp="1" noChangeArrowheads="1"/>
          </p:cNvSpPr>
          <p:nvPr>
            <p:ph type="sldNum" sz="quarter" idx="11"/>
          </p:nvPr>
        </p:nvSpPr>
        <p:spPr>
          <a:ln/>
        </p:spPr>
        <p:txBody>
          <a:bodyPr/>
          <a:lstStyle>
            <a:lvl1pPr>
              <a:defRPr/>
            </a:lvl1pPr>
          </a:lstStyle>
          <a:p>
            <a:pPr>
              <a:defRPr/>
            </a:pPr>
            <a:fld id="{07830561-B2D4-4CDA-974D-BDB90B960EBA}" type="slidenum">
              <a:rPr lang="en-GB">
                <a:solidFill>
                  <a:srgbClr val="FFFFFF"/>
                </a:solidFill>
              </a:rPr>
              <a:pPr>
                <a:defRPr/>
              </a:pPr>
              <a:t>‹nr.›</a:t>
            </a:fld>
            <a:endParaRPr lang="en-GB">
              <a:solidFill>
                <a:srgbClr val="FFFFFF"/>
              </a:solidFill>
            </a:endParaRPr>
          </a:p>
        </p:txBody>
      </p:sp>
    </p:spTree>
    <p:extLst>
      <p:ext uri="{BB962C8B-B14F-4D97-AF65-F5344CB8AC3E}">
        <p14:creationId xmlns:p14="http://schemas.microsoft.com/office/powerpoint/2010/main" val="300749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1" descr="BG_PPT~1"/>
          <p:cNvPicPr>
            <a:picLocks noChangeAspect="1" noChangeArrowheads="1"/>
          </p:cNvPicPr>
          <p:nvPr userDrawn="1"/>
        </p:nvPicPr>
        <p:blipFill>
          <a:blip r:embed="rId14" cstate="print"/>
          <a:srcRect/>
          <a:stretch>
            <a:fillRect/>
          </a:stretch>
        </p:blipFill>
        <p:spPr bwMode="auto">
          <a:xfrm>
            <a:off x="-152400" y="0"/>
            <a:ext cx="9296400" cy="6858000"/>
          </a:xfrm>
          <a:prstGeom prst="rect">
            <a:avLst/>
          </a:prstGeom>
          <a:noFill/>
          <a:ln w="9525">
            <a:noFill/>
            <a:miter lim="800000"/>
            <a:headEnd/>
            <a:tailEnd/>
          </a:ln>
        </p:spPr>
      </p:pic>
      <p:sp>
        <p:nvSpPr>
          <p:cNvPr id="1027" name="Rectangle 20"/>
          <p:cNvSpPr>
            <a:spLocks noGrp="1" noChangeArrowheads="1"/>
          </p:cNvSpPr>
          <p:nvPr>
            <p:ph type="title"/>
          </p:nvPr>
        </p:nvSpPr>
        <p:spPr bwMode="auto">
          <a:xfrm>
            <a:off x="1143000" y="838200"/>
            <a:ext cx="74676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1143000" y="1676400"/>
            <a:ext cx="7467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8086" name="Rectangle 22"/>
          <p:cNvSpPr>
            <a:spLocks noGrp="1" noChangeArrowheads="1"/>
          </p:cNvSpPr>
          <p:nvPr>
            <p:ph type="ftr" sz="quarter" idx="3"/>
          </p:nvPr>
        </p:nvSpPr>
        <p:spPr bwMode="auto">
          <a:xfrm>
            <a:off x="3213100" y="6423025"/>
            <a:ext cx="2895600" cy="244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0" hangingPunct="0">
              <a:lnSpc>
                <a:spcPct val="100000"/>
              </a:lnSpc>
              <a:defRPr sz="1000">
                <a:solidFill>
                  <a:srgbClr val="000099"/>
                </a:solidFill>
              </a:defRPr>
            </a:lvl1pPr>
          </a:lstStyle>
          <a:p>
            <a:pPr fontAlgn="base">
              <a:spcBef>
                <a:spcPct val="0"/>
              </a:spcBef>
              <a:spcAft>
                <a:spcPct val="0"/>
              </a:spcAft>
              <a:defRPr/>
            </a:pPr>
            <a:endParaRPr lang="en-GB" b="1"/>
          </a:p>
        </p:txBody>
      </p:sp>
      <p:sp>
        <p:nvSpPr>
          <p:cNvPr id="88087" name="Rectangle 23"/>
          <p:cNvSpPr>
            <a:spLocks noGrp="1" noChangeArrowheads="1"/>
          </p:cNvSpPr>
          <p:nvPr>
            <p:ph type="sldNum" sz="quarter" idx="4"/>
          </p:nvPr>
        </p:nvSpPr>
        <p:spPr bwMode="auto">
          <a:xfrm>
            <a:off x="7315200" y="6400800"/>
            <a:ext cx="1828800" cy="274638"/>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eaLnBrk="0" hangingPunct="0">
              <a:lnSpc>
                <a:spcPct val="100000"/>
              </a:lnSpc>
              <a:defRPr kumimoji="1" sz="1200">
                <a:solidFill>
                  <a:schemeClr val="bg1"/>
                </a:solidFill>
                <a:latin typeface="Times New Roman" pitchFamily="18" charset="0"/>
              </a:defRPr>
            </a:lvl1pPr>
          </a:lstStyle>
          <a:p>
            <a:pPr fontAlgn="base">
              <a:spcBef>
                <a:spcPct val="0"/>
              </a:spcBef>
              <a:spcAft>
                <a:spcPct val="0"/>
              </a:spcAft>
              <a:defRPr/>
            </a:pPr>
            <a:fld id="{6482AE2C-F5D4-4B35-BBBC-043FAEEF1026}" type="slidenum">
              <a:rPr lang="en-GB" b="1">
                <a:solidFill>
                  <a:srgbClr val="FFFFFF"/>
                </a:solidFill>
              </a:rPr>
              <a:pPr fontAlgn="base">
                <a:spcBef>
                  <a:spcPct val="0"/>
                </a:spcBef>
                <a:spcAft>
                  <a:spcPct val="0"/>
                </a:spcAft>
                <a:defRPr/>
              </a:pPr>
              <a:t>‹nr.›</a:t>
            </a:fld>
            <a:endParaRPr lang="en-GB" b="1">
              <a:solidFill>
                <a:srgbClr val="FFFFFF"/>
              </a:solidFill>
            </a:endParaRPr>
          </a:p>
        </p:txBody>
      </p:sp>
      <p:sp>
        <p:nvSpPr>
          <p:cNvPr id="88089" name="Text Box 25"/>
          <p:cNvSpPr txBox="1">
            <a:spLocks noChangeArrowheads="1"/>
          </p:cNvSpPr>
          <p:nvPr userDrawn="1"/>
        </p:nvSpPr>
        <p:spPr bwMode="auto">
          <a:xfrm>
            <a:off x="990600" y="6019800"/>
            <a:ext cx="5486400" cy="366713"/>
          </a:xfrm>
          <a:prstGeom prst="rect">
            <a:avLst/>
          </a:prstGeom>
          <a:noFill/>
          <a:ln w="9525">
            <a:noFill/>
            <a:miter lim="800000"/>
            <a:headEnd/>
            <a:tailEnd/>
          </a:ln>
          <a:effectLst/>
        </p:spPr>
        <p:txBody>
          <a:bodyPr>
            <a:spAutoFit/>
          </a:bodyPr>
          <a:lstStyle/>
          <a:p>
            <a:pPr eaLnBrk="0" fontAlgn="base" hangingPunct="0">
              <a:spcBef>
                <a:spcPct val="50000"/>
              </a:spcBef>
              <a:spcAft>
                <a:spcPct val="0"/>
              </a:spcAft>
              <a:defRPr/>
            </a:pPr>
            <a:endParaRPr kumimoji="1" lang="en-GB">
              <a:solidFill>
                <a:srgbClr val="003366"/>
              </a:solidFill>
            </a:endParaRPr>
          </a:p>
        </p:txBody>
      </p:sp>
      <p:sp>
        <p:nvSpPr>
          <p:cNvPr id="88091" name="Text Box 27"/>
          <p:cNvSpPr txBox="1">
            <a:spLocks noChangeArrowheads="1"/>
          </p:cNvSpPr>
          <p:nvPr userDrawn="1"/>
        </p:nvSpPr>
        <p:spPr bwMode="auto">
          <a:xfrm>
            <a:off x="381000" y="5129213"/>
            <a:ext cx="685800" cy="585787"/>
          </a:xfrm>
          <a:prstGeom prst="rect">
            <a:avLst/>
          </a:prstGeom>
          <a:noFill/>
          <a:ln w="9525">
            <a:noFill/>
            <a:miter lim="800000"/>
            <a:headEnd/>
            <a:tailEnd/>
          </a:ln>
          <a:effectLst/>
        </p:spPr>
        <p:txBody>
          <a:bodyPr anchor="b">
            <a:spAutoFit/>
          </a:bodyPr>
          <a:lstStyle/>
          <a:p>
            <a:pPr fontAlgn="base">
              <a:lnSpc>
                <a:spcPct val="90000"/>
              </a:lnSpc>
              <a:spcBef>
                <a:spcPct val="50000"/>
              </a:spcBef>
              <a:spcAft>
                <a:spcPct val="0"/>
              </a:spcAft>
              <a:defRPr/>
            </a:pPr>
            <a:endParaRPr lang="en-GB" sz="3600" b="1">
              <a:solidFill>
                <a:srgbClr val="000000"/>
              </a:solidFill>
            </a:endParaRPr>
          </a:p>
        </p:txBody>
      </p:sp>
      <p:sp>
        <p:nvSpPr>
          <p:cNvPr id="88096" name="Line 32"/>
          <p:cNvSpPr>
            <a:spLocks noChangeShapeType="1"/>
          </p:cNvSpPr>
          <p:nvPr userDrawn="1"/>
        </p:nvSpPr>
        <p:spPr bwMode="auto">
          <a:xfrm>
            <a:off x="1143000" y="1066800"/>
            <a:ext cx="7086600" cy="0"/>
          </a:xfrm>
          <a:prstGeom prst="line">
            <a:avLst/>
          </a:prstGeom>
          <a:noFill/>
          <a:ln w="9525">
            <a:solidFill>
              <a:schemeClr val="tx1"/>
            </a:solidFill>
            <a:round/>
            <a:headEnd/>
            <a:tailEnd/>
          </a:ln>
          <a:effectLst/>
        </p:spPr>
        <p:txBody>
          <a:bodyPr anchor="b"/>
          <a:lstStyle/>
          <a:p>
            <a:pPr fontAlgn="base">
              <a:lnSpc>
                <a:spcPct val="90000"/>
              </a:lnSpc>
              <a:spcBef>
                <a:spcPct val="0"/>
              </a:spcBef>
              <a:spcAft>
                <a:spcPct val="0"/>
              </a:spcAft>
              <a:defRPr/>
            </a:pPr>
            <a:endParaRPr lang="nl-NL" sz="3600" b="1">
              <a:solidFill>
                <a:srgbClr val="000000"/>
              </a:solidFill>
            </a:endParaRPr>
          </a:p>
        </p:txBody>
      </p:sp>
      <p:sp>
        <p:nvSpPr>
          <p:cNvPr id="88097" name="Line 33"/>
          <p:cNvSpPr>
            <a:spLocks noChangeShapeType="1"/>
          </p:cNvSpPr>
          <p:nvPr userDrawn="1"/>
        </p:nvSpPr>
        <p:spPr bwMode="auto">
          <a:xfrm>
            <a:off x="1981200" y="6248400"/>
            <a:ext cx="6172200" cy="0"/>
          </a:xfrm>
          <a:prstGeom prst="line">
            <a:avLst/>
          </a:prstGeom>
          <a:noFill/>
          <a:ln w="9525">
            <a:solidFill>
              <a:schemeClr val="tx1"/>
            </a:solidFill>
            <a:round/>
            <a:headEnd/>
            <a:tailEnd/>
          </a:ln>
          <a:effectLst/>
        </p:spPr>
        <p:txBody>
          <a:bodyPr anchor="b"/>
          <a:lstStyle/>
          <a:p>
            <a:pPr fontAlgn="base">
              <a:lnSpc>
                <a:spcPct val="90000"/>
              </a:lnSpc>
              <a:spcBef>
                <a:spcPct val="0"/>
              </a:spcBef>
              <a:spcAft>
                <a:spcPct val="0"/>
              </a:spcAft>
              <a:defRPr/>
            </a:pPr>
            <a:endParaRPr lang="nl-NL" sz="3600" b="1">
              <a:solidFill>
                <a:srgbClr val="000000"/>
              </a:solidFill>
            </a:endParaRPr>
          </a:p>
        </p:txBody>
      </p:sp>
    </p:spTree>
    <p:extLst>
      <p:ext uri="{BB962C8B-B14F-4D97-AF65-F5344CB8AC3E}">
        <p14:creationId xmlns:p14="http://schemas.microsoft.com/office/powerpoint/2010/main" val="176707208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rtl="0" eaLnBrk="0" fontAlgn="base" hangingPunct="0">
        <a:lnSpc>
          <a:spcPct val="90000"/>
        </a:lnSpc>
        <a:spcBef>
          <a:spcPct val="0"/>
        </a:spcBef>
        <a:spcAft>
          <a:spcPct val="0"/>
        </a:spcAft>
        <a:defRPr sz="3200" b="1">
          <a:solidFill>
            <a:srgbClr val="000000"/>
          </a:solidFill>
          <a:latin typeface="+mj-lt"/>
          <a:ea typeface="+mj-ea"/>
          <a:cs typeface="+mj-cs"/>
        </a:defRPr>
      </a:lvl1pPr>
      <a:lvl2pPr algn="l" rtl="0" eaLnBrk="0" fontAlgn="base" hangingPunct="0">
        <a:lnSpc>
          <a:spcPct val="90000"/>
        </a:lnSpc>
        <a:spcBef>
          <a:spcPct val="0"/>
        </a:spcBef>
        <a:spcAft>
          <a:spcPct val="0"/>
        </a:spcAft>
        <a:defRPr sz="3200" b="1">
          <a:solidFill>
            <a:srgbClr val="000000"/>
          </a:solidFill>
          <a:latin typeface="Arial" charset="0"/>
        </a:defRPr>
      </a:lvl2pPr>
      <a:lvl3pPr algn="l" rtl="0" eaLnBrk="0" fontAlgn="base" hangingPunct="0">
        <a:lnSpc>
          <a:spcPct val="90000"/>
        </a:lnSpc>
        <a:spcBef>
          <a:spcPct val="0"/>
        </a:spcBef>
        <a:spcAft>
          <a:spcPct val="0"/>
        </a:spcAft>
        <a:defRPr sz="3200" b="1">
          <a:solidFill>
            <a:srgbClr val="000000"/>
          </a:solidFill>
          <a:latin typeface="Arial" charset="0"/>
        </a:defRPr>
      </a:lvl3pPr>
      <a:lvl4pPr algn="l" rtl="0" eaLnBrk="0" fontAlgn="base" hangingPunct="0">
        <a:lnSpc>
          <a:spcPct val="90000"/>
        </a:lnSpc>
        <a:spcBef>
          <a:spcPct val="0"/>
        </a:spcBef>
        <a:spcAft>
          <a:spcPct val="0"/>
        </a:spcAft>
        <a:defRPr sz="3200" b="1">
          <a:solidFill>
            <a:srgbClr val="000000"/>
          </a:solidFill>
          <a:latin typeface="Arial" charset="0"/>
        </a:defRPr>
      </a:lvl4pPr>
      <a:lvl5pPr algn="l" rtl="0" eaLnBrk="0" fontAlgn="base" hangingPunct="0">
        <a:lnSpc>
          <a:spcPct val="90000"/>
        </a:lnSpc>
        <a:spcBef>
          <a:spcPct val="0"/>
        </a:spcBef>
        <a:spcAft>
          <a:spcPct val="0"/>
        </a:spcAft>
        <a:defRPr sz="3200" b="1">
          <a:solidFill>
            <a:srgbClr val="000000"/>
          </a:solidFill>
          <a:latin typeface="Arial" charset="0"/>
        </a:defRPr>
      </a:lvl5pPr>
      <a:lvl6pPr marL="457200" algn="l" rtl="0" fontAlgn="base">
        <a:lnSpc>
          <a:spcPct val="90000"/>
        </a:lnSpc>
        <a:spcBef>
          <a:spcPct val="0"/>
        </a:spcBef>
        <a:spcAft>
          <a:spcPct val="0"/>
        </a:spcAft>
        <a:defRPr sz="3200" b="1">
          <a:solidFill>
            <a:srgbClr val="000000"/>
          </a:solidFill>
          <a:latin typeface="Arial" charset="0"/>
        </a:defRPr>
      </a:lvl6pPr>
      <a:lvl7pPr marL="914400" algn="l" rtl="0" fontAlgn="base">
        <a:lnSpc>
          <a:spcPct val="90000"/>
        </a:lnSpc>
        <a:spcBef>
          <a:spcPct val="0"/>
        </a:spcBef>
        <a:spcAft>
          <a:spcPct val="0"/>
        </a:spcAft>
        <a:defRPr sz="3200" b="1">
          <a:solidFill>
            <a:srgbClr val="000000"/>
          </a:solidFill>
          <a:latin typeface="Arial" charset="0"/>
        </a:defRPr>
      </a:lvl7pPr>
      <a:lvl8pPr marL="1371600" algn="l" rtl="0" fontAlgn="base">
        <a:lnSpc>
          <a:spcPct val="90000"/>
        </a:lnSpc>
        <a:spcBef>
          <a:spcPct val="0"/>
        </a:spcBef>
        <a:spcAft>
          <a:spcPct val="0"/>
        </a:spcAft>
        <a:defRPr sz="3200" b="1">
          <a:solidFill>
            <a:srgbClr val="000000"/>
          </a:solidFill>
          <a:latin typeface="Arial" charset="0"/>
        </a:defRPr>
      </a:lvl8pPr>
      <a:lvl9pPr marL="1828800" algn="l" rtl="0" fontAlgn="base">
        <a:lnSpc>
          <a:spcPct val="90000"/>
        </a:lnSpc>
        <a:spcBef>
          <a:spcPct val="0"/>
        </a:spcBef>
        <a:spcAft>
          <a:spcPct val="0"/>
        </a:spcAft>
        <a:defRPr sz="3200" b="1">
          <a:solidFill>
            <a:srgbClr val="000000"/>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4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000">
          <a:solidFill>
            <a:srgbClr val="000000"/>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a:solidFill>
            <a:srgbClr val="000000"/>
          </a:solidFill>
          <a:latin typeface="+mn-lt"/>
        </a:defRPr>
      </a:lvl3pPr>
      <a:lvl4pPr marL="1600200" indent="-228600" algn="l" rtl="0" eaLnBrk="0" fontAlgn="base" hangingPunct="0">
        <a:spcBef>
          <a:spcPct val="20000"/>
        </a:spcBef>
        <a:spcAft>
          <a:spcPct val="0"/>
        </a:spcAft>
        <a:buClr>
          <a:schemeClr val="tx1"/>
        </a:buClr>
        <a:buSzPct val="80000"/>
        <a:buChar char="–"/>
        <a:defRPr sz="1600">
          <a:solidFill>
            <a:srgbClr val="000000"/>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1400">
          <a:solidFill>
            <a:srgbClr val="000000"/>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online.han.nl/sites/5-ICA-PropI-50006/PropI_Project_VT_uitv/Documenten/Studiemateriaal/Product/Van%20Use%20Case%20naar%20Test%20Case%20(vb%20Test%20Case%204%201).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p:txBody>
          <a:bodyPr/>
          <a:lstStyle/>
          <a:p>
            <a:pPr eaLnBrk="1" hangingPunct="1">
              <a:defRPr/>
            </a:pPr>
            <a:r>
              <a:rPr lang="en-US" dirty="0" smtClean="0"/>
              <a:t>Workshop </a:t>
            </a:r>
            <a:r>
              <a:rPr lang="en-US" dirty="0" err="1" smtClean="0"/>
              <a:t>Testen</a:t>
            </a:r>
            <a:endParaRPr lang="nl-NL" dirty="0" smtClean="0"/>
          </a:p>
        </p:txBody>
      </p:sp>
      <p:sp>
        <p:nvSpPr>
          <p:cNvPr id="2051" name="Rectangle 1027"/>
          <p:cNvSpPr>
            <a:spLocks noGrp="1" noChangeArrowheads="1"/>
          </p:cNvSpPr>
          <p:nvPr>
            <p:ph idx="1"/>
          </p:nvPr>
        </p:nvSpPr>
        <p:spPr/>
        <p:txBody>
          <a:bodyPr/>
          <a:lstStyle/>
          <a:p>
            <a:pPr marL="0" indent="0" algn="ctr" eaLnBrk="1" hangingPunct="1">
              <a:buNone/>
              <a:defRPr/>
            </a:pPr>
            <a:r>
              <a:rPr lang="en-US" sz="2800" dirty="0" err="1" smtClean="0"/>
              <a:t>Testen</a:t>
            </a:r>
            <a:r>
              <a:rPr lang="en-US" sz="2800" dirty="0" smtClean="0"/>
              <a:t>: HOE?</a:t>
            </a:r>
          </a:p>
          <a:p>
            <a:pPr marL="0" indent="0" algn="ctr" eaLnBrk="1" hangingPunct="1">
              <a:buNone/>
              <a:defRPr/>
            </a:pPr>
            <a:endParaRPr lang="en-US" sz="2800" dirty="0" smtClean="0"/>
          </a:p>
          <a:p>
            <a:pPr marL="0" indent="0" algn="ctr" eaLnBrk="1" hangingPunct="1">
              <a:buNone/>
              <a:defRPr/>
            </a:pPr>
            <a:r>
              <a:rPr lang="en-US" sz="2800" dirty="0" err="1" smtClean="0"/>
              <a:t>Opdracht</a:t>
            </a:r>
            <a:endParaRPr lang="en-US" sz="2800" dirty="0" smtClean="0"/>
          </a:p>
          <a:p>
            <a:pPr marL="0" indent="0" algn="ctr" eaLnBrk="1" hangingPunct="1">
              <a:buNone/>
              <a:defRPr/>
            </a:pPr>
            <a:endParaRPr lang="en-US" sz="2800" dirty="0" smtClean="0"/>
          </a:p>
          <a:p>
            <a:pPr marL="0" indent="0" algn="ctr" eaLnBrk="1" hangingPunct="1">
              <a:buNone/>
              <a:defRPr/>
            </a:pPr>
            <a:r>
              <a:rPr lang="en-US" sz="2800" dirty="0" err="1"/>
              <a:t>Testen</a:t>
            </a:r>
            <a:r>
              <a:rPr lang="en-US" sz="2800" dirty="0"/>
              <a:t>: WAT?</a:t>
            </a:r>
          </a:p>
          <a:p>
            <a:pPr marL="0" indent="0" algn="ctr" eaLnBrk="1" hangingPunct="1">
              <a:buNone/>
              <a:defRPr/>
            </a:pPr>
            <a:endParaRPr lang="en-US" sz="2800" dirty="0" smtClean="0"/>
          </a:p>
          <a:p>
            <a:pPr marL="0" indent="0" algn="ctr" eaLnBrk="1" hangingPunct="1">
              <a:buNone/>
              <a:defRPr/>
            </a:pPr>
            <a:r>
              <a:rPr lang="en-US" sz="2800" dirty="0" err="1" smtClean="0"/>
              <a:t>Valkuilen</a:t>
            </a:r>
            <a:endParaRPr lang="en-US" sz="2800" dirty="0" smtClean="0"/>
          </a:p>
        </p:txBody>
      </p:sp>
    </p:spTree>
    <p:extLst>
      <p:ext uri="{BB962C8B-B14F-4D97-AF65-F5344CB8AC3E}">
        <p14:creationId xmlns:p14="http://schemas.microsoft.com/office/powerpoint/2010/main" val="2009271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nl-NL" dirty="0" smtClean="0"/>
              <a:t>Hoe ziet een testuitvoering er uit?</a:t>
            </a:r>
            <a:endParaRPr lang="en-GB" dirty="0" smtClean="0"/>
          </a:p>
        </p:txBody>
      </p:sp>
      <p:sp>
        <p:nvSpPr>
          <p:cNvPr id="102403" name="Rectangle 3"/>
          <p:cNvSpPr>
            <a:spLocks noGrp="1" noChangeArrowheads="1"/>
          </p:cNvSpPr>
          <p:nvPr>
            <p:ph idx="1"/>
          </p:nvPr>
        </p:nvSpPr>
        <p:spPr/>
        <p:txBody>
          <a:bodyPr/>
          <a:lstStyle/>
          <a:p>
            <a:pPr eaLnBrk="1" hangingPunct="1">
              <a:defRPr/>
            </a:pPr>
            <a:r>
              <a:rPr lang="nl-NL" dirty="0" smtClean="0"/>
              <a:t>Geteste functie, maker functie, uitgevoerde testset, naam uitvoerder, datum uitvoering.</a:t>
            </a:r>
          </a:p>
          <a:p>
            <a:pPr eaLnBrk="1" hangingPunct="1">
              <a:defRPr/>
            </a:pPr>
            <a:r>
              <a:rPr lang="nl-NL" dirty="0" smtClean="0"/>
              <a:t>Per testcase:</a:t>
            </a:r>
          </a:p>
          <a:p>
            <a:pPr lvl="1" eaLnBrk="1" hangingPunct="1">
              <a:defRPr/>
            </a:pPr>
            <a:r>
              <a:rPr lang="nl-NL" dirty="0" smtClean="0"/>
              <a:t>Beginsituatie (klopt die met de testset?)</a:t>
            </a:r>
          </a:p>
          <a:p>
            <a:pPr lvl="1" eaLnBrk="1" hangingPunct="1">
              <a:defRPr/>
            </a:pPr>
            <a:r>
              <a:rPr lang="nl-NL" dirty="0" smtClean="0"/>
              <a:t>Wat er precies is ingevoerd</a:t>
            </a:r>
          </a:p>
          <a:p>
            <a:pPr lvl="1" eaLnBrk="1" hangingPunct="1">
              <a:defRPr/>
            </a:pPr>
            <a:r>
              <a:rPr lang="nl-NL" dirty="0" smtClean="0"/>
              <a:t>Wat de resultaten waren</a:t>
            </a:r>
          </a:p>
          <a:p>
            <a:pPr lvl="1" eaLnBrk="1" hangingPunct="1">
              <a:defRPr/>
            </a:pPr>
            <a:r>
              <a:rPr lang="nl-NL" dirty="0" smtClean="0"/>
              <a:t>Evt: algemene opmerkingen</a:t>
            </a:r>
            <a:endParaRPr lang="en-GB" dirty="0" smtClean="0"/>
          </a:p>
        </p:txBody>
      </p:sp>
    </p:spTree>
    <p:extLst>
      <p:ext uri="{BB962C8B-B14F-4D97-AF65-F5344CB8AC3E}">
        <p14:creationId xmlns:p14="http://schemas.microsoft.com/office/powerpoint/2010/main" val="258504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nl-NL" dirty="0" smtClean="0"/>
              <a:t>Voorbeeld testrapport </a:t>
            </a:r>
            <a:endParaRPr lang="en-GB" dirty="0" smtClean="0"/>
          </a:p>
        </p:txBody>
      </p:sp>
      <p:sp>
        <p:nvSpPr>
          <p:cNvPr id="103427" name="Rectangle 3"/>
          <p:cNvSpPr>
            <a:spLocks noGrp="1" noChangeArrowheads="1"/>
          </p:cNvSpPr>
          <p:nvPr>
            <p:ph idx="1"/>
          </p:nvPr>
        </p:nvSpPr>
        <p:spPr/>
        <p:txBody>
          <a:bodyPr/>
          <a:lstStyle/>
          <a:p>
            <a:pPr eaLnBrk="1" hangingPunct="1">
              <a:lnSpc>
                <a:spcPct val="90000"/>
              </a:lnSpc>
              <a:tabLst>
                <a:tab pos="8239125" algn="r"/>
              </a:tabLst>
              <a:defRPr/>
            </a:pPr>
            <a:r>
              <a:rPr lang="nl-NL" sz="2000" dirty="0" smtClean="0"/>
              <a:t>Aan de heer Anton Mijnder, 	19 juni 2013</a:t>
            </a:r>
          </a:p>
          <a:p>
            <a:pPr eaLnBrk="1" hangingPunct="1">
              <a:lnSpc>
                <a:spcPct val="90000"/>
              </a:lnSpc>
              <a:tabLst>
                <a:tab pos="8239125" algn="r"/>
              </a:tabLst>
              <a:defRPr/>
            </a:pPr>
            <a:r>
              <a:rPr lang="nl-NL" sz="2000" dirty="0" smtClean="0"/>
              <a:t>Hoofdstuk 1: Uitgevoerde tests.</a:t>
            </a:r>
          </a:p>
          <a:p>
            <a:pPr lvl="1" eaLnBrk="1" hangingPunct="1">
              <a:lnSpc>
                <a:spcPct val="90000"/>
              </a:lnSpc>
              <a:tabLst>
                <a:tab pos="8239125" algn="r"/>
              </a:tabLst>
              <a:defRPr/>
            </a:pPr>
            <a:r>
              <a:rPr lang="nl-NL" sz="1800" dirty="0" smtClean="0"/>
              <a:t>We hebben op de volgende specificaties getest: …</a:t>
            </a:r>
          </a:p>
          <a:p>
            <a:pPr lvl="1" eaLnBrk="1" hangingPunct="1">
              <a:lnSpc>
                <a:spcPct val="90000"/>
              </a:lnSpc>
              <a:tabLst>
                <a:tab pos="8239125" algn="r"/>
              </a:tabLst>
              <a:defRPr/>
            </a:pPr>
            <a:r>
              <a:rPr lang="nl-NL" sz="1800" dirty="0" smtClean="0"/>
              <a:t>De volgende punten zijn niet getest: …. De reden is …</a:t>
            </a:r>
          </a:p>
          <a:p>
            <a:pPr eaLnBrk="1" hangingPunct="1">
              <a:lnSpc>
                <a:spcPct val="90000"/>
              </a:lnSpc>
              <a:tabLst>
                <a:tab pos="8239125" algn="r"/>
              </a:tabLst>
              <a:defRPr/>
            </a:pPr>
            <a:r>
              <a:rPr lang="nl-NL" sz="2000" dirty="0" smtClean="0"/>
              <a:t> …</a:t>
            </a:r>
          </a:p>
          <a:p>
            <a:pPr eaLnBrk="1" hangingPunct="1">
              <a:lnSpc>
                <a:spcPct val="90000"/>
              </a:lnSpc>
              <a:defRPr/>
            </a:pPr>
            <a:r>
              <a:rPr lang="nl-NL" sz="2000" dirty="0" smtClean="0"/>
              <a:t>Hoofdstuk 4: Bod registreren.</a:t>
            </a:r>
          </a:p>
          <a:p>
            <a:pPr lvl="1" eaLnBrk="1" hangingPunct="1">
              <a:lnSpc>
                <a:spcPct val="90000"/>
              </a:lnSpc>
              <a:defRPr/>
            </a:pPr>
            <a:r>
              <a:rPr lang="nl-NL" sz="1800" dirty="0" smtClean="0"/>
              <a:t>Specificaties: App.B, § 3.1 en App.E, regels B5 en B6.</a:t>
            </a:r>
          </a:p>
          <a:p>
            <a:pPr lvl="1" eaLnBrk="1" hangingPunct="1">
              <a:lnSpc>
                <a:spcPct val="90000"/>
              </a:lnSpc>
              <a:defRPr/>
            </a:pPr>
            <a:r>
              <a:rPr lang="nl-NL" sz="1800" dirty="0" smtClean="0"/>
              <a:t>Het registreren van een nieuw bod voldoet geheel aan bovenstaande specificaties. Voor de minimale verhogingen is getest onder, op en boven elke aangegeven grens.</a:t>
            </a:r>
          </a:p>
          <a:p>
            <a:pPr lvl="1" eaLnBrk="1" hangingPunct="1">
              <a:lnSpc>
                <a:spcPct val="90000"/>
              </a:lnSpc>
              <a:defRPr/>
            </a:pPr>
            <a:r>
              <a:rPr lang="nl-NL" sz="1800" dirty="0" smtClean="0"/>
              <a:t>Bovendien is getest dat een niet-ingelogde gebruiker geen bod kan uitbrengen.</a:t>
            </a:r>
          </a:p>
          <a:p>
            <a:pPr lvl="1" eaLnBrk="1" hangingPunct="1">
              <a:lnSpc>
                <a:spcPct val="90000"/>
              </a:lnSpc>
              <a:defRPr/>
            </a:pPr>
            <a:r>
              <a:rPr lang="nl-NL" sz="1800" dirty="0" smtClean="0"/>
              <a:t>De werking van de site kan op dit punt nog verbeterd worden door bij een verkeerd bod eerder foutmeldingen te geven (zie de testuitvoering in bijlage 7, pagina 23).</a:t>
            </a:r>
          </a:p>
          <a:p>
            <a:pPr eaLnBrk="1" hangingPunct="1">
              <a:lnSpc>
                <a:spcPct val="90000"/>
              </a:lnSpc>
              <a:defRPr/>
            </a:pPr>
            <a:r>
              <a:rPr lang="nl-NL" sz="2000" dirty="0" smtClean="0"/>
              <a:t>…</a:t>
            </a:r>
          </a:p>
          <a:p>
            <a:pPr eaLnBrk="1" hangingPunct="1">
              <a:lnSpc>
                <a:spcPct val="90000"/>
              </a:lnSpc>
              <a:buFont typeface="Wingdings" pitchFamily="2" charset="2"/>
              <a:buNone/>
              <a:defRPr/>
            </a:pPr>
            <a:endParaRPr lang="nl-NL" sz="900" dirty="0" smtClean="0"/>
          </a:p>
        </p:txBody>
      </p:sp>
    </p:spTree>
    <p:extLst>
      <p:ext uri="{BB962C8B-B14F-4D97-AF65-F5344CB8AC3E}">
        <p14:creationId xmlns:p14="http://schemas.microsoft.com/office/powerpoint/2010/main" val="387205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nl-NL" dirty="0" smtClean="0"/>
              <a:t>Hoe ziet een testrapport er uit?</a:t>
            </a:r>
            <a:endParaRPr lang="en-GB" dirty="0" smtClean="0"/>
          </a:p>
        </p:txBody>
      </p:sp>
      <p:sp>
        <p:nvSpPr>
          <p:cNvPr id="102403" name="Rectangle 3"/>
          <p:cNvSpPr>
            <a:spLocks noGrp="1" noChangeArrowheads="1"/>
          </p:cNvSpPr>
          <p:nvPr>
            <p:ph idx="1"/>
          </p:nvPr>
        </p:nvSpPr>
        <p:spPr/>
        <p:txBody>
          <a:bodyPr/>
          <a:lstStyle/>
          <a:p>
            <a:pPr eaLnBrk="1" hangingPunct="1">
              <a:defRPr/>
            </a:pPr>
            <a:r>
              <a:rPr lang="nl-NL" dirty="0" smtClean="0"/>
              <a:t>Gericht aan opdrachtgever</a:t>
            </a:r>
          </a:p>
          <a:p>
            <a:pPr eaLnBrk="1" hangingPunct="1">
              <a:defRPr/>
            </a:pPr>
            <a:r>
              <a:rPr lang="nl-NL" dirty="0"/>
              <a:t>Samenvatting van testuitvoeringen</a:t>
            </a:r>
          </a:p>
          <a:p>
            <a:pPr lvl="1" eaLnBrk="1" hangingPunct="1">
              <a:defRPr/>
            </a:pPr>
            <a:r>
              <a:rPr lang="nl-NL" dirty="0" smtClean="0"/>
              <a:t>Geordend naar onderwerp / specificaties</a:t>
            </a:r>
          </a:p>
          <a:p>
            <a:pPr lvl="1" eaLnBrk="1" hangingPunct="1">
              <a:defRPr/>
            </a:pPr>
            <a:r>
              <a:rPr lang="nl-NL" dirty="0" smtClean="0"/>
              <a:t>Resultaten</a:t>
            </a:r>
          </a:p>
          <a:p>
            <a:pPr lvl="1" eaLnBrk="1" hangingPunct="1">
              <a:defRPr/>
            </a:pPr>
            <a:r>
              <a:rPr lang="nl-NL" dirty="0" smtClean="0"/>
              <a:t>Bijzonderheden</a:t>
            </a:r>
          </a:p>
          <a:p>
            <a:pPr lvl="1" eaLnBrk="1" hangingPunct="1">
              <a:defRPr/>
            </a:pPr>
            <a:r>
              <a:rPr lang="nl-NL" dirty="0" smtClean="0"/>
              <a:t>Conclusies</a:t>
            </a:r>
          </a:p>
          <a:p>
            <a:pPr lvl="1" eaLnBrk="1" hangingPunct="1">
              <a:defRPr/>
            </a:pPr>
            <a:r>
              <a:rPr lang="nl-NL" dirty="0" smtClean="0"/>
              <a:t>Aanbevelingen</a:t>
            </a:r>
            <a:endParaRPr lang="en-GB" dirty="0" smtClean="0"/>
          </a:p>
        </p:txBody>
      </p:sp>
    </p:spTree>
    <p:extLst>
      <p:ext uri="{BB962C8B-B14F-4D97-AF65-F5344CB8AC3E}">
        <p14:creationId xmlns:p14="http://schemas.microsoft.com/office/powerpoint/2010/main" val="60006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nl-NL" smtClean="0"/>
              <a:t>Opdracht</a:t>
            </a:r>
            <a:endParaRPr lang="en-US" smtClean="0"/>
          </a:p>
        </p:txBody>
      </p:sp>
      <p:sp>
        <p:nvSpPr>
          <p:cNvPr id="104451" name="Rectangle 3"/>
          <p:cNvSpPr>
            <a:spLocks noGrp="1" noChangeArrowheads="1"/>
          </p:cNvSpPr>
          <p:nvPr>
            <p:ph idx="1"/>
          </p:nvPr>
        </p:nvSpPr>
        <p:spPr/>
        <p:txBody>
          <a:bodyPr/>
          <a:lstStyle/>
          <a:p>
            <a:pPr eaLnBrk="1" hangingPunct="1">
              <a:defRPr/>
            </a:pPr>
            <a:r>
              <a:rPr lang="nl-NL" smtClean="0"/>
              <a:t>Maak een testset voor use case 3: Bod registreren.</a:t>
            </a:r>
          </a:p>
          <a:p>
            <a:pPr eaLnBrk="1" hangingPunct="1">
              <a:defRPr/>
            </a:pPr>
            <a:r>
              <a:rPr lang="nl-NL" smtClean="0"/>
              <a:t>Betrek daarbij alle relevante specificaties</a:t>
            </a:r>
          </a:p>
          <a:p>
            <a:pPr eaLnBrk="1" hangingPunct="1">
              <a:defRPr/>
            </a:pPr>
            <a:r>
              <a:rPr lang="nl-NL" smtClean="0"/>
              <a:t>Er zijn meerdere functies te testen, en één functie kan meerdere testcases nodig hebben.</a:t>
            </a:r>
          </a:p>
          <a:p>
            <a:pPr eaLnBrk="1" hangingPunct="1">
              <a:defRPr/>
            </a:pPr>
            <a:r>
              <a:rPr lang="nl-NL" smtClean="0"/>
              <a:t>Presentatie via beamer na 30 min.</a:t>
            </a:r>
            <a:endParaRPr lang="en-US" smtClean="0"/>
          </a:p>
        </p:txBody>
      </p:sp>
    </p:spTree>
    <p:extLst>
      <p:ext uri="{BB962C8B-B14F-4D97-AF65-F5344CB8AC3E}">
        <p14:creationId xmlns:p14="http://schemas.microsoft.com/office/powerpoint/2010/main" val="208358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p:txBody>
          <a:bodyPr/>
          <a:lstStyle/>
          <a:p>
            <a:pPr eaLnBrk="1" hangingPunct="1">
              <a:defRPr/>
            </a:pPr>
            <a:r>
              <a:rPr lang="en-US" dirty="0" smtClean="0"/>
              <a:t>Workshop </a:t>
            </a:r>
            <a:r>
              <a:rPr lang="en-US" dirty="0" err="1" smtClean="0"/>
              <a:t>Testen</a:t>
            </a:r>
            <a:endParaRPr lang="nl-NL" dirty="0" smtClean="0"/>
          </a:p>
        </p:txBody>
      </p:sp>
      <p:sp>
        <p:nvSpPr>
          <p:cNvPr id="2051" name="Rectangle 1027"/>
          <p:cNvSpPr>
            <a:spLocks noGrp="1" noChangeArrowheads="1"/>
          </p:cNvSpPr>
          <p:nvPr>
            <p:ph idx="1"/>
          </p:nvPr>
        </p:nvSpPr>
        <p:spPr/>
        <p:txBody>
          <a:bodyPr/>
          <a:lstStyle/>
          <a:p>
            <a:pPr marL="0" indent="0" algn="ctr" eaLnBrk="1" hangingPunct="1">
              <a:buNone/>
              <a:defRPr/>
            </a:pPr>
            <a:r>
              <a:rPr lang="en-US" sz="2800" dirty="0" err="1" smtClean="0">
                <a:solidFill>
                  <a:schemeClr val="accent4"/>
                </a:solidFill>
              </a:rPr>
              <a:t>Testen</a:t>
            </a:r>
            <a:r>
              <a:rPr lang="en-US" sz="2800" dirty="0" smtClean="0">
                <a:solidFill>
                  <a:schemeClr val="accent4"/>
                </a:solidFill>
              </a:rPr>
              <a:t>: HOE?</a:t>
            </a:r>
          </a:p>
          <a:p>
            <a:pPr marL="0" indent="0" algn="ctr" eaLnBrk="1" hangingPunct="1">
              <a:buNone/>
              <a:defRPr/>
            </a:pPr>
            <a:endParaRPr lang="en-US" sz="2800" dirty="0" smtClean="0"/>
          </a:p>
          <a:p>
            <a:pPr marL="0" indent="0" algn="ctr" eaLnBrk="1" hangingPunct="1">
              <a:buNone/>
              <a:defRPr/>
            </a:pPr>
            <a:r>
              <a:rPr lang="en-US" sz="2800" dirty="0" err="1" smtClean="0">
                <a:solidFill>
                  <a:schemeClr val="accent4"/>
                </a:solidFill>
              </a:rPr>
              <a:t>Opdracht</a:t>
            </a:r>
            <a:endParaRPr lang="en-US" sz="2800" dirty="0" smtClean="0">
              <a:solidFill>
                <a:schemeClr val="accent4"/>
              </a:solidFill>
            </a:endParaRPr>
          </a:p>
          <a:p>
            <a:pPr marL="0" indent="0" algn="ctr" eaLnBrk="1" hangingPunct="1">
              <a:buNone/>
              <a:defRPr/>
            </a:pPr>
            <a:endParaRPr lang="en-US" sz="2800" dirty="0" smtClean="0"/>
          </a:p>
          <a:p>
            <a:pPr marL="0" indent="0" algn="ctr" eaLnBrk="1" hangingPunct="1">
              <a:buNone/>
              <a:defRPr/>
            </a:pPr>
            <a:r>
              <a:rPr lang="en-US" sz="2800" dirty="0" err="1"/>
              <a:t>Testen</a:t>
            </a:r>
            <a:r>
              <a:rPr lang="en-US" sz="2800" dirty="0"/>
              <a:t>: WAT?</a:t>
            </a:r>
          </a:p>
          <a:p>
            <a:pPr marL="0" indent="0" algn="ctr" eaLnBrk="1" hangingPunct="1">
              <a:buNone/>
              <a:defRPr/>
            </a:pPr>
            <a:endParaRPr lang="en-US" sz="2800" dirty="0" smtClean="0"/>
          </a:p>
          <a:p>
            <a:pPr marL="0" indent="0" algn="ctr" eaLnBrk="1" hangingPunct="1">
              <a:buNone/>
              <a:defRPr/>
            </a:pPr>
            <a:r>
              <a:rPr lang="en-US" sz="2800" dirty="0" err="1" smtClean="0">
                <a:solidFill>
                  <a:schemeClr val="accent4"/>
                </a:solidFill>
              </a:rPr>
              <a:t>Valkuilen</a:t>
            </a:r>
            <a:endParaRPr lang="en-US" sz="2800" dirty="0" smtClean="0">
              <a:solidFill>
                <a:schemeClr val="accent4"/>
              </a:solidFill>
            </a:endParaRPr>
          </a:p>
        </p:txBody>
      </p:sp>
    </p:spTree>
    <p:extLst>
      <p:ext uri="{BB962C8B-B14F-4D97-AF65-F5344CB8AC3E}">
        <p14:creationId xmlns:p14="http://schemas.microsoft.com/office/powerpoint/2010/main" val="2029073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dirty="0" err="1" smtClean="0"/>
              <a:t>Welke</a:t>
            </a:r>
            <a:r>
              <a:rPr lang="en-US" dirty="0" smtClean="0"/>
              <a:t> </a:t>
            </a:r>
            <a:r>
              <a:rPr lang="en-US" dirty="0" err="1" smtClean="0"/>
              <a:t>specificaties</a:t>
            </a:r>
            <a:r>
              <a:rPr lang="en-US" dirty="0" smtClean="0"/>
              <a:t> </a:t>
            </a:r>
            <a:r>
              <a:rPr lang="en-US" dirty="0" err="1" smtClean="0"/>
              <a:t>wel</a:t>
            </a:r>
            <a:r>
              <a:rPr lang="en-US" dirty="0" smtClean="0"/>
              <a:t>/</a:t>
            </a:r>
            <a:r>
              <a:rPr lang="en-US" dirty="0" err="1" smtClean="0"/>
              <a:t>niet</a:t>
            </a:r>
            <a:r>
              <a:rPr lang="en-US" dirty="0" smtClean="0"/>
              <a:t> </a:t>
            </a:r>
            <a:r>
              <a:rPr lang="en-US" dirty="0" err="1" smtClean="0"/>
              <a:t>testen</a:t>
            </a:r>
            <a:r>
              <a:rPr lang="en-US" dirty="0" smtClean="0"/>
              <a:t>?</a:t>
            </a:r>
            <a:endParaRPr lang="nl-NL" dirty="0" smtClean="0"/>
          </a:p>
        </p:txBody>
      </p:sp>
      <p:sp>
        <p:nvSpPr>
          <p:cNvPr id="2" name="Content Placeholder 1"/>
          <p:cNvSpPr>
            <a:spLocks noGrp="1"/>
          </p:cNvSpPr>
          <p:nvPr>
            <p:ph idx="1"/>
          </p:nvPr>
        </p:nvSpPr>
        <p:spPr/>
        <p:txBody>
          <a:bodyPr/>
          <a:lstStyle/>
          <a:p>
            <a:r>
              <a:rPr lang="en-US" dirty="0" err="1" smtClean="0"/>
              <a:t>Prioriteiten</a:t>
            </a:r>
            <a:r>
              <a:rPr lang="en-US" dirty="0" smtClean="0"/>
              <a:t> </a:t>
            </a:r>
            <a:r>
              <a:rPr lang="en-US" dirty="0" err="1" smtClean="0"/>
              <a:t>stellen</a:t>
            </a:r>
            <a:endParaRPr lang="en-US" dirty="0" smtClean="0"/>
          </a:p>
          <a:p>
            <a:pPr lvl="1"/>
            <a:r>
              <a:rPr lang="en-US" dirty="0" err="1" smtClean="0"/>
              <a:t>Welke</a:t>
            </a:r>
            <a:r>
              <a:rPr lang="en-US" dirty="0" smtClean="0"/>
              <a:t> </a:t>
            </a:r>
            <a:r>
              <a:rPr lang="en-US" dirty="0" err="1" smtClean="0"/>
              <a:t>specificaties</a:t>
            </a:r>
            <a:r>
              <a:rPr lang="en-US" dirty="0" smtClean="0"/>
              <a:t> </a:t>
            </a:r>
            <a:r>
              <a:rPr lang="en-US" dirty="0" err="1" smtClean="0"/>
              <a:t>zijn</a:t>
            </a:r>
            <a:r>
              <a:rPr lang="en-US" dirty="0" smtClean="0"/>
              <a:t> van </a:t>
            </a:r>
            <a:r>
              <a:rPr lang="en-US" dirty="0" err="1" smtClean="0"/>
              <a:t>vitaal</a:t>
            </a:r>
            <a:r>
              <a:rPr lang="en-US" dirty="0" smtClean="0"/>
              <a:t> </a:t>
            </a:r>
            <a:r>
              <a:rPr lang="en-US" dirty="0" err="1" smtClean="0"/>
              <a:t>belang</a:t>
            </a:r>
            <a:r>
              <a:rPr lang="en-US" dirty="0" smtClean="0"/>
              <a:t>?</a:t>
            </a:r>
          </a:p>
          <a:p>
            <a:pPr lvl="1"/>
            <a:r>
              <a:rPr lang="en-US" dirty="0" err="1" smtClean="0"/>
              <a:t>Welke</a:t>
            </a:r>
            <a:r>
              <a:rPr lang="en-US" dirty="0" smtClean="0"/>
              <a:t> </a:t>
            </a:r>
            <a:r>
              <a:rPr lang="en-US" dirty="0" err="1" smtClean="0"/>
              <a:t>zijn</a:t>
            </a:r>
            <a:r>
              <a:rPr lang="en-US" dirty="0" smtClean="0"/>
              <a:t> </a:t>
            </a:r>
            <a:r>
              <a:rPr lang="en-US" dirty="0" err="1" smtClean="0"/>
              <a:t>daarnaast</a:t>
            </a:r>
            <a:r>
              <a:rPr lang="en-US" dirty="0" smtClean="0"/>
              <a:t> </a:t>
            </a:r>
            <a:r>
              <a:rPr lang="en-US" dirty="0" err="1" smtClean="0"/>
              <a:t>zeer</a:t>
            </a:r>
            <a:r>
              <a:rPr lang="en-US" dirty="0" smtClean="0"/>
              <a:t> </a:t>
            </a:r>
            <a:r>
              <a:rPr lang="en-US" dirty="0" err="1" smtClean="0"/>
              <a:t>belangrijk</a:t>
            </a:r>
            <a:r>
              <a:rPr lang="en-US" dirty="0" smtClean="0"/>
              <a:t>?</a:t>
            </a:r>
          </a:p>
          <a:p>
            <a:pPr lvl="1"/>
            <a:r>
              <a:rPr lang="en-US" dirty="0" err="1" smtClean="0"/>
              <a:t>Welke</a:t>
            </a:r>
            <a:r>
              <a:rPr lang="en-US" dirty="0" smtClean="0"/>
              <a:t> </a:t>
            </a:r>
            <a:r>
              <a:rPr lang="en-US" dirty="0" err="1" smtClean="0"/>
              <a:t>zijn</a:t>
            </a:r>
            <a:r>
              <a:rPr lang="en-US" dirty="0" smtClean="0"/>
              <a:t> </a:t>
            </a:r>
            <a:r>
              <a:rPr lang="en-US" dirty="0" err="1" smtClean="0"/>
              <a:t>wenselijk</a:t>
            </a:r>
            <a:r>
              <a:rPr lang="en-US" dirty="0" smtClean="0"/>
              <a:t> maar </a:t>
            </a:r>
            <a:r>
              <a:rPr lang="en-US" dirty="0" err="1" smtClean="0"/>
              <a:t>niet</a:t>
            </a:r>
            <a:r>
              <a:rPr lang="en-US" dirty="0" smtClean="0"/>
              <a:t> </a:t>
            </a:r>
            <a:r>
              <a:rPr lang="en-US" dirty="0" err="1" smtClean="0"/>
              <a:t>essentieel</a:t>
            </a:r>
            <a:r>
              <a:rPr lang="en-US" dirty="0" smtClean="0"/>
              <a:t>? </a:t>
            </a:r>
          </a:p>
          <a:p>
            <a:r>
              <a:rPr lang="en-US" dirty="0" err="1" smtClean="0"/>
              <a:t>Risico-analyse</a:t>
            </a:r>
            <a:r>
              <a:rPr lang="en-US" dirty="0" smtClean="0"/>
              <a:t> </a:t>
            </a:r>
            <a:r>
              <a:rPr lang="en-US" dirty="0" err="1" smtClean="0"/>
              <a:t>maken</a:t>
            </a:r>
            <a:endParaRPr lang="en-US" dirty="0" smtClean="0"/>
          </a:p>
          <a:p>
            <a:pPr lvl="1"/>
            <a:r>
              <a:rPr lang="en-US" dirty="0" smtClean="0"/>
              <a:t>(</a:t>
            </a:r>
            <a:r>
              <a:rPr lang="en-US" dirty="0" err="1" smtClean="0"/>
              <a:t>Kans</a:t>
            </a:r>
            <a:r>
              <a:rPr lang="en-US" dirty="0" smtClean="0"/>
              <a:t> op </a:t>
            </a:r>
            <a:r>
              <a:rPr lang="en-US" dirty="0" err="1" smtClean="0"/>
              <a:t>fout</a:t>
            </a:r>
            <a:r>
              <a:rPr lang="en-US" dirty="0" smtClean="0"/>
              <a:t>)x(Ernst van </a:t>
            </a:r>
            <a:r>
              <a:rPr lang="en-US" dirty="0" err="1" smtClean="0"/>
              <a:t>fout</a:t>
            </a:r>
            <a:r>
              <a:rPr lang="en-US" dirty="0" smtClean="0"/>
              <a:t>)</a:t>
            </a:r>
          </a:p>
          <a:p>
            <a:r>
              <a:rPr lang="en-US" dirty="0" smtClean="0"/>
              <a:t>In de </a:t>
            </a:r>
            <a:r>
              <a:rPr lang="en-US" dirty="0" err="1" smtClean="0"/>
              <a:t>praktijk</a:t>
            </a:r>
            <a:r>
              <a:rPr lang="en-US" dirty="0" smtClean="0"/>
              <a:t>: </a:t>
            </a:r>
            <a:r>
              <a:rPr lang="en-US" dirty="0" err="1" smtClean="0"/>
              <a:t>uitgebreid</a:t>
            </a:r>
            <a:r>
              <a:rPr lang="en-US" dirty="0" smtClean="0"/>
              <a:t> </a:t>
            </a:r>
            <a:r>
              <a:rPr lang="en-US" dirty="0" err="1" smtClean="0"/>
              <a:t>testplan</a:t>
            </a:r>
            <a:r>
              <a:rPr lang="en-US" dirty="0" smtClean="0"/>
              <a:t> </a:t>
            </a:r>
            <a:r>
              <a:rPr lang="en-US" dirty="0" err="1" smtClean="0"/>
              <a:t>opstellen</a:t>
            </a:r>
            <a:r>
              <a:rPr lang="en-US" dirty="0" smtClean="0"/>
              <a:t> </a:t>
            </a:r>
            <a:endParaRPr lang="en-US" dirty="0"/>
          </a:p>
        </p:txBody>
      </p:sp>
    </p:spTree>
    <p:extLst>
      <p:ext uri="{BB962C8B-B14F-4D97-AF65-F5344CB8AC3E}">
        <p14:creationId xmlns:p14="http://schemas.microsoft.com/office/powerpoint/2010/main" val="1552523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dirty="0" err="1" smtClean="0"/>
              <a:t>Welke</a:t>
            </a:r>
            <a:r>
              <a:rPr lang="en-US" dirty="0" smtClean="0"/>
              <a:t> </a:t>
            </a:r>
            <a:r>
              <a:rPr lang="en-US" dirty="0" err="1" smtClean="0"/>
              <a:t>specificaties</a:t>
            </a:r>
            <a:r>
              <a:rPr lang="en-US" dirty="0" smtClean="0"/>
              <a:t> </a:t>
            </a:r>
            <a:r>
              <a:rPr lang="en-US" dirty="0" err="1" smtClean="0"/>
              <a:t>wel</a:t>
            </a:r>
            <a:r>
              <a:rPr lang="en-US" dirty="0" smtClean="0"/>
              <a:t>/</a:t>
            </a:r>
            <a:r>
              <a:rPr lang="en-US" dirty="0" err="1" smtClean="0"/>
              <a:t>niet</a:t>
            </a:r>
            <a:r>
              <a:rPr lang="en-US" dirty="0" smtClean="0"/>
              <a:t> </a:t>
            </a:r>
            <a:r>
              <a:rPr lang="en-US" dirty="0" err="1" smtClean="0"/>
              <a:t>testen</a:t>
            </a:r>
            <a:r>
              <a:rPr lang="en-US" dirty="0" smtClean="0"/>
              <a:t>?</a:t>
            </a:r>
            <a:endParaRPr lang="nl-NL" dirty="0" smtClean="0"/>
          </a:p>
        </p:txBody>
      </p:sp>
      <p:sp>
        <p:nvSpPr>
          <p:cNvPr id="105475" name="Rectangle 3"/>
          <p:cNvSpPr>
            <a:spLocks noGrp="1" noChangeArrowheads="1"/>
          </p:cNvSpPr>
          <p:nvPr>
            <p:ph idx="1"/>
          </p:nvPr>
        </p:nvSpPr>
        <p:spPr/>
        <p:txBody>
          <a:bodyPr/>
          <a:lstStyle/>
          <a:p>
            <a:pPr marL="609600" indent="-609600" eaLnBrk="1" hangingPunct="1">
              <a:lnSpc>
                <a:spcPct val="90000"/>
              </a:lnSpc>
              <a:buFont typeface="Wingdings" pitchFamily="2" charset="2"/>
              <a:buNone/>
              <a:tabLst>
                <a:tab pos="5197475" algn="l"/>
              </a:tabLst>
              <a:defRPr/>
            </a:pPr>
            <a:r>
              <a:rPr lang="en-US" dirty="0" err="1" smtClean="0"/>
              <a:t>Wat</a:t>
            </a:r>
            <a:r>
              <a:rPr lang="en-US" dirty="0" smtClean="0"/>
              <a:t> WEL in de casus is </a:t>
            </a:r>
            <a:r>
              <a:rPr lang="en-US" dirty="0" err="1" smtClean="0"/>
              <a:t>beschreven</a:t>
            </a:r>
            <a:r>
              <a:rPr lang="en-US" dirty="0" smtClean="0"/>
              <a:t>:</a:t>
            </a:r>
          </a:p>
          <a:p>
            <a:pPr marL="609600" indent="-609600" eaLnBrk="1" hangingPunct="1">
              <a:lnSpc>
                <a:spcPct val="90000"/>
              </a:lnSpc>
              <a:buFont typeface="Wingdings" pitchFamily="2" charset="2"/>
              <a:buNone/>
              <a:tabLst>
                <a:tab pos="5197475" algn="l"/>
              </a:tabLst>
              <a:defRPr/>
            </a:pPr>
            <a:endParaRPr lang="en-US" sz="1800" dirty="0" smtClean="0"/>
          </a:p>
          <a:p>
            <a:pPr marL="990600" lvl="1" indent="-533400" eaLnBrk="1" hangingPunct="1">
              <a:lnSpc>
                <a:spcPct val="90000"/>
              </a:lnSpc>
              <a:buFont typeface="Wingdings" pitchFamily="2" charset="2"/>
              <a:buAutoNum type="arabicPeriod"/>
              <a:tabLst>
                <a:tab pos="5197475" algn="l"/>
              </a:tabLst>
              <a:defRPr/>
            </a:pPr>
            <a:r>
              <a:rPr lang="en-US" dirty="0" err="1" smtClean="0"/>
              <a:t>Gewone</a:t>
            </a:r>
            <a:r>
              <a:rPr lang="en-US" dirty="0" smtClean="0"/>
              <a:t> </a:t>
            </a:r>
            <a:r>
              <a:rPr lang="en-US" dirty="0" err="1" smtClean="0"/>
              <a:t>integriteitsregels</a:t>
            </a:r>
            <a:endParaRPr lang="en-US" dirty="0" smtClean="0"/>
          </a:p>
          <a:p>
            <a:pPr marL="1371600" lvl="2" indent="-457200" eaLnBrk="1" hangingPunct="1">
              <a:lnSpc>
                <a:spcPct val="90000"/>
              </a:lnSpc>
              <a:buFont typeface="Wingdings" pitchFamily="2" charset="2"/>
              <a:buNone/>
              <a:tabLst>
                <a:tab pos="5197475" algn="l"/>
              </a:tabLst>
              <a:defRPr/>
            </a:pPr>
            <a:r>
              <a:rPr lang="en-US" dirty="0" smtClean="0"/>
              <a:t>	PK, NN, </a:t>
            </a:r>
            <a:r>
              <a:rPr lang="en-US" dirty="0" err="1" smtClean="0"/>
              <a:t>FKrefs</a:t>
            </a:r>
            <a:r>
              <a:rPr lang="en-US" dirty="0" smtClean="0"/>
              <a:t>, …		</a:t>
            </a:r>
            <a:r>
              <a:rPr lang="en-US" dirty="0" err="1" smtClean="0"/>
              <a:t>Niet</a:t>
            </a:r>
            <a:r>
              <a:rPr lang="en-US" dirty="0" smtClean="0"/>
              <a:t> </a:t>
            </a:r>
            <a:r>
              <a:rPr lang="en-US" dirty="0" err="1" smtClean="0"/>
              <a:t>testen</a:t>
            </a:r>
            <a:r>
              <a:rPr lang="en-US" dirty="0" smtClean="0"/>
              <a:t> (RDBMS)</a:t>
            </a:r>
          </a:p>
          <a:p>
            <a:pPr marL="990600" lvl="1" indent="-533400" eaLnBrk="1" hangingPunct="1">
              <a:lnSpc>
                <a:spcPct val="90000"/>
              </a:lnSpc>
              <a:buFont typeface="Wingdings" pitchFamily="2" charset="2"/>
              <a:buAutoNum type="arabicPeriod"/>
              <a:tabLst>
                <a:tab pos="5197475" algn="l"/>
              </a:tabLst>
              <a:defRPr/>
            </a:pPr>
            <a:r>
              <a:rPr lang="en-US" dirty="0" err="1" smtClean="0"/>
              <a:t>Andere</a:t>
            </a:r>
            <a:r>
              <a:rPr lang="en-US" dirty="0" smtClean="0"/>
              <a:t> </a:t>
            </a:r>
            <a:r>
              <a:rPr lang="en-US" dirty="0" err="1" smtClean="0"/>
              <a:t>integriteitsregels</a:t>
            </a:r>
            <a:endParaRPr lang="en-US" dirty="0" smtClean="0"/>
          </a:p>
          <a:p>
            <a:pPr marL="1371600" lvl="2" indent="-457200" eaLnBrk="1" hangingPunct="1">
              <a:lnSpc>
                <a:spcPct val="90000"/>
              </a:lnSpc>
              <a:buFont typeface="Wingdings" pitchFamily="2" charset="2"/>
              <a:buNone/>
              <a:tabLst>
                <a:tab pos="5197475" algn="l"/>
              </a:tabLst>
              <a:defRPr/>
            </a:pPr>
            <a:r>
              <a:rPr lang="en-US" dirty="0" smtClean="0"/>
              <a:t>	Other Subset Cs, App.E13, …		</a:t>
            </a:r>
            <a:r>
              <a:rPr lang="en-US" dirty="0" err="1" smtClean="0"/>
              <a:t>Wel</a:t>
            </a:r>
            <a:r>
              <a:rPr lang="en-US" dirty="0" smtClean="0"/>
              <a:t> </a:t>
            </a:r>
            <a:r>
              <a:rPr lang="en-US" dirty="0" err="1" smtClean="0"/>
              <a:t>testen</a:t>
            </a:r>
            <a:r>
              <a:rPr lang="en-US" dirty="0" smtClean="0"/>
              <a:t> (</a:t>
            </a:r>
            <a:r>
              <a:rPr lang="en-US" dirty="0" err="1" smtClean="0"/>
              <a:t>testrapport</a:t>
            </a:r>
            <a:r>
              <a:rPr lang="en-US" dirty="0" smtClean="0"/>
              <a:t>)</a:t>
            </a:r>
          </a:p>
          <a:p>
            <a:pPr marL="2286000" lvl="4" indent="-457200" eaLnBrk="1" hangingPunct="1">
              <a:lnSpc>
                <a:spcPct val="90000"/>
              </a:lnSpc>
              <a:buFont typeface="Wingdings" pitchFamily="2" charset="2"/>
              <a:buNone/>
              <a:tabLst>
                <a:tab pos="5197475" algn="l"/>
              </a:tabLst>
              <a:defRPr/>
            </a:pPr>
            <a:r>
              <a:rPr lang="en-US" sz="1200" dirty="0" err="1" smtClean="0"/>
              <a:t>Bijvoorbeeld</a:t>
            </a:r>
            <a:r>
              <a:rPr lang="en-US" sz="1200" dirty="0" smtClean="0"/>
              <a:t>: </a:t>
            </a:r>
          </a:p>
          <a:p>
            <a:pPr marL="2286000" lvl="4" indent="-457200" eaLnBrk="1" hangingPunct="1">
              <a:lnSpc>
                <a:spcPct val="90000"/>
              </a:lnSpc>
              <a:buFont typeface="Wingdings" pitchFamily="2" charset="2"/>
              <a:buNone/>
              <a:tabLst>
                <a:tab pos="5197475" algn="l"/>
              </a:tabLst>
              <a:defRPr/>
            </a:pPr>
            <a:r>
              <a:rPr lang="en-US" sz="1200" dirty="0" smtClean="0"/>
              <a:t>kun je </a:t>
            </a:r>
            <a:r>
              <a:rPr lang="en-US" sz="1200" dirty="0" err="1" smtClean="0"/>
              <a:t>een</a:t>
            </a:r>
            <a:r>
              <a:rPr lang="en-US" sz="1200" dirty="0" smtClean="0"/>
              <a:t> </a:t>
            </a:r>
            <a:r>
              <a:rPr lang="en-US" sz="1200" dirty="0" err="1" smtClean="0"/>
              <a:t>gebruiker</a:t>
            </a:r>
            <a:r>
              <a:rPr lang="en-US" sz="1200" dirty="0" smtClean="0"/>
              <a:t> </a:t>
            </a:r>
            <a:r>
              <a:rPr lang="en-US" sz="1200" dirty="0" err="1" smtClean="0"/>
              <a:t>toevoegen</a:t>
            </a:r>
            <a:r>
              <a:rPr lang="en-US" sz="1200" dirty="0" smtClean="0"/>
              <a:t> </a:t>
            </a:r>
            <a:r>
              <a:rPr lang="en-US" sz="1200" dirty="0" err="1" smtClean="0"/>
              <a:t>zonder</a:t>
            </a:r>
            <a:r>
              <a:rPr lang="en-US" sz="1200" dirty="0" smtClean="0"/>
              <a:t> </a:t>
            </a:r>
            <a:r>
              <a:rPr lang="en-US" sz="1200" dirty="0" err="1" smtClean="0"/>
              <a:t>telnr</a:t>
            </a:r>
            <a:r>
              <a:rPr lang="en-US" sz="1200" dirty="0" smtClean="0"/>
              <a:t>?</a:t>
            </a:r>
          </a:p>
          <a:p>
            <a:pPr marL="990600" lvl="1" indent="-533400" eaLnBrk="1" hangingPunct="1">
              <a:lnSpc>
                <a:spcPct val="90000"/>
              </a:lnSpc>
              <a:buFont typeface="Wingdings" pitchFamily="2" charset="2"/>
              <a:buAutoNum type="arabicPeriod"/>
              <a:tabLst>
                <a:tab pos="5197475" algn="l"/>
              </a:tabLst>
              <a:defRPr/>
            </a:pPr>
            <a:r>
              <a:rPr lang="en-US" dirty="0" smtClean="0"/>
              <a:t>Procedures</a:t>
            </a:r>
          </a:p>
          <a:p>
            <a:pPr marL="1371600" lvl="2" indent="-457200" eaLnBrk="1" hangingPunct="1">
              <a:lnSpc>
                <a:spcPct val="90000"/>
              </a:lnSpc>
              <a:buFont typeface="Wingdings" pitchFamily="2" charset="2"/>
              <a:buNone/>
              <a:tabLst>
                <a:tab pos="5197475" algn="l"/>
              </a:tabLst>
              <a:defRPr/>
            </a:pPr>
            <a:r>
              <a:rPr lang="en-US" dirty="0" smtClean="0"/>
              <a:t>	</a:t>
            </a:r>
            <a:r>
              <a:rPr lang="en-US" dirty="0" err="1" smtClean="0"/>
              <a:t>Registreren</a:t>
            </a:r>
            <a:r>
              <a:rPr lang="en-US" dirty="0" smtClean="0"/>
              <a:t>, </a:t>
            </a:r>
            <a:r>
              <a:rPr lang="en-US" dirty="0" err="1" smtClean="0"/>
              <a:t>Bod</a:t>
            </a:r>
            <a:r>
              <a:rPr lang="en-US" dirty="0" smtClean="0"/>
              <a:t> </a:t>
            </a:r>
            <a:r>
              <a:rPr lang="en-US" dirty="0" err="1" smtClean="0"/>
              <a:t>uitbrengen</a:t>
            </a:r>
            <a:r>
              <a:rPr lang="en-US" dirty="0" smtClean="0"/>
              <a:t>, …		</a:t>
            </a:r>
            <a:r>
              <a:rPr lang="en-US" dirty="0" err="1" smtClean="0"/>
              <a:t>Wel</a:t>
            </a:r>
            <a:r>
              <a:rPr lang="en-US" dirty="0" smtClean="0"/>
              <a:t> </a:t>
            </a:r>
            <a:r>
              <a:rPr lang="en-US" dirty="0" err="1" smtClean="0"/>
              <a:t>testen</a:t>
            </a:r>
            <a:r>
              <a:rPr lang="en-US" dirty="0" smtClean="0"/>
              <a:t> (</a:t>
            </a:r>
            <a:r>
              <a:rPr lang="en-US" dirty="0" err="1" smtClean="0"/>
              <a:t>testrapport</a:t>
            </a:r>
            <a:r>
              <a:rPr lang="en-US" dirty="0" smtClean="0"/>
              <a:t>)</a:t>
            </a:r>
          </a:p>
          <a:p>
            <a:pPr marL="990600" lvl="1" indent="-533400" eaLnBrk="1" hangingPunct="1">
              <a:lnSpc>
                <a:spcPct val="90000"/>
              </a:lnSpc>
              <a:buFont typeface="Wingdings" pitchFamily="2" charset="2"/>
              <a:buAutoNum type="arabicPeriod"/>
              <a:tabLst>
                <a:tab pos="5197475" algn="l"/>
              </a:tabLst>
              <a:defRPr/>
            </a:pPr>
            <a:r>
              <a:rPr lang="en-US" dirty="0" smtClean="0"/>
              <a:t>Use cases</a:t>
            </a:r>
          </a:p>
          <a:p>
            <a:pPr marL="1752600" lvl="3" indent="-381000" eaLnBrk="1" hangingPunct="1">
              <a:lnSpc>
                <a:spcPct val="90000"/>
              </a:lnSpc>
              <a:buFont typeface="Wingdings" pitchFamily="2" charset="2"/>
              <a:buNone/>
              <a:tabLst>
                <a:tab pos="5197475" algn="l"/>
              </a:tabLst>
              <a:defRPr/>
            </a:pPr>
            <a:r>
              <a:rPr lang="en-US" sz="1400" dirty="0" err="1" smtClean="0"/>
              <a:t>Zoekfunctie</a:t>
            </a:r>
            <a:r>
              <a:rPr lang="en-US" sz="1400" dirty="0" smtClean="0"/>
              <a:t>, …		</a:t>
            </a:r>
            <a:r>
              <a:rPr lang="en-US" sz="1400" dirty="0" err="1" smtClean="0"/>
              <a:t>Wel</a:t>
            </a:r>
            <a:r>
              <a:rPr lang="en-US" sz="1400" dirty="0" smtClean="0"/>
              <a:t> </a:t>
            </a:r>
            <a:r>
              <a:rPr lang="en-US" sz="1400" dirty="0" err="1" smtClean="0"/>
              <a:t>testen</a:t>
            </a:r>
            <a:r>
              <a:rPr lang="en-US" sz="1400" dirty="0" smtClean="0"/>
              <a:t> (</a:t>
            </a:r>
            <a:r>
              <a:rPr lang="en-US" sz="1400" dirty="0" err="1" smtClean="0"/>
              <a:t>testrapport</a:t>
            </a:r>
            <a:r>
              <a:rPr lang="en-US" sz="1400" dirty="0" smtClean="0"/>
              <a:t>)</a:t>
            </a:r>
          </a:p>
          <a:p>
            <a:pPr marL="609600" indent="-609600" eaLnBrk="1" hangingPunct="1">
              <a:lnSpc>
                <a:spcPct val="90000"/>
              </a:lnSpc>
              <a:buFont typeface="Wingdings" pitchFamily="2" charset="2"/>
              <a:buNone/>
              <a:tabLst>
                <a:tab pos="5197475" algn="l"/>
              </a:tabLst>
              <a:defRPr/>
            </a:pPr>
            <a:endParaRPr lang="nl-NL" dirty="0" smtClean="0"/>
          </a:p>
        </p:txBody>
      </p:sp>
    </p:spTree>
    <p:extLst>
      <p:ext uri="{BB962C8B-B14F-4D97-AF65-F5344CB8AC3E}">
        <p14:creationId xmlns:p14="http://schemas.microsoft.com/office/powerpoint/2010/main" val="1034471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dirty="0" err="1" smtClean="0"/>
              <a:t>Welke</a:t>
            </a:r>
            <a:r>
              <a:rPr lang="en-US" dirty="0" smtClean="0"/>
              <a:t> </a:t>
            </a:r>
            <a:r>
              <a:rPr lang="en-US" dirty="0" err="1" smtClean="0"/>
              <a:t>specificaties</a:t>
            </a:r>
            <a:r>
              <a:rPr lang="en-US" dirty="0" smtClean="0"/>
              <a:t> </a:t>
            </a:r>
            <a:r>
              <a:rPr lang="en-US" dirty="0" err="1" smtClean="0"/>
              <a:t>wel</a:t>
            </a:r>
            <a:r>
              <a:rPr lang="en-US" dirty="0" smtClean="0"/>
              <a:t>/</a:t>
            </a:r>
            <a:r>
              <a:rPr lang="en-US" dirty="0" err="1" smtClean="0"/>
              <a:t>niet</a:t>
            </a:r>
            <a:r>
              <a:rPr lang="en-US" dirty="0" smtClean="0"/>
              <a:t> </a:t>
            </a:r>
            <a:r>
              <a:rPr lang="en-US" dirty="0" err="1" smtClean="0"/>
              <a:t>testen</a:t>
            </a:r>
            <a:r>
              <a:rPr lang="en-US" dirty="0" smtClean="0"/>
              <a:t>?</a:t>
            </a:r>
            <a:endParaRPr lang="nl-NL" dirty="0" smtClean="0"/>
          </a:p>
        </p:txBody>
      </p:sp>
      <p:sp>
        <p:nvSpPr>
          <p:cNvPr id="2" name="Content Placeholder 1"/>
          <p:cNvSpPr>
            <a:spLocks noGrp="1"/>
          </p:cNvSpPr>
          <p:nvPr>
            <p:ph idx="1"/>
          </p:nvPr>
        </p:nvSpPr>
        <p:spPr/>
        <p:txBody>
          <a:bodyPr/>
          <a:lstStyle/>
          <a:p>
            <a:pPr marL="609600" indent="-609600" eaLnBrk="1" hangingPunct="1">
              <a:lnSpc>
                <a:spcPct val="80000"/>
              </a:lnSpc>
              <a:buNone/>
              <a:tabLst>
                <a:tab pos="5197475" algn="l"/>
              </a:tabLst>
              <a:defRPr/>
            </a:pPr>
            <a:r>
              <a:rPr lang="en-US" sz="2800" dirty="0" err="1"/>
              <a:t>Wat</a:t>
            </a:r>
            <a:r>
              <a:rPr lang="en-US" sz="2800" dirty="0"/>
              <a:t> NIET in de casus is </a:t>
            </a:r>
            <a:r>
              <a:rPr lang="en-US" sz="2800" dirty="0" err="1"/>
              <a:t>beschreven</a:t>
            </a:r>
            <a:r>
              <a:rPr lang="en-US" sz="2800" dirty="0"/>
              <a:t>,</a:t>
            </a:r>
          </a:p>
          <a:p>
            <a:pPr marL="1009650" lvl="1" indent="-609600" eaLnBrk="1" hangingPunct="1">
              <a:lnSpc>
                <a:spcPct val="80000"/>
              </a:lnSpc>
              <a:buFont typeface="Wingdings" pitchFamily="2" charset="2"/>
              <a:buNone/>
              <a:tabLst>
                <a:tab pos="5197475" algn="l"/>
              </a:tabLst>
              <a:defRPr/>
            </a:pPr>
            <a:r>
              <a:rPr lang="en-US" dirty="0"/>
              <a:t>maar </a:t>
            </a:r>
            <a:r>
              <a:rPr lang="en-US" dirty="0" err="1"/>
              <a:t>wel</a:t>
            </a:r>
            <a:r>
              <a:rPr lang="en-US" dirty="0"/>
              <a:t> in </a:t>
            </a:r>
            <a:r>
              <a:rPr lang="en-US" dirty="0" err="1"/>
              <a:t>jullie</a:t>
            </a:r>
            <a:r>
              <a:rPr lang="en-US" dirty="0"/>
              <a:t> </a:t>
            </a:r>
            <a:r>
              <a:rPr lang="en-US" dirty="0" err="1"/>
              <a:t>eigen</a:t>
            </a:r>
            <a:r>
              <a:rPr lang="en-US" dirty="0"/>
              <a:t> </a:t>
            </a:r>
            <a:r>
              <a:rPr lang="en-US" dirty="0" err="1"/>
              <a:t>ontwerp</a:t>
            </a:r>
            <a:r>
              <a:rPr lang="en-US" dirty="0"/>
              <a:t> </a:t>
            </a:r>
            <a:r>
              <a:rPr lang="en-US" dirty="0" err="1"/>
              <a:t>staat</a:t>
            </a:r>
            <a:r>
              <a:rPr lang="en-US" dirty="0"/>
              <a:t>:</a:t>
            </a:r>
          </a:p>
          <a:p>
            <a:pPr marL="609600" indent="-609600" eaLnBrk="1" hangingPunct="1">
              <a:lnSpc>
                <a:spcPct val="80000"/>
              </a:lnSpc>
              <a:buNone/>
              <a:tabLst>
                <a:tab pos="5197475" algn="l"/>
              </a:tabLst>
              <a:defRPr/>
            </a:pPr>
            <a:endParaRPr lang="en-US" sz="2400" dirty="0"/>
          </a:p>
          <a:p>
            <a:pPr marL="990600" lvl="1" indent="-533400" eaLnBrk="1" hangingPunct="1">
              <a:lnSpc>
                <a:spcPct val="80000"/>
              </a:lnSpc>
              <a:buFont typeface="Wingdings" pitchFamily="2" charset="2"/>
              <a:buAutoNum type="arabicPeriod"/>
              <a:tabLst>
                <a:tab pos="5197475" algn="l"/>
              </a:tabLst>
              <a:defRPr/>
            </a:pPr>
            <a:r>
              <a:rPr lang="en-US" sz="2400" dirty="0" err="1"/>
              <a:t>Functies</a:t>
            </a:r>
            <a:r>
              <a:rPr lang="en-US" sz="2400" dirty="0"/>
              <a:t> website</a:t>
            </a:r>
          </a:p>
          <a:p>
            <a:pPr marL="1371600" lvl="2" indent="-457200" eaLnBrk="1" hangingPunct="1">
              <a:lnSpc>
                <a:spcPct val="80000"/>
              </a:lnSpc>
              <a:buFont typeface="Wingdings" pitchFamily="2" charset="2"/>
              <a:buAutoNum type="alphaLcPeriod"/>
              <a:tabLst>
                <a:tab pos="5197475" algn="l"/>
              </a:tabLst>
              <a:defRPr/>
            </a:pPr>
            <a:r>
              <a:rPr lang="en-US" sz="1800" dirty="0" err="1"/>
              <a:t>Niet-gebruikers</a:t>
            </a:r>
            <a:r>
              <a:rPr lang="en-US" sz="1800" dirty="0"/>
              <a:t> </a:t>
            </a:r>
            <a:r>
              <a:rPr lang="en-US" sz="1800" dirty="0" err="1"/>
              <a:t>kunnen</a:t>
            </a:r>
            <a:r>
              <a:rPr lang="en-US" sz="1800" dirty="0"/>
              <a:t> </a:t>
            </a:r>
            <a:r>
              <a:rPr lang="en-US" sz="1800" dirty="0" err="1"/>
              <a:t>browsen</a:t>
            </a:r>
            <a:r>
              <a:rPr lang="en-US" sz="1800" dirty="0"/>
              <a:t>/</a:t>
            </a:r>
            <a:r>
              <a:rPr lang="en-US" sz="1800" dirty="0" err="1"/>
              <a:t>zoeken</a:t>
            </a:r>
            <a:r>
              <a:rPr lang="en-US" sz="1800" dirty="0"/>
              <a:t>, maar </a:t>
            </a:r>
            <a:r>
              <a:rPr lang="en-US" sz="1800" dirty="0" err="1"/>
              <a:t>niet</a:t>
            </a:r>
            <a:r>
              <a:rPr lang="en-US" sz="1800" dirty="0"/>
              <a:t> </a:t>
            </a:r>
            <a:r>
              <a:rPr lang="en-US" sz="1800" dirty="0" err="1"/>
              <a:t>bieden</a:t>
            </a:r>
            <a:r>
              <a:rPr lang="en-US" sz="1800" dirty="0"/>
              <a:t>	</a:t>
            </a:r>
          </a:p>
          <a:p>
            <a:pPr marL="1371600" lvl="2" indent="-457200" eaLnBrk="1" hangingPunct="1">
              <a:lnSpc>
                <a:spcPct val="80000"/>
              </a:lnSpc>
              <a:buFont typeface="Wingdings" pitchFamily="2" charset="2"/>
              <a:buAutoNum type="alphaLcPeriod"/>
              <a:tabLst>
                <a:tab pos="5197475" algn="l"/>
              </a:tabLst>
              <a:defRPr/>
            </a:pPr>
            <a:r>
              <a:rPr lang="en-US" sz="1800" dirty="0"/>
              <a:t>…</a:t>
            </a:r>
          </a:p>
          <a:p>
            <a:pPr marL="1371600" lvl="2" indent="-457200" eaLnBrk="1" hangingPunct="1">
              <a:lnSpc>
                <a:spcPct val="80000"/>
              </a:lnSpc>
              <a:buFont typeface="Wingdings" pitchFamily="2" charset="2"/>
              <a:buNone/>
              <a:tabLst>
                <a:tab pos="5197475" algn="l"/>
              </a:tabLst>
              <a:defRPr/>
            </a:pPr>
            <a:r>
              <a:rPr lang="en-US" dirty="0"/>
              <a:t>WEL </a:t>
            </a:r>
            <a:r>
              <a:rPr lang="en-US" dirty="0" err="1"/>
              <a:t>formeel</a:t>
            </a:r>
            <a:r>
              <a:rPr lang="en-US" dirty="0"/>
              <a:t> </a:t>
            </a:r>
            <a:r>
              <a:rPr lang="en-US" dirty="0" err="1"/>
              <a:t>testen</a:t>
            </a:r>
            <a:r>
              <a:rPr lang="en-US" dirty="0"/>
              <a:t> (met </a:t>
            </a:r>
            <a:r>
              <a:rPr lang="en-US" dirty="0" err="1"/>
              <a:t>testrapport</a:t>
            </a:r>
            <a:r>
              <a:rPr lang="en-US" dirty="0"/>
              <a:t>).</a:t>
            </a:r>
          </a:p>
          <a:p>
            <a:pPr marL="1371600" lvl="2" indent="-457200" eaLnBrk="1" hangingPunct="1">
              <a:lnSpc>
                <a:spcPct val="80000"/>
              </a:lnSpc>
              <a:buFont typeface="Wingdings" pitchFamily="2" charset="2"/>
              <a:buAutoNum type="alphaLcPeriod"/>
              <a:tabLst>
                <a:tab pos="5197475" algn="l"/>
              </a:tabLst>
              <a:defRPr/>
            </a:pPr>
            <a:endParaRPr lang="en-US" dirty="0"/>
          </a:p>
          <a:p>
            <a:pPr marL="990600" lvl="1" indent="-533400" eaLnBrk="1" hangingPunct="1">
              <a:lnSpc>
                <a:spcPct val="80000"/>
              </a:lnSpc>
              <a:buFont typeface="Wingdings" pitchFamily="2" charset="2"/>
              <a:buAutoNum type="arabicPeriod"/>
              <a:tabLst>
                <a:tab pos="5197475" algn="l"/>
              </a:tabLst>
              <a:defRPr/>
            </a:pPr>
            <a:r>
              <a:rPr lang="en-US" sz="2400" dirty="0" err="1"/>
              <a:t>Functies</a:t>
            </a:r>
            <a:r>
              <a:rPr lang="en-US" sz="2400" dirty="0"/>
              <a:t> </a:t>
            </a:r>
            <a:r>
              <a:rPr lang="en-US" sz="2400" dirty="0" err="1"/>
              <a:t>beheerapplicatie</a:t>
            </a:r>
            <a:endParaRPr lang="en-US" sz="2400" dirty="0"/>
          </a:p>
          <a:p>
            <a:pPr marL="1371600" lvl="2" indent="-457200" eaLnBrk="1" hangingPunct="1">
              <a:lnSpc>
                <a:spcPct val="80000"/>
              </a:lnSpc>
              <a:buFont typeface="Wingdings" pitchFamily="2" charset="2"/>
              <a:buAutoNum type="alphaLcPeriod"/>
              <a:tabLst>
                <a:tab pos="5197475" algn="l"/>
              </a:tabLst>
              <a:defRPr/>
            </a:pPr>
            <a:r>
              <a:rPr lang="en-US" sz="1800" dirty="0" err="1"/>
              <a:t>Beheerder</a:t>
            </a:r>
            <a:r>
              <a:rPr lang="en-US" sz="1800" dirty="0"/>
              <a:t> </a:t>
            </a:r>
            <a:r>
              <a:rPr lang="en-US" sz="1800" dirty="0" err="1"/>
              <a:t>kan</a:t>
            </a:r>
            <a:r>
              <a:rPr lang="en-US" sz="1800" dirty="0"/>
              <a:t> </a:t>
            </a:r>
            <a:r>
              <a:rPr lang="en-US" sz="1800" dirty="0" err="1"/>
              <a:t>een</a:t>
            </a:r>
            <a:r>
              <a:rPr lang="en-US" sz="1800" dirty="0"/>
              <a:t> </a:t>
            </a:r>
            <a:r>
              <a:rPr lang="en-US" sz="1800" dirty="0" err="1"/>
              <a:t>uitgebracht</a:t>
            </a:r>
            <a:r>
              <a:rPr lang="en-US" sz="1800" dirty="0"/>
              <a:t> bod </a:t>
            </a:r>
            <a:r>
              <a:rPr lang="en-US" sz="1800" dirty="0" err="1"/>
              <a:t>verwijderen</a:t>
            </a:r>
            <a:endParaRPr lang="en-US" sz="1800" dirty="0"/>
          </a:p>
          <a:p>
            <a:pPr marL="1371600" lvl="2" indent="-457200" eaLnBrk="1" hangingPunct="1">
              <a:lnSpc>
                <a:spcPct val="80000"/>
              </a:lnSpc>
              <a:buFont typeface="Wingdings" pitchFamily="2" charset="2"/>
              <a:buAutoNum type="alphaLcPeriod"/>
              <a:tabLst>
                <a:tab pos="5197475" algn="l"/>
              </a:tabLst>
              <a:defRPr/>
            </a:pPr>
            <a:r>
              <a:rPr lang="en-US" sz="1800" dirty="0"/>
              <a:t>…</a:t>
            </a:r>
          </a:p>
          <a:p>
            <a:pPr marL="1371600" lvl="2" indent="-457200" eaLnBrk="1" hangingPunct="1">
              <a:lnSpc>
                <a:spcPct val="80000"/>
              </a:lnSpc>
              <a:buNone/>
              <a:tabLst>
                <a:tab pos="5197475" algn="l"/>
              </a:tabLst>
              <a:defRPr/>
            </a:pPr>
            <a:r>
              <a:rPr lang="en-US" dirty="0"/>
              <a:t>WEL </a:t>
            </a:r>
            <a:r>
              <a:rPr lang="en-US" dirty="0" err="1"/>
              <a:t>formeel</a:t>
            </a:r>
            <a:r>
              <a:rPr lang="en-US" dirty="0"/>
              <a:t> </a:t>
            </a:r>
            <a:r>
              <a:rPr lang="en-US" dirty="0" err="1"/>
              <a:t>testen</a:t>
            </a:r>
            <a:r>
              <a:rPr lang="en-US" dirty="0"/>
              <a:t> (met </a:t>
            </a:r>
            <a:r>
              <a:rPr lang="en-US" dirty="0" err="1"/>
              <a:t>testrapport</a:t>
            </a:r>
            <a:r>
              <a:rPr lang="en-US" dirty="0"/>
              <a:t>).</a:t>
            </a:r>
          </a:p>
          <a:p>
            <a:endParaRPr lang="en-US" dirty="0"/>
          </a:p>
        </p:txBody>
      </p:sp>
    </p:spTree>
    <p:extLst>
      <p:ext uri="{BB962C8B-B14F-4D97-AF65-F5344CB8AC3E}">
        <p14:creationId xmlns:p14="http://schemas.microsoft.com/office/powerpoint/2010/main" val="3431381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dirty="0" err="1" smtClean="0"/>
              <a:t>Welke</a:t>
            </a:r>
            <a:r>
              <a:rPr lang="en-US" dirty="0" smtClean="0"/>
              <a:t> </a:t>
            </a:r>
            <a:r>
              <a:rPr lang="en-US" dirty="0" err="1" smtClean="0"/>
              <a:t>specificaties</a:t>
            </a:r>
            <a:r>
              <a:rPr lang="en-US" dirty="0" smtClean="0"/>
              <a:t> </a:t>
            </a:r>
            <a:r>
              <a:rPr lang="en-US" dirty="0" err="1" smtClean="0"/>
              <a:t>wel</a:t>
            </a:r>
            <a:r>
              <a:rPr lang="en-US" dirty="0" smtClean="0"/>
              <a:t>/</a:t>
            </a:r>
            <a:r>
              <a:rPr lang="en-US" dirty="0" err="1" smtClean="0"/>
              <a:t>niet</a:t>
            </a:r>
            <a:r>
              <a:rPr lang="en-US" dirty="0" smtClean="0"/>
              <a:t> </a:t>
            </a:r>
            <a:r>
              <a:rPr lang="en-US" dirty="0" err="1" smtClean="0"/>
              <a:t>testen</a:t>
            </a:r>
            <a:r>
              <a:rPr lang="en-US" dirty="0" smtClean="0"/>
              <a:t>?</a:t>
            </a:r>
            <a:endParaRPr lang="nl-NL" dirty="0" smtClean="0"/>
          </a:p>
        </p:txBody>
      </p:sp>
      <p:sp>
        <p:nvSpPr>
          <p:cNvPr id="3" name="Content Placeholder 2"/>
          <p:cNvSpPr>
            <a:spLocks noGrp="1"/>
          </p:cNvSpPr>
          <p:nvPr>
            <p:ph idx="1"/>
          </p:nvPr>
        </p:nvSpPr>
        <p:spPr/>
        <p:txBody>
          <a:bodyPr/>
          <a:lstStyle/>
          <a:p>
            <a:pPr marL="609600" indent="-609600" eaLnBrk="1" hangingPunct="1">
              <a:lnSpc>
                <a:spcPct val="80000"/>
              </a:lnSpc>
              <a:buNone/>
              <a:tabLst>
                <a:tab pos="5197475" algn="l"/>
              </a:tabLst>
              <a:defRPr/>
            </a:pPr>
            <a:r>
              <a:rPr lang="en-US" sz="2800" dirty="0" err="1"/>
              <a:t>Wat</a:t>
            </a:r>
            <a:r>
              <a:rPr lang="en-US" sz="2800" dirty="0"/>
              <a:t> NIET in de casus is </a:t>
            </a:r>
            <a:r>
              <a:rPr lang="en-US" sz="2800" dirty="0" err="1"/>
              <a:t>beschreven</a:t>
            </a:r>
            <a:r>
              <a:rPr lang="en-US" sz="2800" dirty="0"/>
              <a:t>:</a:t>
            </a:r>
          </a:p>
          <a:p>
            <a:pPr marL="609600" indent="-609600" eaLnBrk="1" hangingPunct="1">
              <a:lnSpc>
                <a:spcPct val="80000"/>
              </a:lnSpc>
              <a:buNone/>
              <a:tabLst>
                <a:tab pos="5197475" algn="l"/>
              </a:tabLst>
              <a:defRPr/>
            </a:pPr>
            <a:endParaRPr lang="en-US" sz="800" dirty="0"/>
          </a:p>
          <a:p>
            <a:pPr marL="990600" lvl="1" indent="-533400" eaLnBrk="1" hangingPunct="1">
              <a:lnSpc>
                <a:spcPct val="80000"/>
              </a:lnSpc>
              <a:buFont typeface="Wingdings" pitchFamily="2" charset="2"/>
              <a:buAutoNum type="arabicPeriod" startAt="3"/>
              <a:tabLst>
                <a:tab pos="5197475" algn="l"/>
              </a:tabLst>
              <a:defRPr/>
            </a:pPr>
            <a:r>
              <a:rPr lang="en-US" sz="2400" dirty="0"/>
              <a:t>Usability-</a:t>
            </a:r>
            <a:r>
              <a:rPr lang="en-US" sz="2400" dirty="0" err="1"/>
              <a:t>aspecten</a:t>
            </a:r>
            <a:r>
              <a:rPr lang="en-US" sz="2400" dirty="0"/>
              <a:t> website (</a:t>
            </a:r>
            <a:r>
              <a:rPr lang="en-US" sz="2400" dirty="0" err="1"/>
              <a:t>uit</a:t>
            </a:r>
            <a:r>
              <a:rPr lang="en-US" sz="2400" dirty="0"/>
              <a:t> ISO 9126</a:t>
            </a:r>
            <a:r>
              <a:rPr lang="en-US" sz="2400" dirty="0" smtClean="0"/>
              <a:t>)*</a:t>
            </a:r>
            <a:endParaRPr lang="en-US" sz="2400" dirty="0"/>
          </a:p>
          <a:p>
            <a:pPr marL="1371600" lvl="2" indent="-457200" eaLnBrk="1" hangingPunct="1">
              <a:lnSpc>
                <a:spcPct val="80000"/>
              </a:lnSpc>
              <a:buFont typeface="Wingdings" pitchFamily="2" charset="2"/>
              <a:buAutoNum type="alphaLcPeriod"/>
              <a:tabLst>
                <a:tab pos="5197475" algn="l"/>
              </a:tabLst>
              <a:defRPr/>
            </a:pPr>
            <a:r>
              <a:rPr lang="en-US" sz="1800" dirty="0" err="1"/>
              <a:t>Bedienbaarheid</a:t>
            </a:r>
            <a:r>
              <a:rPr lang="en-US" sz="1800" dirty="0"/>
              <a:t> (</a:t>
            </a:r>
            <a:r>
              <a:rPr lang="en-US" sz="1800" dirty="0" err="1"/>
              <a:t>makkelijk</a:t>
            </a:r>
            <a:r>
              <a:rPr lang="en-US" sz="1800" dirty="0"/>
              <a:t> </a:t>
            </a:r>
            <a:r>
              <a:rPr lang="en-US" sz="1800" dirty="0" err="1"/>
              <a:t>te</a:t>
            </a:r>
            <a:r>
              <a:rPr lang="en-US" sz="1800" dirty="0"/>
              <a:t> </a:t>
            </a:r>
            <a:r>
              <a:rPr lang="en-US" sz="1800" dirty="0" err="1"/>
              <a:t>gebruiken</a:t>
            </a:r>
            <a:r>
              <a:rPr lang="en-US" sz="1800" dirty="0"/>
              <a:t>?)</a:t>
            </a:r>
          </a:p>
          <a:p>
            <a:pPr marL="1371600" lvl="2" indent="-457200" eaLnBrk="1" hangingPunct="1">
              <a:lnSpc>
                <a:spcPct val="80000"/>
              </a:lnSpc>
              <a:buFont typeface="Wingdings" pitchFamily="2" charset="2"/>
              <a:buAutoNum type="alphaLcPeriod"/>
              <a:tabLst>
                <a:tab pos="5197475" algn="l"/>
              </a:tabLst>
              <a:defRPr/>
            </a:pPr>
            <a:r>
              <a:rPr lang="en-US" sz="1800" dirty="0" err="1"/>
              <a:t>Begrijpelijkheid</a:t>
            </a:r>
            <a:r>
              <a:rPr lang="en-US" sz="1800" dirty="0"/>
              <a:t> (</a:t>
            </a:r>
            <a:r>
              <a:rPr lang="en-US" sz="1800" dirty="0" err="1"/>
              <a:t>wat</a:t>
            </a:r>
            <a:r>
              <a:rPr lang="en-US" sz="1800" dirty="0"/>
              <a:t> </a:t>
            </a:r>
            <a:r>
              <a:rPr lang="en-US" sz="1800" dirty="0" err="1"/>
              <a:t>kan</a:t>
            </a:r>
            <a:r>
              <a:rPr lang="en-US" sz="1800" dirty="0"/>
              <a:t> </a:t>
            </a:r>
            <a:r>
              <a:rPr lang="en-US" sz="1800" dirty="0" err="1"/>
              <a:t>ik</a:t>
            </a:r>
            <a:r>
              <a:rPr lang="en-US" sz="1800" dirty="0"/>
              <a:t> </a:t>
            </a:r>
            <a:r>
              <a:rPr lang="en-US" sz="1800" dirty="0" err="1"/>
              <a:t>doen</a:t>
            </a:r>
            <a:r>
              <a:rPr lang="en-US" sz="1800" dirty="0"/>
              <a:t>, </a:t>
            </a:r>
            <a:r>
              <a:rPr lang="en-US" sz="1800" dirty="0" err="1"/>
              <a:t>wat</a:t>
            </a:r>
            <a:r>
              <a:rPr lang="en-US" sz="1800" dirty="0"/>
              <a:t> </a:t>
            </a:r>
            <a:r>
              <a:rPr lang="en-US" sz="1800" dirty="0" err="1"/>
              <a:t>moet</a:t>
            </a:r>
            <a:r>
              <a:rPr lang="en-US" sz="1800" dirty="0"/>
              <a:t> </a:t>
            </a:r>
            <a:r>
              <a:rPr lang="en-US" sz="1800" dirty="0" err="1"/>
              <a:t>ik</a:t>
            </a:r>
            <a:r>
              <a:rPr lang="en-US" sz="1800" dirty="0"/>
              <a:t> </a:t>
            </a:r>
            <a:r>
              <a:rPr lang="en-US" sz="1800" dirty="0" err="1"/>
              <a:t>invullen</a:t>
            </a:r>
            <a:r>
              <a:rPr lang="en-US" sz="1800" dirty="0"/>
              <a:t>?)</a:t>
            </a:r>
          </a:p>
          <a:p>
            <a:pPr marL="1371600" lvl="2" indent="-457200" eaLnBrk="1" hangingPunct="1">
              <a:lnSpc>
                <a:spcPct val="80000"/>
              </a:lnSpc>
              <a:buFont typeface="Wingdings" pitchFamily="2" charset="2"/>
              <a:buAutoNum type="alphaLcPeriod"/>
              <a:tabLst>
                <a:tab pos="5197475" algn="l"/>
              </a:tabLst>
              <a:defRPr/>
            </a:pPr>
            <a:r>
              <a:rPr lang="en-US" sz="1800" dirty="0" err="1"/>
              <a:t>Behulpzaamheid</a:t>
            </a:r>
            <a:r>
              <a:rPr lang="en-US" sz="1800" dirty="0"/>
              <a:t> (tooltips, </a:t>
            </a:r>
            <a:r>
              <a:rPr lang="en-US" sz="1800" dirty="0" err="1"/>
              <a:t>hulpknoppen</a:t>
            </a:r>
            <a:r>
              <a:rPr lang="en-US" sz="1800" dirty="0"/>
              <a:t>, </a:t>
            </a:r>
            <a:r>
              <a:rPr lang="en-US" sz="1800" dirty="0" err="1"/>
              <a:t>instructies</a:t>
            </a:r>
            <a:r>
              <a:rPr lang="en-US" sz="1800" dirty="0"/>
              <a:t>, …)</a:t>
            </a:r>
          </a:p>
          <a:p>
            <a:pPr marL="1371600" lvl="2" indent="-457200" eaLnBrk="1" hangingPunct="1">
              <a:lnSpc>
                <a:spcPct val="80000"/>
              </a:lnSpc>
              <a:buFont typeface="Wingdings" pitchFamily="2" charset="2"/>
              <a:buAutoNum type="alphaLcPeriod"/>
              <a:tabLst>
                <a:tab pos="5197475" algn="l"/>
              </a:tabLst>
              <a:defRPr/>
            </a:pPr>
            <a:r>
              <a:rPr lang="en-US" sz="1800" dirty="0" err="1"/>
              <a:t>Overzichtelijkheid</a:t>
            </a:r>
            <a:r>
              <a:rPr lang="en-US" sz="1800" dirty="0"/>
              <a:t> (</a:t>
            </a:r>
            <a:r>
              <a:rPr lang="en-US" sz="1800" dirty="0" err="1"/>
              <a:t>waar</a:t>
            </a:r>
            <a:r>
              <a:rPr lang="en-US" sz="1800" dirty="0"/>
              <a:t> ben </a:t>
            </a:r>
            <a:r>
              <a:rPr lang="en-US" sz="1800" dirty="0" err="1"/>
              <a:t>ik</a:t>
            </a:r>
            <a:r>
              <a:rPr lang="en-US" sz="1800" dirty="0"/>
              <a:t>, </a:t>
            </a:r>
            <a:r>
              <a:rPr lang="en-US" sz="1800" dirty="0" err="1"/>
              <a:t>welke</a:t>
            </a:r>
            <a:r>
              <a:rPr lang="en-US" sz="1800" dirty="0"/>
              <a:t> </a:t>
            </a:r>
            <a:r>
              <a:rPr lang="en-US" sz="1800" dirty="0" err="1"/>
              <a:t>stap</a:t>
            </a:r>
            <a:r>
              <a:rPr lang="en-US" sz="1800" dirty="0"/>
              <a:t> is </a:t>
            </a:r>
            <a:r>
              <a:rPr lang="en-US" sz="1800" dirty="0" err="1"/>
              <a:t>dit</a:t>
            </a:r>
            <a:r>
              <a:rPr lang="en-US" sz="1800" dirty="0"/>
              <a:t>, …?)</a:t>
            </a:r>
          </a:p>
          <a:p>
            <a:pPr marL="1371600" lvl="2" indent="-457200" eaLnBrk="1" hangingPunct="1">
              <a:lnSpc>
                <a:spcPct val="80000"/>
              </a:lnSpc>
              <a:buFont typeface="Wingdings" pitchFamily="2" charset="2"/>
              <a:buAutoNum type="alphaLcPeriod"/>
              <a:tabLst>
                <a:tab pos="5197475" algn="l"/>
              </a:tabLst>
              <a:defRPr/>
            </a:pPr>
            <a:r>
              <a:rPr lang="en-US" sz="1800" dirty="0" err="1"/>
              <a:t>Gebruikersvriendelijkheid</a:t>
            </a:r>
            <a:r>
              <a:rPr lang="en-US" sz="1800" dirty="0"/>
              <a:t> (</a:t>
            </a:r>
            <a:r>
              <a:rPr lang="en-US" sz="1800" dirty="0" err="1"/>
              <a:t>niet</a:t>
            </a:r>
            <a:r>
              <a:rPr lang="en-US" sz="1800" dirty="0"/>
              <a:t> 2x </a:t>
            </a:r>
            <a:r>
              <a:rPr lang="en-US" sz="1800" dirty="0" err="1"/>
              <a:t>hetzelfde</a:t>
            </a:r>
            <a:r>
              <a:rPr lang="en-US" sz="1800" dirty="0"/>
              <a:t> </a:t>
            </a:r>
            <a:r>
              <a:rPr lang="en-US" sz="1800" dirty="0" err="1"/>
              <a:t>invullen</a:t>
            </a:r>
            <a:r>
              <a:rPr lang="en-US" sz="1800" dirty="0"/>
              <a:t>, …)</a:t>
            </a:r>
          </a:p>
          <a:p>
            <a:pPr marL="1371600" lvl="2" indent="-457200" eaLnBrk="1" hangingPunct="1">
              <a:lnSpc>
                <a:spcPct val="80000"/>
              </a:lnSpc>
              <a:buFont typeface="Wingdings" pitchFamily="2" charset="2"/>
              <a:buAutoNum type="alphaLcPeriod"/>
              <a:tabLst>
                <a:tab pos="5197475" algn="l"/>
              </a:tabLst>
              <a:defRPr/>
            </a:pPr>
            <a:r>
              <a:rPr lang="en-US" sz="1800" dirty="0" err="1"/>
              <a:t>Leerbaarheid</a:t>
            </a:r>
            <a:r>
              <a:rPr lang="en-US" sz="1800" dirty="0"/>
              <a:t> (</a:t>
            </a:r>
            <a:r>
              <a:rPr lang="en-US" sz="1800" dirty="0" err="1"/>
              <a:t>kan</a:t>
            </a:r>
            <a:r>
              <a:rPr lang="en-US" sz="1800" dirty="0"/>
              <a:t> </a:t>
            </a:r>
            <a:r>
              <a:rPr lang="en-US" sz="1800" dirty="0" err="1"/>
              <a:t>een</a:t>
            </a:r>
            <a:r>
              <a:rPr lang="en-US" sz="1800" dirty="0"/>
              <a:t> </a:t>
            </a:r>
            <a:r>
              <a:rPr lang="en-US" sz="1800" dirty="0" err="1"/>
              <a:t>gebruiker</a:t>
            </a:r>
            <a:r>
              <a:rPr lang="en-US" sz="1800" dirty="0"/>
              <a:t> </a:t>
            </a:r>
            <a:r>
              <a:rPr lang="en-US" sz="1800" dirty="0" err="1"/>
              <a:t>uit</a:t>
            </a:r>
            <a:r>
              <a:rPr lang="en-US" sz="1800" dirty="0"/>
              <a:t> de </a:t>
            </a:r>
            <a:r>
              <a:rPr lang="en-US" sz="1800" dirty="0" err="1"/>
              <a:t>doelgroep</a:t>
            </a:r>
            <a:r>
              <a:rPr lang="en-US" sz="1800" dirty="0"/>
              <a:t> </a:t>
            </a:r>
            <a:r>
              <a:rPr lang="en-US" sz="1800" dirty="0" err="1"/>
              <a:t>zelf</a:t>
            </a:r>
            <a:r>
              <a:rPr lang="en-US" sz="1800" dirty="0"/>
              <a:t> </a:t>
            </a:r>
            <a:r>
              <a:rPr lang="en-US" sz="1800" dirty="0" err="1"/>
              <a:t>zijn</a:t>
            </a:r>
            <a:r>
              <a:rPr lang="en-US" sz="1800" dirty="0"/>
              <a:t> </a:t>
            </a:r>
            <a:r>
              <a:rPr lang="en-US" sz="1800" dirty="0" err="1"/>
              <a:t>weg</a:t>
            </a:r>
            <a:r>
              <a:rPr lang="en-US" sz="1800" dirty="0"/>
              <a:t> </a:t>
            </a:r>
            <a:r>
              <a:rPr lang="en-US" sz="1800" dirty="0" err="1"/>
              <a:t>vinden</a:t>
            </a:r>
            <a:r>
              <a:rPr lang="en-US" sz="1800" dirty="0"/>
              <a:t>?) </a:t>
            </a:r>
          </a:p>
          <a:p>
            <a:pPr marL="1371600" lvl="2" indent="-457200" eaLnBrk="1" hangingPunct="1">
              <a:lnSpc>
                <a:spcPct val="80000"/>
              </a:lnSpc>
              <a:buFont typeface="Wingdings" pitchFamily="2" charset="2"/>
              <a:buNone/>
              <a:tabLst>
                <a:tab pos="5197475" algn="l"/>
              </a:tabLst>
              <a:defRPr/>
            </a:pPr>
            <a:endParaRPr lang="en-US" sz="1800" dirty="0" smtClean="0"/>
          </a:p>
          <a:p>
            <a:pPr marL="1371600" lvl="2" indent="-457200" eaLnBrk="1" hangingPunct="1">
              <a:lnSpc>
                <a:spcPct val="80000"/>
              </a:lnSpc>
              <a:buNone/>
              <a:tabLst>
                <a:tab pos="5197475" algn="l"/>
              </a:tabLst>
              <a:defRPr/>
            </a:pPr>
            <a:r>
              <a:rPr lang="en-US" dirty="0" smtClean="0"/>
              <a:t>WEL </a:t>
            </a:r>
            <a:r>
              <a:rPr lang="en-US" dirty="0" err="1"/>
              <a:t>testen</a:t>
            </a:r>
            <a:r>
              <a:rPr lang="en-US" dirty="0"/>
              <a:t>, maar in </a:t>
            </a:r>
            <a:r>
              <a:rPr lang="en-US" dirty="0" err="1"/>
              <a:t>andere</a:t>
            </a:r>
            <a:r>
              <a:rPr lang="en-US" dirty="0"/>
              <a:t> </a:t>
            </a:r>
            <a:r>
              <a:rPr lang="en-US" dirty="0" err="1"/>
              <a:t>vorm</a:t>
            </a:r>
            <a:r>
              <a:rPr lang="en-US" dirty="0"/>
              <a:t>.</a:t>
            </a:r>
            <a:endParaRPr lang="en-US" dirty="0">
              <a:effectLst/>
            </a:endParaRPr>
          </a:p>
          <a:p>
            <a:pPr marL="895350" lvl="2" indent="0" eaLnBrk="1" hangingPunct="1">
              <a:lnSpc>
                <a:spcPct val="80000"/>
              </a:lnSpc>
              <a:buFont typeface="Wingdings" pitchFamily="2" charset="2"/>
              <a:buNone/>
              <a:tabLst>
                <a:tab pos="5197475" algn="l"/>
              </a:tabLst>
              <a:defRPr/>
            </a:pPr>
            <a:r>
              <a:rPr lang="en-US" sz="1800" dirty="0" err="1"/>
              <a:t>Bedenk</a:t>
            </a:r>
            <a:r>
              <a:rPr lang="en-US" sz="1800" dirty="0"/>
              <a:t> </a:t>
            </a:r>
            <a:r>
              <a:rPr lang="en-US" sz="1800" dirty="0" err="1"/>
              <a:t>een</a:t>
            </a:r>
            <a:r>
              <a:rPr lang="en-US" sz="1800" dirty="0"/>
              <a:t> </a:t>
            </a:r>
            <a:r>
              <a:rPr lang="en-US" sz="1800" dirty="0" err="1"/>
              <a:t>aantal</a:t>
            </a:r>
            <a:r>
              <a:rPr lang="en-US" sz="1800" dirty="0"/>
              <a:t> </a:t>
            </a:r>
            <a:r>
              <a:rPr lang="en-US" sz="1800" dirty="0" err="1"/>
              <a:t>gebruiksscenario’s</a:t>
            </a:r>
            <a:r>
              <a:rPr lang="en-US" sz="1800" dirty="0"/>
              <a:t>, </a:t>
            </a:r>
            <a:r>
              <a:rPr lang="en-US" sz="1800" dirty="0" err="1"/>
              <a:t>zet</a:t>
            </a:r>
            <a:r>
              <a:rPr lang="en-US" sz="1800" dirty="0"/>
              <a:t> </a:t>
            </a:r>
            <a:r>
              <a:rPr lang="en-US" sz="1800" dirty="0" err="1"/>
              <a:t>iemand</a:t>
            </a:r>
            <a:r>
              <a:rPr lang="en-US" sz="1800" dirty="0"/>
              <a:t> </a:t>
            </a:r>
            <a:r>
              <a:rPr lang="en-US" sz="1800" dirty="0" err="1"/>
              <a:t>uit</a:t>
            </a:r>
            <a:r>
              <a:rPr lang="en-US" sz="1800" dirty="0"/>
              <a:t> de </a:t>
            </a:r>
            <a:r>
              <a:rPr lang="en-US" sz="1800" dirty="0" err="1"/>
              <a:t>doelgroep</a:t>
            </a:r>
            <a:r>
              <a:rPr lang="en-US" sz="1800" dirty="0"/>
              <a:t> </a:t>
            </a:r>
            <a:r>
              <a:rPr lang="en-US" sz="1800" dirty="0" err="1"/>
              <a:t>aan</a:t>
            </a:r>
            <a:r>
              <a:rPr lang="en-US" sz="1800" dirty="0"/>
              <a:t> de site die hem </a:t>
            </a:r>
            <a:r>
              <a:rPr lang="en-US" sz="1800" dirty="0" err="1"/>
              <a:t>niet</a:t>
            </a:r>
            <a:r>
              <a:rPr lang="en-US" sz="1800" dirty="0"/>
              <a:t> </a:t>
            </a:r>
            <a:r>
              <a:rPr lang="en-US" sz="1800" dirty="0" err="1"/>
              <a:t>kent</a:t>
            </a:r>
            <a:r>
              <a:rPr lang="en-US" sz="1800" dirty="0"/>
              <a:t>, </a:t>
            </a:r>
            <a:r>
              <a:rPr lang="en-US" sz="1800" dirty="0" err="1"/>
              <a:t>observeer</a:t>
            </a:r>
            <a:r>
              <a:rPr lang="en-US" sz="1800" dirty="0"/>
              <a:t> </a:t>
            </a:r>
            <a:r>
              <a:rPr lang="en-US" sz="1800" dirty="0" err="1"/>
              <a:t>gericht</a:t>
            </a:r>
            <a:r>
              <a:rPr lang="en-US" sz="1800" dirty="0"/>
              <a:t> en </a:t>
            </a:r>
            <a:r>
              <a:rPr lang="en-US" sz="1800" dirty="0" err="1"/>
              <a:t>stel</a:t>
            </a:r>
            <a:r>
              <a:rPr lang="en-US" sz="1800" dirty="0"/>
              <a:t> </a:t>
            </a:r>
            <a:r>
              <a:rPr lang="en-US" sz="1800" dirty="0" err="1"/>
              <a:t>na</a:t>
            </a:r>
            <a:r>
              <a:rPr lang="en-US" sz="1800" dirty="0"/>
              <a:t> </a:t>
            </a:r>
            <a:r>
              <a:rPr lang="en-US" sz="1800" dirty="0" err="1"/>
              <a:t>afloop</a:t>
            </a:r>
            <a:r>
              <a:rPr lang="en-US" sz="1800" dirty="0"/>
              <a:t> </a:t>
            </a:r>
            <a:r>
              <a:rPr lang="en-US" sz="1800" dirty="0" err="1"/>
              <a:t>vragen</a:t>
            </a:r>
            <a:r>
              <a:rPr lang="en-US" sz="1800" dirty="0"/>
              <a:t>.</a:t>
            </a:r>
          </a:p>
          <a:p>
            <a:pPr marL="895350" lvl="2" indent="0" eaLnBrk="1" hangingPunct="1">
              <a:lnSpc>
                <a:spcPct val="80000"/>
              </a:lnSpc>
              <a:buFont typeface="Wingdings" pitchFamily="2" charset="2"/>
              <a:buNone/>
              <a:tabLst>
                <a:tab pos="5197475" algn="l"/>
              </a:tabLst>
              <a:defRPr/>
            </a:pPr>
            <a:r>
              <a:rPr lang="en-US" sz="1800" dirty="0" err="1"/>
              <a:t>Herhaal</a:t>
            </a:r>
            <a:r>
              <a:rPr lang="en-US" sz="1800" dirty="0"/>
              <a:t> </a:t>
            </a:r>
            <a:r>
              <a:rPr lang="en-US" sz="1800" dirty="0" err="1"/>
              <a:t>dit</a:t>
            </a:r>
            <a:r>
              <a:rPr lang="en-US" sz="1800" dirty="0"/>
              <a:t> </a:t>
            </a:r>
            <a:r>
              <a:rPr lang="en-US" sz="1800" dirty="0" err="1"/>
              <a:t>enkele</a:t>
            </a:r>
            <a:r>
              <a:rPr lang="en-US" sz="1800" dirty="0"/>
              <a:t> </a:t>
            </a:r>
            <a:r>
              <a:rPr lang="en-US" sz="1800" dirty="0" err="1"/>
              <a:t>malen</a:t>
            </a:r>
            <a:r>
              <a:rPr lang="en-US" sz="1800" dirty="0"/>
              <a:t> (4 </a:t>
            </a:r>
            <a:r>
              <a:rPr lang="en-US" sz="1800" dirty="0" err="1"/>
              <a:t>gebruikers</a:t>
            </a:r>
            <a:r>
              <a:rPr lang="en-US" sz="1800" dirty="0"/>
              <a:t>). Doe het steeds </a:t>
            </a:r>
            <a:r>
              <a:rPr lang="en-US" sz="1800" dirty="0" err="1"/>
              <a:t>kort</a:t>
            </a:r>
            <a:r>
              <a:rPr lang="en-US" sz="1800" dirty="0"/>
              <a:t> en </a:t>
            </a:r>
            <a:r>
              <a:rPr lang="en-US" sz="1800" dirty="0" err="1"/>
              <a:t>informeel</a:t>
            </a:r>
            <a:r>
              <a:rPr lang="en-US" sz="1800" dirty="0" smtClean="0"/>
              <a:t>.</a:t>
            </a:r>
          </a:p>
          <a:p>
            <a:pPr marL="895350" lvl="2" indent="0" eaLnBrk="1" hangingPunct="1">
              <a:lnSpc>
                <a:spcPct val="80000"/>
              </a:lnSpc>
              <a:buFont typeface="Wingdings" pitchFamily="2" charset="2"/>
              <a:buNone/>
              <a:tabLst>
                <a:tab pos="5197475" algn="l"/>
              </a:tabLst>
              <a:defRPr/>
            </a:pPr>
            <a:endParaRPr lang="en-US" sz="1800" dirty="0" smtClean="0"/>
          </a:p>
          <a:p>
            <a:pPr marL="895350" lvl="2" indent="0" algn="r" eaLnBrk="1" hangingPunct="1">
              <a:lnSpc>
                <a:spcPct val="80000"/>
              </a:lnSpc>
              <a:buFont typeface="Wingdings" pitchFamily="2" charset="2"/>
              <a:buNone/>
              <a:defRPr/>
            </a:pPr>
            <a:r>
              <a:rPr lang="en-US" sz="1800" dirty="0" smtClean="0"/>
              <a:t>* met dank </a:t>
            </a:r>
            <a:r>
              <a:rPr lang="en-US" sz="1800" dirty="0" err="1" smtClean="0"/>
              <a:t>aan</a:t>
            </a:r>
            <a:r>
              <a:rPr lang="en-US" sz="1800" dirty="0" smtClean="0"/>
              <a:t> Jan Willem Kobes</a:t>
            </a:r>
            <a:endParaRPr lang="en-US" sz="1800" dirty="0"/>
          </a:p>
          <a:p>
            <a:pPr marL="895350" lvl="2" indent="0" eaLnBrk="1" hangingPunct="1">
              <a:lnSpc>
                <a:spcPct val="80000"/>
              </a:lnSpc>
              <a:buFont typeface="Wingdings" pitchFamily="2" charset="2"/>
              <a:buNone/>
              <a:tabLst>
                <a:tab pos="5197475" algn="l"/>
              </a:tabLst>
              <a:defRPr/>
            </a:pPr>
            <a:endParaRPr lang="en-US" sz="1800" dirty="0"/>
          </a:p>
          <a:p>
            <a:endParaRPr lang="en-US" dirty="0"/>
          </a:p>
        </p:txBody>
      </p:sp>
    </p:spTree>
    <p:extLst>
      <p:ext uri="{BB962C8B-B14F-4D97-AF65-F5344CB8AC3E}">
        <p14:creationId xmlns:p14="http://schemas.microsoft.com/office/powerpoint/2010/main" val="3172365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p:txBody>
          <a:bodyPr/>
          <a:lstStyle/>
          <a:p>
            <a:pPr eaLnBrk="1" hangingPunct="1">
              <a:defRPr/>
            </a:pPr>
            <a:r>
              <a:rPr lang="en-US" dirty="0" smtClean="0"/>
              <a:t>Workshop </a:t>
            </a:r>
            <a:r>
              <a:rPr lang="en-US" dirty="0" err="1" smtClean="0"/>
              <a:t>Testen</a:t>
            </a:r>
            <a:endParaRPr lang="nl-NL" dirty="0" smtClean="0"/>
          </a:p>
        </p:txBody>
      </p:sp>
      <p:sp>
        <p:nvSpPr>
          <p:cNvPr id="2051" name="Rectangle 1027"/>
          <p:cNvSpPr>
            <a:spLocks noGrp="1" noChangeArrowheads="1"/>
          </p:cNvSpPr>
          <p:nvPr>
            <p:ph idx="1"/>
          </p:nvPr>
        </p:nvSpPr>
        <p:spPr/>
        <p:txBody>
          <a:bodyPr/>
          <a:lstStyle/>
          <a:p>
            <a:pPr marL="0" indent="0" algn="ctr" eaLnBrk="1" hangingPunct="1">
              <a:buNone/>
              <a:defRPr/>
            </a:pPr>
            <a:r>
              <a:rPr lang="en-US" sz="2800" dirty="0" err="1" smtClean="0">
                <a:solidFill>
                  <a:schemeClr val="accent4"/>
                </a:solidFill>
              </a:rPr>
              <a:t>Testen</a:t>
            </a:r>
            <a:r>
              <a:rPr lang="en-US" sz="2800" dirty="0" smtClean="0">
                <a:solidFill>
                  <a:schemeClr val="accent4"/>
                </a:solidFill>
              </a:rPr>
              <a:t>: HOE?</a:t>
            </a:r>
          </a:p>
          <a:p>
            <a:pPr marL="0" indent="0" algn="ctr" eaLnBrk="1" hangingPunct="1">
              <a:buNone/>
              <a:defRPr/>
            </a:pPr>
            <a:endParaRPr lang="en-US" sz="2800" dirty="0" smtClean="0">
              <a:solidFill>
                <a:schemeClr val="accent4"/>
              </a:solidFill>
            </a:endParaRPr>
          </a:p>
          <a:p>
            <a:pPr marL="0" indent="0" algn="ctr" eaLnBrk="1" hangingPunct="1">
              <a:buNone/>
              <a:defRPr/>
            </a:pPr>
            <a:r>
              <a:rPr lang="en-US" sz="2800" dirty="0" err="1" smtClean="0">
                <a:solidFill>
                  <a:schemeClr val="accent4"/>
                </a:solidFill>
              </a:rPr>
              <a:t>Opdracht</a:t>
            </a:r>
            <a:endParaRPr lang="en-US" sz="2800" dirty="0" smtClean="0">
              <a:solidFill>
                <a:schemeClr val="accent4"/>
              </a:solidFill>
            </a:endParaRPr>
          </a:p>
          <a:p>
            <a:pPr marL="0" indent="0" algn="ctr" eaLnBrk="1" hangingPunct="1">
              <a:buNone/>
              <a:defRPr/>
            </a:pPr>
            <a:endParaRPr lang="en-US" sz="2800" dirty="0" smtClean="0">
              <a:solidFill>
                <a:schemeClr val="accent4"/>
              </a:solidFill>
            </a:endParaRPr>
          </a:p>
          <a:p>
            <a:pPr marL="0" indent="0" algn="ctr" eaLnBrk="1" hangingPunct="1">
              <a:buNone/>
              <a:defRPr/>
            </a:pPr>
            <a:r>
              <a:rPr lang="en-US" sz="2800" dirty="0" err="1">
                <a:solidFill>
                  <a:schemeClr val="accent4"/>
                </a:solidFill>
              </a:rPr>
              <a:t>Testen</a:t>
            </a:r>
            <a:r>
              <a:rPr lang="en-US" sz="2800" dirty="0">
                <a:solidFill>
                  <a:schemeClr val="accent4"/>
                </a:solidFill>
              </a:rPr>
              <a:t>: WAT?</a:t>
            </a:r>
          </a:p>
          <a:p>
            <a:pPr marL="0" indent="0" algn="ctr" eaLnBrk="1" hangingPunct="1">
              <a:buNone/>
              <a:defRPr/>
            </a:pPr>
            <a:endParaRPr lang="en-US" sz="2800" dirty="0" smtClean="0"/>
          </a:p>
          <a:p>
            <a:pPr marL="0" indent="0" algn="ctr" eaLnBrk="1" hangingPunct="1">
              <a:buNone/>
              <a:defRPr/>
            </a:pPr>
            <a:r>
              <a:rPr lang="en-US" sz="2800" dirty="0" err="1" smtClean="0"/>
              <a:t>Valkuilen</a:t>
            </a:r>
            <a:endParaRPr lang="en-US" sz="2800" dirty="0" smtClean="0"/>
          </a:p>
        </p:txBody>
      </p:sp>
    </p:spTree>
    <p:extLst>
      <p:ext uri="{BB962C8B-B14F-4D97-AF65-F5344CB8AC3E}">
        <p14:creationId xmlns:p14="http://schemas.microsoft.com/office/powerpoint/2010/main" val="2954225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ep 14"/>
          <p:cNvGrpSpPr/>
          <p:nvPr/>
        </p:nvGrpSpPr>
        <p:grpSpPr>
          <a:xfrm>
            <a:off x="158965" y="1524000"/>
            <a:ext cx="5832648" cy="3888433"/>
            <a:chOff x="35496" y="2204863"/>
            <a:chExt cx="5832648" cy="3888433"/>
          </a:xfrm>
        </p:grpSpPr>
        <p:pic>
          <p:nvPicPr>
            <p:cNvPr id="12" name="Afbeelding 11"/>
            <p:cNvPicPr>
              <a:picLocks noChangeAspect="1"/>
            </p:cNvPicPr>
            <p:nvPr/>
          </p:nvPicPr>
          <p:blipFill rotWithShape="1">
            <a:blip r:embed="rId2"/>
            <a:srcRect l="13349" t="32955" r="42342" b="12902"/>
            <a:stretch/>
          </p:blipFill>
          <p:spPr>
            <a:xfrm>
              <a:off x="35496" y="2204863"/>
              <a:ext cx="5832648" cy="3888433"/>
            </a:xfrm>
            <a:prstGeom prst="rect">
              <a:avLst/>
            </a:prstGeom>
          </p:spPr>
        </p:pic>
        <p:sp>
          <p:nvSpPr>
            <p:cNvPr id="13" name="Rechthoek 12"/>
            <p:cNvSpPr/>
            <p:nvPr/>
          </p:nvSpPr>
          <p:spPr bwMode="auto">
            <a:xfrm>
              <a:off x="4240144" y="2649318"/>
              <a:ext cx="1627999" cy="344397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3600" b="1" i="0" u="none" strike="noStrike" cap="none" normalizeH="0" baseline="0" smtClean="0">
                <a:ln>
                  <a:noFill/>
                </a:ln>
                <a:solidFill>
                  <a:srgbClr val="000000"/>
                </a:solidFill>
                <a:effectLst/>
                <a:latin typeface="Arial" charset="0"/>
              </a:endParaRPr>
            </a:p>
          </p:txBody>
        </p:sp>
      </p:grpSp>
      <p:sp>
        <p:nvSpPr>
          <p:cNvPr id="2" name="Titel 1"/>
          <p:cNvSpPr>
            <a:spLocks noGrp="1"/>
          </p:cNvSpPr>
          <p:nvPr>
            <p:ph type="title"/>
          </p:nvPr>
        </p:nvSpPr>
        <p:spPr/>
        <p:txBody>
          <a:bodyPr/>
          <a:lstStyle/>
          <a:p>
            <a:r>
              <a:rPr lang="nl-NL" dirty="0" smtClean="0"/>
              <a:t>Actueel nieuws</a:t>
            </a:r>
            <a:endParaRPr lang="nl-NL" dirty="0"/>
          </a:p>
        </p:txBody>
      </p:sp>
      <p:sp>
        <p:nvSpPr>
          <p:cNvPr id="4" name="Tijdelijke aanduiding voor dianummer 3"/>
          <p:cNvSpPr>
            <a:spLocks noGrp="1"/>
          </p:cNvSpPr>
          <p:nvPr>
            <p:ph type="sldNum" sz="quarter" idx="11"/>
          </p:nvPr>
        </p:nvSpPr>
        <p:spPr/>
        <p:txBody>
          <a:bodyPr/>
          <a:lstStyle/>
          <a:p>
            <a:pPr>
              <a:defRPr/>
            </a:pPr>
            <a:fld id="{8FCDF921-5327-49EB-9010-E115BE02577E}" type="slidenum">
              <a:rPr lang="en-GB" smtClean="0">
                <a:solidFill>
                  <a:srgbClr val="FFFFFF"/>
                </a:solidFill>
              </a:rPr>
              <a:pPr>
                <a:defRPr/>
              </a:pPr>
              <a:t>2</a:t>
            </a:fld>
            <a:endParaRPr lang="en-GB">
              <a:solidFill>
                <a:srgbClr val="FFFFFF"/>
              </a:solidFill>
            </a:endParaRPr>
          </a:p>
        </p:txBody>
      </p:sp>
      <p:pic>
        <p:nvPicPr>
          <p:cNvPr id="10" name="Afbeelding 9"/>
          <p:cNvPicPr>
            <a:picLocks noChangeAspect="1"/>
          </p:cNvPicPr>
          <p:nvPr/>
        </p:nvPicPr>
        <p:blipFill rotWithShape="1">
          <a:blip r:embed="rId3"/>
          <a:srcRect l="17178" t="11900" r="45624" b="871"/>
          <a:stretch/>
        </p:blipFill>
        <p:spPr>
          <a:xfrm>
            <a:off x="189973" y="2241273"/>
            <a:ext cx="3589940" cy="4593012"/>
          </a:xfrm>
          <a:prstGeom prst="rect">
            <a:avLst/>
          </a:prstGeom>
        </p:spPr>
      </p:pic>
      <p:sp>
        <p:nvSpPr>
          <p:cNvPr id="9" name="Tekstvak 8"/>
          <p:cNvSpPr txBox="1"/>
          <p:nvPr/>
        </p:nvSpPr>
        <p:spPr>
          <a:xfrm>
            <a:off x="4363613" y="5473005"/>
            <a:ext cx="4286751" cy="1384995"/>
          </a:xfrm>
          <a:prstGeom prst="rect">
            <a:avLst/>
          </a:prstGeom>
          <a:solidFill>
            <a:srgbClr val="C00000"/>
          </a:solidFill>
        </p:spPr>
        <p:txBody>
          <a:bodyPr wrap="none" rtlCol="0">
            <a:spAutoFit/>
          </a:bodyPr>
          <a:lstStyle/>
          <a:p>
            <a:pPr algn="ctr"/>
            <a:r>
              <a:rPr lang="nl-NL" sz="2800" dirty="0" smtClean="0">
                <a:solidFill>
                  <a:srgbClr val="FFC000"/>
                </a:solidFill>
              </a:rPr>
              <a:t>DIT WIL </a:t>
            </a:r>
          </a:p>
          <a:p>
            <a:pPr algn="ctr"/>
            <a:r>
              <a:rPr lang="nl-NL" sz="2800" dirty="0" smtClean="0">
                <a:solidFill>
                  <a:srgbClr val="FFC000"/>
                </a:solidFill>
              </a:rPr>
              <a:t>EENMAAL ANDERMAAL </a:t>
            </a:r>
          </a:p>
          <a:p>
            <a:pPr algn="ctr"/>
            <a:r>
              <a:rPr lang="nl-NL" sz="2800" dirty="0" smtClean="0">
                <a:solidFill>
                  <a:srgbClr val="FFC000"/>
                </a:solidFill>
              </a:rPr>
              <a:t>DUS NIET</a:t>
            </a:r>
            <a:endParaRPr lang="nl-NL" sz="2800" dirty="0">
              <a:solidFill>
                <a:srgbClr val="FFC000"/>
              </a:solidFill>
            </a:endParaRPr>
          </a:p>
        </p:txBody>
      </p:sp>
      <p:pic>
        <p:nvPicPr>
          <p:cNvPr id="11" name="Afbeelding 10"/>
          <p:cNvPicPr>
            <a:picLocks noChangeAspect="1"/>
          </p:cNvPicPr>
          <p:nvPr/>
        </p:nvPicPr>
        <p:blipFill rotWithShape="1">
          <a:blip r:embed="rId4"/>
          <a:srcRect l="31401" t="41430" r="36872" b="7889"/>
          <a:stretch/>
        </p:blipFill>
        <p:spPr>
          <a:xfrm>
            <a:off x="4487080" y="1870524"/>
            <a:ext cx="4176464" cy="3639840"/>
          </a:xfrm>
          <a:prstGeom prst="rect">
            <a:avLst/>
          </a:prstGeom>
        </p:spPr>
      </p:pic>
    </p:spTree>
    <p:extLst>
      <p:ext uri="{BB962C8B-B14F-4D97-AF65-F5344CB8AC3E}">
        <p14:creationId xmlns:p14="http://schemas.microsoft.com/office/powerpoint/2010/main" val="187699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ppt_y</p:attrName>
                                        </p:attrNameLst>
                                      </p:cBhvr>
                                      <p:tavLst>
                                        <p:tav tm="0">
                                          <p:val>
                                            <p:strVal val="#ppt_y+#ppt_h*1.125000"/>
                                          </p:val>
                                        </p:tav>
                                        <p:tav tm="100000">
                                          <p:val>
                                            <p:strVal val="#ppt_y"/>
                                          </p:val>
                                        </p:tav>
                                      </p:tavLst>
                                    </p:anim>
                                    <p:animEffect transition="in" filter="wipe(up)">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870">
                                          <p:stCondLst>
                                            <p:cond delay="0"/>
                                          </p:stCondLst>
                                        </p:cTn>
                                        <p:tgtEl>
                                          <p:spTgt spid="9"/>
                                        </p:tgtEl>
                                      </p:cBhvr>
                                    </p:animEffect>
                                    <p:anim calcmode="lin" valueType="num">
                                      <p:cBhvr>
                                        <p:cTn id="24" dur="2733"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99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996" tmFilter="0, 0; 0.125,0.2665; 0.25,0.4; 0.375,0.465; 0.5,0.5;  0.625,0.535; 0.75,0.6; 0.875,0.7335; 1,1">
                                          <p:stCondLst>
                                            <p:cond delay="996"/>
                                          </p:stCondLst>
                                        </p:cTn>
                                        <p:tgtEl>
                                          <p:spTgt spid="9"/>
                                        </p:tgtEl>
                                        <p:attrNameLst>
                                          <p:attrName>ppt_y</p:attrName>
                                        </p:attrNameLst>
                                      </p:cBhvr>
                                      <p:tavLst>
                                        <p:tav tm="0" fmla="#ppt_y-sin(pi*$)/9">
                                          <p:val>
                                            <p:fltVal val="0"/>
                                          </p:val>
                                        </p:tav>
                                        <p:tav tm="100000">
                                          <p:val>
                                            <p:fltVal val="1"/>
                                          </p:val>
                                        </p:tav>
                                      </p:tavLst>
                                    </p:anim>
                                    <p:anim calcmode="lin" valueType="num">
                                      <p:cBhvr>
                                        <p:cTn id="27" dur="498" tmFilter="0, 0; 0.125,0.2665; 0.25,0.4; 0.375,0.465; 0.5,0.5;  0.625,0.535; 0.75,0.6; 0.875,0.7335; 1,1">
                                          <p:stCondLst>
                                            <p:cond delay="1986"/>
                                          </p:stCondLst>
                                        </p:cTn>
                                        <p:tgtEl>
                                          <p:spTgt spid="9"/>
                                        </p:tgtEl>
                                        <p:attrNameLst>
                                          <p:attrName>ppt_y</p:attrName>
                                        </p:attrNameLst>
                                      </p:cBhvr>
                                      <p:tavLst>
                                        <p:tav tm="0" fmla="#ppt_y-sin(pi*$)/27">
                                          <p:val>
                                            <p:fltVal val="0"/>
                                          </p:val>
                                        </p:tav>
                                        <p:tav tm="100000">
                                          <p:val>
                                            <p:fltVal val="1"/>
                                          </p:val>
                                        </p:tav>
                                      </p:tavLst>
                                    </p:anim>
                                    <p:anim calcmode="lin" valueType="num">
                                      <p:cBhvr>
                                        <p:cTn id="28" dur="246" tmFilter="0, 0; 0.125,0.2665; 0.25,0.4; 0.375,0.465; 0.5,0.5;  0.625,0.535; 0.75,0.6; 0.875,0.7335; 1,1">
                                          <p:stCondLst>
                                            <p:cond delay="2484"/>
                                          </p:stCondLst>
                                        </p:cTn>
                                        <p:tgtEl>
                                          <p:spTgt spid="9"/>
                                        </p:tgtEl>
                                        <p:attrNameLst>
                                          <p:attrName>ppt_y</p:attrName>
                                        </p:attrNameLst>
                                      </p:cBhvr>
                                      <p:tavLst>
                                        <p:tav tm="0" fmla="#ppt_y-sin(pi*$)/81">
                                          <p:val>
                                            <p:fltVal val="0"/>
                                          </p:val>
                                        </p:tav>
                                        <p:tav tm="100000">
                                          <p:val>
                                            <p:fltVal val="1"/>
                                          </p:val>
                                        </p:tav>
                                      </p:tavLst>
                                    </p:anim>
                                    <p:animScale>
                                      <p:cBhvr>
                                        <p:cTn id="29" dur="39">
                                          <p:stCondLst>
                                            <p:cond delay="975"/>
                                          </p:stCondLst>
                                        </p:cTn>
                                        <p:tgtEl>
                                          <p:spTgt spid="9"/>
                                        </p:tgtEl>
                                      </p:cBhvr>
                                      <p:to x="100000" y="60000"/>
                                    </p:animScale>
                                    <p:animScale>
                                      <p:cBhvr>
                                        <p:cTn id="30" dur="249" decel="50000">
                                          <p:stCondLst>
                                            <p:cond delay="1014"/>
                                          </p:stCondLst>
                                        </p:cTn>
                                        <p:tgtEl>
                                          <p:spTgt spid="9"/>
                                        </p:tgtEl>
                                      </p:cBhvr>
                                      <p:to x="100000" y="100000"/>
                                    </p:animScale>
                                    <p:animScale>
                                      <p:cBhvr>
                                        <p:cTn id="31" dur="39">
                                          <p:stCondLst>
                                            <p:cond delay="1968"/>
                                          </p:stCondLst>
                                        </p:cTn>
                                        <p:tgtEl>
                                          <p:spTgt spid="9"/>
                                        </p:tgtEl>
                                      </p:cBhvr>
                                      <p:to x="100000" y="80000"/>
                                    </p:animScale>
                                    <p:animScale>
                                      <p:cBhvr>
                                        <p:cTn id="32" dur="249" decel="50000">
                                          <p:stCondLst>
                                            <p:cond delay="2007"/>
                                          </p:stCondLst>
                                        </p:cTn>
                                        <p:tgtEl>
                                          <p:spTgt spid="9"/>
                                        </p:tgtEl>
                                      </p:cBhvr>
                                      <p:to x="100000" y="100000"/>
                                    </p:animScale>
                                    <p:animScale>
                                      <p:cBhvr>
                                        <p:cTn id="33" dur="39">
                                          <p:stCondLst>
                                            <p:cond delay="2463"/>
                                          </p:stCondLst>
                                        </p:cTn>
                                        <p:tgtEl>
                                          <p:spTgt spid="9"/>
                                        </p:tgtEl>
                                      </p:cBhvr>
                                      <p:to x="100000" y="90000"/>
                                    </p:animScale>
                                    <p:animScale>
                                      <p:cBhvr>
                                        <p:cTn id="34" dur="249" decel="50000">
                                          <p:stCondLst>
                                            <p:cond delay="2502"/>
                                          </p:stCondLst>
                                        </p:cTn>
                                        <p:tgtEl>
                                          <p:spTgt spid="9"/>
                                        </p:tgtEl>
                                      </p:cBhvr>
                                      <p:to x="100000" y="100000"/>
                                    </p:animScale>
                                    <p:animScale>
                                      <p:cBhvr>
                                        <p:cTn id="35" dur="39">
                                          <p:stCondLst>
                                            <p:cond delay="2712"/>
                                          </p:stCondLst>
                                        </p:cTn>
                                        <p:tgtEl>
                                          <p:spTgt spid="9"/>
                                        </p:tgtEl>
                                      </p:cBhvr>
                                      <p:to x="100000" y="95000"/>
                                    </p:animScale>
                                    <p:animScale>
                                      <p:cBhvr>
                                        <p:cTn id="36" dur="249" decel="50000">
                                          <p:stCondLst>
                                            <p:cond delay="2751"/>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nl-NL" smtClean="0"/>
              <a:t>Valkuilen</a:t>
            </a:r>
            <a:endParaRPr lang="en-GB" smtClean="0"/>
          </a:p>
        </p:txBody>
      </p:sp>
      <p:sp>
        <p:nvSpPr>
          <p:cNvPr id="78851" name="Rectangle 3"/>
          <p:cNvSpPr>
            <a:spLocks noGrp="1" noChangeArrowheads="1"/>
          </p:cNvSpPr>
          <p:nvPr>
            <p:ph idx="1"/>
          </p:nvPr>
        </p:nvSpPr>
        <p:spPr/>
        <p:txBody>
          <a:bodyPr/>
          <a:lstStyle/>
          <a:p>
            <a:pPr eaLnBrk="1" hangingPunct="1">
              <a:defRPr/>
            </a:pPr>
            <a:r>
              <a:rPr lang="nl-NL" smtClean="0"/>
              <a:t>Demo’s en presentaties</a:t>
            </a:r>
          </a:p>
          <a:p>
            <a:pPr eaLnBrk="1" hangingPunct="1">
              <a:buFont typeface="Wingdings" pitchFamily="2" charset="2"/>
              <a:buNone/>
              <a:defRPr/>
            </a:pPr>
            <a:r>
              <a:rPr lang="nl-NL" smtClean="0"/>
              <a:t>   </a:t>
            </a:r>
            <a:r>
              <a:rPr lang="nl-NL" sz="2800" i="1" smtClean="0"/>
              <a:t>Fouten treden altijd op als ze je niet uitkomen. Demo’s en presentaties altijd goed voorbereiden.</a:t>
            </a:r>
          </a:p>
          <a:p>
            <a:pPr eaLnBrk="1" hangingPunct="1">
              <a:defRPr/>
            </a:pPr>
            <a:r>
              <a:rPr lang="en-GB" smtClean="0"/>
              <a:t>Kleine wijzigingen</a:t>
            </a:r>
          </a:p>
          <a:p>
            <a:pPr eaLnBrk="1" hangingPunct="1">
              <a:buFont typeface="Wingdings" pitchFamily="2" charset="2"/>
              <a:buNone/>
              <a:defRPr/>
            </a:pPr>
            <a:r>
              <a:rPr lang="en-GB" sz="2800" i="1" smtClean="0"/>
              <a:t>    Soms heeft een kleine wijziging grote gevolgen.</a:t>
            </a:r>
          </a:p>
          <a:p>
            <a:pPr eaLnBrk="1" hangingPunct="1">
              <a:defRPr/>
            </a:pPr>
            <a:r>
              <a:rPr lang="en-GB" smtClean="0"/>
              <a:t>Te snel denken dat het wel goed is</a:t>
            </a:r>
          </a:p>
          <a:p>
            <a:pPr eaLnBrk="1" hangingPunct="1">
              <a:defRPr/>
            </a:pPr>
            <a:r>
              <a:rPr lang="en-GB" smtClean="0"/>
              <a:t>Te lang doortesten met gelijksoortige situaties</a:t>
            </a:r>
            <a:endParaRPr lang="en-GB" sz="3600" smtClean="0"/>
          </a:p>
        </p:txBody>
      </p:sp>
    </p:spTree>
    <p:extLst>
      <p:ext uri="{BB962C8B-B14F-4D97-AF65-F5344CB8AC3E}">
        <p14:creationId xmlns:p14="http://schemas.microsoft.com/office/powerpoint/2010/main" val="2752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429000"/>
            <a:ext cx="7772400" cy="1219200"/>
          </a:xfrm>
        </p:spPr>
        <p:txBody>
          <a:bodyPr/>
          <a:lstStyle/>
          <a:p>
            <a:r>
              <a:rPr lang="en-US" dirty="0" err="1" smtClean="0"/>
              <a:t>Succes</a:t>
            </a:r>
            <a:r>
              <a:rPr lang="en-US" dirty="0" smtClean="0"/>
              <a:t> met </a:t>
            </a:r>
            <a:r>
              <a:rPr lang="en-US" dirty="0" err="1" smtClean="0"/>
              <a:t>testen</a:t>
            </a:r>
            <a:r>
              <a:rPr lang="en-US" dirty="0" smtClean="0"/>
              <a:t/>
            </a:r>
            <a:br>
              <a:rPr lang="en-US" dirty="0" smtClean="0"/>
            </a:br>
            <a:r>
              <a:rPr lang="en-US" dirty="0"/>
              <a:t/>
            </a:r>
            <a:br>
              <a:rPr lang="en-US" dirty="0"/>
            </a:br>
            <a:r>
              <a:rPr lang="en-US" dirty="0" err="1" smtClean="0"/>
              <a:t>voor</a:t>
            </a:r>
            <a:r>
              <a:rPr lang="en-US" dirty="0" smtClean="0"/>
              <a:t> </a:t>
            </a:r>
            <a:r>
              <a:rPr lang="en-US" dirty="0" err="1" smtClean="0"/>
              <a:t>meer</a:t>
            </a:r>
            <a:r>
              <a:rPr lang="en-US" dirty="0" smtClean="0"/>
              <a:t> </a:t>
            </a:r>
            <a:r>
              <a:rPr lang="en-US" dirty="0" err="1" smtClean="0"/>
              <a:t>informatie</a:t>
            </a:r>
            <a:r>
              <a:rPr lang="en-US" dirty="0" smtClean="0"/>
              <a:t> </a:t>
            </a:r>
            <a:r>
              <a:rPr lang="en-US" dirty="0" err="1" smtClean="0"/>
              <a:t>zie</a:t>
            </a:r>
            <a:r>
              <a:rPr lang="en-US" dirty="0" smtClean="0"/>
              <a:t> </a:t>
            </a:r>
            <a:r>
              <a:rPr lang="en-US" dirty="0" err="1" smtClean="0"/>
              <a:t>ook</a:t>
            </a:r>
            <a:r>
              <a:rPr lang="en-US" dirty="0" smtClean="0"/>
              <a:t>: </a:t>
            </a:r>
            <a:br>
              <a:rPr lang="en-US" dirty="0" smtClean="0"/>
            </a:br>
            <a:r>
              <a:rPr lang="en-US" dirty="0"/>
              <a:t/>
            </a:r>
            <a:br>
              <a:rPr lang="en-US" dirty="0"/>
            </a:br>
            <a:r>
              <a:rPr lang="en-US" dirty="0" smtClean="0">
                <a:hlinkClick r:id="rId2"/>
              </a:rPr>
              <a:t>link</a:t>
            </a:r>
            <a:endParaRPr lang="en-US" dirty="0"/>
          </a:p>
        </p:txBody>
      </p:sp>
    </p:spTree>
    <p:extLst>
      <p:ext uri="{BB962C8B-B14F-4D97-AF65-F5344CB8AC3E}">
        <p14:creationId xmlns:p14="http://schemas.microsoft.com/office/powerpoint/2010/main" val="1542641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smtClean="0"/>
              <a:t>Wat is testen?</a:t>
            </a:r>
            <a:endParaRPr lang="nl-NL" smtClean="0"/>
          </a:p>
        </p:txBody>
      </p:sp>
      <p:sp>
        <p:nvSpPr>
          <p:cNvPr id="4099" name="Rectangle 3"/>
          <p:cNvSpPr>
            <a:spLocks noGrp="1" noChangeArrowheads="1"/>
          </p:cNvSpPr>
          <p:nvPr>
            <p:ph type="body" idx="1"/>
          </p:nvPr>
        </p:nvSpPr>
        <p:spPr/>
        <p:txBody>
          <a:bodyPr/>
          <a:lstStyle/>
          <a:p>
            <a:pPr algn="ctr" eaLnBrk="1" hangingPunct="1">
              <a:buFont typeface="Wingdings" pitchFamily="2" charset="2"/>
              <a:buNone/>
              <a:defRPr/>
            </a:pPr>
            <a:r>
              <a:rPr lang="nl-NL" sz="4000" i="1" smtClean="0"/>
              <a:t>Nagaan </a:t>
            </a:r>
          </a:p>
          <a:p>
            <a:pPr algn="ctr" eaLnBrk="1" hangingPunct="1">
              <a:buFont typeface="Wingdings" pitchFamily="2" charset="2"/>
              <a:buNone/>
              <a:defRPr/>
            </a:pPr>
            <a:r>
              <a:rPr lang="nl-NL" sz="4000" i="1" smtClean="0"/>
              <a:t>of het gerealiseerde product </a:t>
            </a:r>
          </a:p>
          <a:p>
            <a:pPr algn="ctr" eaLnBrk="1" hangingPunct="1">
              <a:buFont typeface="Wingdings" pitchFamily="2" charset="2"/>
              <a:buNone/>
              <a:defRPr/>
            </a:pPr>
            <a:r>
              <a:rPr lang="nl-NL" sz="4000" i="1" smtClean="0"/>
              <a:t>voldoet aan </a:t>
            </a:r>
          </a:p>
          <a:p>
            <a:pPr algn="ctr" eaLnBrk="1" hangingPunct="1">
              <a:buFont typeface="Wingdings" pitchFamily="2" charset="2"/>
              <a:buNone/>
              <a:defRPr/>
            </a:pPr>
            <a:r>
              <a:rPr lang="nl-NL" sz="4000" i="1" smtClean="0"/>
              <a:t>de specificaties op grond waarvan het is gemaakt</a:t>
            </a:r>
          </a:p>
        </p:txBody>
      </p:sp>
    </p:spTree>
    <p:extLst>
      <p:ext uri="{BB962C8B-B14F-4D97-AF65-F5344CB8AC3E}">
        <p14:creationId xmlns:p14="http://schemas.microsoft.com/office/powerpoint/2010/main" val="391904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GB" smtClean="0"/>
              <a:t>Waarom is testen belangrijk?</a:t>
            </a:r>
          </a:p>
        </p:txBody>
      </p:sp>
      <p:sp>
        <p:nvSpPr>
          <p:cNvPr id="70659" name="Rectangle 3"/>
          <p:cNvSpPr>
            <a:spLocks noGrp="1" noChangeArrowheads="1"/>
          </p:cNvSpPr>
          <p:nvPr>
            <p:ph type="body" idx="1"/>
          </p:nvPr>
        </p:nvSpPr>
        <p:spPr/>
        <p:txBody>
          <a:bodyPr/>
          <a:lstStyle/>
          <a:p>
            <a:pPr eaLnBrk="1" hangingPunct="1">
              <a:defRPr/>
            </a:pPr>
            <a:r>
              <a:rPr lang="en-GB" sz="2800" dirty="0" err="1"/>
              <a:t>Overtuig</a:t>
            </a:r>
            <a:r>
              <a:rPr lang="en-GB" sz="2800" dirty="0"/>
              <a:t> de </a:t>
            </a:r>
            <a:r>
              <a:rPr lang="en-GB" sz="2800" dirty="0" err="1" smtClean="0"/>
              <a:t>opdrachtgever</a:t>
            </a:r>
            <a:r>
              <a:rPr lang="en-GB" sz="2800" dirty="0" smtClean="0"/>
              <a:t> (en </a:t>
            </a:r>
            <a:r>
              <a:rPr lang="en-GB" sz="2800" dirty="0" err="1" smtClean="0"/>
              <a:t>jezelf</a:t>
            </a:r>
            <a:r>
              <a:rPr lang="en-GB" sz="2800" dirty="0" smtClean="0"/>
              <a:t>!)</a:t>
            </a:r>
          </a:p>
          <a:p>
            <a:pPr lvl="1" eaLnBrk="1" hangingPunct="1">
              <a:defRPr/>
            </a:pPr>
            <a:r>
              <a:rPr lang="en-GB" sz="2400" dirty="0" err="1" smtClean="0"/>
              <a:t>terugkoppeling</a:t>
            </a:r>
            <a:r>
              <a:rPr lang="en-GB" sz="2400" dirty="0" smtClean="0"/>
              <a:t> </a:t>
            </a:r>
            <a:r>
              <a:rPr lang="en-GB" sz="2400" dirty="0" err="1"/>
              <a:t>naar</a:t>
            </a:r>
            <a:r>
              <a:rPr lang="en-GB" sz="2400" dirty="0"/>
              <a:t> </a:t>
            </a:r>
            <a:r>
              <a:rPr lang="en-GB" sz="2400" dirty="0" err="1"/>
              <a:t>specificaties</a:t>
            </a:r>
            <a:r>
              <a:rPr lang="en-GB" sz="2400" dirty="0"/>
              <a:t> </a:t>
            </a:r>
            <a:r>
              <a:rPr lang="en-GB" sz="2400" dirty="0" smtClean="0"/>
              <a:t>is </a:t>
            </a:r>
            <a:r>
              <a:rPr lang="en-GB" sz="2400" dirty="0" err="1" smtClean="0"/>
              <a:t>wezenlijk</a:t>
            </a:r>
            <a:endParaRPr lang="en-GB" sz="2400" dirty="0"/>
          </a:p>
          <a:p>
            <a:pPr lvl="1" eaLnBrk="1" hangingPunct="1">
              <a:defRPr/>
            </a:pPr>
            <a:r>
              <a:rPr lang="en-GB" sz="2400" dirty="0" err="1" smtClean="0"/>
              <a:t>testresultaten</a:t>
            </a:r>
            <a:r>
              <a:rPr lang="en-GB" sz="2400" dirty="0" smtClean="0"/>
              <a:t> </a:t>
            </a:r>
            <a:r>
              <a:rPr lang="en-GB" sz="2400" dirty="0" err="1" smtClean="0"/>
              <a:t>bewijzen</a:t>
            </a:r>
            <a:r>
              <a:rPr lang="en-GB" sz="2400" dirty="0" smtClean="0"/>
              <a:t> </a:t>
            </a:r>
            <a:r>
              <a:rPr lang="en-GB" sz="2400" dirty="0" err="1" smtClean="0"/>
              <a:t>correcte</a:t>
            </a:r>
            <a:r>
              <a:rPr lang="en-GB" sz="2400" dirty="0" smtClean="0"/>
              <a:t> </a:t>
            </a:r>
            <a:r>
              <a:rPr lang="en-GB" sz="2400" dirty="0" err="1" smtClean="0"/>
              <a:t>werking</a:t>
            </a:r>
            <a:endParaRPr lang="en-GB" sz="2400" dirty="0" smtClean="0"/>
          </a:p>
          <a:p>
            <a:pPr lvl="1" eaLnBrk="1" hangingPunct="1">
              <a:defRPr/>
            </a:pPr>
            <a:r>
              <a:rPr lang="en-GB" sz="2400" dirty="0" err="1" smtClean="0"/>
              <a:t>duidelijk</a:t>
            </a:r>
            <a:r>
              <a:rPr lang="en-GB" sz="2400" dirty="0" smtClean="0"/>
              <a:t> </a:t>
            </a:r>
            <a:r>
              <a:rPr lang="en-GB" sz="2400" dirty="0" err="1" smtClean="0"/>
              <a:t>wat</a:t>
            </a:r>
            <a:r>
              <a:rPr lang="en-GB" sz="2400" dirty="0" smtClean="0"/>
              <a:t> </a:t>
            </a:r>
            <a:r>
              <a:rPr lang="en-GB" sz="2400" dirty="0" err="1" smtClean="0"/>
              <a:t>wel</a:t>
            </a:r>
            <a:r>
              <a:rPr lang="en-GB" sz="2400" dirty="0" smtClean="0"/>
              <a:t> / </a:t>
            </a:r>
            <a:r>
              <a:rPr lang="en-GB" sz="2400" dirty="0" err="1" smtClean="0"/>
              <a:t>niet</a:t>
            </a:r>
            <a:r>
              <a:rPr lang="en-GB" sz="2400" dirty="0" smtClean="0"/>
              <a:t> </a:t>
            </a:r>
            <a:r>
              <a:rPr lang="en-GB" sz="2400" dirty="0" err="1" smtClean="0"/>
              <a:t>getest</a:t>
            </a:r>
            <a:r>
              <a:rPr lang="en-GB" sz="2400" dirty="0" smtClean="0"/>
              <a:t> is</a:t>
            </a:r>
          </a:p>
          <a:p>
            <a:pPr lvl="1" eaLnBrk="1" hangingPunct="1">
              <a:defRPr/>
            </a:pPr>
            <a:endParaRPr lang="en-GB" sz="2400" dirty="0" smtClean="0"/>
          </a:p>
          <a:p>
            <a:pPr eaLnBrk="1" hangingPunct="1">
              <a:defRPr/>
            </a:pPr>
            <a:r>
              <a:rPr lang="nl-NL" sz="2800" dirty="0" smtClean="0"/>
              <a:t>Fouten leiden tot</a:t>
            </a:r>
          </a:p>
          <a:p>
            <a:pPr lvl="1" eaLnBrk="1" hangingPunct="1">
              <a:defRPr/>
            </a:pPr>
            <a:r>
              <a:rPr lang="nl-NL" sz="2400" dirty="0" smtClean="0"/>
              <a:t>ergernis bij gebruikers en opdrachtgever</a:t>
            </a:r>
          </a:p>
          <a:p>
            <a:pPr lvl="1" eaLnBrk="1" hangingPunct="1">
              <a:defRPr/>
            </a:pPr>
            <a:r>
              <a:rPr lang="nl-NL" sz="2400" dirty="0" smtClean="0"/>
              <a:t>onjuiste gegevens / gebeurtenissen</a:t>
            </a:r>
          </a:p>
          <a:p>
            <a:pPr lvl="1" eaLnBrk="1" hangingPunct="1">
              <a:defRPr/>
            </a:pPr>
            <a:r>
              <a:rPr lang="nl-NL" sz="2400" dirty="0" smtClean="0"/>
              <a:t>extra kosten (herstel, schadevergoeding, …)</a:t>
            </a:r>
          </a:p>
          <a:p>
            <a:pPr lvl="1" eaLnBrk="1" hangingPunct="1">
              <a:defRPr/>
            </a:pPr>
            <a:r>
              <a:rPr lang="nl-NL" sz="2400" dirty="0" smtClean="0"/>
              <a:t>concurrenten winnen de race</a:t>
            </a:r>
          </a:p>
        </p:txBody>
      </p:sp>
    </p:spTree>
    <p:extLst>
      <p:ext uri="{BB962C8B-B14F-4D97-AF65-F5344CB8AC3E}">
        <p14:creationId xmlns:p14="http://schemas.microsoft.com/office/powerpoint/2010/main" val="247928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nl-NL" smtClean="0"/>
              <a:t>Testen hoe doe je dat?</a:t>
            </a:r>
            <a:endParaRPr lang="en-GB" smtClean="0"/>
          </a:p>
        </p:txBody>
      </p:sp>
      <p:sp>
        <p:nvSpPr>
          <p:cNvPr id="71683" name="Rectangle 3"/>
          <p:cNvSpPr>
            <a:spLocks noGrp="1" noChangeArrowheads="1"/>
          </p:cNvSpPr>
          <p:nvPr>
            <p:ph idx="1"/>
          </p:nvPr>
        </p:nvSpPr>
        <p:spPr/>
        <p:txBody>
          <a:bodyPr/>
          <a:lstStyle/>
          <a:p>
            <a:pPr eaLnBrk="1" hangingPunct="1">
              <a:lnSpc>
                <a:spcPct val="90000"/>
              </a:lnSpc>
              <a:defRPr/>
            </a:pPr>
            <a:r>
              <a:rPr lang="nl-NL" b="1" dirty="0" smtClean="0"/>
              <a:t> </a:t>
            </a:r>
            <a:r>
              <a:rPr lang="nl-NL" dirty="0" smtClean="0"/>
              <a:t>Kies specificaties die je wilt testen</a:t>
            </a:r>
          </a:p>
          <a:p>
            <a:pPr lvl="1" eaLnBrk="1" hangingPunct="1">
              <a:lnSpc>
                <a:spcPct val="90000"/>
              </a:lnSpc>
              <a:defRPr/>
            </a:pPr>
            <a:r>
              <a:rPr lang="nl-NL" dirty="0" smtClean="0"/>
              <a:t>weeg kosten / baten af (belangrijk genoeg?)</a:t>
            </a:r>
          </a:p>
          <a:p>
            <a:pPr eaLnBrk="1" hangingPunct="1">
              <a:lnSpc>
                <a:spcPct val="90000"/>
              </a:lnSpc>
              <a:defRPr/>
            </a:pPr>
            <a:r>
              <a:rPr lang="nl-NL" dirty="0" smtClean="0"/>
              <a:t>Stel voor elke specificatie een </a:t>
            </a:r>
            <a:r>
              <a:rPr lang="nl-NL" u="sng" dirty="0" smtClean="0"/>
              <a:t>testset</a:t>
            </a:r>
            <a:r>
              <a:rPr lang="nl-NL" dirty="0" smtClean="0"/>
              <a:t> op</a:t>
            </a:r>
          </a:p>
          <a:p>
            <a:pPr lvl="1" eaLnBrk="1" hangingPunct="1">
              <a:lnSpc>
                <a:spcPct val="90000"/>
              </a:lnSpc>
              <a:defRPr/>
            </a:pPr>
            <a:r>
              <a:rPr lang="en-GB" dirty="0" err="1" smtClean="0"/>
              <a:t>uitdenken</a:t>
            </a:r>
            <a:r>
              <a:rPr lang="en-GB" dirty="0" smtClean="0"/>
              <a:t> en </a:t>
            </a:r>
            <a:r>
              <a:rPr lang="en-GB" dirty="0" err="1" smtClean="0"/>
              <a:t>opschrijven</a:t>
            </a:r>
            <a:r>
              <a:rPr lang="en-GB" dirty="0" smtClean="0"/>
              <a:t> </a:t>
            </a:r>
            <a:r>
              <a:rPr lang="en-GB" dirty="0" err="1" smtClean="0"/>
              <a:t>voordat</a:t>
            </a:r>
            <a:r>
              <a:rPr lang="en-GB" dirty="0" smtClean="0"/>
              <a:t> je </a:t>
            </a:r>
            <a:r>
              <a:rPr lang="en-GB" dirty="0" err="1" smtClean="0"/>
              <a:t>begint</a:t>
            </a:r>
            <a:r>
              <a:rPr lang="en-GB" dirty="0" smtClean="0"/>
              <a:t> </a:t>
            </a:r>
            <a:r>
              <a:rPr lang="en-GB" dirty="0" err="1" smtClean="0"/>
              <a:t>te</a:t>
            </a:r>
            <a:r>
              <a:rPr lang="en-GB" dirty="0" smtClean="0"/>
              <a:t> </a:t>
            </a:r>
            <a:r>
              <a:rPr lang="en-GB" dirty="0" err="1" smtClean="0"/>
              <a:t>testen</a:t>
            </a:r>
            <a:endParaRPr lang="en-GB" dirty="0" smtClean="0"/>
          </a:p>
          <a:p>
            <a:pPr lvl="1" eaLnBrk="1" hangingPunct="1">
              <a:lnSpc>
                <a:spcPct val="90000"/>
              </a:lnSpc>
              <a:defRPr/>
            </a:pPr>
            <a:r>
              <a:rPr lang="en-GB" dirty="0" err="1" smtClean="0"/>
              <a:t>concreet</a:t>
            </a:r>
            <a:r>
              <a:rPr lang="en-GB" dirty="0" smtClean="0"/>
              <a:t>, </a:t>
            </a:r>
            <a:r>
              <a:rPr lang="en-GB" dirty="0" err="1" smtClean="0"/>
              <a:t>zo</a:t>
            </a:r>
            <a:r>
              <a:rPr lang="en-GB" dirty="0" smtClean="0"/>
              <a:t> klein </a:t>
            </a:r>
            <a:r>
              <a:rPr lang="en-GB" dirty="0" err="1" smtClean="0"/>
              <a:t>mogelijk</a:t>
            </a:r>
            <a:r>
              <a:rPr lang="en-GB" dirty="0" smtClean="0"/>
              <a:t>, maar </a:t>
            </a:r>
            <a:r>
              <a:rPr lang="en-GB" dirty="0" err="1" smtClean="0"/>
              <a:t>wel</a:t>
            </a:r>
            <a:r>
              <a:rPr lang="en-GB" dirty="0" smtClean="0"/>
              <a:t> </a:t>
            </a:r>
            <a:r>
              <a:rPr lang="en-GB" dirty="0" err="1" smtClean="0"/>
              <a:t>volledig</a:t>
            </a:r>
            <a:endParaRPr lang="en-GB" dirty="0" smtClean="0"/>
          </a:p>
          <a:p>
            <a:pPr lvl="1" eaLnBrk="1" hangingPunct="1">
              <a:lnSpc>
                <a:spcPct val="90000"/>
              </a:lnSpc>
              <a:defRPr/>
            </a:pPr>
            <a:r>
              <a:rPr lang="en-GB" dirty="0" err="1" smtClean="0"/>
              <a:t>uitvoerder</a:t>
            </a:r>
            <a:r>
              <a:rPr lang="en-GB" dirty="0" smtClean="0"/>
              <a:t>: </a:t>
            </a:r>
            <a:r>
              <a:rPr lang="en-GB" dirty="0" err="1" smtClean="0"/>
              <a:t>een</a:t>
            </a:r>
            <a:r>
              <a:rPr lang="en-GB" dirty="0" smtClean="0"/>
              <a:t> </a:t>
            </a:r>
            <a:r>
              <a:rPr lang="en-GB" dirty="0" err="1" smtClean="0"/>
              <a:t>ander</a:t>
            </a:r>
            <a:r>
              <a:rPr lang="en-GB" dirty="0" smtClean="0"/>
              <a:t> </a:t>
            </a:r>
            <a:r>
              <a:rPr lang="en-GB" dirty="0" err="1" smtClean="0"/>
              <a:t>dan</a:t>
            </a:r>
            <a:r>
              <a:rPr lang="en-GB" dirty="0" smtClean="0"/>
              <a:t> de </a:t>
            </a:r>
            <a:r>
              <a:rPr lang="en-GB" dirty="0" err="1" smtClean="0"/>
              <a:t>opsteller</a:t>
            </a:r>
            <a:endParaRPr lang="en-GB" dirty="0" smtClean="0"/>
          </a:p>
          <a:p>
            <a:pPr eaLnBrk="1" hangingPunct="1">
              <a:lnSpc>
                <a:spcPct val="90000"/>
              </a:lnSpc>
              <a:defRPr/>
            </a:pPr>
            <a:r>
              <a:rPr lang="en-GB" dirty="0" err="1" smtClean="0"/>
              <a:t>Laat</a:t>
            </a:r>
            <a:r>
              <a:rPr lang="en-GB" dirty="0" smtClean="0"/>
              <a:t> de </a:t>
            </a:r>
            <a:r>
              <a:rPr lang="en-GB" dirty="0" err="1" smtClean="0"/>
              <a:t>testset</a:t>
            </a:r>
            <a:r>
              <a:rPr lang="en-GB" dirty="0" smtClean="0"/>
              <a:t> </a:t>
            </a:r>
            <a:r>
              <a:rPr lang="en-GB" dirty="0" err="1" smtClean="0"/>
              <a:t>uitvoeren</a:t>
            </a:r>
            <a:r>
              <a:rPr lang="en-GB" dirty="0" smtClean="0"/>
              <a:t>: </a:t>
            </a:r>
            <a:r>
              <a:rPr lang="en-GB" dirty="0" err="1" smtClean="0"/>
              <a:t>dat</a:t>
            </a:r>
            <a:r>
              <a:rPr lang="en-GB" dirty="0" smtClean="0"/>
              <a:t> </a:t>
            </a:r>
            <a:r>
              <a:rPr lang="en-GB" dirty="0" err="1" smtClean="0"/>
              <a:t>levert</a:t>
            </a:r>
            <a:r>
              <a:rPr lang="en-GB" dirty="0" smtClean="0"/>
              <a:t> </a:t>
            </a:r>
            <a:r>
              <a:rPr lang="en-GB" dirty="0" err="1" smtClean="0"/>
              <a:t>een</a:t>
            </a:r>
            <a:r>
              <a:rPr lang="en-GB" dirty="0" smtClean="0"/>
              <a:t> </a:t>
            </a:r>
            <a:r>
              <a:rPr lang="en-GB" u="sng" dirty="0" err="1" smtClean="0"/>
              <a:t>testresultaat</a:t>
            </a:r>
            <a:endParaRPr lang="en-GB" dirty="0" smtClean="0"/>
          </a:p>
          <a:p>
            <a:pPr lvl="1" eaLnBrk="1" hangingPunct="1">
              <a:lnSpc>
                <a:spcPct val="90000"/>
              </a:lnSpc>
              <a:defRPr/>
            </a:pPr>
            <a:r>
              <a:rPr lang="en-GB" dirty="0" err="1" smtClean="0"/>
              <a:t>noteer</a:t>
            </a:r>
            <a:r>
              <a:rPr lang="en-GB" dirty="0" smtClean="0"/>
              <a:t> </a:t>
            </a:r>
            <a:r>
              <a:rPr lang="en-GB" dirty="0" err="1" smtClean="0"/>
              <a:t>alle</a:t>
            </a:r>
            <a:r>
              <a:rPr lang="en-GB" dirty="0" smtClean="0"/>
              <a:t> </a:t>
            </a:r>
            <a:r>
              <a:rPr lang="en-GB" dirty="0" err="1" smtClean="0"/>
              <a:t>uitkomsten</a:t>
            </a:r>
            <a:endParaRPr lang="en-GB" dirty="0" smtClean="0"/>
          </a:p>
          <a:p>
            <a:pPr lvl="1" eaLnBrk="1" hangingPunct="1">
              <a:lnSpc>
                <a:spcPct val="90000"/>
              </a:lnSpc>
              <a:defRPr/>
            </a:pPr>
            <a:r>
              <a:rPr lang="en-GB" dirty="0" err="1" smtClean="0"/>
              <a:t>bij</a:t>
            </a:r>
            <a:r>
              <a:rPr lang="en-GB" dirty="0" smtClean="0"/>
              <a:t> </a:t>
            </a:r>
            <a:r>
              <a:rPr lang="en-GB" dirty="0" err="1" smtClean="0"/>
              <a:t>ongewenste</a:t>
            </a:r>
            <a:r>
              <a:rPr lang="en-GB" dirty="0" smtClean="0"/>
              <a:t> </a:t>
            </a:r>
            <a:r>
              <a:rPr lang="en-GB" dirty="0" err="1" smtClean="0"/>
              <a:t>resultaten</a:t>
            </a:r>
            <a:r>
              <a:rPr lang="en-GB" dirty="0" smtClean="0"/>
              <a:t>: </a:t>
            </a:r>
            <a:r>
              <a:rPr lang="en-GB" dirty="0" err="1" smtClean="0"/>
              <a:t>geef</a:t>
            </a:r>
            <a:r>
              <a:rPr lang="en-GB" dirty="0" smtClean="0"/>
              <a:t> </a:t>
            </a:r>
            <a:r>
              <a:rPr lang="en-GB" dirty="0" err="1" smtClean="0"/>
              <a:t>prioriteiten</a:t>
            </a:r>
            <a:r>
              <a:rPr lang="en-GB" dirty="0" smtClean="0"/>
              <a:t> </a:t>
            </a:r>
            <a:r>
              <a:rPr lang="en-GB" dirty="0" err="1" smtClean="0"/>
              <a:t>aan</a:t>
            </a:r>
            <a:r>
              <a:rPr lang="en-GB" dirty="0" smtClean="0"/>
              <a:t>, plan </a:t>
            </a:r>
            <a:r>
              <a:rPr lang="en-GB" dirty="0" err="1" smtClean="0"/>
              <a:t>aanpassingen</a:t>
            </a:r>
            <a:r>
              <a:rPr lang="en-GB" dirty="0" smtClean="0"/>
              <a:t>, </a:t>
            </a:r>
            <a:r>
              <a:rPr lang="en-GB" dirty="0" err="1" smtClean="0"/>
              <a:t>realiseer</a:t>
            </a:r>
            <a:r>
              <a:rPr lang="en-GB" dirty="0" smtClean="0"/>
              <a:t> die en test </a:t>
            </a:r>
            <a:r>
              <a:rPr lang="en-GB" dirty="0" err="1" smtClean="0"/>
              <a:t>opnieuw</a:t>
            </a:r>
            <a:endParaRPr lang="en-GB" dirty="0"/>
          </a:p>
          <a:p>
            <a:pPr eaLnBrk="1" hangingPunct="1">
              <a:lnSpc>
                <a:spcPct val="90000"/>
              </a:lnSpc>
              <a:defRPr/>
            </a:pPr>
            <a:r>
              <a:rPr lang="en-GB" dirty="0" smtClean="0"/>
              <a:t>Vat de </a:t>
            </a:r>
            <a:r>
              <a:rPr lang="en-GB" dirty="0" err="1" smtClean="0"/>
              <a:t>eindresultaten</a:t>
            </a:r>
            <a:r>
              <a:rPr lang="en-GB" dirty="0" smtClean="0"/>
              <a:t> </a:t>
            </a:r>
            <a:r>
              <a:rPr lang="en-GB" dirty="0" err="1" smtClean="0"/>
              <a:t>samen</a:t>
            </a:r>
            <a:r>
              <a:rPr lang="en-GB" dirty="0" smtClean="0"/>
              <a:t> in </a:t>
            </a:r>
            <a:r>
              <a:rPr lang="en-GB" dirty="0" err="1" smtClean="0"/>
              <a:t>een</a:t>
            </a:r>
            <a:r>
              <a:rPr lang="en-GB" dirty="0" smtClean="0"/>
              <a:t> </a:t>
            </a:r>
            <a:r>
              <a:rPr lang="en-GB" u="sng" dirty="0" err="1" smtClean="0"/>
              <a:t>testrapport</a:t>
            </a:r>
            <a:endParaRPr lang="en-GB" u="sng" dirty="0" smtClean="0"/>
          </a:p>
          <a:p>
            <a:pPr lvl="1" eaLnBrk="1" hangingPunct="1">
              <a:lnSpc>
                <a:spcPct val="90000"/>
              </a:lnSpc>
              <a:defRPr/>
            </a:pPr>
            <a:r>
              <a:rPr lang="en-GB" dirty="0" err="1" smtClean="0"/>
              <a:t>voor</a:t>
            </a:r>
            <a:r>
              <a:rPr lang="en-GB" dirty="0" smtClean="0"/>
              <a:t> de </a:t>
            </a:r>
            <a:r>
              <a:rPr lang="en-GB" dirty="0" err="1" smtClean="0"/>
              <a:t>opdrachtgever</a:t>
            </a:r>
            <a:endParaRPr lang="en-GB" dirty="0" smtClean="0"/>
          </a:p>
        </p:txBody>
      </p:sp>
    </p:spTree>
    <p:extLst>
      <p:ext uri="{BB962C8B-B14F-4D97-AF65-F5344CB8AC3E}">
        <p14:creationId xmlns:p14="http://schemas.microsoft.com/office/powerpoint/2010/main" val="315210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nl-NL" dirty="0" smtClean="0"/>
              <a:t>Voorbeeld testset </a:t>
            </a:r>
            <a:endParaRPr lang="en-GB" dirty="0" smtClean="0"/>
          </a:p>
        </p:txBody>
      </p:sp>
      <p:sp>
        <p:nvSpPr>
          <p:cNvPr id="100355" name="Rectangle 3"/>
          <p:cNvSpPr>
            <a:spLocks noGrp="1" noChangeArrowheads="1"/>
          </p:cNvSpPr>
          <p:nvPr>
            <p:ph idx="1"/>
          </p:nvPr>
        </p:nvSpPr>
        <p:spPr/>
        <p:txBody>
          <a:bodyPr/>
          <a:lstStyle/>
          <a:p>
            <a:pPr eaLnBrk="1" hangingPunct="1">
              <a:lnSpc>
                <a:spcPct val="90000"/>
              </a:lnSpc>
              <a:defRPr/>
            </a:pPr>
            <a:r>
              <a:rPr lang="nl-NL" dirty="0" smtClean="0"/>
              <a:t>Bod registreren 1. AC van Bers, 2-3-2012, 5 minuten.</a:t>
            </a:r>
          </a:p>
          <a:p>
            <a:pPr eaLnBrk="1" hangingPunct="1">
              <a:lnSpc>
                <a:spcPct val="90000"/>
              </a:lnSpc>
              <a:defRPr/>
            </a:pPr>
            <a:r>
              <a:rPr lang="nl-NL" dirty="0" smtClean="0"/>
              <a:t>Bieden op eigen voorwerp mag niet (B6, App.E13)</a:t>
            </a:r>
          </a:p>
          <a:p>
            <a:pPr eaLnBrk="1" hangingPunct="1">
              <a:lnSpc>
                <a:spcPct val="90000"/>
              </a:lnSpc>
              <a:defRPr/>
            </a:pPr>
            <a:r>
              <a:rPr lang="nl-NL" dirty="0" smtClean="0"/>
              <a:t>Testcase 1.1</a:t>
            </a:r>
          </a:p>
          <a:p>
            <a:pPr lvl="1" eaLnBrk="1" hangingPunct="1">
              <a:lnSpc>
                <a:spcPct val="90000"/>
              </a:lnSpc>
              <a:defRPr/>
            </a:pPr>
            <a:r>
              <a:rPr lang="nl-NL" dirty="0" smtClean="0"/>
              <a:t>Beginsituatie:</a:t>
            </a:r>
          </a:p>
          <a:p>
            <a:pPr lvl="2" eaLnBrk="1" hangingPunct="1">
              <a:lnSpc>
                <a:spcPct val="90000"/>
              </a:lnSpc>
              <a:defRPr/>
            </a:pPr>
            <a:r>
              <a:rPr lang="nl-NL" dirty="0" smtClean="0"/>
              <a:t> Er is een voorwerp 123456, van gebruiker </a:t>
            </a:r>
            <a:r>
              <a:rPr lang="nl-NL" dirty="0" err="1" smtClean="0"/>
              <a:t>WiMaMeLo</a:t>
            </a:r>
            <a:r>
              <a:rPr lang="nl-NL" dirty="0" smtClean="0"/>
              <a:t>, met het hoogste bod tot nu toe € 240.</a:t>
            </a:r>
          </a:p>
          <a:p>
            <a:pPr lvl="1" eaLnBrk="1" hangingPunct="1">
              <a:lnSpc>
                <a:spcPct val="90000"/>
              </a:lnSpc>
              <a:defRPr/>
            </a:pPr>
            <a:r>
              <a:rPr lang="nl-NL" dirty="0" smtClean="0"/>
              <a:t>Acties:</a:t>
            </a:r>
          </a:p>
          <a:p>
            <a:pPr lvl="2" eaLnBrk="1" hangingPunct="1">
              <a:lnSpc>
                <a:spcPct val="90000"/>
              </a:lnSpc>
              <a:defRPr/>
            </a:pPr>
            <a:r>
              <a:rPr lang="nl-NL" dirty="0" smtClean="0"/>
              <a:t>Log in als </a:t>
            </a:r>
            <a:r>
              <a:rPr lang="nl-NL" dirty="0" err="1" smtClean="0"/>
              <a:t>WiMaMeLo</a:t>
            </a:r>
            <a:r>
              <a:rPr lang="nl-NL" dirty="0" smtClean="0"/>
              <a:t> (</a:t>
            </a:r>
            <a:r>
              <a:rPr lang="nl-NL" dirty="0" err="1" smtClean="0"/>
              <a:t>ww</a:t>
            </a:r>
            <a:r>
              <a:rPr lang="nl-NL" dirty="0" smtClean="0"/>
              <a:t> Repelsteeltje) en breng een bod uit van € 300 op voorwerp 123456.</a:t>
            </a:r>
          </a:p>
          <a:p>
            <a:pPr lvl="1" eaLnBrk="1" hangingPunct="1">
              <a:lnSpc>
                <a:spcPct val="90000"/>
              </a:lnSpc>
              <a:defRPr/>
            </a:pPr>
            <a:r>
              <a:rPr lang="nl-NL" dirty="0" smtClean="0"/>
              <a:t>Verwachte uitkomst:</a:t>
            </a:r>
          </a:p>
          <a:p>
            <a:pPr lvl="2" eaLnBrk="1" hangingPunct="1">
              <a:lnSpc>
                <a:spcPct val="90000"/>
              </a:lnSpc>
              <a:defRPr/>
            </a:pPr>
            <a:r>
              <a:rPr lang="nl-NL" dirty="0" smtClean="0"/>
              <a:t>Systeem geeft een foutmelding zoals "U mag niet op uw eigen voorwerpen bieden".</a:t>
            </a:r>
          </a:p>
          <a:p>
            <a:pPr lvl="1" eaLnBrk="1" hangingPunct="1">
              <a:lnSpc>
                <a:spcPct val="90000"/>
              </a:lnSpc>
              <a:defRPr/>
            </a:pPr>
            <a:endParaRPr lang="nl-NL" dirty="0" smtClean="0"/>
          </a:p>
          <a:p>
            <a:pPr lvl="1" eaLnBrk="1" hangingPunct="1">
              <a:lnSpc>
                <a:spcPct val="90000"/>
              </a:lnSpc>
              <a:defRPr/>
            </a:pPr>
            <a:endParaRPr lang="nl-NL" dirty="0" smtClean="0"/>
          </a:p>
          <a:p>
            <a:pPr lvl="1" eaLnBrk="1" hangingPunct="1">
              <a:lnSpc>
                <a:spcPct val="90000"/>
              </a:lnSpc>
              <a:defRPr/>
            </a:pPr>
            <a:endParaRPr lang="nl-NL" dirty="0" smtClean="0"/>
          </a:p>
          <a:p>
            <a:pPr eaLnBrk="1" hangingPunct="1">
              <a:lnSpc>
                <a:spcPct val="90000"/>
              </a:lnSpc>
              <a:buFont typeface="Wingdings" pitchFamily="2" charset="2"/>
              <a:buNone/>
              <a:defRPr/>
            </a:pPr>
            <a:endParaRPr lang="nl-NL" sz="900" dirty="0" smtClean="0"/>
          </a:p>
        </p:txBody>
      </p:sp>
    </p:spTree>
    <p:extLst>
      <p:ext uri="{BB962C8B-B14F-4D97-AF65-F5344CB8AC3E}">
        <p14:creationId xmlns:p14="http://schemas.microsoft.com/office/powerpoint/2010/main" val="3995447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nl-NL" smtClean="0"/>
              <a:t>Hoe ziet een testset er uit?</a:t>
            </a:r>
            <a:endParaRPr lang="en-GB" smtClean="0"/>
          </a:p>
        </p:txBody>
      </p:sp>
      <p:sp>
        <p:nvSpPr>
          <p:cNvPr id="75779" name="Rectangle 3"/>
          <p:cNvSpPr>
            <a:spLocks noGrp="1" noChangeArrowheads="1"/>
          </p:cNvSpPr>
          <p:nvPr>
            <p:ph idx="1"/>
          </p:nvPr>
        </p:nvSpPr>
        <p:spPr/>
        <p:txBody>
          <a:bodyPr/>
          <a:lstStyle/>
          <a:p>
            <a:pPr eaLnBrk="1" hangingPunct="1">
              <a:defRPr/>
            </a:pPr>
            <a:r>
              <a:rPr lang="nl-NL" dirty="0" smtClean="0"/>
              <a:t>Naam testset, opsteller, datum opstellen,</a:t>
            </a:r>
          </a:p>
          <a:p>
            <a:pPr lvl="1" eaLnBrk="1" hangingPunct="1">
              <a:buFontTx/>
              <a:buNone/>
              <a:defRPr/>
            </a:pPr>
            <a:r>
              <a:rPr lang="nl-NL" dirty="0" smtClean="0"/>
              <a:t>tijd nodig voor uitvoering</a:t>
            </a:r>
          </a:p>
          <a:p>
            <a:pPr eaLnBrk="1" hangingPunct="1">
              <a:defRPr/>
            </a:pPr>
            <a:r>
              <a:rPr lang="nl-NL" dirty="0" smtClean="0"/>
              <a:t>WAT wil je testen?</a:t>
            </a:r>
          </a:p>
          <a:p>
            <a:pPr lvl="1" eaLnBrk="1" hangingPunct="1">
              <a:buFontTx/>
              <a:buNone/>
              <a:defRPr/>
            </a:pPr>
            <a:r>
              <a:rPr lang="nl-NL" dirty="0" smtClean="0"/>
              <a:t>Omschrijf de functie; verwijs naar de specificaties</a:t>
            </a:r>
          </a:p>
          <a:p>
            <a:pPr eaLnBrk="1" hangingPunct="1">
              <a:defRPr/>
            </a:pPr>
            <a:r>
              <a:rPr lang="nl-NL" dirty="0" smtClean="0"/>
              <a:t>HOE wordt dat getest?</a:t>
            </a:r>
          </a:p>
          <a:p>
            <a:pPr lvl="1" eaLnBrk="1" hangingPunct="1">
              <a:buFontTx/>
              <a:buNone/>
              <a:defRPr/>
            </a:pPr>
            <a:r>
              <a:rPr lang="nl-NL" dirty="0" smtClean="0"/>
              <a:t>Een aantal genummerde testcases met in elk:</a:t>
            </a:r>
          </a:p>
          <a:p>
            <a:pPr lvl="1" eaLnBrk="1" hangingPunct="1">
              <a:defRPr/>
            </a:pPr>
            <a:r>
              <a:rPr lang="nl-NL" dirty="0" smtClean="0"/>
              <a:t>Beginsituatie (concreet)</a:t>
            </a:r>
          </a:p>
          <a:p>
            <a:pPr lvl="1" eaLnBrk="1" hangingPunct="1">
              <a:defRPr/>
            </a:pPr>
            <a:r>
              <a:rPr lang="nl-NL" dirty="0" smtClean="0"/>
              <a:t>Uit te voeren acties (concrete invoer)</a:t>
            </a:r>
          </a:p>
          <a:p>
            <a:pPr lvl="1" eaLnBrk="1" hangingPunct="1">
              <a:defRPr/>
            </a:pPr>
            <a:r>
              <a:rPr lang="nl-NL" dirty="0" smtClean="0"/>
              <a:t>Verwachte resultaten (verwachte uitvoer)</a:t>
            </a:r>
            <a:endParaRPr lang="en-GB" dirty="0" smtClean="0"/>
          </a:p>
        </p:txBody>
      </p:sp>
    </p:spTree>
    <p:extLst>
      <p:ext uri="{BB962C8B-B14F-4D97-AF65-F5344CB8AC3E}">
        <p14:creationId xmlns:p14="http://schemas.microsoft.com/office/powerpoint/2010/main" val="277145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7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77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7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nl-NL" smtClean="0"/>
              <a:t>Testset opstellen</a:t>
            </a:r>
          </a:p>
        </p:txBody>
      </p:sp>
      <p:sp>
        <p:nvSpPr>
          <p:cNvPr id="95235" name="Rectangle 3"/>
          <p:cNvSpPr>
            <a:spLocks noGrp="1" noChangeArrowheads="1"/>
          </p:cNvSpPr>
          <p:nvPr>
            <p:ph idx="1"/>
          </p:nvPr>
        </p:nvSpPr>
        <p:spPr/>
        <p:txBody>
          <a:bodyPr/>
          <a:lstStyle/>
          <a:p>
            <a:pPr marL="609600" indent="-609600" eaLnBrk="1" hangingPunct="1">
              <a:defRPr/>
            </a:pPr>
            <a:r>
              <a:rPr lang="nl-NL" sz="2000" dirty="0" smtClean="0"/>
              <a:t>Neem één specificatie.</a:t>
            </a:r>
          </a:p>
          <a:p>
            <a:pPr marL="609600" indent="-609600" eaLnBrk="1" hangingPunct="1">
              <a:defRPr/>
            </a:pPr>
            <a:r>
              <a:rPr lang="nl-NL" sz="2000" dirty="0" smtClean="0"/>
              <a:t>Formuleer een aantal concrete testcases.</a:t>
            </a:r>
          </a:p>
          <a:p>
            <a:pPr marL="1009650" lvl="1" indent="-381000" eaLnBrk="1" hangingPunct="1">
              <a:buFont typeface="Wingdings" pitchFamily="2" charset="2"/>
              <a:buChar char="Ø"/>
              <a:defRPr/>
            </a:pPr>
            <a:r>
              <a:rPr lang="nl-NL" sz="1800" dirty="0" smtClean="0"/>
              <a:t>Neem van alle essentiële soorten gevallen er eentje mee.</a:t>
            </a:r>
          </a:p>
          <a:p>
            <a:pPr marL="1009650" lvl="1" indent="-381000" eaLnBrk="1" hangingPunct="1">
              <a:buFont typeface="Wingdings" pitchFamily="2" charset="2"/>
              <a:buChar char="Ø"/>
              <a:defRPr/>
            </a:pPr>
            <a:r>
              <a:rPr lang="nl-NL" sz="1800" dirty="0" smtClean="0"/>
              <a:t>Bij een grens: (</a:t>
            </a:r>
            <a:r>
              <a:rPr lang="nl-NL" sz="1600" dirty="0" smtClean="0"/>
              <a:t>bv: &lt; € 50,00: +  € 0,50;  &gt;= € 50,00: + € 1,00)</a:t>
            </a:r>
          </a:p>
          <a:p>
            <a:pPr marL="1409700" lvl="2" indent="-381000" eaLnBrk="1" hangingPunct="1">
              <a:buFont typeface="Wingdings" pitchFamily="2" charset="2"/>
              <a:buChar char="v"/>
              <a:defRPr/>
            </a:pPr>
            <a:r>
              <a:rPr lang="nl-NL" sz="1600" dirty="0" smtClean="0"/>
              <a:t>tenminste één testcase </a:t>
            </a:r>
            <a:r>
              <a:rPr lang="nl-NL" sz="1600" u="sng" dirty="0" smtClean="0"/>
              <a:t>onder</a:t>
            </a:r>
            <a:r>
              <a:rPr lang="nl-NL" sz="1600" dirty="0" smtClean="0"/>
              <a:t> de grens (€ 49,20)</a:t>
            </a:r>
          </a:p>
          <a:p>
            <a:pPr marL="1866900" lvl="3" indent="-381000" eaLnBrk="1" hangingPunct="1">
              <a:buNone/>
              <a:defRPr/>
            </a:pPr>
            <a:r>
              <a:rPr lang="en-US" sz="1200" dirty="0" err="1" smtClean="0"/>
              <a:t>Bv</a:t>
            </a:r>
            <a:r>
              <a:rPr lang="en-US" sz="1200" dirty="0" smtClean="0"/>
              <a:t>: 4 </a:t>
            </a:r>
            <a:r>
              <a:rPr lang="en-US" sz="1200" dirty="0" err="1" smtClean="0"/>
              <a:t>testcases</a:t>
            </a:r>
            <a:r>
              <a:rPr lang="en-US" sz="1200" dirty="0" smtClean="0"/>
              <a:t>: </a:t>
            </a:r>
            <a:r>
              <a:rPr lang="en-US" sz="1200" dirty="0" err="1" smtClean="0"/>
              <a:t>verhogen</a:t>
            </a:r>
            <a:r>
              <a:rPr lang="en-US" sz="1200" dirty="0" smtClean="0"/>
              <a:t> met € 0,40, € 0,50, € 0,60 en € 73,50. </a:t>
            </a:r>
            <a:endParaRPr lang="nl-NL" sz="1200" dirty="0" smtClean="0"/>
          </a:p>
          <a:p>
            <a:pPr marL="1409700" lvl="2" indent="-381000" eaLnBrk="1" hangingPunct="1">
              <a:buFont typeface="Wingdings" pitchFamily="2" charset="2"/>
              <a:buChar char="v"/>
              <a:defRPr/>
            </a:pPr>
            <a:r>
              <a:rPr lang="nl-NL" sz="1600" dirty="0" smtClean="0"/>
              <a:t>tenminste één testcase </a:t>
            </a:r>
            <a:r>
              <a:rPr lang="nl-NL" sz="1600" u="sng" dirty="0" smtClean="0"/>
              <a:t>op</a:t>
            </a:r>
            <a:r>
              <a:rPr lang="nl-NL" sz="1600" dirty="0" smtClean="0"/>
              <a:t> de grens (€ 50,00)</a:t>
            </a:r>
          </a:p>
          <a:p>
            <a:pPr marL="1409700" lvl="2" indent="-381000" eaLnBrk="1" hangingPunct="1">
              <a:buFont typeface="Wingdings" pitchFamily="2" charset="2"/>
              <a:buChar char="v"/>
              <a:defRPr/>
            </a:pPr>
            <a:r>
              <a:rPr lang="nl-NL" sz="1600" dirty="0" smtClean="0"/>
              <a:t>tenminste één testcase </a:t>
            </a:r>
            <a:r>
              <a:rPr lang="nl-NL" sz="1600" u="sng" dirty="0" smtClean="0"/>
              <a:t>boven</a:t>
            </a:r>
            <a:r>
              <a:rPr lang="nl-NL" sz="1600" dirty="0" smtClean="0"/>
              <a:t> de grens (€ 51,20).</a:t>
            </a:r>
          </a:p>
          <a:p>
            <a:pPr marL="609600" indent="-609600" eaLnBrk="1" hangingPunct="1">
              <a:defRPr/>
            </a:pPr>
            <a:r>
              <a:rPr lang="nl-NL" sz="2000" dirty="0" smtClean="0"/>
              <a:t>Maak bij elke vraag een </a:t>
            </a:r>
            <a:r>
              <a:rPr lang="nl-NL" sz="2000" u="sng" dirty="0" smtClean="0"/>
              <a:t>concreet voorbeeld</a:t>
            </a:r>
            <a:r>
              <a:rPr lang="nl-NL" sz="2000" dirty="0" smtClean="0"/>
              <a:t>, met de juiste uitkomst.</a:t>
            </a:r>
          </a:p>
          <a:p>
            <a:pPr marL="609600" indent="-609600" eaLnBrk="1" hangingPunct="1">
              <a:defRPr/>
            </a:pPr>
            <a:r>
              <a:rPr lang="nl-NL" sz="2000" dirty="0" smtClean="0"/>
              <a:t>Zorg dat voor de uitvoerder niets te raden overblijft (tenzij je een goede reden hebt).</a:t>
            </a:r>
          </a:p>
        </p:txBody>
      </p:sp>
    </p:spTree>
    <p:extLst>
      <p:ext uri="{BB962C8B-B14F-4D97-AF65-F5344CB8AC3E}">
        <p14:creationId xmlns:p14="http://schemas.microsoft.com/office/powerpoint/2010/main" val="104468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52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nl-NL" dirty="0" smtClean="0"/>
              <a:t>Voorbeeld uitvoering testset </a:t>
            </a:r>
            <a:endParaRPr lang="en-GB" dirty="0" smtClean="0"/>
          </a:p>
        </p:txBody>
      </p:sp>
      <p:sp>
        <p:nvSpPr>
          <p:cNvPr id="103427" name="Rectangle 3"/>
          <p:cNvSpPr>
            <a:spLocks noGrp="1" noChangeArrowheads="1"/>
          </p:cNvSpPr>
          <p:nvPr>
            <p:ph idx="1"/>
          </p:nvPr>
        </p:nvSpPr>
        <p:spPr/>
        <p:txBody>
          <a:bodyPr/>
          <a:lstStyle/>
          <a:p>
            <a:pPr eaLnBrk="1" hangingPunct="1">
              <a:lnSpc>
                <a:spcPct val="90000"/>
              </a:lnSpc>
              <a:defRPr/>
            </a:pPr>
            <a:r>
              <a:rPr lang="nl-NL" sz="1800" dirty="0" smtClean="0"/>
              <a:t>Functie: Bod op eigen voorwerp mag niet (B6, App.E13). Maker functie: C. de Wit. Uitgevoerde testset: Bod registreren 1. Uitvoerder test: K. de Bruin, 28/2/2012.</a:t>
            </a:r>
          </a:p>
          <a:p>
            <a:pPr eaLnBrk="1" hangingPunct="1">
              <a:lnSpc>
                <a:spcPct val="90000"/>
              </a:lnSpc>
              <a:defRPr/>
            </a:pPr>
            <a:r>
              <a:rPr lang="nl-NL" sz="1800" dirty="0" smtClean="0"/>
              <a:t>Resultaten testcase 1.1</a:t>
            </a:r>
          </a:p>
          <a:p>
            <a:pPr lvl="1" eaLnBrk="1" hangingPunct="1">
              <a:lnSpc>
                <a:spcPct val="90000"/>
              </a:lnSpc>
              <a:defRPr/>
            </a:pPr>
            <a:r>
              <a:rPr lang="nl-NL" sz="1800" dirty="0" smtClean="0"/>
              <a:t>Beginsituatie:</a:t>
            </a:r>
          </a:p>
          <a:p>
            <a:pPr lvl="2" eaLnBrk="1" hangingPunct="1">
              <a:lnSpc>
                <a:spcPct val="90000"/>
              </a:lnSpc>
              <a:defRPr/>
            </a:pPr>
            <a:r>
              <a:rPr lang="nl-NL" sz="1600" dirty="0" smtClean="0"/>
              <a:t>Klopt met testcase (voorwerp 123456 heeft hoogste bod € 240).</a:t>
            </a:r>
          </a:p>
          <a:p>
            <a:pPr lvl="1" eaLnBrk="1" hangingPunct="1">
              <a:lnSpc>
                <a:spcPct val="90000"/>
              </a:lnSpc>
              <a:defRPr/>
            </a:pPr>
            <a:r>
              <a:rPr lang="nl-NL" sz="1800" dirty="0" smtClean="0"/>
              <a:t>Acties:</a:t>
            </a:r>
          </a:p>
          <a:p>
            <a:pPr lvl="2" eaLnBrk="1" hangingPunct="1">
              <a:lnSpc>
                <a:spcPct val="90000"/>
              </a:lnSpc>
              <a:defRPr/>
            </a:pPr>
            <a:r>
              <a:rPr lang="nl-NL" sz="1600" dirty="0" smtClean="0"/>
              <a:t>Ingelogd als </a:t>
            </a:r>
            <a:r>
              <a:rPr lang="nl-NL" sz="1600" dirty="0" err="1" smtClean="0"/>
              <a:t>WiMaMeLo</a:t>
            </a:r>
            <a:r>
              <a:rPr lang="nl-NL" sz="1600" dirty="0" smtClean="0"/>
              <a:t> (</a:t>
            </a:r>
            <a:r>
              <a:rPr lang="nl-NL" sz="1600" dirty="0" err="1" smtClean="0"/>
              <a:t>ww</a:t>
            </a:r>
            <a:r>
              <a:rPr lang="nl-NL" sz="1600" dirty="0" smtClean="0"/>
              <a:t> Repelsteeltje), voorwerp 123456 gevonden via zoekfunctie. Systeem toont hoogste bod: € 240.</a:t>
            </a:r>
          </a:p>
          <a:p>
            <a:pPr lvl="2" eaLnBrk="1" hangingPunct="1">
              <a:lnSpc>
                <a:spcPct val="90000"/>
              </a:lnSpc>
              <a:defRPr/>
            </a:pPr>
            <a:r>
              <a:rPr lang="nl-NL" sz="1600" dirty="0" smtClean="0"/>
              <a:t>Op knop Breng Bod Uit geklikt, waarop invulveld voor bod verscheen. Hierin € 300 ingevuld en op knop Plaats Bod geklikt.</a:t>
            </a:r>
          </a:p>
          <a:p>
            <a:pPr lvl="1" eaLnBrk="1" hangingPunct="1">
              <a:lnSpc>
                <a:spcPct val="90000"/>
              </a:lnSpc>
              <a:defRPr/>
            </a:pPr>
            <a:r>
              <a:rPr lang="nl-NL" sz="1800" dirty="0" smtClean="0"/>
              <a:t>Uitkomst:</a:t>
            </a:r>
          </a:p>
          <a:p>
            <a:pPr lvl="2" eaLnBrk="1" hangingPunct="1">
              <a:lnSpc>
                <a:spcPct val="90000"/>
              </a:lnSpc>
              <a:defRPr/>
            </a:pPr>
            <a:r>
              <a:rPr lang="nl-NL" sz="1600" dirty="0" smtClean="0"/>
              <a:t>Systeem geeft foutmelding "Bieden op eigen voorwerp verboden".</a:t>
            </a:r>
          </a:p>
          <a:p>
            <a:pPr lvl="1" eaLnBrk="1" hangingPunct="1">
              <a:lnSpc>
                <a:spcPct val="90000"/>
              </a:lnSpc>
              <a:defRPr/>
            </a:pPr>
            <a:r>
              <a:rPr lang="nl-NL" sz="1800" dirty="0" smtClean="0"/>
              <a:t>Opmerkingen:</a:t>
            </a:r>
          </a:p>
          <a:p>
            <a:pPr lvl="2" eaLnBrk="1" hangingPunct="1">
              <a:lnSpc>
                <a:spcPct val="90000"/>
              </a:lnSpc>
              <a:defRPr/>
            </a:pPr>
            <a:r>
              <a:rPr lang="nl-NL" sz="1600" dirty="0" smtClean="0"/>
              <a:t>Handiger als systeem al meteen bij klikken op knop Breng Bod Uit de foutmelding geeft, en niet pas na klikken op Plaats Bod.</a:t>
            </a:r>
          </a:p>
          <a:p>
            <a:pPr lvl="1" eaLnBrk="1" hangingPunct="1">
              <a:lnSpc>
                <a:spcPct val="90000"/>
              </a:lnSpc>
              <a:defRPr/>
            </a:pPr>
            <a:endParaRPr lang="nl-NL" sz="1800" dirty="0" smtClean="0"/>
          </a:p>
          <a:p>
            <a:pPr lvl="1" eaLnBrk="1" hangingPunct="1">
              <a:lnSpc>
                <a:spcPct val="90000"/>
              </a:lnSpc>
              <a:defRPr/>
            </a:pPr>
            <a:endParaRPr lang="nl-NL" sz="1800" dirty="0" smtClean="0"/>
          </a:p>
          <a:p>
            <a:pPr lvl="1" eaLnBrk="1" hangingPunct="1">
              <a:lnSpc>
                <a:spcPct val="90000"/>
              </a:lnSpc>
              <a:defRPr/>
            </a:pPr>
            <a:endParaRPr lang="nl-NL" sz="1800" dirty="0" smtClean="0"/>
          </a:p>
          <a:p>
            <a:pPr eaLnBrk="1" hangingPunct="1">
              <a:lnSpc>
                <a:spcPct val="90000"/>
              </a:lnSpc>
              <a:buFont typeface="Wingdings" pitchFamily="2" charset="2"/>
              <a:buNone/>
              <a:defRPr/>
            </a:pPr>
            <a:endParaRPr lang="nl-NL" sz="800" dirty="0" smtClean="0"/>
          </a:p>
        </p:txBody>
      </p:sp>
    </p:spTree>
    <p:extLst>
      <p:ext uri="{BB962C8B-B14F-4D97-AF65-F5344CB8AC3E}">
        <p14:creationId xmlns:p14="http://schemas.microsoft.com/office/powerpoint/2010/main" val="1915009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HAN Default">
  <a:themeElements>
    <a:clrScheme name="HAN Defaul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HAN Defau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Defaul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Defaul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Defaul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Defaul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DD321ACC888A4483B2006F77AF8746" ma:contentTypeVersion="0" ma:contentTypeDescription="Een nieuw document maken." ma:contentTypeScope="" ma:versionID="a1dde622771c46d6bb6141d089d51fff">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1BEEAA9-BC6A-497D-AFFE-94CCFFCAA337}"/>
</file>

<file path=customXml/itemProps2.xml><?xml version="1.0" encoding="utf-8"?>
<ds:datastoreItem xmlns:ds="http://schemas.openxmlformats.org/officeDocument/2006/customXml" ds:itemID="{81575AD8-8E1A-4398-AD2A-211FA8CE51E3}"/>
</file>

<file path=customXml/itemProps3.xml><?xml version="1.0" encoding="utf-8"?>
<ds:datastoreItem xmlns:ds="http://schemas.openxmlformats.org/officeDocument/2006/customXml" ds:itemID="{5A70F963-B08F-4576-B855-4B8FE8FDB166}"/>
</file>

<file path=docProps/app.xml><?xml version="1.0" encoding="utf-8"?>
<Properties xmlns="http://schemas.openxmlformats.org/officeDocument/2006/extended-properties" xmlns:vt="http://schemas.openxmlformats.org/officeDocument/2006/docPropsVTypes">
  <Template>HAN standaard NL</Template>
  <TotalTime>3860</TotalTime>
  <Words>3286</Words>
  <Application>Microsoft Office PowerPoint</Application>
  <PresentationFormat>Diavoorstelling (4:3)</PresentationFormat>
  <Paragraphs>256</Paragraphs>
  <Slides>21</Slides>
  <Notes>5</Notes>
  <HiddenSlides>1</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21</vt:i4>
      </vt:variant>
    </vt:vector>
  </HeadingPairs>
  <TitlesOfParts>
    <vt:vector size="26" baseType="lpstr">
      <vt:lpstr>Arial</vt:lpstr>
      <vt:lpstr>Calibri</vt:lpstr>
      <vt:lpstr>Times New Roman</vt:lpstr>
      <vt:lpstr>Wingdings</vt:lpstr>
      <vt:lpstr>HAN Default</vt:lpstr>
      <vt:lpstr>Workshop Testen</vt:lpstr>
      <vt:lpstr>Actueel nieuws</vt:lpstr>
      <vt:lpstr>Wat is testen?</vt:lpstr>
      <vt:lpstr>Waarom is testen belangrijk?</vt:lpstr>
      <vt:lpstr>Testen hoe doe je dat?</vt:lpstr>
      <vt:lpstr>Voorbeeld testset </vt:lpstr>
      <vt:lpstr>Hoe ziet een testset er uit?</vt:lpstr>
      <vt:lpstr>Testset opstellen</vt:lpstr>
      <vt:lpstr>Voorbeeld uitvoering testset </vt:lpstr>
      <vt:lpstr>Hoe ziet een testuitvoering er uit?</vt:lpstr>
      <vt:lpstr>Voorbeeld testrapport </vt:lpstr>
      <vt:lpstr>Hoe ziet een testrapport er uit?</vt:lpstr>
      <vt:lpstr>Opdracht</vt:lpstr>
      <vt:lpstr>Workshop Testen</vt:lpstr>
      <vt:lpstr>Welke specificaties wel/niet testen?</vt:lpstr>
      <vt:lpstr>Welke specificaties wel/niet testen?</vt:lpstr>
      <vt:lpstr>Welke specificaties wel/niet testen?</vt:lpstr>
      <vt:lpstr>Welke specificaties wel/niet testen?</vt:lpstr>
      <vt:lpstr>Workshop Testen</vt:lpstr>
      <vt:lpstr>Valkuilen</vt:lpstr>
      <vt:lpstr>Succes met testen  voor meer informatie zie ook:   link</vt:lpstr>
    </vt:vector>
  </TitlesOfParts>
  <Company>HAN University of Applied Sciences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Arnoud van Bers</dc:creator>
  <cp:keywords>APC</cp:keywords>
  <cp:lastModifiedBy>Gerrit Vogelzang</cp:lastModifiedBy>
  <cp:revision>38</cp:revision>
  <dcterms:created xsi:type="dcterms:W3CDTF">2012-08-27T13:05:26Z</dcterms:created>
  <dcterms:modified xsi:type="dcterms:W3CDTF">2013-12-18T07:46:05Z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0x010100A7DD321ACC888A4483B2006F77AF8746</vt:lpwstr>
  </property>
</Properties>
</file>