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482" r:id="rId2"/>
    <p:sldId id="483" r:id="rId3"/>
    <p:sldId id="484" r:id="rId4"/>
    <p:sldId id="485" r:id="rId5"/>
    <p:sldId id="508" r:id="rId6"/>
    <p:sldId id="509" r:id="rId7"/>
    <p:sldId id="510" r:id="rId8"/>
    <p:sldId id="511" r:id="rId9"/>
    <p:sldId id="513" r:id="rId10"/>
    <p:sldId id="456" r:id="rId11"/>
    <p:sldId id="458" r:id="rId12"/>
    <p:sldId id="457" r:id="rId13"/>
    <p:sldId id="459" r:id="rId14"/>
    <p:sldId id="460" r:id="rId15"/>
    <p:sldId id="427" r:id="rId16"/>
    <p:sldId id="498" r:id="rId17"/>
    <p:sldId id="428" r:id="rId18"/>
    <p:sldId id="495" r:id="rId19"/>
    <p:sldId id="496" r:id="rId20"/>
    <p:sldId id="433" r:id="rId21"/>
    <p:sldId id="434" r:id="rId22"/>
    <p:sldId id="506" r:id="rId23"/>
    <p:sldId id="488" r:id="rId24"/>
    <p:sldId id="497" r:id="rId25"/>
  </p:sldIdLst>
  <p:sldSz cx="9144000" cy="6858000" type="overhead"/>
  <p:notesSz cx="6794500" cy="99314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66"/>
    <a:srgbClr val="CC0000"/>
    <a:srgbClr val="000000"/>
    <a:srgbClr val="B2B2B2"/>
    <a:srgbClr val="000099"/>
    <a:srgbClr val="99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6" autoAdjust="0"/>
    <p:restoredTop sz="94362" autoAdjust="0"/>
  </p:normalViewPr>
  <p:slideViewPr>
    <p:cSldViewPr>
      <p:cViewPr>
        <p:scale>
          <a:sx n="75" d="100"/>
          <a:sy n="75" d="100"/>
        </p:scale>
        <p:origin x="-1206" y="-24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128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2079ABD-9785-4A62-9C61-E86383577C92}" type="datetime1">
              <a:rPr lang="en-GB"/>
              <a:pPr>
                <a:defRPr/>
              </a:pPr>
              <a:t>10/09/2012</a:t>
            </a:fld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D86BE98-32FB-486F-8893-726116442BB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525CB4-728F-4156-8C74-C6A562D40196}" type="datetime1">
              <a:rPr lang="en-GB"/>
              <a:pPr>
                <a:defRPr/>
              </a:pPr>
              <a:t>10/09/2012</a:t>
            </a:fld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BBBBFA5-7F95-4DD4-B39A-6C2EA50FC52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kumimoji="1"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286000" y="2667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en-GB" sz="1800" b="0">
              <a:solidFill>
                <a:schemeClr val="tx1"/>
              </a:solidFill>
            </a:endParaRP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533400"/>
            <a:ext cx="7772400" cy="1143000"/>
          </a:xfrm>
        </p:spPr>
        <p:txBody>
          <a:bodyPr anchor="ctr"/>
          <a:lstStyle>
            <a:lvl1pPr algn="ctr">
              <a:defRPr sz="2400"/>
            </a:lvl1pPr>
          </a:lstStyle>
          <a:p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100000"/>
              </a:lnSpc>
              <a:defRPr kumimoji="1" sz="1400" b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kumimoji="1"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13" y="5962650"/>
            <a:ext cx="585787" cy="885825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12519434-7FC5-4A76-8516-62EB59528EC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1866900" cy="4953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43000" y="838200"/>
            <a:ext cx="5448300" cy="4953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1" descr="BG_PPT~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86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3100" y="64230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defRPr sz="1000">
                <a:solidFill>
                  <a:srgbClr val="00009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8087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400800"/>
            <a:ext cx="1828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0" hangingPunct="0">
              <a:lnSpc>
                <a:spcPct val="100000"/>
              </a:lnSpc>
              <a:defRPr kumimoji="1" sz="12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8089" name="Text Box 25"/>
          <p:cNvSpPr txBox="1">
            <a:spLocks noChangeArrowheads="1"/>
          </p:cNvSpPr>
          <p:nvPr userDrawn="1"/>
        </p:nvSpPr>
        <p:spPr bwMode="auto">
          <a:xfrm>
            <a:off x="990600" y="60198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defRPr/>
            </a:pPr>
            <a:endParaRPr kumimoji="1" lang="en-GB" sz="1800" b="0">
              <a:solidFill>
                <a:schemeClr val="tx1"/>
              </a:solidFill>
            </a:endParaRPr>
          </a:p>
        </p:txBody>
      </p:sp>
      <p:sp>
        <p:nvSpPr>
          <p:cNvPr id="88091" name="Text Box 27"/>
          <p:cNvSpPr txBox="1">
            <a:spLocks noChangeArrowheads="1"/>
          </p:cNvSpPr>
          <p:nvPr userDrawn="1"/>
        </p:nvSpPr>
        <p:spPr bwMode="auto">
          <a:xfrm>
            <a:off x="381000" y="5129213"/>
            <a:ext cx="685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88096" name="Line 32"/>
          <p:cNvSpPr>
            <a:spLocks noChangeShapeType="1"/>
          </p:cNvSpPr>
          <p:nvPr userDrawn="1"/>
        </p:nvSpPr>
        <p:spPr bwMode="auto">
          <a:xfrm>
            <a:off x="1143000" y="1066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  <p:sp>
        <p:nvSpPr>
          <p:cNvPr id="88097" name="Line 33"/>
          <p:cNvSpPr>
            <a:spLocks noChangeShapeType="1"/>
          </p:cNvSpPr>
          <p:nvPr userDrawn="1"/>
        </p:nvSpPr>
        <p:spPr bwMode="auto">
          <a:xfrm>
            <a:off x="1981200" y="62484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4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jUcewj_YDJ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4581525"/>
            <a:ext cx="7467600" cy="1133475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nl-NL" sz="1800" b="1" dirty="0" err="1" smtClean="0">
                <a:solidFill>
                  <a:srgbClr val="000066"/>
                </a:solidFill>
                <a:latin typeface="Verdana" pitchFamily="34" charset="0"/>
              </a:rPr>
              <a:t>I-propedeuse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, </a:t>
            </a:r>
            <a:r>
              <a:rPr lang="nl-NL" sz="1800" b="1" dirty="0" err="1" smtClean="0">
                <a:solidFill>
                  <a:srgbClr val="000066"/>
                </a:solidFill>
                <a:latin typeface="Verdana" pitchFamily="34" charset="0"/>
              </a:rPr>
              <a:t>I-project</a:t>
            </a:r>
            <a:r>
              <a:rPr lang="nl-NL" sz="1800" b="1" dirty="0" smtClean="0">
                <a:solidFill>
                  <a:srgbClr val="000066"/>
                </a:solidFill>
                <a:latin typeface="Verdana" pitchFamily="34" charset="0"/>
              </a:rPr>
              <a:t>, 2012-2013, blok 1</a:t>
            </a:r>
          </a:p>
          <a:p>
            <a:pPr algn="ctr" eaLnBrk="1" hangingPunct="1">
              <a:buFont typeface="Wingdings" pitchFamily="2" charset="2"/>
              <a:buNone/>
            </a:pPr>
            <a:endParaRPr lang="nl-NL" sz="1800" b="1" dirty="0" smtClean="0">
              <a:solidFill>
                <a:srgbClr val="000066"/>
              </a:solidFill>
              <a:latin typeface="Verdana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143000" y="1428750"/>
            <a:ext cx="7467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nl-NL" sz="3200" dirty="0">
                <a:solidFill>
                  <a:srgbClr val="CC0000"/>
                </a:solidFill>
              </a:rPr>
              <a:t>Les </a:t>
            </a:r>
            <a:r>
              <a:rPr lang="nl-NL" sz="3200" dirty="0" smtClean="0">
                <a:solidFill>
                  <a:srgbClr val="CC0000"/>
                </a:solidFill>
              </a:rPr>
              <a:t>3a </a:t>
            </a:r>
            <a:r>
              <a:rPr lang="nl-NL" sz="3200" dirty="0">
                <a:solidFill>
                  <a:srgbClr val="CC0000"/>
                </a:solidFill>
              </a:rPr>
              <a:t>Vaardigheden</a:t>
            </a:r>
          </a:p>
          <a:p>
            <a:pPr algn="ctr"/>
            <a:endParaRPr lang="nl-NL" sz="3200" dirty="0">
              <a:solidFill>
                <a:srgbClr val="CC0000"/>
              </a:solidFill>
            </a:endParaRPr>
          </a:p>
          <a:p>
            <a:pPr algn="ctr"/>
            <a:r>
              <a:rPr lang="nl-NL" sz="3200" dirty="0">
                <a:solidFill>
                  <a:srgbClr val="CC0000"/>
                </a:solidFill>
              </a:rPr>
              <a:t>Samenwerken, </a:t>
            </a:r>
            <a:r>
              <a:rPr lang="nl-NL" sz="3200" dirty="0" smtClean="0">
                <a:solidFill>
                  <a:srgbClr val="CC0000"/>
                </a:solidFill>
              </a:rPr>
              <a:t>vergaderen</a:t>
            </a:r>
            <a:r>
              <a:rPr lang="nl-NL" sz="3200" dirty="0">
                <a:solidFill>
                  <a:srgbClr val="CC0000"/>
                </a:solidFill>
              </a:rPr>
              <a:t/>
            </a:r>
            <a:br>
              <a:rPr lang="nl-NL" sz="3200" dirty="0">
                <a:solidFill>
                  <a:srgbClr val="CC0000"/>
                </a:solidFill>
              </a:rPr>
            </a:br>
            <a:endParaRPr lang="nl-NL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Vergaderen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3088" indent="-533400">
              <a:buFont typeface="Wingdings" pitchFamily="2" charset="2"/>
              <a:buNone/>
              <a:defRPr/>
            </a:pPr>
            <a:r>
              <a:rPr lang="nl-NL" dirty="0" smtClean="0">
                <a:solidFill>
                  <a:schemeClr val="bg2"/>
                </a:solidFill>
              </a:rPr>
              <a:t>Commercial landmacht</a:t>
            </a:r>
            <a:r>
              <a:rPr lang="nl-NL" dirty="0" smtClean="0">
                <a:solidFill>
                  <a:schemeClr val="bg2"/>
                </a:solidFill>
                <a:hlinkClick r:id="rId2"/>
              </a:rPr>
              <a:t> </a:t>
            </a:r>
            <a:r>
              <a:rPr lang="nl-NL" dirty="0" smtClean="0">
                <a:hlinkClick r:id="rId2"/>
              </a:rPr>
              <a:t>http://www.youtube.com/watch?v=jUcewj_YDJ4</a:t>
            </a:r>
            <a:endParaRPr lang="nl-NL" dirty="0" smtClean="0"/>
          </a:p>
          <a:p>
            <a:pPr marL="573088" indent="-533400">
              <a:buFont typeface="Wingdings" pitchFamily="2" charset="2"/>
              <a:buNone/>
              <a:defRPr/>
            </a:pPr>
            <a:endParaRPr lang="nl-NL" dirty="0" smtClean="0">
              <a:solidFill>
                <a:srgbClr val="000066"/>
              </a:solidFill>
            </a:endParaRPr>
          </a:p>
          <a:p>
            <a:pPr marL="573088" indent="-533400">
              <a:buFont typeface="Wingdings" pitchFamily="2" charset="2"/>
              <a:buNone/>
              <a:defRPr/>
            </a:pPr>
            <a:r>
              <a:rPr lang="nl-NL" dirty="0" smtClean="0">
                <a:solidFill>
                  <a:srgbClr val="000066"/>
                </a:solidFill>
              </a:rPr>
              <a:t>Recept succesvolle vergadering?</a:t>
            </a:r>
          </a:p>
          <a:p>
            <a:pPr marL="573088" indent="-533400">
              <a:buFont typeface="Wingdings" pitchFamily="2" charset="2"/>
              <a:buNone/>
              <a:defRPr/>
            </a:pPr>
            <a:endParaRPr lang="nl-NL" dirty="0" smtClean="0">
              <a:solidFill>
                <a:srgbClr val="000066"/>
              </a:solidFill>
            </a:endParaRPr>
          </a:p>
          <a:p>
            <a:pPr marL="573088" indent="-533400">
              <a:defRPr/>
            </a:pPr>
            <a:r>
              <a:rPr lang="nl-NL" dirty="0" smtClean="0">
                <a:solidFill>
                  <a:srgbClr val="000066"/>
                </a:solidFill>
              </a:rPr>
              <a:t>Deelnemers, leider </a:t>
            </a:r>
          </a:p>
          <a:p>
            <a:pPr marL="573088" indent="-533400">
              <a:defRPr/>
            </a:pPr>
            <a:r>
              <a:rPr lang="nl-NL" dirty="0" smtClean="0">
                <a:solidFill>
                  <a:srgbClr val="000066"/>
                </a:solidFill>
              </a:rPr>
              <a:t>Notulist, structuur</a:t>
            </a:r>
          </a:p>
          <a:p>
            <a:pPr marL="573088" indent="-533400">
              <a:defRPr/>
            </a:pPr>
            <a:r>
              <a:rPr lang="nl-NL" dirty="0" smtClean="0">
                <a:solidFill>
                  <a:srgbClr val="000066"/>
                </a:solidFill>
              </a:rPr>
              <a:t>Agenda, inhoudelijke punten, doel per onderwerp</a:t>
            </a:r>
          </a:p>
          <a:p>
            <a:pPr marL="573088" indent="-533400">
              <a:defRPr/>
            </a:pPr>
            <a:r>
              <a:rPr lang="nl-NL" dirty="0" smtClean="0">
                <a:solidFill>
                  <a:srgbClr val="000066"/>
                </a:solidFill>
              </a:rPr>
              <a:t>Tijdsplanning, ruimte, koffie</a:t>
            </a:r>
          </a:p>
          <a:p>
            <a:pPr>
              <a:defRPr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Vergaderen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3088" indent="-533400">
              <a:defRPr/>
            </a:pPr>
            <a:endParaRPr lang="en-US" dirty="0" smtClean="0">
              <a:solidFill>
                <a:srgbClr val="000066"/>
              </a:solidFill>
            </a:endParaRPr>
          </a:p>
          <a:p>
            <a:pPr marL="573088" indent="-533400">
              <a:defRPr/>
            </a:pPr>
            <a:r>
              <a:rPr lang="nl-NL" dirty="0" smtClean="0">
                <a:solidFill>
                  <a:srgbClr val="000066"/>
                </a:solidFill>
              </a:rPr>
              <a:t>Agenda en notulen</a:t>
            </a:r>
          </a:p>
          <a:p>
            <a:pPr marL="573088" indent="-533400">
              <a:defRPr/>
            </a:pPr>
            <a:endParaRPr lang="nl-NL" dirty="0" smtClean="0">
              <a:solidFill>
                <a:srgbClr val="000066"/>
              </a:solidFill>
            </a:endParaRPr>
          </a:p>
          <a:p>
            <a:pPr marL="573088" indent="-533400">
              <a:defRPr/>
            </a:pPr>
            <a:r>
              <a:rPr lang="nl-NL" dirty="0" smtClean="0">
                <a:solidFill>
                  <a:srgbClr val="000066"/>
                </a:solidFill>
              </a:rPr>
              <a:t>Taken voorzitter</a:t>
            </a:r>
          </a:p>
          <a:p>
            <a:pPr marL="573088" indent="-533400">
              <a:buFont typeface="Wingdings" pitchFamily="2" charset="2"/>
              <a:buNone/>
              <a:defRPr/>
            </a:pPr>
            <a:endParaRPr lang="nl-NL" dirty="0" smtClean="0">
              <a:solidFill>
                <a:srgbClr val="000066"/>
              </a:solidFill>
            </a:endParaRPr>
          </a:p>
          <a:p>
            <a:pPr marL="573088" indent="-533400">
              <a:defRPr/>
            </a:pPr>
            <a:r>
              <a:rPr lang="nl-NL" dirty="0" smtClean="0">
                <a:solidFill>
                  <a:srgbClr val="000066"/>
                </a:solidFill>
              </a:rPr>
              <a:t>Valkuilen</a:t>
            </a:r>
          </a:p>
          <a:p>
            <a:pPr>
              <a:defRPr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129088"/>
          </a:xfrm>
          <a:noFill/>
        </p:spPr>
        <p:txBody>
          <a:bodyPr/>
          <a:lstStyle/>
          <a:p>
            <a:pPr marL="573088" indent="-533400">
              <a:buFont typeface="Century Gothic" pitchFamily="34" charset="0"/>
              <a:buNone/>
            </a:pPr>
            <a:r>
              <a:rPr lang="nl-NL" sz="2000" smtClean="0">
                <a:solidFill>
                  <a:srgbClr val="000066"/>
                </a:solidFill>
              </a:rPr>
              <a:t>Opstellen:</a:t>
            </a:r>
          </a:p>
          <a:p>
            <a:pPr marL="573088" indent="-533400"/>
            <a:r>
              <a:rPr lang="nl-NL" sz="2000" smtClean="0">
                <a:solidFill>
                  <a:srgbClr val="000066"/>
                </a:solidFill>
              </a:rPr>
              <a:t>Inventarisatie van onderwerpen die besproken (kunnen) worden. </a:t>
            </a:r>
          </a:p>
          <a:p>
            <a:pPr marL="573088" indent="-533400"/>
            <a:r>
              <a:rPr lang="nl-NL" sz="2000" smtClean="0">
                <a:solidFill>
                  <a:srgbClr val="000066"/>
                </a:solidFill>
              </a:rPr>
              <a:t>Selectie van onderwerpen.</a:t>
            </a:r>
          </a:p>
          <a:p>
            <a:pPr marL="573088" indent="-533400"/>
            <a:r>
              <a:rPr lang="nl-NL" sz="2000" smtClean="0">
                <a:solidFill>
                  <a:srgbClr val="000066"/>
                </a:solidFill>
              </a:rPr>
              <a:t>Volgorde van onderwerpen bepalen.</a:t>
            </a:r>
          </a:p>
          <a:p>
            <a:pPr marL="573088" indent="-533400"/>
            <a:r>
              <a:rPr lang="nl-NL" sz="2000" smtClean="0">
                <a:solidFill>
                  <a:srgbClr val="000066"/>
                </a:solidFill>
              </a:rPr>
              <a:t>Doel van punten weergeven</a:t>
            </a:r>
          </a:p>
          <a:p>
            <a:pPr marL="1373188" lvl="2" indent="-533400">
              <a:buFont typeface="Wingdings" pitchFamily="2" charset="2"/>
              <a:buNone/>
            </a:pPr>
            <a:r>
              <a:rPr lang="nl-NL" smtClean="0">
                <a:solidFill>
                  <a:srgbClr val="000066"/>
                </a:solidFill>
              </a:rPr>
              <a:t>(informeren, meningsvorming, besluitvorming)</a:t>
            </a:r>
          </a:p>
          <a:p>
            <a:pPr marL="573088" indent="-533400"/>
            <a:r>
              <a:rPr lang="nl-NL" sz="2000" smtClean="0">
                <a:solidFill>
                  <a:srgbClr val="000066"/>
                </a:solidFill>
              </a:rPr>
              <a:t>Maximale tijd per gepland punt</a:t>
            </a:r>
            <a:endParaRPr lang="en-US" sz="2000" smtClean="0">
              <a:solidFill>
                <a:srgbClr val="000066"/>
              </a:solidFill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00000"/>
                </a:solidFill>
              </a:rPr>
              <a:t>Agenda - voorbereiding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129088"/>
          </a:xfrm>
          <a:noFill/>
        </p:spPr>
        <p:txBody>
          <a:bodyPr/>
          <a:lstStyle/>
          <a:p>
            <a:pPr marL="573088" indent="-533400">
              <a:buFont typeface="Arial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Opening en agenda</a:t>
            </a:r>
          </a:p>
          <a:p>
            <a:pPr marL="573088" indent="-533400">
              <a:buFont typeface="Arial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Wisselende agendapunten </a:t>
            </a:r>
          </a:p>
          <a:p>
            <a:pPr marL="573088" indent="-533400">
              <a:buFont typeface="Arial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Goedkeuring notulen vorige vergadering </a:t>
            </a:r>
          </a:p>
          <a:p>
            <a:pPr marL="573088" indent="-533400">
              <a:buFont typeface="Arial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Ingekomen stukken</a:t>
            </a:r>
          </a:p>
          <a:p>
            <a:pPr marL="573088" indent="-533400">
              <a:buFont typeface="Arial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Mededelingen</a:t>
            </a:r>
          </a:p>
          <a:p>
            <a:pPr marL="573088" indent="-533400">
              <a:buFont typeface="Arial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Sluiting</a:t>
            </a:r>
          </a:p>
          <a:p>
            <a:pPr marL="573088" indent="-533400">
              <a:buFont typeface="Arial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Rondvraag</a:t>
            </a:r>
          </a:p>
          <a:p>
            <a:pPr marL="573088" indent="-533400">
              <a:buFont typeface="Arial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Wat verder ter tafel komt</a:t>
            </a:r>
            <a:endParaRPr lang="en-US" sz="2000" smtClean="0">
              <a:solidFill>
                <a:srgbClr val="000066"/>
              </a:solidFill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00000"/>
                </a:solidFill>
              </a:rPr>
              <a:t>Agenda – opzet?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129088"/>
          </a:xfrm>
          <a:noFill/>
        </p:spPr>
        <p:txBody>
          <a:bodyPr/>
          <a:lstStyle/>
          <a:p>
            <a:pPr marL="573088" indent="-533400">
              <a:buFont typeface="Century Gothic" pitchFamily="34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Opening en agenda</a:t>
            </a:r>
          </a:p>
          <a:p>
            <a:pPr marL="573088" indent="-533400">
              <a:buFont typeface="Century Gothic" pitchFamily="34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Wat verder ter tafel komt</a:t>
            </a:r>
          </a:p>
          <a:p>
            <a:pPr marL="573088" indent="-533400">
              <a:buFont typeface="Century Gothic" pitchFamily="34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Goedkeuring notulen vorige vergadering </a:t>
            </a:r>
          </a:p>
          <a:p>
            <a:pPr marL="573088" indent="-533400">
              <a:buFont typeface="Century Gothic" pitchFamily="34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Mededelingen</a:t>
            </a:r>
          </a:p>
          <a:p>
            <a:pPr marL="573088" indent="-533400">
              <a:buFont typeface="Century Gothic" pitchFamily="34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Ingekomen stukken</a:t>
            </a:r>
          </a:p>
          <a:p>
            <a:pPr marL="573088" indent="-533400">
              <a:buFont typeface="Century Gothic" pitchFamily="34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Wisselende agendapunten </a:t>
            </a:r>
          </a:p>
          <a:p>
            <a:pPr marL="573088" indent="-533400">
              <a:buFont typeface="Century Gothic" pitchFamily="34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Rondvraag</a:t>
            </a:r>
          </a:p>
          <a:p>
            <a:pPr marL="573088" indent="-533400">
              <a:buFont typeface="Century Gothic" pitchFamily="34" charset="0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Sluiting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00000"/>
                </a:solidFill>
              </a:rPr>
              <a:t>Agenda – opzet?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129088"/>
          </a:xfrm>
          <a:noFill/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nl-NL" sz="2000" b="1" smtClean="0">
                <a:solidFill>
                  <a:srgbClr val="000066"/>
                </a:solidFill>
              </a:rPr>
              <a:t>Kop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nl-NL" sz="2000" smtClean="0">
                <a:solidFill>
                  <a:srgbClr val="000066"/>
                </a:solidFill>
              </a:rPr>
              <a:t>	- namen (groep)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nl-NL" sz="2000" smtClean="0">
                <a:solidFill>
                  <a:srgbClr val="000066"/>
                </a:solidFill>
              </a:rPr>
              <a:t>	- datum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nl-NL" sz="2000" smtClean="0">
                <a:solidFill>
                  <a:srgbClr val="000066"/>
                </a:solidFill>
              </a:rPr>
              <a:t>	- tijdstip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nl-NL" sz="2000" smtClean="0">
                <a:solidFill>
                  <a:srgbClr val="000066"/>
                </a:solidFill>
              </a:rPr>
              <a:t>	- plaats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endParaRPr lang="nl-NL" sz="2000" smtClean="0">
              <a:solidFill>
                <a:srgbClr val="000066"/>
              </a:solidFill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nl-NL" sz="2000" b="1" smtClean="0">
                <a:solidFill>
                  <a:srgbClr val="000066"/>
                </a:solidFill>
              </a:rPr>
              <a:t>Agendapunten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Opening en agenda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Mededelingen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Goedkeuring notulen vorige vergadering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Ingekomen stukken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Wisselende agendapunten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W.v.t.t.k.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Rondvraag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nl-NL" sz="2000" smtClean="0">
                <a:solidFill>
                  <a:srgbClr val="000066"/>
                </a:solidFill>
              </a:rPr>
              <a:t>Sluiting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00000"/>
                </a:solidFill>
              </a:rPr>
              <a:t>Agenda – de juiste opzet!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Notulen - 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>
                <a:solidFill>
                  <a:srgbClr val="000066"/>
                </a:solidFill>
              </a:rPr>
              <a:t>Geheugensteun</a:t>
            </a:r>
          </a:p>
          <a:p>
            <a:r>
              <a:rPr lang="nl-NL" smtClean="0">
                <a:solidFill>
                  <a:srgbClr val="000066"/>
                </a:solidFill>
              </a:rPr>
              <a:t>Hulpmiddel bij plannen</a:t>
            </a:r>
          </a:p>
          <a:p>
            <a:r>
              <a:rPr lang="nl-NL" smtClean="0">
                <a:solidFill>
                  <a:srgbClr val="000066"/>
                </a:solidFill>
              </a:rPr>
              <a:t>Controle of afspraken zijn nagekomen</a:t>
            </a:r>
          </a:p>
          <a:p>
            <a:r>
              <a:rPr lang="nl-NL" smtClean="0">
                <a:solidFill>
                  <a:srgbClr val="000066"/>
                </a:solidFill>
              </a:rPr>
              <a:t>Afwezigen/anderen informeren</a:t>
            </a:r>
          </a:p>
          <a:p>
            <a:r>
              <a:rPr lang="nl-NL" smtClean="0">
                <a:solidFill>
                  <a:srgbClr val="000066"/>
                </a:solidFill>
              </a:rPr>
              <a:t>Verantwoording afleggen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129088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nl-NL" sz="2000" b="1" dirty="0" smtClean="0">
                <a:solidFill>
                  <a:srgbClr val="000066"/>
                </a:solidFill>
              </a:rPr>
              <a:t>Kop </a:t>
            </a:r>
          </a:p>
          <a:p>
            <a:pPr marL="438150" indent="-381000">
              <a:lnSpc>
                <a:spcPct val="80000"/>
              </a:lnSpc>
              <a:buFontTx/>
              <a:buNone/>
              <a:defRPr/>
            </a:pPr>
            <a:r>
              <a:rPr lang="nl-NL" sz="2000" dirty="0" smtClean="0">
                <a:solidFill>
                  <a:srgbClr val="000066"/>
                </a:solidFill>
              </a:rPr>
              <a:t>- plaats </a:t>
            </a:r>
          </a:p>
          <a:p>
            <a:pPr marL="438150" indent="-381000">
              <a:lnSpc>
                <a:spcPct val="80000"/>
              </a:lnSpc>
              <a:buFontTx/>
              <a:buNone/>
              <a:defRPr/>
            </a:pPr>
            <a:r>
              <a:rPr lang="nl-NL" sz="2000" dirty="0" smtClean="0">
                <a:solidFill>
                  <a:srgbClr val="000066"/>
                </a:solidFill>
              </a:rPr>
              <a:t>- datum </a:t>
            </a:r>
          </a:p>
          <a:p>
            <a:pPr marL="438150" indent="-381000">
              <a:lnSpc>
                <a:spcPct val="80000"/>
              </a:lnSpc>
              <a:buFontTx/>
              <a:buNone/>
              <a:defRPr/>
            </a:pPr>
            <a:r>
              <a:rPr lang="nl-NL" sz="2000" dirty="0" smtClean="0">
                <a:solidFill>
                  <a:srgbClr val="000066"/>
                </a:solidFill>
              </a:rPr>
              <a:t>- tijdstip </a:t>
            </a:r>
          </a:p>
          <a:p>
            <a:pPr marL="438150" indent="-381000">
              <a:lnSpc>
                <a:spcPct val="80000"/>
              </a:lnSpc>
              <a:buFontTx/>
              <a:buNone/>
              <a:defRPr/>
            </a:pPr>
            <a:r>
              <a:rPr lang="nl-NL" sz="2000" dirty="0" smtClean="0">
                <a:solidFill>
                  <a:srgbClr val="000066"/>
                </a:solidFill>
              </a:rPr>
              <a:t>- naam vergaderende organisatie </a:t>
            </a:r>
          </a:p>
          <a:p>
            <a:pPr marL="438150" indent="-381000">
              <a:lnSpc>
                <a:spcPct val="80000"/>
              </a:lnSpc>
              <a:buFontTx/>
              <a:buNone/>
              <a:defRPr/>
            </a:pPr>
            <a:r>
              <a:rPr lang="nl-NL" sz="2000" dirty="0" smtClean="0">
                <a:solidFill>
                  <a:srgbClr val="000066"/>
                </a:solidFill>
              </a:rPr>
              <a:t>- aan- en afwezigen (voor- en achternaam)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endParaRPr lang="nl-NL" sz="2000" dirty="0" smtClean="0">
              <a:solidFill>
                <a:srgbClr val="000066"/>
              </a:solidFill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nl-NL" sz="2000" b="1" dirty="0" smtClean="0">
                <a:solidFill>
                  <a:srgbClr val="000066"/>
                </a:solidFill>
              </a:rPr>
              <a:t>Agendapunten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nl-NL" sz="2000" dirty="0" smtClean="0">
                <a:solidFill>
                  <a:srgbClr val="000066"/>
                </a:solidFill>
              </a:rPr>
              <a:t>Per punt: korte samenvatting (discussie en besluitvorming)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endParaRPr lang="nl-NL" sz="2000" dirty="0" smtClean="0">
              <a:solidFill>
                <a:srgbClr val="000066"/>
              </a:solidFill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nl-NL" sz="2000" b="1" i="1" dirty="0" smtClean="0">
                <a:solidFill>
                  <a:srgbClr val="000066"/>
                </a:solidFill>
              </a:rPr>
              <a:t>Besluitenlijst </a:t>
            </a:r>
            <a:r>
              <a:rPr lang="nl-NL" sz="2000" i="1" dirty="0" smtClean="0">
                <a:solidFill>
                  <a:srgbClr val="000066"/>
                </a:solidFill>
              </a:rPr>
              <a:t>(wat is er besloten?)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endParaRPr lang="nl-NL" sz="2000" b="1" dirty="0" smtClean="0">
              <a:solidFill>
                <a:srgbClr val="000066"/>
              </a:solidFill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nl-NL" sz="2000" b="1" dirty="0" smtClean="0">
                <a:solidFill>
                  <a:srgbClr val="000066"/>
                </a:solidFill>
              </a:rPr>
              <a:t>Actielijst </a:t>
            </a:r>
            <a:r>
              <a:rPr lang="nl-NL" sz="2000" dirty="0" smtClean="0">
                <a:solidFill>
                  <a:srgbClr val="000066"/>
                </a:solidFill>
              </a:rPr>
              <a:t>(wie moet wat doen voor wanneer?)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nl-NL" sz="1800" dirty="0" smtClean="0">
                <a:solidFill>
                  <a:schemeClr val="tx1"/>
                </a:solidFill>
              </a:rPr>
              <a:t/>
            </a:r>
            <a:br>
              <a:rPr lang="nl-NL" sz="1800" dirty="0" smtClean="0">
                <a:solidFill>
                  <a:schemeClr val="tx1"/>
                </a:solidFill>
              </a:rPr>
            </a:br>
            <a:endParaRPr lang="nl-NL" sz="1800" dirty="0" smtClean="0">
              <a:solidFill>
                <a:schemeClr val="tx1"/>
              </a:solidFill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00000"/>
                </a:solidFill>
              </a:rPr>
              <a:t>Notulen - opzet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Taken van de voorzitter</a:t>
            </a:r>
            <a:endParaRPr lang="en-US" smtClean="0">
              <a:solidFill>
                <a:srgbClr val="C0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nl-NL" b="1" smtClean="0">
                <a:solidFill>
                  <a:srgbClr val="000066"/>
                </a:solidFill>
              </a:rPr>
              <a:t>Voor</a:t>
            </a:r>
            <a:r>
              <a:rPr lang="nl-NL" smtClean="0">
                <a:solidFill>
                  <a:srgbClr val="000066"/>
                </a:solidFill>
              </a:rPr>
              <a:t> de vergadering:</a:t>
            </a:r>
          </a:p>
          <a:p>
            <a:pPr>
              <a:buFont typeface="Wingdings" pitchFamily="2" charset="2"/>
              <a:buNone/>
            </a:pPr>
            <a:r>
              <a:rPr lang="nl-NL" sz="2000" smtClean="0">
                <a:solidFill>
                  <a:srgbClr val="000066"/>
                </a:solidFill>
              </a:rPr>
              <a:t> 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agenda opstellen, agendapunten bedenken 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deelnemers uitnodigen 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vergadering inhoudelijk voorbereiden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zorgen voor belangrijke stukken/bijlagen </a:t>
            </a:r>
          </a:p>
          <a:p>
            <a:r>
              <a:rPr lang="nl-NL" sz="2000" smtClean="0">
                <a:solidFill>
                  <a:srgbClr val="000066"/>
                </a:solidFill>
              </a:rPr>
              <a:t>vergaderruimte reserveren/controleren </a:t>
            </a:r>
          </a:p>
          <a:p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129088"/>
          </a:xfrm>
          <a:noFill/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nl-NL" b="1" smtClean="0">
                <a:solidFill>
                  <a:srgbClr val="000066"/>
                </a:solidFill>
              </a:rPr>
              <a:t>Tijdens</a:t>
            </a:r>
            <a:r>
              <a:rPr lang="nl-NL" smtClean="0">
                <a:solidFill>
                  <a:srgbClr val="000066"/>
                </a:solidFill>
              </a:rPr>
              <a:t> de vergadering:  </a:t>
            </a:r>
          </a:p>
          <a:p>
            <a:pPr marL="457200" indent="-457200">
              <a:buFont typeface="Wingdings" pitchFamily="2" charset="2"/>
              <a:buChar char="§"/>
            </a:pPr>
            <a:endParaRPr lang="nl-NL" smtClean="0">
              <a:solidFill>
                <a:srgbClr val="000066"/>
              </a:solidFill>
            </a:endParaRP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beurtverdeling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discussie bevorderen 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heldere besluitvorming 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tijdschema bewaken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notulist in de gaten houden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goed samenvatten 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sfeer bewaken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00000"/>
                </a:solidFill>
              </a:rPr>
              <a:t>Taken van de voorzitter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011612"/>
          </a:xfrm>
          <a:noFill/>
        </p:spPr>
        <p:txBody>
          <a:bodyPr/>
          <a:lstStyle/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Rapporteren</a:t>
            </a:r>
          </a:p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Communicatie</a:t>
            </a:r>
          </a:p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Feedback</a:t>
            </a:r>
          </a:p>
          <a:p>
            <a:pPr eaLnBrk="1" hangingPunct="1"/>
            <a:endParaRPr lang="nl-NL" smtClean="0">
              <a:solidFill>
                <a:schemeClr val="tx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nl-NL" smtClean="0">
              <a:solidFill>
                <a:schemeClr val="tx1"/>
              </a:solidFill>
            </a:endParaRP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Terugblik week 2 - lesinhoud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129088"/>
          </a:xfrm>
          <a:noFill/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nl-NL" sz="2000" b="1" smtClean="0">
                <a:solidFill>
                  <a:srgbClr val="000066"/>
                </a:solidFill>
              </a:rPr>
              <a:t>Valkuilen</a:t>
            </a:r>
          </a:p>
          <a:p>
            <a:pPr marL="457200" indent="-457200">
              <a:buFont typeface="Wingdings" pitchFamily="2" charset="2"/>
              <a:buNone/>
            </a:pPr>
            <a:endParaRPr lang="nl-NL" sz="2000" smtClean="0">
              <a:solidFill>
                <a:srgbClr val="000066"/>
              </a:solidFill>
            </a:endParaRP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Besluiten worden uitgesteld tot na de vergadering.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De voorzitter neemt besluiten. 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Discussie in kleinere groepen. 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Voorzitter let niet op notulist. 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Verwarring WVTTK</a:t>
            </a:r>
            <a:r>
              <a:rPr lang="nl-NL" sz="2000" i="1" smtClean="0">
                <a:solidFill>
                  <a:srgbClr val="000066"/>
                </a:solidFill>
              </a:rPr>
              <a:t> </a:t>
            </a:r>
            <a:r>
              <a:rPr lang="nl-NL" sz="2000" smtClean="0">
                <a:solidFill>
                  <a:srgbClr val="000066"/>
                </a:solidFill>
              </a:rPr>
              <a:t>en rondvraag. 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Voorzitter vat niet samen. 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Voorzitter verwoordt besluiten niet helder.</a:t>
            </a:r>
          </a:p>
          <a:p>
            <a:pPr marL="457200" indent="-457200"/>
            <a:r>
              <a:rPr lang="nl-NL" sz="2000" smtClean="0">
                <a:solidFill>
                  <a:srgbClr val="000066"/>
                </a:solidFill>
              </a:rPr>
              <a:t>Nemen alle projectleden tijdig het woord?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00000"/>
                </a:solidFill>
              </a:rPr>
              <a:t>Vergaderen – in de praktijk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467600" cy="4129088"/>
          </a:xfrm>
          <a:noFill/>
        </p:spPr>
        <p:txBody>
          <a:bodyPr/>
          <a:lstStyle/>
          <a:p>
            <a:pPr marL="573088" indent="-533400"/>
            <a:r>
              <a:rPr lang="nl-NL" sz="2000" smtClean="0">
                <a:solidFill>
                  <a:srgbClr val="000066"/>
                </a:solidFill>
              </a:rPr>
              <a:t>Vergadering voorbereiden:</a:t>
            </a:r>
          </a:p>
          <a:p>
            <a:pPr marL="573088" indent="-533400">
              <a:buFont typeface="Century Gothic" pitchFamily="34" charset="0"/>
              <a:buNone/>
            </a:pPr>
            <a:r>
              <a:rPr lang="nl-NL" sz="2000" smtClean="0">
                <a:solidFill>
                  <a:srgbClr val="000066"/>
                </a:solidFill>
              </a:rPr>
              <a:t>- Agenda</a:t>
            </a:r>
          </a:p>
          <a:p>
            <a:pPr marL="573088" indent="-533400">
              <a:buFont typeface="Century Gothic" pitchFamily="34" charset="0"/>
              <a:buNone/>
            </a:pPr>
            <a:r>
              <a:rPr lang="nl-NL" sz="2000" smtClean="0">
                <a:solidFill>
                  <a:srgbClr val="000066"/>
                </a:solidFill>
              </a:rPr>
              <a:t>- Rol voorzitter</a:t>
            </a:r>
          </a:p>
          <a:p>
            <a:pPr marL="573088" indent="-533400">
              <a:buFont typeface="Century Gothic" pitchFamily="34" charset="0"/>
              <a:buNone/>
            </a:pPr>
            <a:r>
              <a:rPr lang="nl-NL" sz="2000" smtClean="0">
                <a:solidFill>
                  <a:srgbClr val="000066"/>
                </a:solidFill>
              </a:rPr>
              <a:t>- Rol notulist</a:t>
            </a:r>
          </a:p>
          <a:p>
            <a:pPr marL="573088" indent="-533400">
              <a:buFont typeface="Century Gothic" pitchFamily="34" charset="0"/>
              <a:buNone/>
            </a:pPr>
            <a:endParaRPr lang="nl-NL" sz="2000" smtClean="0">
              <a:solidFill>
                <a:srgbClr val="000066"/>
              </a:solidFill>
            </a:endParaRPr>
          </a:p>
          <a:p>
            <a:pPr marL="573088" indent="-533400"/>
            <a:r>
              <a:rPr lang="nl-NL" sz="2000" smtClean="0">
                <a:solidFill>
                  <a:srgbClr val="000066"/>
                </a:solidFill>
              </a:rPr>
              <a:t>Vergaderen:</a:t>
            </a:r>
          </a:p>
          <a:p>
            <a:pPr marL="573088" indent="-533400">
              <a:buFont typeface="Century Gothic" pitchFamily="34" charset="0"/>
              <a:buNone/>
            </a:pPr>
            <a:r>
              <a:rPr lang="nl-NL" sz="2000" smtClean="0">
                <a:solidFill>
                  <a:srgbClr val="000066"/>
                </a:solidFill>
              </a:rPr>
              <a:t>- Eén groep vergadert, andere groep observeert </a:t>
            </a:r>
          </a:p>
          <a:p>
            <a:pPr marL="573088" indent="-533400">
              <a:buFont typeface="Century Gothic" pitchFamily="34" charset="0"/>
              <a:buNone/>
            </a:pPr>
            <a:endParaRPr lang="nl-NL" sz="2000" smtClean="0">
              <a:solidFill>
                <a:srgbClr val="000066"/>
              </a:solidFill>
            </a:endParaRPr>
          </a:p>
          <a:p>
            <a:pPr marL="573088" indent="-533400"/>
            <a:r>
              <a:rPr lang="nl-NL" sz="2000" smtClean="0">
                <a:solidFill>
                  <a:srgbClr val="000066"/>
                </a:solidFill>
              </a:rPr>
              <a:t>Na de vergadering:</a:t>
            </a:r>
          </a:p>
          <a:p>
            <a:pPr marL="573088" indent="-533400">
              <a:buFont typeface="Wingdings" pitchFamily="2" charset="2"/>
              <a:buNone/>
            </a:pPr>
            <a:r>
              <a:rPr lang="nl-NL" sz="2000" smtClean="0">
                <a:solidFill>
                  <a:srgbClr val="000066"/>
                </a:solidFill>
              </a:rPr>
              <a:t>- Notulen van de vergadering maken.</a:t>
            </a:r>
          </a:p>
          <a:p>
            <a:pPr marL="573088" indent="-533400">
              <a:buFont typeface="Wingdings" pitchFamily="2" charset="2"/>
              <a:buNone/>
            </a:pPr>
            <a:r>
              <a:rPr lang="nl-NL" sz="2000" smtClean="0">
                <a:solidFill>
                  <a:srgbClr val="000066"/>
                </a:solidFill>
              </a:rPr>
              <a:t>- Reflecteren…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43000" y="8382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00000"/>
                </a:solidFill>
              </a:rPr>
              <a:t>Vergaderen – opdracht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066800"/>
            <a:ext cx="9144000" cy="685800"/>
          </a:xfrm>
        </p:spPr>
        <p:txBody>
          <a:bodyPr/>
          <a:lstStyle/>
          <a:p>
            <a:pPr eaLnBrk="1" hangingPunct="1"/>
            <a:r>
              <a:rPr lang="pt-BR" sz="2800" smtClean="0"/>
              <a:t> </a:t>
            </a:r>
            <a:endParaRPr lang="en-GB" sz="28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535487"/>
          </a:xfrm>
        </p:spPr>
        <p:txBody>
          <a:bodyPr/>
          <a:lstStyle/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1: Kennismaking, Planmatig werken, TVR 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2: Rapporteren, Communiceren, Feedback, IPV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3: Vergaderen, Besluiten, Samenwerken (opzet portfolio)</a:t>
            </a:r>
          </a:p>
          <a:p>
            <a:pPr eaLnBrk="1" hangingPunct="1"/>
            <a:r>
              <a:rPr lang="nl-NL" b="1" smtClean="0">
                <a:solidFill>
                  <a:srgbClr val="C00000"/>
                </a:solidFill>
              </a:rPr>
              <a:t>Week 4: Presenteren, Timemanagement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5: (tussenpresentaties)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6: Conceptportfolio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7: Laatste vragen?</a:t>
            </a:r>
          </a:p>
          <a:p>
            <a:pPr eaLnBrk="1" hangingPunct="1"/>
            <a:r>
              <a:rPr lang="nl-NL" smtClean="0">
                <a:solidFill>
                  <a:schemeClr val="tx1"/>
                </a:solidFill>
              </a:rPr>
              <a:t>Week 8: = inleverweek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143000" y="112553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Het vervolg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7467600" cy="4114800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nl-NL" b="1" dirty="0" smtClean="0">
                <a:solidFill>
                  <a:srgbClr val="000066"/>
                </a:solidFill>
              </a:rPr>
              <a:t>Maken </a:t>
            </a:r>
            <a:r>
              <a:rPr lang="nl-NL" b="1" dirty="0" smtClean="0">
                <a:solidFill>
                  <a:srgbClr val="000066"/>
                </a:solidFill>
              </a:rPr>
              <a:t>/ aanpassen:</a:t>
            </a:r>
            <a:endParaRPr lang="nl-NL" dirty="0" smtClean="0">
              <a:solidFill>
                <a:srgbClr val="000066"/>
              </a:solidFill>
            </a:endParaRPr>
          </a:p>
          <a:p>
            <a:pPr marL="457200" indent="-457200" eaLnBrk="1" hangingPunct="1">
              <a:buFontTx/>
              <a:buChar char="-"/>
            </a:pP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Agenda (</a:t>
            </a: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voorzitter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)</a:t>
            </a:r>
          </a:p>
          <a:p>
            <a:pPr marL="457200" indent="-457200" eaLnBrk="1" hangingPunct="1">
              <a:buFontTx/>
              <a:buChar char="-"/>
            </a:pP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Notulen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 (</a:t>
            </a: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notulist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)</a:t>
            </a:r>
          </a:p>
          <a:p>
            <a:pPr marL="457200" indent="-457200" eaLnBrk="1" hangingPunct="1">
              <a:buFontTx/>
              <a:buChar char="-"/>
            </a:pP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Reflecteren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…</a:t>
            </a:r>
          </a:p>
          <a:p>
            <a:pPr marL="457200" indent="-457200" eaLnBrk="1" hangingPunct="1">
              <a:buFontTx/>
              <a:buChar char="-"/>
            </a:pP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Analyse</a:t>
            </a:r>
            <a:r>
              <a:rPr lang="en-US" dirty="0" smtClean="0">
                <a:solidFill>
                  <a:srgbClr val="000066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000066"/>
                </a:solidFill>
                <a:sym typeface="Wingdings" pitchFamily="2" charset="2"/>
              </a:rPr>
              <a:t>Samenwerking</a:t>
            </a:r>
            <a:endParaRPr lang="en-US" dirty="0" smtClean="0">
              <a:solidFill>
                <a:srgbClr val="000066"/>
              </a:solidFill>
              <a:sym typeface="Wingdings" pitchFamily="2" charset="2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143000" y="1071563"/>
            <a:ext cx="75612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>
                <a:solidFill>
                  <a:srgbClr val="CC0000"/>
                </a:solidFill>
              </a:rPr>
              <a:t>Huiswerk</a:t>
            </a:r>
            <a:endParaRPr lang="en-US" sz="32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>
          <a:xfrm>
            <a:off x="1071563" y="928688"/>
            <a:ext cx="7467600" cy="685800"/>
          </a:xfrm>
        </p:spPr>
        <p:txBody>
          <a:bodyPr/>
          <a:lstStyle/>
          <a:p>
            <a:r>
              <a:rPr lang="nl-NL" smtClean="0">
                <a:solidFill>
                  <a:srgbClr val="C00000"/>
                </a:solidFill>
              </a:rPr>
              <a:t>Vragen over portfolio?</a:t>
            </a:r>
          </a:p>
        </p:txBody>
      </p:sp>
      <p:sp>
        <p:nvSpPr>
          <p:cNvPr id="36867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2205038"/>
            <a:ext cx="7467600" cy="35861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nl-NL" b="1" smtClean="0">
                <a:solidFill>
                  <a:schemeClr val="tx1"/>
                </a:solidFill>
              </a:rPr>
              <a:t>Kom langs voor feedback…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928688"/>
            <a:ext cx="7467600" cy="685800"/>
          </a:xfrm>
        </p:spPr>
        <p:txBody>
          <a:bodyPr/>
          <a:lstStyle/>
          <a:p>
            <a:pPr>
              <a:defRPr/>
            </a:pPr>
            <a:r>
              <a:rPr lang="nl-NL" dirty="0" smtClean="0">
                <a:solidFill>
                  <a:srgbClr val="CC0000"/>
                </a:solidFill>
                <a:latin typeface="+mn-lt"/>
              </a:rPr>
              <a:t>Terugblik - huiswerk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1400" b="1" dirty="0" smtClean="0">
                <a:solidFill>
                  <a:srgbClr val="000066"/>
                </a:solidFill>
              </a:rPr>
              <a:t>Bestuderen:</a:t>
            </a:r>
            <a:endParaRPr lang="nl-NL" sz="1400" dirty="0" smtClean="0">
              <a:solidFill>
                <a:srgbClr val="000066"/>
              </a:solidFill>
            </a:endParaRPr>
          </a:p>
          <a:p>
            <a:pPr lvl="0">
              <a:buNone/>
            </a:pPr>
            <a:r>
              <a:rPr lang="nl-NL" sz="1400" i="1" dirty="0" smtClean="0">
                <a:solidFill>
                  <a:srgbClr val="000066"/>
                </a:solidFill>
              </a:rPr>
              <a:t>Projectwijzer (Hummel)- </a:t>
            </a:r>
            <a:r>
              <a:rPr lang="nl-NL" sz="1400" dirty="0" smtClean="0">
                <a:solidFill>
                  <a:srgbClr val="000066"/>
                </a:solidFill>
              </a:rPr>
              <a:t>§ 4.2.3</a:t>
            </a:r>
          </a:p>
          <a:p>
            <a:pPr lvl="0">
              <a:buNone/>
            </a:pPr>
            <a:r>
              <a:rPr lang="nl-NL" sz="1400" i="1" dirty="0" smtClean="0">
                <a:solidFill>
                  <a:srgbClr val="000066"/>
                </a:solidFill>
              </a:rPr>
              <a:t>Project management (Grit)</a:t>
            </a:r>
            <a:r>
              <a:rPr lang="nl-NL" sz="1400" dirty="0" smtClean="0">
                <a:solidFill>
                  <a:srgbClr val="000066"/>
                </a:solidFill>
              </a:rPr>
              <a:t>- Hoofdstuk 8</a:t>
            </a:r>
          </a:p>
          <a:p>
            <a:pPr>
              <a:buNone/>
            </a:pPr>
            <a:r>
              <a:rPr lang="nl-NL" sz="1400" b="1" dirty="0" smtClean="0">
                <a:solidFill>
                  <a:srgbClr val="000066"/>
                </a:solidFill>
              </a:rPr>
              <a:t> </a:t>
            </a:r>
            <a:endParaRPr lang="nl-NL" sz="1400" dirty="0" smtClean="0">
              <a:solidFill>
                <a:srgbClr val="000066"/>
              </a:solidFill>
            </a:endParaRPr>
          </a:p>
          <a:p>
            <a:pPr>
              <a:buNone/>
            </a:pPr>
            <a:r>
              <a:rPr lang="nl-NL" sz="1400" b="1" dirty="0" smtClean="0">
                <a:solidFill>
                  <a:srgbClr val="000066"/>
                </a:solidFill>
              </a:rPr>
              <a:t>Maken:</a:t>
            </a:r>
            <a:r>
              <a:rPr lang="nl-NL" sz="1400" dirty="0" smtClean="0">
                <a:solidFill>
                  <a:srgbClr val="000066"/>
                </a:solidFill>
              </a:rPr>
              <a:t> </a:t>
            </a:r>
          </a:p>
          <a:p>
            <a:pPr lvl="0">
              <a:buNone/>
            </a:pPr>
            <a:r>
              <a:rPr lang="nl-NL" sz="1400" dirty="0" smtClean="0">
                <a:solidFill>
                  <a:srgbClr val="000066"/>
                </a:solidFill>
              </a:rPr>
              <a:t>Zelfevaluatie communicatiegedrag (opdracht zender – ontvanger)</a:t>
            </a:r>
          </a:p>
          <a:p>
            <a:pPr>
              <a:buNone/>
            </a:pPr>
            <a:r>
              <a:rPr lang="nl-NL" sz="1400" b="1" dirty="0" smtClean="0">
                <a:solidFill>
                  <a:srgbClr val="000066"/>
                </a:solidFill>
              </a:rPr>
              <a:t> </a:t>
            </a:r>
            <a:endParaRPr lang="nl-NL" sz="1400" dirty="0" smtClean="0">
              <a:solidFill>
                <a:srgbClr val="000066"/>
              </a:solidFill>
            </a:endParaRPr>
          </a:p>
          <a:p>
            <a:pPr>
              <a:buNone/>
            </a:pPr>
            <a:r>
              <a:rPr lang="nl-NL" sz="1400" b="1" dirty="0" smtClean="0">
                <a:solidFill>
                  <a:srgbClr val="000066"/>
                </a:solidFill>
              </a:rPr>
              <a:t>Bestuderen:</a:t>
            </a:r>
            <a:endParaRPr lang="nl-NL" sz="1400" dirty="0" smtClean="0">
              <a:solidFill>
                <a:srgbClr val="000066"/>
              </a:solidFill>
            </a:endParaRPr>
          </a:p>
          <a:p>
            <a:pPr lvl="0">
              <a:buNone/>
            </a:pPr>
            <a:r>
              <a:rPr lang="nl-NL" sz="1400" i="1" dirty="0" smtClean="0">
                <a:solidFill>
                  <a:srgbClr val="000066"/>
                </a:solidFill>
              </a:rPr>
              <a:t>Projectwijzer (Hummel)- </a:t>
            </a:r>
            <a:r>
              <a:rPr lang="nl-NL" sz="1400" dirty="0" smtClean="0">
                <a:solidFill>
                  <a:srgbClr val="000066"/>
                </a:solidFill>
              </a:rPr>
              <a:t>§ 4.2.2</a:t>
            </a:r>
          </a:p>
          <a:p>
            <a:pPr lvl="0">
              <a:buNone/>
            </a:pPr>
            <a:r>
              <a:rPr lang="nl-NL" sz="1400" i="1" dirty="0" smtClean="0">
                <a:solidFill>
                  <a:srgbClr val="000066"/>
                </a:solidFill>
              </a:rPr>
              <a:t>Project management (Grit)</a:t>
            </a:r>
            <a:r>
              <a:rPr lang="nl-NL" sz="1400" dirty="0" smtClean="0">
                <a:solidFill>
                  <a:srgbClr val="000066"/>
                </a:solidFill>
              </a:rPr>
              <a:t>- Hoofdstuk 7</a:t>
            </a:r>
          </a:p>
          <a:p>
            <a:pPr>
              <a:buNone/>
            </a:pPr>
            <a:r>
              <a:rPr lang="nl-NL" sz="1400" b="1" dirty="0" smtClean="0">
                <a:solidFill>
                  <a:srgbClr val="000066"/>
                </a:solidFill>
              </a:rPr>
              <a:t> </a:t>
            </a:r>
            <a:endParaRPr lang="nl-NL" sz="1400" dirty="0" smtClean="0">
              <a:solidFill>
                <a:srgbClr val="000066"/>
              </a:solidFill>
            </a:endParaRPr>
          </a:p>
          <a:p>
            <a:pPr>
              <a:buNone/>
            </a:pPr>
            <a:r>
              <a:rPr lang="nl-NL" sz="1400" b="1" dirty="0" smtClean="0">
                <a:solidFill>
                  <a:srgbClr val="000066"/>
                </a:solidFill>
              </a:rPr>
              <a:t>Maken:</a:t>
            </a:r>
            <a:endParaRPr lang="nl-NL" sz="1400" dirty="0" smtClean="0">
              <a:solidFill>
                <a:srgbClr val="000066"/>
              </a:solidFill>
            </a:endParaRPr>
          </a:p>
          <a:p>
            <a:pPr lvl="0">
              <a:buNone/>
            </a:pPr>
            <a:r>
              <a:rPr lang="nl-NL" sz="1400" dirty="0" smtClean="0">
                <a:solidFill>
                  <a:srgbClr val="000066"/>
                </a:solidFill>
              </a:rPr>
              <a:t>Taakverdeling vergadering en agenda</a:t>
            </a:r>
          </a:p>
          <a:p>
            <a:pPr lvl="0">
              <a:buNone/>
            </a:pPr>
            <a:r>
              <a:rPr lang="nl-NL" sz="1400" dirty="0" smtClean="0">
                <a:solidFill>
                  <a:srgbClr val="000066"/>
                </a:solidFill>
              </a:rPr>
              <a:t>Opzet portfolio:</a:t>
            </a:r>
            <a:br>
              <a:rPr lang="nl-NL" sz="1400" dirty="0" smtClean="0">
                <a:solidFill>
                  <a:srgbClr val="000066"/>
                </a:solidFill>
              </a:rPr>
            </a:br>
            <a:r>
              <a:rPr lang="nl-NL" sz="1400" dirty="0" smtClean="0">
                <a:solidFill>
                  <a:srgbClr val="000066"/>
                </a:solidFill>
              </a:rPr>
              <a:t>- volledige structuur</a:t>
            </a:r>
            <a:br>
              <a:rPr lang="nl-NL" sz="1400" dirty="0" smtClean="0">
                <a:solidFill>
                  <a:srgbClr val="000066"/>
                </a:solidFill>
              </a:rPr>
            </a:br>
            <a:r>
              <a:rPr lang="nl-NL" sz="1400" dirty="0" smtClean="0">
                <a:solidFill>
                  <a:srgbClr val="000066"/>
                </a:solidFill>
              </a:rPr>
              <a:t>- inhoud waar mogelijk (o.a. nulmeting, verbeterpunten, reflectienotities)</a:t>
            </a:r>
            <a:br>
              <a:rPr lang="nl-NL" sz="1400" dirty="0" smtClean="0">
                <a:solidFill>
                  <a:srgbClr val="000066"/>
                </a:solidFill>
              </a:rPr>
            </a:br>
            <a:r>
              <a:rPr lang="nl-NL" sz="1400" dirty="0" smtClean="0">
                <a:solidFill>
                  <a:srgbClr val="000066"/>
                </a:solidFill>
              </a:rPr>
              <a:t>- MINIMAAL 2 volledig uitgewerkte indicatoren 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1400" dirty="0" smtClean="0">
              <a:solidFill>
                <a:srgbClr val="000066"/>
              </a:solidFill>
              <a:sym typeface="Wingdings" pitchFamily="2" charset="2"/>
            </a:endParaRPr>
          </a:p>
        </p:txBody>
      </p:sp>
      <p:sp>
        <p:nvSpPr>
          <p:cNvPr id="6148" name="Tijdelijke aanduiding voor dianumm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0CFE60-0F6A-4594-A609-4C6EBE9BBC34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9138"/>
            <a:ext cx="7467600" cy="4011612"/>
          </a:xfrm>
          <a:noFill/>
        </p:spPr>
        <p:txBody>
          <a:bodyPr/>
          <a:lstStyle/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Samenwerken</a:t>
            </a:r>
          </a:p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Vergaderen</a:t>
            </a:r>
          </a:p>
          <a:p>
            <a:pPr eaLnBrk="1" hangingPunct="1"/>
            <a:r>
              <a:rPr lang="nl-NL" smtClean="0">
                <a:solidFill>
                  <a:srgbClr val="000066"/>
                </a:solidFill>
              </a:rPr>
              <a:t>Besluiten</a:t>
            </a:r>
          </a:p>
          <a:p>
            <a:pPr eaLnBrk="1" hangingPunct="1"/>
            <a:endParaRPr lang="nl-NL" smtClean="0">
              <a:solidFill>
                <a:srgbClr val="000066"/>
              </a:solidFill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1143000" y="928688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nl-NL" sz="3200">
                <a:solidFill>
                  <a:srgbClr val="CC0000"/>
                </a:solidFill>
              </a:rPr>
              <a:t>Lesopzet week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08088" y="1978025"/>
            <a:ext cx="746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b="1" smtClean="0">
                <a:solidFill>
                  <a:schemeClr val="tx1"/>
                </a:solidFill>
              </a:rPr>
              <a:t>Voordelen:</a:t>
            </a:r>
          </a:p>
          <a:p>
            <a:pPr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Leden vullen elkaar aan; meer kennis</a:t>
            </a:r>
          </a:p>
          <a:p>
            <a:pPr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Leden motiveren elkaar; saamhorigheid en betrokkenheid</a:t>
            </a:r>
          </a:p>
          <a:p>
            <a:pPr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Leden corrigeren elkaar; meer kwaliteitscontrole</a:t>
            </a:r>
          </a:p>
          <a:p>
            <a:pPr eaLnBrk="1" hangingPunct="1">
              <a:lnSpc>
                <a:spcPct val="90000"/>
              </a:lnSpc>
            </a:pPr>
            <a:endParaRPr lang="nl-NL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b="1" smtClean="0">
                <a:solidFill>
                  <a:schemeClr val="tx1"/>
                </a:solidFill>
              </a:rPr>
              <a:t>Nadelen:</a:t>
            </a:r>
          </a:p>
          <a:p>
            <a:pPr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Overleggen; kost tijd, kans op miscommunicatie</a:t>
            </a:r>
          </a:p>
          <a:p>
            <a:pPr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Kans op </a:t>
            </a:r>
            <a:r>
              <a:rPr lang="nl-NL" i="1" smtClean="0">
                <a:solidFill>
                  <a:schemeClr val="tx1"/>
                </a:solidFill>
              </a:rPr>
              <a:t>group think,</a:t>
            </a:r>
            <a:r>
              <a:rPr lang="nl-NL" smtClean="0">
                <a:solidFill>
                  <a:schemeClr val="tx1"/>
                </a:solidFill>
              </a:rPr>
              <a:t> ‘kokerdenken’</a:t>
            </a:r>
          </a:p>
          <a:p>
            <a:pPr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Compromissen vormen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2051050" y="1125538"/>
            <a:ext cx="37449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endParaRPr lang="nl-NL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895600" y="1111250"/>
            <a:ext cx="35480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endParaRPr lang="nl-NL"/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1187450" y="1238250"/>
            <a:ext cx="734377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>
                <a:solidFill>
                  <a:srgbClr val="C00000"/>
                </a:solidFill>
              </a:rPr>
              <a:t>Werken in teams, waarom?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916113"/>
            <a:ext cx="7467600" cy="3768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NL" smtClean="0">
                <a:solidFill>
                  <a:schemeClr val="bg2"/>
                </a:solidFill>
              </a:rPr>
              <a:t>Eigenschappen van een goed team: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Heldere doelen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Teamleden vullen elkaar aan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‘Commitment’ aan team en doelen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Informeren van elkaar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Luisteren naar elkaar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Gezamenlijke verantwoordelijkheid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Elkaars verschillen (leren) erkennen</a:t>
            </a:r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116013" y="1238250"/>
            <a:ext cx="6697662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>
                <a:solidFill>
                  <a:srgbClr val="C00000"/>
                </a:solidFill>
              </a:rPr>
              <a:t>Wat is een goed team?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2124075" y="1268413"/>
            <a:ext cx="61928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906588"/>
            <a:ext cx="7467600" cy="4114800"/>
          </a:xfrm>
        </p:spPr>
        <p:txBody>
          <a:bodyPr/>
          <a:lstStyle/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Leren over teams en rollen in een team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Waken voor nadelen, richten op voordelen 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Focus op kwaliteiten van de individuele teamleden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Zorgvuldig samenstellen: balans in het team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Trainen en testen (bijv. de theorie van Belbin)</a:t>
            </a:r>
          </a:p>
          <a:p>
            <a:pPr eaLnBrk="1" hangingPunct="1">
              <a:lnSpc>
                <a:spcPct val="90000"/>
              </a:lnSpc>
            </a:pPr>
            <a:endParaRPr lang="nl-NL" smtClean="0">
              <a:solidFill>
                <a:schemeClr val="bg2"/>
              </a:solidFill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187450" y="1238250"/>
            <a:ext cx="70564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C00000"/>
                </a:solidFill>
              </a:rPr>
              <a:t>Hoe stel je een goed team samen?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Zorg dat iedereen goed weet wat het gemeenschappelijk belang van het team is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Respecteer elkaar en maak gebruik van individuele verschillen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Maak duidelijke afspraken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Spreek elkaar aan op gemaakte afspraken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Durf waardering en irritaties uit te spreken</a:t>
            </a:r>
          </a:p>
          <a:p>
            <a:pPr eaLnBrk="1" hangingPunct="1"/>
            <a:r>
              <a:rPr lang="nl-NL" smtClean="0">
                <a:solidFill>
                  <a:schemeClr val="bg2"/>
                </a:solidFill>
              </a:rPr>
              <a:t>Bespreek het groepsproces</a:t>
            </a:r>
            <a:br>
              <a:rPr lang="nl-NL" smtClean="0">
                <a:solidFill>
                  <a:schemeClr val="bg2"/>
                </a:solidFill>
              </a:rPr>
            </a:br>
            <a:r>
              <a:rPr lang="nl-NL" sz="2000" i="1" smtClean="0">
                <a:solidFill>
                  <a:schemeClr val="bg2"/>
                </a:solidFill>
              </a:rPr>
              <a:t>Wat ging goed en wat was minder? Waardoor kwam dat? Hoe kan dat anders?</a:t>
            </a:r>
            <a:endParaRPr lang="en-US" sz="2000" i="1" smtClean="0">
              <a:solidFill>
                <a:schemeClr val="bg2"/>
              </a:solidFill>
            </a:endParaRPr>
          </a:p>
          <a:p>
            <a:pPr eaLnBrk="1" hangingPunct="1"/>
            <a:endParaRPr lang="en-US" i="1" smtClean="0">
              <a:solidFill>
                <a:schemeClr val="bg2"/>
              </a:solidFill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1116013" y="981075"/>
            <a:ext cx="7467600" cy="685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nl-NL" kern="1200" dirty="0" smtClean="0">
                <a:solidFill>
                  <a:srgbClr val="C00000"/>
                </a:solidFill>
                <a:ea typeface="+mn-ea"/>
                <a:cs typeface="+mn-cs"/>
              </a:rPr>
              <a:t>Belangrijke aandachtspunten</a:t>
            </a:r>
            <a:endParaRPr lang="nl-NL" sz="2400" kern="1200" dirty="0" smtClean="0">
              <a:solidFill>
                <a:srgbClr val="C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915988"/>
            <a:ext cx="2286000" cy="411162"/>
          </a:xfrm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CC0000"/>
                </a:solidFill>
              </a:rPr>
              <a:t> </a:t>
            </a:r>
            <a:endParaRPr lang="en-GB" smtClean="0">
              <a:solidFill>
                <a:srgbClr val="CC0000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779838" y="620713"/>
            <a:ext cx="2303462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nl-NL" sz="320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467600" cy="4392612"/>
          </a:xfrm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nl-NL" sz="2000" smtClean="0">
                <a:solidFill>
                  <a:schemeClr val="tx1"/>
                </a:solidFill>
              </a:rPr>
              <a:t>Wat is jouw belangrijkste rol/functie in deze projectgroep? Wat merk je daarvan?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nl-NL" sz="2000" smtClean="0">
              <a:solidFill>
                <a:schemeClr val="tx1"/>
              </a:solidFill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nl-NL" sz="2000" smtClean="0">
                <a:solidFill>
                  <a:schemeClr val="tx1"/>
                </a:solidFill>
              </a:rPr>
              <a:t>Zijn er mensen (of rollen/functies) in de projectgroep waar je moeite mee hebt? Kun je verklaren waardoor dat komt?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nl-NL" sz="2000" smtClean="0">
              <a:solidFill>
                <a:schemeClr val="tx1"/>
              </a:solidFill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nl-NL" sz="2000" smtClean="0">
                <a:solidFill>
                  <a:schemeClr val="tx1"/>
                </a:solidFill>
              </a:rPr>
              <a:t>Analyseer gezamenlijk in hoeverre jullie als team voldoen aan de kenmerken van een goed samenwerkend team.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nl-NL" sz="2000" smtClean="0">
              <a:solidFill>
                <a:schemeClr val="tx1"/>
              </a:solidFill>
            </a:endParaRP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nl-NL" sz="2000" smtClean="0">
                <a:solidFill>
                  <a:schemeClr val="bg2"/>
                </a:solidFill>
              </a:rPr>
              <a:t>Maak een individueel verslag en voeg toe aan je portfolio.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042988" y="1052513"/>
            <a:ext cx="72009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3200">
                <a:solidFill>
                  <a:srgbClr val="CC0000"/>
                </a:solidFill>
              </a:rPr>
              <a:t>Opdracht Analyse Samenwerking</a:t>
            </a:r>
            <a:endParaRPr lang="en-US" sz="32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 Default">
  <a:themeElements>
    <a:clrScheme name="HAN Default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HAN 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AN Default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N Default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N Default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D321ACC888A4483B2006F77AF8746" ma:contentTypeVersion="0" ma:contentTypeDescription="Een nieuw document maken." ma:contentTypeScope="" ma:versionID="a1dde622771c46d6bb6141d089d51fff">
  <xsd:schema xmlns:xsd="http://www.w3.org/2001/XMLSchema" xmlns:p="http://schemas.microsoft.com/office/2006/metadata/properties" targetNamespace="http://schemas.microsoft.com/office/2006/metadata/properties" ma:root="true" ma:fieldsID="b118b0825d757084c8d1e1ffd33f20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42EB5A1-FD30-4F46-AE0A-337B4D91EC4C}"/>
</file>

<file path=customXml/itemProps2.xml><?xml version="1.0" encoding="utf-8"?>
<ds:datastoreItem xmlns:ds="http://schemas.openxmlformats.org/officeDocument/2006/customXml" ds:itemID="{6CEB949B-17F4-4A5B-975F-E9F5B87AA27B}"/>
</file>

<file path=customXml/itemProps3.xml><?xml version="1.0" encoding="utf-8"?>
<ds:datastoreItem xmlns:ds="http://schemas.openxmlformats.org/officeDocument/2006/customXml" ds:itemID="{E5C77989-85DC-4AC9-B5A5-4470684A48C0}"/>
</file>

<file path=docProps/app.xml><?xml version="1.0" encoding="utf-8"?>
<Properties xmlns="http://schemas.openxmlformats.org/officeDocument/2006/extended-properties" xmlns:vt="http://schemas.openxmlformats.org/officeDocument/2006/docPropsVTypes">
  <Template>A:\HAN Default.ppt</Template>
  <TotalTime>0</TotalTime>
  <Words>723</Words>
  <Application>Microsoft Office PowerPoint</Application>
  <PresentationFormat>Overhead</PresentationFormat>
  <Paragraphs>215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HAN Default</vt:lpstr>
      <vt:lpstr> </vt:lpstr>
      <vt:lpstr>Dia 2</vt:lpstr>
      <vt:lpstr>Terugblik - huiswerk</vt:lpstr>
      <vt:lpstr>Dia 4</vt:lpstr>
      <vt:lpstr>Dia 5</vt:lpstr>
      <vt:lpstr> </vt:lpstr>
      <vt:lpstr> </vt:lpstr>
      <vt:lpstr>Belangrijke aandachtspunten</vt:lpstr>
      <vt:lpstr> </vt:lpstr>
      <vt:lpstr>Vergaderen</vt:lpstr>
      <vt:lpstr>Vergaderen</vt:lpstr>
      <vt:lpstr>Dia 12</vt:lpstr>
      <vt:lpstr>Dia 13</vt:lpstr>
      <vt:lpstr>Dia 14</vt:lpstr>
      <vt:lpstr>Dia 15</vt:lpstr>
      <vt:lpstr>Notulen - doel</vt:lpstr>
      <vt:lpstr> </vt:lpstr>
      <vt:lpstr>Taken van de voorzitter</vt:lpstr>
      <vt:lpstr> </vt:lpstr>
      <vt:lpstr> </vt:lpstr>
      <vt:lpstr> </vt:lpstr>
      <vt:lpstr> </vt:lpstr>
      <vt:lpstr> </vt:lpstr>
      <vt:lpstr>Vragen over portfolio?</vt:lpstr>
    </vt:vector>
  </TitlesOfParts>
  <Company>HAN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HAN-webvoorziening via CMS</dc:title>
  <dc:creator>Paul Siepman</dc:creator>
  <cp:lastModifiedBy>blv</cp:lastModifiedBy>
  <cp:revision>459</cp:revision>
  <cp:lastPrinted>2001-03-19T21:19:05Z</cp:lastPrinted>
  <dcterms:created xsi:type="dcterms:W3CDTF">1999-11-07T23:58:25Z</dcterms:created>
  <dcterms:modified xsi:type="dcterms:W3CDTF">2012-09-10T09:26:42Z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0x010100A7DD321ACC888A4483B2006F77AF8746</vt:lpwstr>
  </property>
</Properties>
</file>