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82" r:id="rId2"/>
    <p:sldId id="483" r:id="rId3"/>
    <p:sldId id="485" r:id="rId4"/>
    <p:sldId id="500" r:id="rId5"/>
    <p:sldId id="502" r:id="rId6"/>
    <p:sldId id="503" r:id="rId7"/>
    <p:sldId id="504" r:id="rId8"/>
    <p:sldId id="505" r:id="rId9"/>
    <p:sldId id="493" r:id="rId10"/>
    <p:sldId id="506" r:id="rId11"/>
    <p:sldId id="488" r:id="rId12"/>
    <p:sldId id="497" r:id="rId13"/>
  </p:sldIdLst>
  <p:sldSz cx="9144000" cy="6858000" type="overhead"/>
  <p:notesSz cx="6794500" cy="99314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CC0000"/>
    <a:srgbClr val="000000"/>
    <a:srgbClr val="B2B2B2"/>
    <a:srgbClr val="000099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6" autoAdjust="0"/>
    <p:restoredTop sz="94362" autoAdjust="0"/>
  </p:normalViewPr>
  <p:slideViewPr>
    <p:cSldViewPr>
      <p:cViewPr>
        <p:scale>
          <a:sx n="75" d="100"/>
          <a:sy n="75" d="100"/>
        </p:scale>
        <p:origin x="-1206" y="-24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2079ABD-9785-4A62-9C61-E86383577C92}" type="datetime1">
              <a:rPr lang="en-GB"/>
              <a:pPr>
                <a:defRPr/>
              </a:pPr>
              <a:t>10/09/2012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86BE98-32FB-486F-8893-726116442BB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525CB4-728F-4156-8C74-C6A562D40196}" type="datetime1">
              <a:rPr lang="en-GB"/>
              <a:pPr>
                <a:defRPr/>
              </a:pPr>
              <a:t>10/09/2012</a:t>
            </a:fld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BBBFA5-7F95-4DD4-B39A-6C2EA50FC52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12519434-7FC5-4A76-8516-62EB59528EC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143000" y="1676400"/>
            <a:ext cx="7467600" cy="41148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1" descr="BG_PPT~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8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9" name="Text Box 25"/>
          <p:cNvSpPr txBox="1">
            <a:spLocks noChangeArrowheads="1"/>
          </p:cNvSpPr>
          <p:nvPr userDrawn="1"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88096" name="Line 32"/>
          <p:cNvSpPr>
            <a:spLocks noChangeShapeType="1"/>
          </p:cNvSpPr>
          <p:nvPr userDrawn="1"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8097" name="Line 33"/>
          <p:cNvSpPr>
            <a:spLocks noChangeShapeType="1"/>
          </p:cNvSpPr>
          <p:nvPr userDrawn="1"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8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2012-2013, blok 1</a:t>
            </a: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0" y="1428750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 dirty="0">
                <a:solidFill>
                  <a:srgbClr val="CC0000"/>
                </a:solidFill>
              </a:rPr>
              <a:t>Les </a:t>
            </a:r>
            <a:r>
              <a:rPr lang="nl-NL" sz="3200" dirty="0" smtClean="0">
                <a:solidFill>
                  <a:srgbClr val="CC0000"/>
                </a:solidFill>
              </a:rPr>
              <a:t>3b </a:t>
            </a:r>
            <a:r>
              <a:rPr lang="nl-NL" sz="3200" dirty="0">
                <a:solidFill>
                  <a:srgbClr val="CC0000"/>
                </a:solidFill>
              </a:rPr>
              <a:t>Vaardigheden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  <a:p>
            <a:pPr algn="ctr"/>
            <a:r>
              <a:rPr lang="nl-NL" sz="3200" dirty="0" smtClean="0">
                <a:solidFill>
                  <a:srgbClr val="CC0000"/>
                </a:solidFill>
              </a:rPr>
              <a:t>Besluiten </a:t>
            </a:r>
            <a:r>
              <a:rPr lang="nl-NL" sz="3200" dirty="0">
                <a:solidFill>
                  <a:srgbClr val="CC0000"/>
                </a:solidFill>
              </a:rPr>
              <a:t/>
            </a:r>
            <a:br>
              <a:rPr lang="nl-NL" sz="3200" dirty="0">
                <a:solidFill>
                  <a:srgbClr val="CC0000"/>
                </a:solidFill>
              </a:rPr>
            </a:b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1: Kennismaking, Planmatig werken, TVR 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2: Rapporteren, Communiceren, Feedback, IPV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3: Vergaderen, Besluiten, Samenwerken (opzet portfolio)</a:t>
            </a:r>
          </a:p>
          <a:p>
            <a:pPr eaLnBrk="1" hangingPunct="1"/>
            <a:r>
              <a:rPr lang="nl-NL" b="1" smtClean="0">
                <a:solidFill>
                  <a:srgbClr val="C00000"/>
                </a:solidFill>
              </a:rPr>
              <a:t>Week 4: Presenteren, Timemanagement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5: (tussenpresentaties)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000066"/>
                </a:solidFill>
              </a:rPr>
              <a:t>Bestuderen</a:t>
            </a:r>
            <a:r>
              <a:rPr lang="en-US" b="1" dirty="0" smtClean="0">
                <a:solidFill>
                  <a:srgbClr val="000066"/>
                </a:solidFill>
              </a:rPr>
              <a:t>:</a:t>
            </a:r>
            <a:endParaRPr lang="en-US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i="1" dirty="0" smtClean="0">
                <a:solidFill>
                  <a:srgbClr val="000066"/>
                </a:solidFill>
              </a:rPr>
              <a:t>Projectwijzer</a:t>
            </a:r>
            <a:br>
              <a:rPr lang="nl-NL" i="1" dirty="0" smtClean="0">
                <a:solidFill>
                  <a:srgbClr val="000066"/>
                </a:solidFill>
              </a:rPr>
            </a:br>
            <a:r>
              <a:rPr lang="nl-NL" dirty="0" smtClean="0">
                <a:solidFill>
                  <a:srgbClr val="000066"/>
                </a:solidFill>
              </a:rPr>
              <a:t>§ 6.2 (presenteren)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dirty="0" smtClean="0">
              <a:solidFill>
                <a:srgbClr val="000066"/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Huiswerk</a:t>
            </a: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1071563" y="928688"/>
            <a:ext cx="7467600" cy="685800"/>
          </a:xfrm>
        </p:spPr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Vragen over portfolio?</a:t>
            </a:r>
          </a:p>
        </p:txBody>
      </p:sp>
      <p:sp>
        <p:nvSpPr>
          <p:cNvPr id="36867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205038"/>
            <a:ext cx="7467600" cy="3586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Kom langs voor feedback…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Rapporteren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Communicatie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Feedback</a:t>
            </a:r>
          </a:p>
          <a:p>
            <a:pPr eaLnBrk="1" hangingPunct="1"/>
            <a:endParaRPr lang="nl-NL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nl-NL" smtClean="0">
              <a:solidFill>
                <a:schemeClr val="tx1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Terugblik week 2 - lesinhoud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Samenwerken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Vergaderen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Besluiten</a:t>
            </a:r>
          </a:p>
          <a:p>
            <a:pPr eaLnBrk="1" hangingPunct="1"/>
            <a:endParaRPr lang="nl-NL" smtClean="0">
              <a:solidFill>
                <a:srgbClr val="000066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Lesopzet week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Oefening</a:t>
            </a:r>
            <a:r>
              <a:rPr lang="nl-NL" sz="2000" smtClean="0">
                <a:solidFill>
                  <a:srgbClr val="000066"/>
                </a:solidFill>
              </a:rPr>
              <a:t> besluitvorming – overleven…</a:t>
            </a:r>
          </a:p>
          <a:p>
            <a:endParaRPr lang="nl-NL" sz="2000" smtClean="0">
              <a:solidFill>
                <a:srgbClr val="00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Nabespreking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Werden er besluiten genomen?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Hoe verliep het proces?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Wat hielp daarbij en wat ontbrak?</a:t>
            </a:r>
          </a:p>
          <a:p>
            <a:pPr>
              <a:buFont typeface="Wingdings" pitchFamily="2" charset="2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Wat helpt?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Probleemdefinitie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Werkwijze, besluitvormingsmethode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Discussieleider</a:t>
            </a:r>
          </a:p>
          <a:p>
            <a:pPr>
              <a:buFont typeface="Wingdings" pitchFamily="2" charset="2"/>
              <a:buNone/>
            </a:pPr>
            <a:endParaRPr lang="nl-NL" smtClean="0">
              <a:solidFill>
                <a:srgbClr val="000066"/>
              </a:solidFill>
            </a:endParaRPr>
          </a:p>
        </p:txBody>
      </p:sp>
      <p:sp>
        <p:nvSpPr>
          <p:cNvPr id="28675" name="Titel 1"/>
          <p:cNvSpPr>
            <a:spLocks noGrp="1"/>
          </p:cNvSpPr>
          <p:nvPr>
            <p:ph type="title"/>
          </p:nvPr>
        </p:nvSpPr>
        <p:spPr>
          <a:xfrm>
            <a:off x="1071563" y="928688"/>
            <a:ext cx="7467600" cy="685800"/>
          </a:xfrm>
        </p:spPr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Besluitvorming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>
          <a:xfrm>
            <a:off x="1071563" y="857250"/>
            <a:ext cx="7467600" cy="685800"/>
          </a:xfrm>
        </p:spPr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Besluitvorming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In drie fasen:</a:t>
            </a:r>
          </a:p>
          <a:p>
            <a:pPr>
              <a:buFont typeface="Wingdings" pitchFamily="2" charset="2"/>
              <a:buNone/>
            </a:pPr>
            <a:endParaRPr lang="nl-NL" smtClean="0">
              <a:solidFill>
                <a:schemeClr val="tx1"/>
              </a:solidFill>
            </a:endParaRPr>
          </a:p>
          <a:p>
            <a:pPr>
              <a:buFontTx/>
              <a:buAutoNum type="arabicPeriod"/>
            </a:pPr>
            <a:r>
              <a:rPr lang="nl-NL" b="1" smtClean="0">
                <a:solidFill>
                  <a:schemeClr val="tx1"/>
                </a:solidFill>
              </a:rPr>
              <a:t>Beeldvorming</a:t>
            </a:r>
            <a:r>
              <a:rPr lang="nl-NL" smtClean="0">
                <a:solidFill>
                  <a:schemeClr val="tx1"/>
                </a:solidFill>
              </a:rPr>
              <a:t/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z="2000" smtClean="0">
                <a:solidFill>
                  <a:schemeClr val="tx1"/>
                </a:solidFill>
              </a:rPr>
              <a:t>Wat is er aan de hand en hoe staat iedereen er tegenover?</a:t>
            </a:r>
            <a:br>
              <a:rPr lang="nl-NL" sz="2000" smtClean="0">
                <a:solidFill>
                  <a:schemeClr val="tx1"/>
                </a:solidFill>
              </a:rPr>
            </a:br>
            <a:r>
              <a:rPr lang="nl-NL" sz="2000" smtClean="0">
                <a:solidFill>
                  <a:schemeClr val="tx1"/>
                </a:solidFill>
              </a:rPr>
              <a:t>Welke besluitvormingsmethode gebruiken we hierbij?</a:t>
            </a:r>
          </a:p>
          <a:p>
            <a:pPr>
              <a:buFontTx/>
              <a:buAutoNum type="arabicPeriod"/>
            </a:pPr>
            <a:endParaRPr lang="nl-NL" sz="2000" smtClean="0">
              <a:solidFill>
                <a:schemeClr val="tx1"/>
              </a:solidFill>
            </a:endParaRPr>
          </a:p>
          <a:p>
            <a:pPr>
              <a:buFontTx/>
              <a:buAutoNum type="arabicPeriod"/>
            </a:pPr>
            <a:r>
              <a:rPr lang="nl-NL" b="1" smtClean="0">
                <a:solidFill>
                  <a:schemeClr val="tx1"/>
                </a:solidFill>
              </a:rPr>
              <a:t>Meerdere oplossingen formuleren </a:t>
            </a:r>
            <a:r>
              <a:rPr lang="nl-NL" smtClean="0">
                <a:solidFill>
                  <a:schemeClr val="tx1"/>
                </a:solidFill>
              </a:rPr>
              <a:t/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z="2000" smtClean="0">
                <a:solidFill>
                  <a:schemeClr val="tx1"/>
                </a:solidFill>
              </a:rPr>
              <a:t>Zodat er ook wat te kiezen is…</a:t>
            </a:r>
            <a:br>
              <a:rPr lang="nl-NL" sz="2000" smtClean="0">
                <a:solidFill>
                  <a:schemeClr val="tx1"/>
                </a:solidFill>
              </a:rPr>
            </a:br>
            <a:endParaRPr lang="nl-NL" sz="2000" smtClean="0">
              <a:solidFill>
                <a:schemeClr val="tx1"/>
              </a:solidFill>
            </a:endParaRPr>
          </a:p>
          <a:p>
            <a:pPr>
              <a:buFontTx/>
              <a:buAutoNum type="arabicPeriod"/>
            </a:pPr>
            <a:r>
              <a:rPr lang="nl-NL" b="1" smtClean="0">
                <a:solidFill>
                  <a:schemeClr val="tx1"/>
                </a:solidFill>
              </a:rPr>
              <a:t>Besluit nemen </a:t>
            </a:r>
            <a:r>
              <a:rPr lang="nl-NL" smtClean="0">
                <a:solidFill>
                  <a:schemeClr val="tx1"/>
                </a:solidFill>
              </a:rPr>
              <a:t/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z="2000" smtClean="0">
                <a:solidFill>
                  <a:schemeClr val="tx1"/>
                </a:solidFill>
              </a:rPr>
              <a:t>Eén oplossing kiezen.</a:t>
            </a:r>
            <a:br>
              <a:rPr lang="nl-NL" sz="2000" smtClean="0">
                <a:solidFill>
                  <a:schemeClr val="tx1"/>
                </a:solidFill>
              </a:rPr>
            </a:br>
            <a:r>
              <a:rPr lang="nl-NL" sz="2000" smtClean="0">
                <a:solidFill>
                  <a:schemeClr val="tx1"/>
                </a:solidFill>
              </a:rPr>
              <a:t>“nul-optie”: wat zijn de gevolgen van géén oplossing kiezen?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nl-NL" sz="2800" smtClean="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4676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nl-NL" sz="3200" b="1" smtClean="0">
                <a:solidFill>
                  <a:srgbClr val="CC0000"/>
                </a:solidFill>
              </a:rPr>
              <a:t>Hoe wordt een besluit genomen?</a:t>
            </a:r>
            <a:endParaRPr lang="nl-NL" sz="1800" b="1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nl-NL" sz="2000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nl-NL" sz="2000" b="1" smtClean="0">
                <a:solidFill>
                  <a:schemeClr val="tx1"/>
                </a:solidFill>
              </a:rPr>
              <a:t>Consensus</a:t>
            </a:r>
            <a:r>
              <a:rPr lang="nl-NL" sz="2000" smtClean="0">
                <a:solidFill>
                  <a:schemeClr val="tx1"/>
                </a:solidFill>
              </a:rPr>
              <a:t>: niet iedereen is het er voor 100%  mee eens. Iedereen is wel bereid mee te werken. </a:t>
            </a:r>
            <a:r>
              <a:rPr lang="nl-NL" sz="2000" smtClean="0">
                <a:solidFill>
                  <a:schemeClr val="tx1"/>
                </a:solidFill>
                <a:sym typeface="Wingdings" pitchFamily="2" charset="2"/>
              </a:rPr>
              <a:t> o</a:t>
            </a:r>
            <a:r>
              <a:rPr lang="nl-NL" sz="2000" smtClean="0">
                <a:solidFill>
                  <a:schemeClr val="tx1"/>
                </a:solidFill>
              </a:rPr>
              <a:t>vereenstemming ( veel bij onderhandelen).</a:t>
            </a:r>
          </a:p>
          <a:p>
            <a:pPr eaLnBrk="1" hangingPunct="1">
              <a:lnSpc>
                <a:spcPct val="125000"/>
              </a:lnSpc>
            </a:pPr>
            <a:r>
              <a:rPr lang="nl-NL" sz="2000" b="1" smtClean="0">
                <a:solidFill>
                  <a:schemeClr val="tx1"/>
                </a:solidFill>
              </a:rPr>
              <a:t>Meerderheid</a:t>
            </a:r>
            <a:r>
              <a:rPr lang="nl-NL" sz="2000" smtClean="0">
                <a:solidFill>
                  <a:schemeClr val="tx1"/>
                </a:solidFill>
              </a:rPr>
              <a:t>: meeste stemmen gelden = democratisch. (Maar: waarom zou de minderheid toch niet een beter idee kunnen hebben?) Iedereen dezelfde keuze? Dan is het besluit unaniem.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nl-NL" sz="2800" smtClean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467600" cy="4967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nl-NL" sz="3200" b="1" smtClean="0">
                <a:solidFill>
                  <a:srgbClr val="CC0000"/>
                </a:solidFill>
              </a:rPr>
              <a:t>Hoe wordt een besluit genomen?</a:t>
            </a:r>
            <a:endParaRPr lang="nl-NL" sz="1800" b="1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nl-NL" sz="2000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nl-NL" sz="2000" b="1" smtClean="0">
                <a:solidFill>
                  <a:schemeClr val="tx1"/>
                </a:solidFill>
              </a:rPr>
              <a:t>Delegatie</a:t>
            </a:r>
            <a:r>
              <a:rPr lang="nl-NL" sz="2000" smtClean="0">
                <a:solidFill>
                  <a:schemeClr val="tx1"/>
                </a:solidFill>
              </a:rPr>
              <a:t>: vaak deskundigen. De betrokkenheid vermindert.</a:t>
            </a:r>
          </a:p>
          <a:p>
            <a:pPr eaLnBrk="1" hangingPunct="1">
              <a:lnSpc>
                <a:spcPct val="125000"/>
              </a:lnSpc>
            </a:pPr>
            <a:r>
              <a:rPr lang="nl-NL" sz="2000" b="1" smtClean="0">
                <a:solidFill>
                  <a:schemeClr val="tx1"/>
                </a:solidFill>
              </a:rPr>
              <a:t>Autoriteit</a:t>
            </a:r>
            <a:r>
              <a:rPr lang="nl-NL" sz="2000" smtClean="0">
                <a:solidFill>
                  <a:schemeClr val="tx1"/>
                </a:solidFill>
              </a:rPr>
              <a:t>: Leider neemt beslissing (vergadering is adviesorgaan).</a:t>
            </a:r>
          </a:p>
          <a:p>
            <a:pPr eaLnBrk="1" hangingPunct="1">
              <a:lnSpc>
                <a:spcPct val="125000"/>
              </a:lnSpc>
            </a:pPr>
            <a:r>
              <a:rPr lang="nl-NL" sz="2000" b="1" smtClean="0">
                <a:solidFill>
                  <a:schemeClr val="tx1"/>
                </a:solidFill>
              </a:rPr>
              <a:t>Loten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C00000"/>
                </a:solidFill>
              </a:rPr>
              <a:t>Keuze</a:t>
            </a:r>
            <a:r>
              <a:rPr lang="nl-NL" sz="2000" smtClean="0">
                <a:solidFill>
                  <a:srgbClr val="000066"/>
                </a:solidFill>
              </a:rPr>
              <a:t> </a:t>
            </a:r>
            <a:r>
              <a:rPr lang="nl-NL" sz="2000" smtClean="0">
                <a:solidFill>
                  <a:schemeClr val="tx1"/>
                </a:solidFill>
              </a:rPr>
              <a:t>besluitvormingsproces o.b.v.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	</a:t>
            </a:r>
            <a:r>
              <a:rPr lang="nl-NL" sz="2000" smtClean="0">
                <a:solidFill>
                  <a:schemeClr val="tx1"/>
                </a:solidFill>
              </a:rPr>
              <a:t>- Besluitvormings</a:t>
            </a:r>
            <a:r>
              <a:rPr lang="nl-NL" sz="2000" smtClean="0">
                <a:solidFill>
                  <a:srgbClr val="C00000"/>
                </a:solidFill>
              </a:rPr>
              <a:t>kosten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	- </a:t>
            </a:r>
            <a:r>
              <a:rPr lang="nl-NL" sz="2000" smtClean="0">
                <a:solidFill>
                  <a:srgbClr val="C00000"/>
                </a:solidFill>
              </a:rPr>
              <a:t>Acceptatie</a:t>
            </a:r>
            <a:r>
              <a:rPr lang="nl-NL" sz="2000" smtClean="0">
                <a:solidFill>
                  <a:srgbClr val="000066"/>
                </a:solidFill>
              </a:rPr>
              <a:t> </a:t>
            </a:r>
            <a:r>
              <a:rPr lang="nl-NL" sz="2000" smtClean="0">
                <a:solidFill>
                  <a:schemeClr val="tx1"/>
                </a:solidFill>
              </a:rPr>
              <a:t>van het besluit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1"/>
          <p:cNvSpPr>
            <a:spLocks noGrp="1" noChangeArrowheads="1"/>
          </p:cNvSpPr>
          <p:nvPr>
            <p:ph type="title"/>
          </p:nvPr>
        </p:nvSpPr>
        <p:spPr>
          <a:xfrm>
            <a:off x="1071563" y="857250"/>
            <a:ext cx="7467600" cy="685800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C00000"/>
                </a:solidFill>
              </a:rPr>
              <a:t>Effect besluitvormingsmethoden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idx="1"/>
          </p:nvPr>
        </p:nvGraphicFramePr>
        <p:xfrm>
          <a:off x="1143000" y="1676400"/>
          <a:ext cx="7467600" cy="3576957"/>
        </p:xfrm>
        <a:graphic>
          <a:graphicData uri="http://schemas.openxmlformats.org/drawingml/2006/table">
            <a:tbl>
              <a:tblPr/>
              <a:tblGrid>
                <a:gridCol w="1196975"/>
                <a:gridCol w="936625"/>
                <a:gridCol w="1066800"/>
                <a:gridCol w="1092200"/>
                <a:gridCol w="1041400"/>
                <a:gridCol w="1065213"/>
                <a:gridCol w="1068387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Snelheid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Eerlijkheid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Uitvoerbaar-heid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Participatie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Levert creatieve oplossing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Zekerheid van kwaliteit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  <a:endParaRPr kumimoji="0" lang="nl-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Meerderheid van stemmen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Delegatie</a:t>
                      </a: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Autoritair</a:t>
                      </a: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Consensus</a:t>
                      </a: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000125"/>
            <a:ext cx="7467600" cy="615950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C00000"/>
                </a:solidFill>
              </a:rPr>
              <a:t>Besluitvormingstechnieken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16113"/>
            <a:ext cx="74676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66"/>
                </a:solidFill>
              </a:rPr>
              <a:t>Scoringsmatrix</a:t>
            </a:r>
          </a:p>
          <a:p>
            <a:pPr eaLnBrk="1" hangingPunct="1"/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</a:rPr>
              <a:t>PMI (plus, min, implicaties)</a:t>
            </a:r>
          </a:p>
          <a:p>
            <a:pPr eaLnBrk="1" hangingPunct="1"/>
            <a:endParaRPr lang="en-US" smtClean="0">
              <a:solidFill>
                <a:srgbClr val="000066"/>
              </a:solidFill>
            </a:endParaRPr>
          </a:p>
          <a:p>
            <a:pPr eaLnBrk="1" hangingPunct="1"/>
            <a:r>
              <a:rPr lang="en-US" smtClean="0">
                <a:solidFill>
                  <a:srgbClr val="000066"/>
                </a:solidFill>
              </a:rPr>
              <a:t>Krachtenvelden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Default">
  <a:themeElements>
    <a:clrScheme name="HAN Default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HAN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Defaul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Defaul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59C884E-3390-49F4-A44D-79B1F51A4B16}"/>
</file>

<file path=customXml/itemProps2.xml><?xml version="1.0" encoding="utf-8"?>
<ds:datastoreItem xmlns:ds="http://schemas.openxmlformats.org/officeDocument/2006/customXml" ds:itemID="{9F472A87-F07B-4857-A789-F7A411609FB8}"/>
</file>

<file path=customXml/itemProps3.xml><?xml version="1.0" encoding="utf-8"?>
<ds:datastoreItem xmlns:ds="http://schemas.openxmlformats.org/officeDocument/2006/customXml" ds:itemID="{F99EC2A0-B5ED-4CE7-B5DC-6057DD3DAA43}"/>
</file>

<file path=docProps/app.xml><?xml version="1.0" encoding="utf-8"?>
<Properties xmlns="http://schemas.openxmlformats.org/officeDocument/2006/extended-properties" xmlns:vt="http://schemas.openxmlformats.org/officeDocument/2006/docPropsVTypes">
  <Template>A:\HAN Default.ppt</Template>
  <TotalTime>0</TotalTime>
  <Words>299</Words>
  <Application>Microsoft Office PowerPoint</Application>
  <PresentationFormat>Overhead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HAN Default</vt:lpstr>
      <vt:lpstr> </vt:lpstr>
      <vt:lpstr>Dia 2</vt:lpstr>
      <vt:lpstr>Dia 3</vt:lpstr>
      <vt:lpstr>Besluitvorming</vt:lpstr>
      <vt:lpstr>Besluitvorming</vt:lpstr>
      <vt:lpstr> </vt:lpstr>
      <vt:lpstr> </vt:lpstr>
      <vt:lpstr>Effect besluitvormingsmethoden</vt:lpstr>
      <vt:lpstr>Besluitvormingstechnieken</vt:lpstr>
      <vt:lpstr> </vt:lpstr>
      <vt:lpstr> </vt:lpstr>
      <vt:lpstr>Vragen over portfolio?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HAN-webvoorziening via CMS</dc:title>
  <dc:creator>Paul Siepman</dc:creator>
  <cp:lastModifiedBy>blv</cp:lastModifiedBy>
  <cp:revision>458</cp:revision>
  <cp:lastPrinted>2001-03-19T21:19:05Z</cp:lastPrinted>
  <dcterms:created xsi:type="dcterms:W3CDTF">1999-11-07T23:58:25Z</dcterms:created>
  <dcterms:modified xsi:type="dcterms:W3CDTF">2012-09-10T09:28:04Z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