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wmf" ContentType="image/x-wmf"/>
  <Default Extension="rels" ContentType="application/vnd.openxmlformats-package.relationshi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Default Extension="jpeg" ContentType="image/jpeg"/>
  <Default Extension="emf" ContentType="image/x-emf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Layouts/slideLayout10.xml" ContentType="application/vnd.openxmlformats-officedocument.presentationml.slideLayout+xml"/>
  <Default Extension="jpg" ContentType="image/jpeg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7"/>
  </p:notesMasterIdLst>
  <p:sldIdLst>
    <p:sldId id="256" r:id="rId2"/>
    <p:sldId id="280" r:id="rId3"/>
    <p:sldId id="258" r:id="rId4"/>
    <p:sldId id="275" r:id="rId5"/>
    <p:sldId id="276" r:id="rId6"/>
    <p:sldId id="259" r:id="rId7"/>
    <p:sldId id="279" r:id="rId8"/>
    <p:sldId id="260" r:id="rId9"/>
    <p:sldId id="261" r:id="rId10"/>
    <p:sldId id="262" r:id="rId11"/>
    <p:sldId id="263" r:id="rId12"/>
    <p:sldId id="264" r:id="rId13"/>
    <p:sldId id="257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7" r:id="rId23"/>
    <p:sldId id="273" r:id="rId24"/>
    <p:sldId id="278" r:id="rId25"/>
    <p:sldId id="274" r:id="rId2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27" autoAdjust="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45150-3DDC-4E37-9604-45F892C07AA8}" type="datetimeFigureOut">
              <a:rPr lang="nl-NL" smtClean="0"/>
              <a:t>8-4-2014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E3E21-910C-449A-BCF2-18DBA2007B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3001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E3E21-910C-449A-BCF2-18DBA2007B6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45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Wat maakt</a:t>
            </a:r>
            <a:r>
              <a:rPr lang="nl-NL" baseline="0" dirty="0" smtClean="0"/>
              <a:t> een project anders dan een ‘gewone opdracht’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E3E21-910C-449A-BCF2-18DBA2007B6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82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Een project is VEEL meer dan alleen een software</a:t>
            </a:r>
            <a:r>
              <a:rPr lang="nl-NL" baseline="0" dirty="0" smtClean="0"/>
              <a:t> product maken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E3E21-910C-449A-BCF2-18DBA2007B6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817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Je werkt</a:t>
            </a:r>
            <a:r>
              <a:rPr lang="nl-NL" baseline="0" dirty="0" smtClean="0"/>
              <a:t> voor een opdrachtgever.</a:t>
            </a:r>
          </a:p>
          <a:p>
            <a:r>
              <a:rPr lang="nl-NL" baseline="0" dirty="0" smtClean="0"/>
              <a:t>-Accorderen van formele documenten</a:t>
            </a:r>
          </a:p>
          <a:p>
            <a:r>
              <a:rPr lang="nl-NL" baseline="0" dirty="0" smtClean="0"/>
              <a:t>-Goed- en afkeuring van wijzigingen in tijd, geld en scope</a:t>
            </a:r>
          </a:p>
          <a:p>
            <a:r>
              <a:rPr lang="nl-NL" baseline="0" dirty="0" smtClean="0"/>
              <a:t>-Rapportage van gemaakte uren</a:t>
            </a:r>
          </a:p>
          <a:p>
            <a:r>
              <a:rPr lang="nl-NL" baseline="0" dirty="0" smtClean="0"/>
              <a:t>-Accepteren of afwijzen van het resultaat</a:t>
            </a:r>
          </a:p>
          <a:p>
            <a:r>
              <a:rPr lang="nl-NL" baseline="0" dirty="0" smtClean="0"/>
              <a:t>-Stoppen van het project</a:t>
            </a:r>
          </a:p>
          <a:p>
            <a:endParaRPr lang="nl-NL" baseline="0" dirty="0" smtClean="0"/>
          </a:p>
          <a:p>
            <a:r>
              <a:rPr lang="nl-NL" baseline="0" dirty="0" smtClean="0"/>
              <a:t>Ondersteuning van de procesbegeleider:</a:t>
            </a:r>
          </a:p>
          <a:p>
            <a:r>
              <a:rPr lang="nl-NL" baseline="0" dirty="0" smtClean="0"/>
              <a:t>-Wekelijkse voortgangsvergaderingen</a:t>
            </a:r>
          </a:p>
          <a:p>
            <a:r>
              <a:rPr lang="nl-NL" baseline="0" dirty="0" smtClean="0"/>
              <a:t>-Feedback op plan van aanpak</a:t>
            </a:r>
          </a:p>
          <a:p>
            <a:r>
              <a:rPr lang="nl-NL" baseline="0" dirty="0" smtClean="0"/>
              <a:t>-IPV besprekingen</a:t>
            </a:r>
          </a:p>
          <a:p>
            <a:r>
              <a:rPr lang="nl-NL" baseline="0" dirty="0" smtClean="0"/>
              <a:t>-Feedback op proces en vaardigheden</a:t>
            </a:r>
          </a:p>
          <a:p>
            <a:r>
              <a:rPr lang="nl-NL" baseline="0" dirty="0" smtClean="0"/>
              <a:t>-Feedback op portfolio</a:t>
            </a:r>
          </a:p>
          <a:p>
            <a:endParaRPr lang="nl-NL" baseline="0" dirty="0" smtClean="0"/>
          </a:p>
          <a:p>
            <a:r>
              <a:rPr lang="nl-NL" baseline="0" dirty="0" smtClean="0"/>
              <a:t>-Beoordeling portfolio en assessment</a:t>
            </a:r>
          </a:p>
          <a:p>
            <a:endParaRPr lang="nl-NL" baseline="0" dirty="0" smtClean="0"/>
          </a:p>
          <a:p>
            <a:r>
              <a:rPr lang="nl-NL" baseline="0" dirty="0" smtClean="0"/>
              <a:t>Ondersteuning van de productbegeleider</a:t>
            </a:r>
          </a:p>
          <a:p>
            <a:r>
              <a:rPr lang="nl-NL" baseline="0" dirty="0" smtClean="0"/>
              <a:t>-Workshops</a:t>
            </a:r>
          </a:p>
          <a:p>
            <a:r>
              <a:rPr lang="nl-NL" baseline="0" dirty="0" smtClean="0"/>
              <a:t>-(code) reviews</a:t>
            </a:r>
          </a:p>
          <a:p>
            <a:r>
              <a:rPr lang="nl-NL" baseline="0" dirty="0" smtClean="0"/>
              <a:t>-Feedback op ontwerp: website, </a:t>
            </a:r>
            <a:r>
              <a:rPr lang="nl-NL" baseline="0" dirty="0" err="1" smtClean="0"/>
              <a:t>beheersapplicatie</a:t>
            </a:r>
            <a:endParaRPr lang="nl-NL" baseline="0" dirty="0" smtClean="0"/>
          </a:p>
          <a:p>
            <a:r>
              <a:rPr lang="nl-NL" baseline="0" dirty="0" smtClean="0"/>
              <a:t>-testsessies</a:t>
            </a:r>
          </a:p>
          <a:p>
            <a:r>
              <a:rPr lang="nl-NL" baseline="0" dirty="0" smtClean="0"/>
              <a:t>-Feedback op product (ook via server)</a:t>
            </a:r>
          </a:p>
          <a:p>
            <a:endParaRPr lang="nl-NL" baseline="0" dirty="0" smtClean="0"/>
          </a:p>
          <a:p>
            <a:endParaRPr lang="nl-NL" baseline="0" dirty="0" smtClean="0"/>
          </a:p>
          <a:p>
            <a:endParaRPr lang="nl-NL" baseline="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E3E21-910C-449A-BCF2-18DBA2007B67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054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E3E21-910C-449A-BCF2-18DBA2007B67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664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titeldia MET FOTO SMAL N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422700" y="6377050"/>
            <a:ext cx="3279775" cy="215444"/>
          </a:xfrm>
        </p:spPr>
        <p:txBody>
          <a:bodyPr anchor="b">
            <a:spAutoFit/>
          </a:bodyPr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9104" name="Rectangle 16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440000" y="1620000"/>
            <a:ext cx="7058300" cy="50425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 smtClean="0"/>
              <a:t>Klik om een titel te maken</a:t>
            </a:r>
          </a:p>
        </p:txBody>
      </p:sp>
      <p:cxnSp>
        <p:nvCxnSpPr>
          <p:cNvPr id="3" name="Rechte verbindingslijn 2"/>
          <p:cNvCxnSpPr/>
          <p:nvPr/>
        </p:nvCxnSpPr>
        <p:spPr bwMode="auto">
          <a:xfrm>
            <a:off x="-1" y="836712"/>
            <a:ext cx="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Subtitle 2"/>
          <p:cNvSpPr>
            <a:spLocks noGrp="1"/>
          </p:cNvSpPr>
          <p:nvPr>
            <p:ph type="subTitle" idx="4294967295" hasCustomPrompt="1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en-US" smtClean="0"/>
              <a:t>Klik om een ondertitel te maken</a:t>
            </a:r>
            <a:endParaRPr lang="nl-NL"/>
          </a:p>
        </p:txBody>
      </p:sp>
      <p:sp>
        <p:nvSpPr>
          <p:cNvPr id="10" name="Rechthoek 9"/>
          <p:cNvSpPr/>
          <p:nvPr userDrawn="1"/>
        </p:nvSpPr>
        <p:spPr bwMode="auto">
          <a:xfrm>
            <a:off x="6102170" y="278650"/>
            <a:ext cx="24752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4" name="Afbeelding 13" descr="logo-international-transpara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8000" y="180000"/>
            <a:ext cx="2519476" cy="505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62800" cy="50470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413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8037384" y="908720"/>
            <a:ext cx="673229" cy="536825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1439999" y="900000"/>
            <a:ext cx="6417365" cy="536825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756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titeldia zonder vlakke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620000"/>
            <a:ext cx="7090225" cy="50470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nl-NL" smtClean="0"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440000" y="2160000"/>
            <a:ext cx="2268000" cy="1574800"/>
          </a:xfrm>
        </p:spPr>
        <p:txBody>
          <a:bodyPr/>
          <a:lstStyle>
            <a:lvl1pPr>
              <a:buNone/>
              <a:defRPr sz="1600"/>
            </a:lvl1pPr>
          </a:lstStyle>
          <a:p>
            <a:r>
              <a:rPr lang="nl-NL" smtClean="0"/>
              <a:t> Klik om afbeelding in te voegen</a:t>
            </a:r>
            <a:endParaRPr lang="nl-NL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3794389" y="2160000"/>
            <a:ext cx="2268000" cy="1573200"/>
          </a:xfrm>
        </p:spPr>
        <p:txBody>
          <a:bodyPr/>
          <a:lstStyle>
            <a:lvl1pPr>
              <a:buNone/>
              <a:defRPr sz="1600"/>
            </a:lvl1pPr>
          </a:lstStyle>
          <a:p>
            <a:r>
              <a:rPr lang="nl-NL" smtClean="0"/>
              <a:t> Klik om afbeelding in te voegen</a:t>
            </a:r>
            <a:endParaRPr lang="nl-NL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6147175" y="2160000"/>
            <a:ext cx="2385265" cy="1574800"/>
          </a:xfrm>
        </p:spPr>
        <p:txBody>
          <a:bodyPr/>
          <a:lstStyle>
            <a:lvl1pPr>
              <a:buNone/>
              <a:defRPr sz="1600"/>
            </a:lvl1pPr>
          </a:lstStyle>
          <a:p>
            <a:r>
              <a:rPr lang="nl-NL" smtClean="0"/>
              <a:t> Klik om afbeelding in te voegen</a:t>
            </a:r>
            <a:endParaRPr lang="nl-N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125227" y="3776399"/>
            <a:ext cx="2392471" cy="687715"/>
          </a:xfrm>
        </p:spPr>
        <p:txBody>
          <a:bodyPr/>
          <a:lstStyle>
            <a:lvl1pPr marL="0" indent="0" algn="ctr">
              <a:buNone/>
              <a:defRPr sz="14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Klik om tekst toe te voegen </a:t>
            </a:r>
          </a:p>
        </p:txBody>
      </p:sp>
      <p:pic>
        <p:nvPicPr>
          <p:cNvPr id="13" name="Afbeelding 12" descr="logo-international-transpara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8000" y="180000"/>
            <a:ext cx="2519476" cy="5052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662" y="6360100"/>
            <a:ext cx="2895600" cy="337581"/>
          </a:xfrm>
        </p:spPr>
        <p:txBody>
          <a:bodyPr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0938" y="6360100"/>
            <a:ext cx="459114" cy="337581"/>
          </a:xfrm>
        </p:spPr>
        <p:txBody>
          <a:bodyPr/>
          <a:lstStyle>
            <a:lvl1pPr algn="l"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4215"/>
            <a:ext cx="142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Afbeelding 11" descr="logo-international-transparan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48000" y="180000"/>
            <a:ext cx="2519476" cy="50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55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4464115"/>
            <a:ext cx="7118068" cy="85509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440000" y="2906713"/>
            <a:ext cx="7118068" cy="1440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4215"/>
            <a:ext cx="142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Afbeelding 8" descr="logo-international-transparan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48000" y="180000"/>
            <a:ext cx="2519476" cy="50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0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875" y="900000"/>
            <a:ext cx="7079738" cy="50470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439998" y="1620000"/>
            <a:ext cx="3420000" cy="3703246"/>
          </a:xfrm>
        </p:spPr>
        <p:txBody>
          <a:bodyPr/>
          <a:lstStyle>
            <a:lvl1pPr marL="177800" indent="-177800">
              <a:defRPr sz="1800" b="0"/>
            </a:lvl1pPr>
            <a:lvl2pPr marL="355600" indent="-177800">
              <a:defRPr sz="1600" b="0"/>
            </a:lvl2pPr>
            <a:lvl3pPr marL="534988" indent="-179388">
              <a:defRPr sz="1400" b="0"/>
            </a:lvl3pPr>
            <a:lvl4pPr marL="712788" indent="-177800">
              <a:defRPr sz="1200"/>
            </a:lvl4pPr>
            <a:lvl5pPr marL="903288" indent="-190500"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039999" y="1620000"/>
            <a:ext cx="3447435" cy="3703246"/>
          </a:xfrm>
        </p:spPr>
        <p:txBody>
          <a:bodyPr/>
          <a:lstStyle>
            <a:lvl1pPr marL="177800" indent="-177800">
              <a:defRPr sz="1800" b="0"/>
            </a:lvl1pPr>
            <a:lvl2pPr marL="355600" indent="-177800">
              <a:defRPr sz="1600" b="0"/>
            </a:lvl2pPr>
            <a:lvl3pPr marL="534988" indent="-179388">
              <a:defRPr sz="1400" b="0"/>
            </a:lvl3pPr>
            <a:lvl4pPr marL="712788" indent="-177800">
              <a:defRPr sz="1200" b="0"/>
            </a:lvl4pPr>
            <a:lvl5pPr marL="903288" indent="-190500">
              <a:defRPr sz="10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3615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1543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62800" cy="504701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861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3882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25038" y="900000"/>
            <a:ext cx="2040477" cy="78315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575050" y="900000"/>
            <a:ext cx="5111750" cy="5235516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600" b="0"/>
            </a:lvl4pPr>
            <a:lvl5pPr>
              <a:defRPr sz="14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425038" y="1853825"/>
            <a:ext cx="2064227" cy="4272340"/>
          </a:xfrm>
        </p:spPr>
        <p:txBody>
          <a:bodyPr/>
          <a:lstStyle>
            <a:lvl1pPr marL="0" indent="0">
              <a:buNone/>
              <a:defRPr sz="1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447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7913" y="4349350"/>
            <a:ext cx="7039522" cy="566739"/>
          </a:xfrm>
        </p:spPr>
        <p:txBody>
          <a:bodyPr/>
          <a:lstStyle>
            <a:lvl1pPr algn="l">
              <a:defRPr sz="2000" b="1" baseline="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1439999" y="900000"/>
            <a:ext cx="7047435" cy="343196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Klik om een afbeelding toe te 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447912" y="4964906"/>
            <a:ext cx="7069787" cy="3196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987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8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452750" y="900000"/>
            <a:ext cx="7162800" cy="504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een titel te maken</a:t>
            </a:r>
            <a:endParaRPr lang="nl-NL" smtClean="0"/>
          </a:p>
        </p:txBody>
      </p:sp>
      <p:sp>
        <p:nvSpPr>
          <p:cNvPr id="88085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0938" y="1620000"/>
            <a:ext cx="7162800" cy="3703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smtClean="0"/>
          </a:p>
        </p:txBody>
      </p:sp>
      <p:sp>
        <p:nvSpPr>
          <p:cNvPr id="88101" name="Rectangle 3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35695" y="6381751"/>
            <a:ext cx="3491346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defRPr kumimoji="1" sz="1000" b="0">
                <a:solidFill>
                  <a:srgbClr val="0B1A5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8102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05314" y="6381751"/>
            <a:ext cx="556396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lnSpc>
                <a:spcPct val="100000"/>
              </a:lnSpc>
              <a:defRPr kumimoji="1" lang="nl-NL" sz="1000" b="0" kern="1200" smtClean="0">
                <a:solidFill>
                  <a:srgbClr val="0B1A58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364215"/>
            <a:ext cx="142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760717"/>
            <a:ext cx="9144000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Afbeelding 8" descr="logo-international-transparant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048000" y="180000"/>
            <a:ext cx="2519476" cy="5052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nl-NL" sz="2600" b="1" baseline="0" smtClean="0">
          <a:solidFill>
            <a:srgbClr val="E11837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50"/>
        </a:buClr>
        <a:buSzPct val="60000"/>
        <a:buFont typeface="Wingdings" pitchFamily="2" charset="2"/>
        <a:buChar char="l"/>
        <a:defRPr sz="2600" b="1">
          <a:solidFill>
            <a:srgbClr val="0B1A58"/>
          </a:solidFill>
          <a:latin typeface="Arial" pitchFamily="34" charset="0"/>
          <a:ea typeface="+mn-ea"/>
          <a:cs typeface="Arial" pitchFamily="34" charset="0"/>
        </a:defRPr>
      </a:lvl1pPr>
      <a:lvl2pPr marL="712788" indent="-357188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300" b="1">
          <a:solidFill>
            <a:srgbClr val="0B1A58"/>
          </a:solidFill>
          <a:latin typeface="Arial" pitchFamily="34" charset="0"/>
          <a:cs typeface="Arial" pitchFamily="34" charset="0"/>
        </a:defRPr>
      </a:lvl2pPr>
      <a:lvl3pPr marL="985838" indent="-2730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50"/>
        </a:buClr>
        <a:buSzPct val="90000"/>
        <a:buFont typeface="Arial" pitchFamily="34" charset="0"/>
        <a:buChar char="•"/>
        <a:defRPr sz="2000" b="1">
          <a:solidFill>
            <a:srgbClr val="0B1A58"/>
          </a:solidFill>
          <a:latin typeface="Arial" pitchFamily="34" charset="0"/>
          <a:cs typeface="Arial" pitchFamily="34" charset="0"/>
        </a:defRPr>
      </a:lvl3pPr>
      <a:lvl4pPr marL="1258888" indent="-2730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600">
          <a:solidFill>
            <a:srgbClr val="0B1A58"/>
          </a:solidFill>
          <a:latin typeface="Arial" pitchFamily="34" charset="0"/>
          <a:cs typeface="Arial" pitchFamily="34" charset="0"/>
        </a:defRPr>
      </a:lvl4pPr>
      <a:lvl5pPr marL="1520825" indent="-261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1400">
          <a:solidFill>
            <a:srgbClr val="0B1A58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Arnoud.Bers@han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6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5.emf"/><Relationship Id="rId5" Type="http://schemas.openxmlformats.org/officeDocument/2006/relationships/image" Target="../media/image22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EenmaalAndermaal@han.n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oleObject" Target="../embeddings/oleObject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image" Target="../media/image16.jpe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8.jpeg"/><Relationship Id="rId10" Type="http://schemas.openxmlformats.org/officeDocument/2006/relationships/image" Target="../media/image15.gif"/><Relationship Id="rId4" Type="http://schemas.openxmlformats.org/officeDocument/2006/relationships/image" Target="../media/image11.jpeg"/><Relationship Id="rId9" Type="http://schemas.openxmlformats.org/officeDocument/2006/relationships/image" Target="../media/image14.jpeg"/><Relationship Id="rId1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nl-NL" dirty="0" smtClean="0"/>
              <a:t>[Pr-IP]             I-Propedeuse Project</a:t>
            </a:r>
            <a:endParaRPr lang="nl-NL" dirty="0"/>
          </a:p>
        </p:txBody>
      </p:sp>
      <p:sp>
        <p:nvSpPr>
          <p:cNvPr id="8" name="Ondertitel 7"/>
          <p:cNvSpPr>
            <a:spLocks noGrp="1"/>
          </p:cNvSpPr>
          <p:nvPr>
            <p:ph type="subTitle" idx="4294967295"/>
          </p:nvPr>
        </p:nvSpPr>
        <p:spPr>
          <a:xfrm>
            <a:off x="6120000" y="3780000"/>
            <a:ext cx="2340259" cy="459090"/>
          </a:xfrm>
        </p:spPr>
        <p:txBody>
          <a:bodyPr/>
          <a:lstStyle/>
          <a:p>
            <a:pPr algn="ctr">
              <a:buNone/>
            </a:pPr>
            <a:r>
              <a:rPr lang="nl-NL" sz="1600" dirty="0" smtClean="0"/>
              <a:t>2013-2014 </a:t>
            </a:r>
            <a:r>
              <a:rPr lang="nl-NL" sz="1600" dirty="0" smtClean="0"/>
              <a:t>P4</a:t>
            </a:r>
          </a:p>
          <a:p>
            <a:pPr algn="ctr">
              <a:buNone/>
            </a:pPr>
            <a:endParaRPr lang="nl-NL" sz="1600" dirty="0"/>
          </a:p>
          <a:p>
            <a:pPr algn="ctr">
              <a:buNone/>
            </a:pPr>
            <a:r>
              <a:rPr lang="nl-NL" sz="1600" dirty="0" smtClean="0"/>
              <a:t>Integrale toets</a:t>
            </a:r>
          </a:p>
          <a:p>
            <a:pPr algn="ctr">
              <a:buNone/>
            </a:pPr>
            <a:endParaRPr lang="nl-NL" sz="1600" dirty="0"/>
          </a:p>
          <a:p>
            <a:pPr algn="ctr">
              <a:buNone/>
            </a:pPr>
            <a:endParaRPr lang="nl-NL" sz="1600" dirty="0" smtClean="0"/>
          </a:p>
          <a:p>
            <a:pPr algn="ctr">
              <a:buNone/>
            </a:pPr>
            <a:r>
              <a:rPr lang="nl-NL" sz="1600" dirty="0" smtClean="0"/>
              <a:t>Arnoud van Bers</a:t>
            </a:r>
          </a:p>
          <a:p>
            <a:pPr algn="ctr">
              <a:buNone/>
            </a:pPr>
            <a:r>
              <a:rPr lang="nl-NL" sz="1600" dirty="0" smtClean="0">
                <a:hlinkClick r:id="rId2"/>
              </a:rPr>
              <a:t>Arnoud.Bers@han.nl</a:t>
            </a:r>
            <a:endParaRPr lang="nl-NL" sz="1600" dirty="0" smtClean="0"/>
          </a:p>
          <a:p>
            <a:pPr algn="ctr">
              <a:buNone/>
            </a:pPr>
            <a:endParaRPr lang="nl-NL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Competenties &amp; Indicatoren 			(2)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/>
              <a:t>o.a. ook:</a:t>
            </a:r>
            <a:endParaRPr lang="nl-NL" sz="2000" dirty="0"/>
          </a:p>
          <a:p>
            <a:pPr marL="0" indent="0">
              <a:buNone/>
            </a:pPr>
            <a:r>
              <a:rPr lang="nl-NL" u="sng" dirty="0" smtClean="0"/>
              <a:t>Samenwerken</a:t>
            </a:r>
            <a:endParaRPr lang="nl-NL" b="0" u="sng" dirty="0"/>
          </a:p>
          <a:p>
            <a:r>
              <a:rPr lang="nl-NL" b="0" dirty="0" smtClean="0"/>
              <a:t>Kent verschillende vergaderrollen en vergaderprocedures en past deze toe.</a:t>
            </a:r>
            <a:endParaRPr lang="nl-NL" b="0" dirty="0"/>
          </a:p>
          <a:p>
            <a:r>
              <a:rPr lang="nl-NL" b="0" dirty="0" smtClean="0"/>
              <a:t>Hanteert de regels voor het geven en ontvangen van feedback</a:t>
            </a:r>
          </a:p>
          <a:p>
            <a:r>
              <a:rPr lang="nl-NL" b="0" dirty="0" smtClean="0"/>
              <a:t>Levert </a:t>
            </a:r>
            <a:r>
              <a:rPr lang="nl-NL" b="0" dirty="0" smtClean="0">
                <a:solidFill>
                  <a:schemeClr val="accent6">
                    <a:lumMod val="75000"/>
                  </a:schemeClr>
                </a:solidFill>
              </a:rPr>
              <a:t>samen</a:t>
            </a:r>
            <a:r>
              <a:rPr lang="nl-NL" b="0" dirty="0" smtClean="0"/>
              <a:t> met de projectgroep een </a:t>
            </a:r>
            <a:r>
              <a:rPr lang="nl-NL" b="0" dirty="0" smtClean="0">
                <a:solidFill>
                  <a:schemeClr val="accent2"/>
                </a:solidFill>
              </a:rPr>
              <a:t>kwalitatief voldoende product </a:t>
            </a:r>
            <a:r>
              <a:rPr lang="nl-NL" b="0" dirty="0" smtClean="0"/>
              <a:t>op, waarin bovendien </a:t>
            </a:r>
            <a:r>
              <a:rPr lang="nl-NL" b="0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een voldoende groot eigen aandeel</a:t>
            </a:r>
            <a:r>
              <a:rPr lang="nl-NL" b="0" dirty="0" smtClean="0"/>
              <a:t> in wordt aangetoond.</a:t>
            </a:r>
            <a:endParaRPr lang="nl-NL" b="0" dirty="0"/>
          </a:p>
        </p:txBody>
      </p:sp>
    </p:spTree>
    <p:extLst>
      <p:ext uri="{BB962C8B-B14F-4D97-AF65-F5344CB8AC3E}">
        <p14:creationId xmlns:p14="http://schemas.microsoft.com/office/powerpoint/2010/main" val="22086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Competenties &amp; Indicatoren 			</a:t>
            </a:r>
            <a:r>
              <a:rPr lang="nl-NL" dirty="0" smtClean="0"/>
              <a:t>(3)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410050"/>
            <a:ext cx="8388424" cy="3744215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 err="1" smtClean="0"/>
              <a:t>o.a</a:t>
            </a:r>
            <a:r>
              <a:rPr lang="nl-NL" sz="2000" dirty="0" smtClean="0"/>
              <a:t> ook:</a:t>
            </a:r>
          </a:p>
          <a:p>
            <a:pPr marL="0" indent="0">
              <a:buNone/>
            </a:pPr>
            <a:r>
              <a:rPr lang="nl-NL" u="sng" dirty="0" smtClean="0"/>
              <a:t>Planmatig werken</a:t>
            </a:r>
            <a:endParaRPr lang="nl-NL" b="0" u="sng" dirty="0"/>
          </a:p>
          <a:p>
            <a:r>
              <a:rPr lang="nl-NL" b="0" dirty="0"/>
              <a:t>Maakt een individuele planning en voert deze uit. </a:t>
            </a:r>
            <a:endParaRPr lang="nl-NL" b="0" dirty="0" smtClean="0"/>
          </a:p>
          <a:p>
            <a:r>
              <a:rPr lang="nl-NL" b="0" dirty="0" smtClean="0"/>
              <a:t>Signaleert </a:t>
            </a:r>
            <a:r>
              <a:rPr lang="nl-NL" b="0" dirty="0"/>
              <a:t>afwijkingen tussen planning en uitvoering en analyseert de oorzaak. </a:t>
            </a:r>
            <a:endParaRPr lang="nl-NL" b="0" dirty="0" smtClean="0"/>
          </a:p>
          <a:p>
            <a:r>
              <a:rPr lang="nl-NL" b="0" dirty="0" smtClean="0"/>
              <a:t>Formuleert </a:t>
            </a:r>
            <a:r>
              <a:rPr lang="nl-NL" b="0" dirty="0"/>
              <a:t>een passende oplossing en stelt waar nodig de planning bij.</a:t>
            </a:r>
            <a:endParaRPr lang="nl-NL" dirty="0"/>
          </a:p>
          <a:p>
            <a:endParaRPr lang="nl-NL" b="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058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Competenties	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 </a:t>
            </a:r>
            <a:r>
              <a:rPr lang="nl-NL" sz="1800" dirty="0" smtClean="0"/>
              <a:t>(denken vaak te)</a:t>
            </a:r>
            <a:r>
              <a:rPr lang="nl-NL" dirty="0"/>
              <a:t> weten </a:t>
            </a:r>
            <a:r>
              <a:rPr lang="nl-NL" dirty="0" smtClean="0"/>
              <a:t>hoe het moet, maar </a:t>
            </a:r>
            <a:r>
              <a:rPr lang="nl-NL" u="sng" dirty="0" smtClean="0"/>
              <a:t>doen</a:t>
            </a:r>
            <a:r>
              <a:rPr lang="nl-NL" dirty="0" smtClean="0"/>
              <a:t> we het echt zo</a:t>
            </a:r>
            <a:r>
              <a:rPr lang="nl-NL" dirty="0" smtClean="0"/>
              <a:t>?</a:t>
            </a:r>
          </a:p>
          <a:p>
            <a:endParaRPr lang="nl-NL" dirty="0"/>
          </a:p>
          <a:p>
            <a:r>
              <a:rPr lang="nl-NL" dirty="0" smtClean="0"/>
              <a:t>Reflecteren!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2378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Rollen in dit project</a:t>
            </a:r>
            <a:endParaRPr lang="nl-N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46319"/>
              </p:ext>
            </p:extLst>
          </p:nvPr>
        </p:nvGraphicFramePr>
        <p:xfrm>
          <a:off x="457200" y="1476375"/>
          <a:ext cx="8347075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" name="Visio" r:id="rId4" imgW="6893793" imgH="3999419" progId="Visio.Drawing.11">
                  <p:embed/>
                </p:oleObj>
              </mc:Choice>
              <mc:Fallback>
                <p:oleObj name="Visio" r:id="rId4" imgW="6893793" imgH="399941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476375"/>
                        <a:ext cx="8347075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331752"/>
              </p:ext>
            </p:extLst>
          </p:nvPr>
        </p:nvGraphicFramePr>
        <p:xfrm>
          <a:off x="4139952" y="2636912"/>
          <a:ext cx="937974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" name="Visio" r:id="rId6" imgW="749619" imgH="978440" progId="Visio.Drawing.11">
                  <p:embed/>
                </p:oleObj>
              </mc:Choice>
              <mc:Fallback>
                <p:oleObj name="Visio" r:id="rId6" imgW="749619" imgH="9784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39952" y="2636912"/>
                        <a:ext cx="937974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096004"/>
              </p:ext>
            </p:extLst>
          </p:nvPr>
        </p:nvGraphicFramePr>
        <p:xfrm>
          <a:off x="750888" y="1593850"/>
          <a:ext cx="1420812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" name="Visio" r:id="rId8" imgW="1253417" imgH="1271081" progId="Visio.Drawing.11">
                  <p:embed/>
                </p:oleObj>
              </mc:Choice>
              <mc:Fallback>
                <p:oleObj name="Visio" r:id="rId8" imgW="1253417" imgH="127108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0888" y="1593850"/>
                        <a:ext cx="1420812" cy="143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35072"/>
              </p:ext>
            </p:extLst>
          </p:nvPr>
        </p:nvGraphicFramePr>
        <p:xfrm>
          <a:off x="7092280" y="1628800"/>
          <a:ext cx="1368152" cy="137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" name="Visio" r:id="rId10" imgW="1333916" imgH="1271081" progId="Visio.Drawing.11">
                  <p:embed/>
                </p:oleObj>
              </mc:Choice>
              <mc:Fallback>
                <p:oleObj name="Visio" r:id="rId10" imgW="1333916" imgH="127108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92280" y="1628800"/>
                        <a:ext cx="1368152" cy="1379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3923928" y="3140968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Projectleider</a:t>
            </a:r>
            <a:endParaRPr lang="nl-NL" sz="1600" dirty="0"/>
          </a:p>
        </p:txBody>
      </p:sp>
      <p:sp>
        <p:nvSpPr>
          <p:cNvPr id="9" name="Tekstvak 8"/>
          <p:cNvSpPr txBox="1"/>
          <p:nvPr/>
        </p:nvSpPr>
        <p:spPr>
          <a:xfrm>
            <a:off x="0" y="3140968"/>
            <a:ext cx="3059832" cy="203132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1400" dirty="0" smtClean="0"/>
              <a:t>Feedback op </a:t>
            </a:r>
            <a:r>
              <a:rPr lang="nl-NL" sz="1400" b="1" dirty="0" smtClean="0"/>
              <a:t>Plan van Aanpak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dirty="0" smtClean="0"/>
              <a:t>Voortgangsvergaderingen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dirty="0" smtClean="0"/>
              <a:t>Feedback op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nl-NL" sz="1400" dirty="0" smtClean="0"/>
              <a:t>Proces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nl-NL" sz="1400" dirty="0" smtClean="0"/>
              <a:t>Vaardigheden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nl-NL" sz="1400" dirty="0" smtClean="0"/>
              <a:t>Portfolio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dirty="0" smtClean="0"/>
              <a:t>IPV + Projectbijdrage</a:t>
            </a:r>
          </a:p>
          <a:p>
            <a:pPr marL="285750" indent="-285750">
              <a:buFont typeface="Arial" pitchFamily="34" charset="0"/>
              <a:buChar char="•"/>
            </a:pPr>
            <a:endParaRPr lang="nl-NL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nl-NL" sz="1400" u="sng" dirty="0" smtClean="0"/>
              <a:t>Beoordeling </a:t>
            </a:r>
            <a:endParaRPr lang="nl-NL" sz="1400" u="sng" dirty="0"/>
          </a:p>
        </p:txBody>
      </p:sp>
      <p:sp>
        <p:nvSpPr>
          <p:cNvPr id="10" name="Rechthoek 9"/>
          <p:cNvSpPr/>
          <p:nvPr/>
        </p:nvSpPr>
        <p:spPr>
          <a:xfrm>
            <a:off x="6660232" y="3140968"/>
            <a:ext cx="4572000" cy="203132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1400" dirty="0" smtClean="0"/>
              <a:t>Ontwerpdocumentatie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nl-NL" sz="1400" dirty="0" smtClean="0"/>
              <a:t>Website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nl-NL" sz="1400" dirty="0" smtClean="0"/>
              <a:t>Beheerapplicatie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dirty="0" smtClean="0"/>
              <a:t>(Code) reviewsessies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dirty="0" smtClean="0"/>
              <a:t>Testsessies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dirty="0" smtClean="0"/>
              <a:t>Workshops</a:t>
            </a:r>
            <a:endParaRPr lang="nl-NL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nl-NL" sz="1400" dirty="0" smtClean="0"/>
              <a:t>Productinhoudelijke zaken</a:t>
            </a:r>
          </a:p>
          <a:p>
            <a:pPr marL="285750" indent="-285750">
              <a:buFont typeface="Arial" pitchFamily="34" charset="0"/>
              <a:buChar char="•"/>
            </a:pPr>
            <a:endParaRPr lang="nl-NL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nl-NL" sz="1400" u="sng" dirty="0" smtClean="0"/>
              <a:t>Beoordeling</a:t>
            </a:r>
            <a:endParaRPr lang="nl-NL" sz="1400" u="sng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342826"/>
              </p:ext>
            </p:extLst>
          </p:nvPr>
        </p:nvGraphicFramePr>
        <p:xfrm>
          <a:off x="4460875" y="492125"/>
          <a:ext cx="974725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" name="Visio" r:id="rId12" imgW="974910" imgH="1207581" progId="Visio.Drawing.11">
                  <p:embed/>
                </p:oleObj>
              </mc:Choice>
              <mc:Fallback>
                <p:oleObj name="Visio" r:id="rId12" imgW="974910" imgH="120758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60875" y="492125"/>
                        <a:ext cx="974725" cy="120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478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00486E-6 L -0.00399 -0.0997 " pathEditMode="relative" rAng="0" ptsTypes="AA">
                                      <p:cBhvr>
                                        <p:cTn id="31" dur="2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499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Rollen in het project				(2)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Daarnaast:</a:t>
            </a:r>
          </a:p>
          <a:p>
            <a:pPr marL="355600" lvl="1" indent="0">
              <a:buNone/>
            </a:pPr>
            <a:r>
              <a:rPr lang="nl-NL" dirty="0" smtClean="0"/>
              <a:t>Trainingen door </a:t>
            </a:r>
            <a:r>
              <a:rPr lang="nl-NL" u="sng" dirty="0" smtClean="0"/>
              <a:t>vaardighedendocent</a:t>
            </a:r>
          </a:p>
          <a:p>
            <a:pPr lvl="1">
              <a:buFont typeface="Arial" pitchFamily="34" charset="0"/>
              <a:buChar char="•"/>
            </a:pPr>
            <a:r>
              <a:rPr lang="nl-NL" b="1" dirty="0" smtClean="0"/>
              <a:t>Eindverslag</a:t>
            </a:r>
            <a:r>
              <a:rPr lang="nl-NL" dirty="0" smtClean="0"/>
              <a:t>: </a:t>
            </a:r>
            <a:r>
              <a:rPr lang="nl-NL" dirty="0" smtClean="0"/>
              <a:t>HBO Competenties, indicatoren, leerdoelen, voortgangsbewaking</a:t>
            </a:r>
          </a:p>
          <a:p>
            <a:pPr lvl="1">
              <a:buFont typeface="Arial" pitchFamily="34" charset="0"/>
              <a:buChar char="•"/>
            </a:pPr>
            <a:r>
              <a:rPr lang="nl-NL" dirty="0" smtClean="0"/>
              <a:t>Rapporteren</a:t>
            </a:r>
          </a:p>
          <a:p>
            <a:pPr lvl="1">
              <a:buFont typeface="Arial" pitchFamily="34" charset="0"/>
              <a:buChar char="•"/>
            </a:pPr>
            <a:r>
              <a:rPr lang="nl-NL" dirty="0" smtClean="0"/>
              <a:t>Presenteren</a:t>
            </a:r>
          </a:p>
          <a:p>
            <a:pPr lvl="1">
              <a:buFont typeface="Arial" pitchFamily="34" charset="0"/>
              <a:buChar char="•"/>
            </a:pPr>
            <a:r>
              <a:rPr lang="nl-NL" dirty="0" smtClean="0"/>
              <a:t>Vergadertechnieken</a:t>
            </a:r>
          </a:p>
          <a:p>
            <a:pPr lvl="1">
              <a:buFont typeface="Arial" pitchFamily="34" charset="0"/>
              <a:buChar char="•"/>
            </a:pPr>
            <a:r>
              <a:rPr lang="nl-NL" dirty="0" smtClean="0"/>
              <a:t>Samenwerken</a:t>
            </a:r>
          </a:p>
          <a:p>
            <a:pPr lvl="1">
              <a:buFont typeface="Arial" pitchFamily="34" charset="0"/>
              <a:buChar char="•"/>
            </a:pPr>
            <a:r>
              <a:rPr lang="nl-NL" dirty="0" smtClean="0"/>
              <a:t>Timemanagement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26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Rollen in dit project				(3)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0" dirty="0" smtClean="0"/>
              <a:t>Opdrachtgever: </a:t>
            </a:r>
            <a:r>
              <a:rPr lang="nl-NL" dirty="0" smtClean="0"/>
              <a:t>Anton </a:t>
            </a:r>
            <a:r>
              <a:rPr lang="nl-NL" dirty="0" err="1" smtClean="0"/>
              <a:t>Mijnder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sz="2000" dirty="0" smtClean="0"/>
              <a:t>Slechts via email te benaderen: </a:t>
            </a:r>
            <a:r>
              <a:rPr lang="nl-NL" sz="2000" b="0" dirty="0" smtClean="0">
                <a:hlinkClick r:id="rId2"/>
              </a:rPr>
              <a:t>EenmaalAndermaal@han.nl</a:t>
            </a:r>
            <a:endParaRPr lang="nl-NL" sz="2000" b="0" dirty="0" smtClean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smtClean="0"/>
              <a:t>Opdrachtgever eist een presentatie van het volledige product in:</a:t>
            </a:r>
          </a:p>
          <a:p>
            <a:pPr marL="0" indent="0" algn="ctr">
              <a:buNone/>
            </a:pPr>
            <a:r>
              <a:rPr lang="nl-NL" sz="2000" dirty="0" smtClean="0">
                <a:solidFill>
                  <a:schemeClr val="accent2"/>
                </a:solidFill>
              </a:rPr>
              <a:t>Projectweek  </a:t>
            </a:r>
            <a:r>
              <a:rPr lang="nl-NL" sz="3600" dirty="0" smtClean="0">
                <a:solidFill>
                  <a:schemeClr val="accent2"/>
                </a:solidFill>
              </a:rPr>
              <a:t>5</a:t>
            </a:r>
            <a:endParaRPr lang="nl-NL" sz="2000" dirty="0" smtClean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nl-NL" sz="2000" dirty="0" smtClean="0"/>
              <a:t>(tussen 19 mei en 23 mei)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64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Organisatie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596496" cy="3744215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Samenwerken </a:t>
            </a:r>
            <a:r>
              <a:rPr lang="nl-NL" dirty="0"/>
              <a:t>doe je </a:t>
            </a:r>
            <a:r>
              <a:rPr lang="nl-NL" u="sng" dirty="0">
                <a:solidFill>
                  <a:schemeClr val="accent2"/>
                </a:solidFill>
              </a:rPr>
              <a:t>niet</a:t>
            </a:r>
            <a:r>
              <a:rPr lang="nl-NL" dirty="0"/>
              <a:t> ieder voor zich op je eigen pc thuis</a:t>
            </a:r>
            <a:r>
              <a:rPr lang="nl-NL" dirty="0" smtClean="0"/>
              <a:t>!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30 uur per week </a:t>
            </a:r>
            <a:r>
              <a:rPr lang="nl-NL" dirty="0" smtClean="0">
                <a:solidFill>
                  <a:schemeClr val="accent2"/>
                </a:solidFill>
              </a:rPr>
              <a:t>OP SCHOOL</a:t>
            </a:r>
          </a:p>
          <a:p>
            <a:pPr marL="0" indent="0">
              <a:buNone/>
            </a:pPr>
            <a:r>
              <a:rPr lang="nl-NL" dirty="0" smtClean="0"/>
              <a:t>(4 x 7,5 uur gemiddeld)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7,5 uur thuis werken  (bv aan portfolio)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Totale project is 420 uur </a:t>
            </a:r>
            <a:r>
              <a:rPr lang="nl-NL" dirty="0" smtClean="0">
                <a:solidFill>
                  <a:schemeClr val="accent2"/>
                </a:solidFill>
              </a:rPr>
              <a:t>per persoon</a:t>
            </a:r>
            <a:r>
              <a:rPr lang="nl-NL" dirty="0" smtClean="0"/>
              <a:t>!!!!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74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en beoordeling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596496" cy="3744215"/>
          </a:xfrm>
        </p:spPr>
        <p:txBody>
          <a:bodyPr/>
          <a:lstStyle/>
          <a:p>
            <a:pPr marL="0" lvl="0" indent="0">
              <a:buNone/>
            </a:pPr>
            <a:r>
              <a:rPr lang="nl-NL" sz="2000" dirty="0" err="1"/>
              <a:t>Formatieve</a:t>
            </a:r>
            <a:r>
              <a:rPr lang="nl-NL" sz="2000" dirty="0"/>
              <a:t> toetsing / informele planning</a:t>
            </a:r>
          </a:p>
          <a:p>
            <a:pPr marL="0" lvl="0" indent="0">
              <a:buNone/>
            </a:pPr>
            <a:r>
              <a:rPr lang="nl-NL" sz="2000" dirty="0"/>
              <a:t>Week 1:	</a:t>
            </a:r>
            <a:r>
              <a:rPr lang="nl-NL" sz="2000" b="0" dirty="0"/>
              <a:t>Plan van Aanpak</a:t>
            </a:r>
          </a:p>
          <a:p>
            <a:pPr marL="0" lvl="0" indent="0">
              <a:buNone/>
            </a:pPr>
            <a:r>
              <a:rPr lang="nl-NL" sz="2000" dirty="0"/>
              <a:t>Week 3: 	</a:t>
            </a:r>
            <a:r>
              <a:rPr lang="nl-NL" sz="2000" b="0" dirty="0"/>
              <a:t>Structuur Eindverslag</a:t>
            </a:r>
          </a:p>
          <a:p>
            <a:pPr marL="0" lvl="0" indent="0">
              <a:buNone/>
            </a:pPr>
            <a:r>
              <a:rPr lang="nl-NL" sz="2000" dirty="0"/>
              <a:t>Week 3/4: 	</a:t>
            </a:r>
            <a:r>
              <a:rPr lang="nl-NL" sz="2000" b="0" dirty="0"/>
              <a:t>Ontwerpen website + applicatie</a:t>
            </a:r>
          </a:p>
          <a:p>
            <a:pPr marL="0" lvl="0" indent="0">
              <a:buNone/>
            </a:pPr>
            <a:r>
              <a:rPr lang="nl-NL" sz="2000" dirty="0"/>
              <a:t>Week 5:	</a:t>
            </a:r>
            <a:r>
              <a:rPr lang="nl-NL" sz="2000" b="0" dirty="0"/>
              <a:t>Proces &amp; product presentatie en demonstratie 			aan opdrachtgever  (voorlopig product)</a:t>
            </a:r>
          </a:p>
          <a:p>
            <a:pPr marL="0" lvl="0" indent="0">
              <a:buNone/>
            </a:pPr>
            <a:r>
              <a:rPr lang="nl-NL" sz="2000" dirty="0"/>
              <a:t>Week 4,7:	</a:t>
            </a:r>
            <a:r>
              <a:rPr lang="nl-NL" sz="2000" b="0" dirty="0"/>
              <a:t>IPV-rondes</a:t>
            </a:r>
          </a:p>
          <a:p>
            <a:pPr marL="0" lvl="0" indent="0">
              <a:buNone/>
            </a:pPr>
            <a:r>
              <a:rPr lang="nl-NL" sz="2000" dirty="0"/>
              <a:t>Week 3,6:</a:t>
            </a:r>
            <a:r>
              <a:rPr lang="nl-NL" sz="2000" b="0" dirty="0"/>
              <a:t>	Beoordeling projectbijdrage</a:t>
            </a:r>
          </a:p>
          <a:p>
            <a:pPr marL="0" lvl="0" indent="0">
              <a:buNone/>
            </a:pPr>
            <a:r>
              <a:rPr lang="nl-NL" sz="2000" dirty="0"/>
              <a:t>Week 2,4,7:	</a:t>
            </a:r>
            <a:r>
              <a:rPr lang="nl-NL" sz="2000" b="0" dirty="0"/>
              <a:t>Urenverantwoording opdrachtgever</a:t>
            </a:r>
          </a:p>
          <a:p>
            <a:pPr marL="0" lvl="0" indent="0">
              <a:buNone/>
            </a:pPr>
            <a:r>
              <a:rPr lang="nl-NL" sz="2000" dirty="0"/>
              <a:t>Week 6:	</a:t>
            </a:r>
            <a:r>
              <a:rPr lang="nl-NL" sz="2000" b="0" dirty="0"/>
              <a:t>Concept Eindverslag</a:t>
            </a:r>
          </a:p>
          <a:p>
            <a:pPr marL="0" lvl="0" indent="0">
              <a:buNone/>
            </a:pPr>
            <a:r>
              <a:rPr lang="nl-NL" sz="2000" dirty="0"/>
              <a:t>Week 7:	</a:t>
            </a:r>
            <a:r>
              <a:rPr lang="nl-NL" sz="2000" b="0" dirty="0"/>
              <a:t>Testsessie eindproduct</a:t>
            </a:r>
          </a:p>
          <a:p>
            <a:pPr marL="0" lvl="0" indent="0">
              <a:buNone/>
            </a:pPr>
            <a:r>
              <a:rPr lang="en-US" sz="2000" dirty="0"/>
              <a:t>Week 8:	</a:t>
            </a:r>
            <a:r>
              <a:rPr lang="en-US" sz="2000" b="0" dirty="0" err="1"/>
              <a:t>Oplevering</a:t>
            </a:r>
            <a:r>
              <a:rPr lang="en-US" sz="2000" b="0" dirty="0"/>
              <a:t> </a:t>
            </a:r>
            <a:r>
              <a:rPr lang="en-US" sz="2000" b="0" dirty="0" err="1"/>
              <a:t>eindproduct</a:t>
            </a:r>
            <a:r>
              <a:rPr lang="en-US" sz="2000" b="0" dirty="0"/>
              <a:t> en </a:t>
            </a:r>
            <a:r>
              <a:rPr lang="en-US" sz="2000" b="0" dirty="0" err="1"/>
              <a:t>eindverslag</a:t>
            </a:r>
            <a:endParaRPr lang="en-US" sz="2000" b="0" dirty="0"/>
          </a:p>
          <a:p>
            <a:pPr marL="0" lvl="0" indent="0">
              <a:buNone/>
            </a:pPr>
            <a:r>
              <a:rPr lang="en-US" sz="2000" dirty="0"/>
              <a:t>Week 9:</a:t>
            </a:r>
            <a:r>
              <a:rPr lang="en-US" sz="2000" b="0" dirty="0"/>
              <a:t>	</a:t>
            </a:r>
            <a:r>
              <a:rPr lang="en-US" sz="2000" b="0" dirty="0" err="1"/>
              <a:t>Eindpresentatie</a:t>
            </a:r>
            <a:r>
              <a:rPr lang="en-US" sz="2000" b="0" dirty="0"/>
              <a:t> en assessments</a:t>
            </a:r>
            <a:endParaRPr lang="nl-NL" sz="2000" b="0" dirty="0"/>
          </a:p>
        </p:txBody>
      </p:sp>
    </p:spTree>
    <p:extLst>
      <p:ext uri="{BB962C8B-B14F-4D97-AF65-F5344CB8AC3E}">
        <p14:creationId xmlns:p14="http://schemas.microsoft.com/office/powerpoint/2010/main" val="345556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Beoordeling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380472" cy="3744215"/>
          </a:xfrm>
        </p:spPr>
        <p:txBody>
          <a:bodyPr/>
          <a:lstStyle/>
          <a:p>
            <a:r>
              <a:rPr lang="nl-NL" dirty="0" smtClean="0"/>
              <a:t>Toetsing	</a:t>
            </a:r>
          </a:p>
          <a:p>
            <a:pPr marL="355600" lvl="1" indent="0">
              <a:buNone/>
            </a:pPr>
            <a:r>
              <a:rPr lang="nl-NL" dirty="0" smtClean="0"/>
              <a:t>Week 8: Digitaal inleveren in </a:t>
            </a:r>
            <a:r>
              <a:rPr lang="nl-NL" dirty="0" err="1" smtClean="0"/>
              <a:t>iSAS</a:t>
            </a:r>
            <a:endParaRPr lang="nl-NL" dirty="0" smtClean="0"/>
          </a:p>
          <a:p>
            <a:pPr lvl="2"/>
            <a:r>
              <a:rPr lang="nl-NL" dirty="0" smtClean="0"/>
              <a:t>Eindverslag: </a:t>
            </a:r>
            <a:r>
              <a:rPr lang="nl-NL" dirty="0" smtClean="0"/>
              <a:t>bewijs voor competenties</a:t>
            </a:r>
          </a:p>
          <a:p>
            <a:pPr lvl="2"/>
            <a:r>
              <a:rPr lang="nl-NL" dirty="0" smtClean="0"/>
              <a:t>Beroepsproducten in 1 zip-bestand</a:t>
            </a:r>
          </a:p>
          <a:p>
            <a:pPr marL="712788" lvl="2" indent="0">
              <a:buNone/>
            </a:pPr>
            <a:endParaRPr lang="nl-NL" dirty="0" smtClean="0"/>
          </a:p>
          <a:p>
            <a:pPr marL="355600" lvl="1" indent="0">
              <a:buNone/>
            </a:pPr>
            <a:r>
              <a:rPr lang="nl-NL" dirty="0" smtClean="0"/>
              <a:t>Week 9: Assessments </a:t>
            </a:r>
          </a:p>
          <a:p>
            <a:pPr lvl="1"/>
            <a:r>
              <a:rPr lang="nl-NL" dirty="0" smtClean="0"/>
              <a:t>Groepspresentatie</a:t>
            </a:r>
            <a:endParaRPr lang="nl-NL" b="1" dirty="0"/>
          </a:p>
          <a:p>
            <a:pPr lvl="2"/>
            <a:r>
              <a:rPr lang="nl-NL" dirty="0"/>
              <a:t>Proces (planning, ontwerp, aanpak)</a:t>
            </a:r>
          </a:p>
          <a:p>
            <a:pPr lvl="2"/>
            <a:r>
              <a:rPr lang="nl-NL" dirty="0"/>
              <a:t>Product (eindproduct, procedures, testen)</a:t>
            </a:r>
          </a:p>
          <a:p>
            <a:pPr marL="712788" lvl="2" indent="0">
              <a:buNone/>
            </a:pPr>
            <a:r>
              <a:rPr lang="nl-NL" dirty="0" smtClean="0">
                <a:solidFill>
                  <a:schemeClr val="accent2"/>
                </a:solidFill>
              </a:rPr>
              <a:t>=  </a:t>
            </a:r>
            <a:r>
              <a:rPr lang="nl-NL" dirty="0">
                <a:solidFill>
                  <a:schemeClr val="accent2"/>
                </a:solidFill>
              </a:rPr>
              <a:t>Kwalitatief voldoende </a:t>
            </a:r>
            <a:r>
              <a:rPr lang="nl-NL" dirty="0" smtClean="0">
                <a:solidFill>
                  <a:schemeClr val="accent2"/>
                </a:solidFill>
              </a:rPr>
              <a:t>eindproduct, niet te compenseren</a:t>
            </a:r>
            <a:endParaRPr lang="nl-NL" dirty="0">
              <a:solidFill>
                <a:schemeClr val="accent2"/>
              </a:solidFill>
            </a:endParaRPr>
          </a:p>
          <a:p>
            <a:pPr lvl="1"/>
            <a:r>
              <a:rPr lang="nl-NL" dirty="0" smtClean="0"/>
              <a:t>Individueel gesprek op </a:t>
            </a:r>
            <a:r>
              <a:rPr lang="nl-NL" dirty="0"/>
              <a:t>basis </a:t>
            </a:r>
            <a:r>
              <a:rPr lang="nl-NL" dirty="0" smtClean="0"/>
              <a:t>portfolio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02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Beoordeling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704000" cy="3744215"/>
          </a:xfrm>
        </p:spPr>
        <p:txBody>
          <a:bodyPr/>
          <a:lstStyle/>
          <a:p>
            <a:r>
              <a:rPr lang="nl-NL" dirty="0" smtClean="0"/>
              <a:t>15 </a:t>
            </a:r>
            <a:r>
              <a:rPr lang="nl-NL" dirty="0" err="1" smtClean="0"/>
              <a:t>ECs</a:t>
            </a:r>
            <a:r>
              <a:rPr lang="nl-NL" dirty="0" smtClean="0"/>
              <a:t> te verdienen</a:t>
            </a:r>
          </a:p>
          <a:p>
            <a:endParaRPr lang="nl-NL" dirty="0"/>
          </a:p>
          <a:p>
            <a:r>
              <a:rPr lang="nl-NL" dirty="0" smtClean="0"/>
              <a:t>Herkansing door over ½ jaar nog een keer mee te doen aan het project.</a:t>
            </a:r>
          </a:p>
          <a:p>
            <a:endParaRPr lang="nl-NL" dirty="0"/>
          </a:p>
          <a:p>
            <a:pPr marL="355600" lvl="1" indent="0">
              <a:buNone/>
            </a:pPr>
            <a:r>
              <a:rPr lang="nl-NL" dirty="0" smtClean="0"/>
              <a:t>Reparatie is niet mogelijk en niet toegestaan</a:t>
            </a:r>
          </a:p>
          <a:p>
            <a:pPr marL="355600" lvl="1" indent="0">
              <a:buNone/>
            </a:pPr>
            <a:r>
              <a:rPr lang="nl-NL" sz="1800" dirty="0" smtClean="0"/>
              <a:t>Bovendien.. Waar haal je aanvullend bewijsmateriaal vandaan?</a:t>
            </a:r>
          </a:p>
          <a:p>
            <a:pPr marL="355600" lvl="1" indent="0">
              <a:buNone/>
            </a:pPr>
            <a:endParaRPr lang="nl-NL" dirty="0" smtClean="0"/>
          </a:p>
          <a:p>
            <a:r>
              <a:rPr lang="nl-NL" sz="2400" dirty="0" smtClean="0"/>
              <a:t>KO indicator: Toont </a:t>
            </a:r>
            <a:r>
              <a:rPr lang="nl-NL" sz="2400" dirty="0" smtClean="0">
                <a:solidFill>
                  <a:schemeClr val="accent2"/>
                </a:solidFill>
              </a:rPr>
              <a:t>geen </a:t>
            </a:r>
            <a:r>
              <a:rPr lang="nl-NL" sz="2400" u="sng" dirty="0" smtClean="0">
                <a:solidFill>
                  <a:schemeClr val="accent2"/>
                </a:solidFill>
              </a:rPr>
              <a:t>respect</a:t>
            </a:r>
            <a:r>
              <a:rPr lang="nl-NL" sz="2400" dirty="0"/>
              <a:t> </a:t>
            </a:r>
            <a:r>
              <a:rPr lang="nl-NL" sz="2400" dirty="0" smtClean="0"/>
              <a:t>(neemt de ander serieus of negeert de ander stelselmatig)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3297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iSAS</a:t>
            </a:r>
            <a:r>
              <a:rPr lang="nl-NL" dirty="0" smtClean="0"/>
              <a:t>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Aanwezigheidsregistratie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00000"/>
            <a:ext cx="6650182" cy="374072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466" y="3337520"/>
            <a:ext cx="3678258" cy="31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Aan de gang!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596496" cy="3744215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Lezen van:</a:t>
            </a:r>
          </a:p>
          <a:p>
            <a:r>
              <a:rPr lang="nl-NL" sz="2400" dirty="0" smtClean="0"/>
              <a:t>Studentenhandleiding 		     (online.han.nl)</a:t>
            </a:r>
          </a:p>
          <a:p>
            <a:r>
              <a:rPr lang="nl-NL" sz="2400" dirty="0" smtClean="0"/>
              <a:t>Casusbeschrijving + bijlagen     (</a:t>
            </a:r>
            <a:r>
              <a:rPr lang="nl-NL" sz="2400" dirty="0"/>
              <a:t>online.han.nl</a:t>
            </a:r>
            <a:r>
              <a:rPr lang="nl-NL" sz="2400" dirty="0" smtClean="0"/>
              <a:t>)</a:t>
            </a:r>
          </a:p>
          <a:p>
            <a:r>
              <a:rPr lang="nl-NL" sz="2400" dirty="0" smtClean="0"/>
              <a:t>1+1=3, Projectonderwijs bij ICA (online.han.nl)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Boeken:</a:t>
            </a:r>
          </a:p>
          <a:p>
            <a:r>
              <a:rPr lang="nl-NL" sz="2400" dirty="0" smtClean="0"/>
              <a:t>“Project management” van Grit</a:t>
            </a:r>
          </a:p>
          <a:p>
            <a:r>
              <a:rPr lang="nl-NL" sz="2400" dirty="0" smtClean="0"/>
              <a:t>“Rapporteren de basis” aanbevolen!</a:t>
            </a:r>
          </a:p>
          <a:p>
            <a:endParaRPr lang="nl-NL" sz="2400" dirty="0"/>
          </a:p>
          <a:p>
            <a:r>
              <a:rPr lang="nl-NL" sz="2400" dirty="0" smtClean="0"/>
              <a:t>Aanvullende informatie op online.han.nl</a:t>
            </a:r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59327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Aan de gang!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596496" cy="3744215"/>
          </a:xfrm>
        </p:spPr>
        <p:txBody>
          <a:bodyPr/>
          <a:lstStyle/>
          <a:p>
            <a:r>
              <a:rPr lang="nl-NL" dirty="0" smtClean="0"/>
              <a:t>Workshop projectmanagement</a:t>
            </a:r>
          </a:p>
          <a:p>
            <a:r>
              <a:rPr lang="nl-NL" dirty="0" smtClean="0"/>
              <a:t>Kennis maken met groepsleden</a:t>
            </a:r>
          </a:p>
          <a:p>
            <a:r>
              <a:rPr lang="nl-NL" dirty="0" smtClean="0"/>
              <a:t>Inlezen casus</a:t>
            </a:r>
          </a:p>
          <a:p>
            <a:r>
              <a:rPr lang="nl-NL" dirty="0" smtClean="0"/>
              <a:t>Organisatorische afspraken maken</a:t>
            </a:r>
          </a:p>
          <a:p>
            <a:r>
              <a:rPr lang="nl-NL" dirty="0" smtClean="0"/>
              <a:t>Inrichten werkplek en voorzieningen</a:t>
            </a:r>
          </a:p>
          <a:p>
            <a:r>
              <a:rPr lang="nl-NL" dirty="0" smtClean="0"/>
              <a:t>Afspraken maken met procesbegeleider</a:t>
            </a:r>
          </a:p>
        </p:txBody>
      </p:sp>
    </p:spTree>
    <p:extLst>
      <p:ext uri="{BB962C8B-B14F-4D97-AF65-F5344CB8AC3E}">
        <p14:creationId xmlns:p14="http://schemas.microsoft.com/office/powerpoint/2010/main" val="356618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475656" y="404664"/>
            <a:ext cx="7127190" cy="504701"/>
          </a:xfrm>
        </p:spPr>
        <p:txBody>
          <a:bodyPr/>
          <a:lstStyle/>
          <a:p>
            <a:r>
              <a:rPr lang="nl-NL" dirty="0" smtClean="0"/>
              <a:t>Studiemiddelen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3059832" y="980728"/>
            <a:ext cx="5760640" cy="4824536"/>
          </a:xfrm>
        </p:spPr>
        <p:txBody>
          <a:bodyPr/>
          <a:lstStyle/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2000" dirty="0" smtClean="0"/>
              <a:t>“Projectmanagement” - Roel Grit</a:t>
            </a:r>
            <a:br>
              <a:rPr lang="nl-NL" sz="2000" dirty="0" smtClean="0"/>
            </a:br>
            <a:r>
              <a:rPr lang="nl-NL" sz="2000" b="0" dirty="0" smtClean="0"/>
              <a:t>(verplicht)</a:t>
            </a:r>
          </a:p>
          <a:p>
            <a:pPr>
              <a:buNone/>
            </a:pPr>
            <a:endParaRPr lang="nl-NL" sz="2000" b="0" dirty="0" smtClean="0"/>
          </a:p>
          <a:p>
            <a:pPr>
              <a:buNone/>
            </a:pPr>
            <a:r>
              <a:rPr lang="en-US" sz="2000" dirty="0" smtClean="0"/>
              <a:t>“De </a:t>
            </a:r>
            <a:r>
              <a:rPr lang="en-US" sz="2000" dirty="0" err="1" smtClean="0"/>
              <a:t>effectieve</a:t>
            </a:r>
            <a:r>
              <a:rPr lang="en-US" sz="2000" dirty="0" smtClean="0"/>
              <a:t> </a:t>
            </a:r>
            <a:r>
              <a:rPr lang="en-US" sz="2000" dirty="0" err="1" smtClean="0"/>
              <a:t>projectgroep</a:t>
            </a:r>
            <a:r>
              <a:rPr lang="en-US" sz="2000" dirty="0" smtClean="0"/>
              <a:t>” - </a:t>
            </a:r>
            <a:r>
              <a:rPr lang="en-US" sz="2000" dirty="0" err="1" smtClean="0"/>
              <a:t>Klaas</a:t>
            </a:r>
            <a:r>
              <a:rPr lang="en-US" sz="2000" dirty="0" smtClean="0"/>
              <a:t> </a:t>
            </a:r>
            <a:r>
              <a:rPr lang="en-US" sz="2000" dirty="0" err="1" smtClean="0"/>
              <a:t>Schermer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dirty="0" smtClean="0"/>
              <a:t>(</a:t>
            </a:r>
            <a:r>
              <a:rPr lang="en-US" sz="2000" b="0" dirty="0" err="1" smtClean="0"/>
              <a:t>verplicht</a:t>
            </a:r>
            <a:r>
              <a:rPr lang="en-US" sz="2000" b="0" dirty="0" smtClean="0"/>
              <a:t>)</a:t>
            </a:r>
          </a:p>
          <a:p>
            <a:pPr>
              <a:buNone/>
            </a:pPr>
            <a:endParaRPr lang="en-US" sz="2000" b="0" dirty="0" smtClean="0"/>
          </a:p>
          <a:p>
            <a:pPr lvl="0">
              <a:buNone/>
            </a:pPr>
            <a:r>
              <a:rPr lang="nl-NL" sz="2000" dirty="0" smtClean="0"/>
              <a:t>“Rapporteren De Basis” - Paul </a:t>
            </a:r>
            <a:r>
              <a:rPr lang="nl-NL" sz="2000" dirty="0" err="1" smtClean="0"/>
              <a:t>Vilsteren</a:t>
            </a:r>
            <a:r>
              <a:rPr lang="nl-NL" sz="2000" dirty="0" smtClean="0"/>
              <a:t> </a:t>
            </a:r>
            <a:br>
              <a:rPr lang="nl-NL" sz="2000" dirty="0" smtClean="0"/>
            </a:br>
            <a:r>
              <a:rPr lang="nl-NL" sz="2000" b="0" dirty="0" smtClean="0"/>
              <a:t>(aanbevolen)</a:t>
            </a:r>
          </a:p>
          <a:p>
            <a:pPr lvl="0">
              <a:buNone/>
            </a:pPr>
            <a:endParaRPr lang="nl-NL" sz="2000" b="0" dirty="0" smtClean="0"/>
          </a:p>
          <a:p>
            <a:pPr lvl="0">
              <a:buNone/>
            </a:pPr>
            <a:r>
              <a:rPr lang="nl-NL" sz="2000" dirty="0" smtClean="0"/>
              <a:t>“Praktische schrijfgids” - Marcel Heerink</a:t>
            </a:r>
            <a:r>
              <a:rPr lang="nl-NL" sz="2000" b="0" dirty="0" smtClean="0"/>
              <a:t/>
            </a:r>
            <a:br>
              <a:rPr lang="nl-NL" sz="2000" b="0" dirty="0" smtClean="0"/>
            </a:br>
            <a:r>
              <a:rPr lang="nl-NL" sz="2000" b="0" dirty="0" smtClean="0"/>
              <a:t>(aanbevolen)</a:t>
            </a:r>
            <a:endParaRPr lang="nl-NL" sz="2000" dirty="0"/>
          </a:p>
        </p:txBody>
      </p:sp>
      <p:pic>
        <p:nvPicPr>
          <p:cNvPr id="7" name="Picture 2" descr="D:\Les I-project 2013-2014 blok 4\aftrap\de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1155326" cy="1628956"/>
          </a:xfrm>
          <a:prstGeom prst="rect">
            <a:avLst/>
          </a:prstGeom>
          <a:noFill/>
        </p:spPr>
      </p:pic>
      <p:pic>
        <p:nvPicPr>
          <p:cNvPr id="8" name="Picture 3" descr="D:\Les I-project 2013-2014 blok 4\aftrap\p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980728"/>
            <a:ext cx="1175357" cy="1656184"/>
          </a:xfrm>
          <a:prstGeom prst="rect">
            <a:avLst/>
          </a:prstGeom>
          <a:noFill/>
        </p:spPr>
      </p:pic>
      <p:pic>
        <p:nvPicPr>
          <p:cNvPr id="9" name="Picture 4" descr="D:\Les I-project 2013-2014 blok 4\aftrap\p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4005064"/>
            <a:ext cx="1174427" cy="1701273"/>
          </a:xfrm>
          <a:prstGeom prst="rect">
            <a:avLst/>
          </a:prstGeom>
          <a:noFill/>
        </p:spPr>
      </p:pic>
      <p:pic>
        <p:nvPicPr>
          <p:cNvPr id="10" name="Picture 5" descr="D:\Les I-project 2013-2014 blok 4\aftrap\rdb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3068960"/>
            <a:ext cx="1152128" cy="16227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388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Vragen?   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sz="2000" dirty="0"/>
              <a:t> Wat moeten we nu doen?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			                       Wie doet wat?</a:t>
            </a:r>
          </a:p>
          <a:p>
            <a:pPr>
              <a:buNone/>
            </a:pPr>
            <a:r>
              <a:rPr lang="nl-NL" sz="2000" dirty="0"/>
              <a:t>      </a:t>
            </a:r>
          </a:p>
          <a:p>
            <a:pPr>
              <a:buNone/>
            </a:pPr>
            <a:r>
              <a:rPr lang="nl-NL" sz="2000" dirty="0"/>
              <a:t>	Ik weet niet wat er van mij verwacht wordt!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	          Een website? Kan ik dat wel?   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	Aan wie kunnen we dat vragen?        </a:t>
            </a:r>
          </a:p>
        </p:txBody>
      </p:sp>
    </p:spTree>
    <p:extLst>
      <p:ext uri="{BB962C8B-B14F-4D97-AF65-F5344CB8AC3E}">
        <p14:creationId xmlns:p14="http://schemas.microsoft.com/office/powerpoint/2010/main" val="29786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Workshop Projectmanagement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9512" y="1620000"/>
            <a:ext cx="8371277" cy="3744215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		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12.00 – 13.30</a:t>
            </a:r>
          </a:p>
          <a:p>
            <a:pPr marL="0" indent="0">
              <a:buNone/>
            </a:pPr>
            <a:r>
              <a:rPr lang="nl-NL" dirty="0" smtClean="0"/>
              <a:t>		Groep 1-4 		</a:t>
            </a:r>
            <a:r>
              <a:rPr lang="nl-NL" b="0" dirty="0" smtClean="0"/>
              <a:t>Pim Haenen, D </a:t>
            </a:r>
            <a:r>
              <a:rPr lang="nl-NL" b="0" dirty="0"/>
              <a:t>1.11</a:t>
            </a:r>
            <a:r>
              <a:rPr lang="nl-NL" dirty="0"/>
              <a:t> 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		Groep 5-8 		</a:t>
            </a:r>
            <a:r>
              <a:rPr lang="nl-NL" b="0" dirty="0" smtClean="0"/>
              <a:t>Tineke Jacobs, D1.12</a:t>
            </a:r>
          </a:p>
          <a:p>
            <a:pPr marL="0" indent="0">
              <a:buNone/>
            </a:pPr>
            <a:r>
              <a:rPr lang="nl-NL" dirty="0" smtClean="0"/>
              <a:t>		Groep 9-12	</a:t>
            </a:r>
            <a:r>
              <a:rPr lang="nl-NL" b="0" dirty="0" smtClean="0"/>
              <a:t>Ton van Eck, D1.13</a:t>
            </a:r>
          </a:p>
          <a:p>
            <a:pPr marL="0" indent="0">
              <a:buNone/>
            </a:pPr>
            <a:endParaRPr lang="nl-NL" b="0" dirty="0"/>
          </a:p>
          <a:p>
            <a:pPr marL="0" indent="0">
              <a:buNone/>
            </a:pPr>
            <a:r>
              <a:rPr lang="nl-NL" dirty="0" smtClean="0"/>
              <a:t>		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14.15 – 16:00</a:t>
            </a:r>
          </a:p>
          <a:p>
            <a:pPr marL="0" indent="0">
              <a:buNone/>
            </a:pPr>
            <a:r>
              <a:rPr lang="nl-NL" dirty="0" smtClean="0"/>
              <a:t>		Groep 13-17 	</a:t>
            </a:r>
            <a:r>
              <a:rPr lang="nl-NL" b="0" dirty="0" smtClean="0"/>
              <a:t>Ton van Eck, D1.13</a:t>
            </a:r>
          </a:p>
          <a:p>
            <a:pPr marL="0" indent="0">
              <a:buNone/>
            </a:pPr>
            <a:r>
              <a:rPr lang="nl-NL" dirty="0" smtClean="0"/>
              <a:t>		Groep 18-22 	</a:t>
            </a:r>
            <a:r>
              <a:rPr lang="nl-NL" b="0" dirty="0" smtClean="0"/>
              <a:t>Tineke Jacobs, D1.12</a:t>
            </a:r>
            <a:endParaRPr lang="nl-NL" b="0" dirty="0"/>
          </a:p>
        </p:txBody>
      </p:sp>
    </p:spTree>
    <p:extLst>
      <p:ext uri="{BB962C8B-B14F-4D97-AF65-F5344CB8AC3E}">
        <p14:creationId xmlns:p14="http://schemas.microsoft.com/office/powerpoint/2010/main" val="17336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Indeling projectgroepen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704000" cy="374421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nl-NL" dirty="0"/>
              <a:t> Indeling van de groepen is </a:t>
            </a:r>
            <a:r>
              <a:rPr lang="nl-NL" dirty="0" smtClean="0"/>
              <a:t>op </a:t>
            </a:r>
            <a:r>
              <a:rPr lang="nl-NL" dirty="0"/>
              <a:t>grond </a:t>
            </a:r>
            <a:r>
              <a:rPr lang="nl-NL" dirty="0" smtClean="0"/>
              <a:t>van studieresultaten.</a:t>
            </a:r>
            <a:endParaRPr lang="nl-NL" dirty="0"/>
          </a:p>
          <a:p>
            <a:pPr>
              <a:lnSpc>
                <a:spcPct val="90000"/>
              </a:lnSpc>
              <a:buFontTx/>
              <a:buNone/>
            </a:pPr>
            <a:endParaRPr lang="nl-NL" sz="900" dirty="0"/>
          </a:p>
          <a:p>
            <a:pPr>
              <a:lnSpc>
                <a:spcPct val="90000"/>
              </a:lnSpc>
              <a:buFontTx/>
              <a:buNone/>
            </a:pPr>
            <a:r>
              <a:rPr lang="nl-NL" dirty="0"/>
              <a:t>	Vandaag willen we: </a:t>
            </a:r>
          </a:p>
          <a:p>
            <a:pPr lvl="2">
              <a:lnSpc>
                <a:spcPct val="90000"/>
              </a:lnSpc>
            </a:pPr>
            <a:r>
              <a:rPr lang="nl-NL" dirty="0"/>
              <a:t>controleren of iedereen die aan het project mee moet doen vandaag aanwezig is en </a:t>
            </a:r>
          </a:p>
          <a:p>
            <a:pPr lvl="2">
              <a:lnSpc>
                <a:spcPct val="90000"/>
              </a:lnSpc>
            </a:pPr>
            <a:r>
              <a:rPr lang="nl-NL" dirty="0"/>
              <a:t>of er misschien nog iemand aanwezig is die niet bij een groep is ingedeeld, maar wel mee wil doen.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sz="1400" dirty="0"/>
          </a:p>
          <a:p>
            <a:pPr>
              <a:lnSpc>
                <a:spcPct val="90000"/>
              </a:lnSpc>
              <a:buFontTx/>
              <a:buNone/>
            </a:pPr>
            <a:r>
              <a:rPr lang="nl-NL" dirty="0"/>
              <a:t>   De groepsindeling proberen we vandaag compleet te krijgen, maar mogelijk moeten  er nog wijzigingen worden doorgevoerd.</a:t>
            </a:r>
          </a:p>
        </p:txBody>
      </p:sp>
    </p:spTree>
    <p:extLst>
      <p:ext uri="{BB962C8B-B14F-4D97-AF65-F5344CB8AC3E}">
        <p14:creationId xmlns:p14="http://schemas.microsoft.com/office/powerpoint/2010/main" val="6918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Doelstelling</a:t>
            </a:r>
          </a:p>
          <a:p>
            <a:pPr lvl="1"/>
            <a:r>
              <a:rPr lang="nl-NL" dirty="0" smtClean="0"/>
              <a:t>Competenties</a:t>
            </a:r>
          </a:p>
          <a:p>
            <a:pPr lvl="1"/>
            <a:r>
              <a:rPr lang="nl-NL" dirty="0" smtClean="0"/>
              <a:t>Opdracht</a:t>
            </a:r>
          </a:p>
          <a:p>
            <a:r>
              <a:rPr lang="nl-NL" dirty="0" smtClean="0"/>
              <a:t>Rollen, begeleiding &amp; lesplan</a:t>
            </a:r>
          </a:p>
          <a:p>
            <a:r>
              <a:rPr lang="nl-NL" dirty="0" smtClean="0"/>
              <a:t>Organisatie</a:t>
            </a:r>
          </a:p>
          <a:p>
            <a:r>
              <a:rPr lang="nl-NL" dirty="0" smtClean="0"/>
              <a:t>Feedback &amp; Beoordeling  </a:t>
            </a:r>
          </a:p>
          <a:p>
            <a:r>
              <a:rPr lang="nl-NL" dirty="0" smtClean="0"/>
              <a:t>Aan de gang! (maar hoe?)</a:t>
            </a:r>
          </a:p>
          <a:p>
            <a:r>
              <a:rPr lang="nl-NL" dirty="0" smtClean="0"/>
              <a:t>Vragen</a:t>
            </a:r>
          </a:p>
          <a:p>
            <a:r>
              <a:rPr lang="nl-NL" dirty="0" smtClean="0"/>
              <a:t>Groepsindeling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875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project</a:t>
            </a:r>
            <a:endParaRPr lang="nl-NL" dirty="0"/>
          </a:p>
        </p:txBody>
      </p:sp>
      <p:pic>
        <p:nvPicPr>
          <p:cNvPr id="2054" name="Picture 6" descr="http://www.managementexchange.com/sites/default/files/media/posts/images/teamwor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-171400"/>
            <a:ext cx="5030984" cy="439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26255"/>
              </p:ext>
            </p:extLst>
          </p:nvPr>
        </p:nvGraphicFramePr>
        <p:xfrm>
          <a:off x="4327259" y="764704"/>
          <a:ext cx="4847904" cy="384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Image" r:id="rId5" imgW="7148880" imgH="5663160" progId="Photoshop.Image.14">
                  <p:embed/>
                </p:oleObj>
              </mc:Choice>
              <mc:Fallback>
                <p:oleObj name="Image" r:id="rId5" imgW="7148880" imgH="5663160" progId="Photoshop.Image.1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27259" y="764704"/>
                        <a:ext cx="4847904" cy="384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7" name="Picture 9" descr="http://www.acupuncturewell.com/wp-content/uploads/2012/12/plan-guy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12432" cy="441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http://donmaclennan.files.wordpress.com/2012/02/istock_000003668350medium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8924"/>
            <a:ext cx="7820522" cy="520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://www.fivetechnology.com/images/blog/hunting_wireframe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002" y="-3944"/>
            <a:ext cx="3132161" cy="364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http://www.evanetics.com/images/uc_asFDD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005" y="-171400"/>
            <a:ext cx="3481869" cy="237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://studentlifeguru.files.wordpress.com/2013/08/istock_000010777463_extrasmall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376" y="3236752"/>
            <a:ext cx="5457552" cy="362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ttp://www.mt.nl/generated/M300x180s300x800_b0d57e6abfb8d6ec45727cd1f59413d6-130346874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670"/>
            <a:ext cx="3699018" cy="331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735259"/>
              </p:ext>
            </p:extLst>
          </p:nvPr>
        </p:nvGraphicFramePr>
        <p:xfrm>
          <a:off x="4659292" y="77308"/>
          <a:ext cx="3657123" cy="2367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Image" r:id="rId13" imgW="2196720" imgH="1422000" progId="Photoshop.Image.14">
                  <p:embed/>
                </p:oleObj>
              </mc:Choice>
              <mc:Fallback>
                <p:oleObj name="Image" r:id="rId13" imgW="2196720" imgH="1422000" progId="Photoshop.Image.1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59292" y="77308"/>
                        <a:ext cx="3657123" cy="2367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85" name="Picture 37" descr="http://www.argicon.nl/wp-content/uploads/2014/02/huis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2" y="36662"/>
            <a:ext cx="8938470" cy="682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7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7624" y="900000"/>
            <a:ext cx="7379566" cy="504701"/>
          </a:xfrm>
        </p:spPr>
        <p:txBody>
          <a:bodyPr/>
          <a:lstStyle/>
          <a:p>
            <a:r>
              <a:rPr lang="nl-NL" dirty="0" smtClean="0"/>
              <a:t>VEEL meer dan een software product maken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074" name="Picture 2" descr="http://www.pimconstructions.com/sites/default/files/project-management-planning-bas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0" y="1484784"/>
            <a:ext cx="8652296" cy="515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intermediair.nl/sites/default/files/styles/artikel_list_image/public/thumb-143019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407" y="1608085"/>
            <a:ext cx="5238000" cy="52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96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Doelstelling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340768"/>
            <a:ext cx="7524488" cy="3744215"/>
          </a:xfrm>
        </p:spPr>
        <p:txBody>
          <a:bodyPr/>
          <a:lstStyle/>
          <a:p>
            <a:pPr marL="0" indent="0">
              <a:buNone/>
            </a:pPr>
            <a:r>
              <a:rPr lang="nl-NL" sz="2400" dirty="0" smtClean="0"/>
              <a:t>Ontwikkelen van beroepsvaardigheden</a:t>
            </a:r>
          </a:p>
          <a:p>
            <a:pPr marL="0" indent="0">
              <a:buNone/>
            </a:pPr>
            <a:r>
              <a:rPr lang="nl-NL" sz="2400" dirty="0" smtClean="0"/>
              <a:t>in een projectcontext</a:t>
            </a:r>
          </a:p>
          <a:p>
            <a:r>
              <a:rPr lang="nl-NL" dirty="0" smtClean="0"/>
              <a:t>Project</a:t>
            </a:r>
            <a:r>
              <a:rPr lang="nl-NL" b="0" dirty="0" smtClean="0"/>
              <a:t>context</a:t>
            </a:r>
          </a:p>
          <a:p>
            <a:pPr lvl="1"/>
            <a:r>
              <a:rPr lang="nl-NL" sz="2000" dirty="0" smtClean="0"/>
              <a:t>Maak in een team een softwareproduct:</a:t>
            </a:r>
            <a:endParaRPr lang="nl-NL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nl-NL" sz="2000" kern="1200" dirty="0">
                <a:ea typeface="+mn-ea"/>
              </a:rPr>
              <a:t>Dynamische website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nl-NL" sz="2000" kern="1200" dirty="0">
                <a:ea typeface="+mn-ea"/>
              </a:rPr>
              <a:t>Database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nl-NL" sz="2000" kern="1200" dirty="0">
                <a:ea typeface="+mn-ea"/>
              </a:rPr>
              <a:t>Beheerapplicatie</a:t>
            </a:r>
          </a:p>
          <a:p>
            <a:pPr lvl="2"/>
            <a:endParaRPr lang="nl-NL" b="0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/>
              <a:t>	</a:t>
            </a:r>
          </a:p>
        </p:txBody>
      </p:sp>
      <p:sp>
        <p:nvSpPr>
          <p:cNvPr id="4" name="Rechteraccolade 3"/>
          <p:cNvSpPr/>
          <p:nvPr/>
        </p:nvSpPr>
        <p:spPr bwMode="auto">
          <a:xfrm>
            <a:off x="5450741" y="5157191"/>
            <a:ext cx="432048" cy="1584177"/>
          </a:xfrm>
          <a:prstGeom prst="rightBrace">
            <a:avLst/>
          </a:prstGeom>
          <a:ln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6012160" y="5718446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Competenties</a:t>
            </a:r>
            <a:endParaRPr lang="nl-NL" sz="2400" dirty="0"/>
          </a:p>
        </p:txBody>
      </p:sp>
      <p:sp>
        <p:nvSpPr>
          <p:cNvPr id="6" name="Tekstvak 5"/>
          <p:cNvSpPr txBox="1"/>
          <p:nvPr/>
        </p:nvSpPr>
        <p:spPr>
          <a:xfrm>
            <a:off x="1331640" y="4607257"/>
            <a:ext cx="4752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nl-NL" sz="2800" dirty="0">
                <a:solidFill>
                  <a:srgbClr val="0B1A58"/>
                </a:solidFill>
                <a:latin typeface="Arial" pitchFamily="34" charset="0"/>
                <a:cs typeface="Arial" pitchFamily="34" charset="0"/>
              </a:rPr>
              <a:t>Beroeps</a:t>
            </a:r>
            <a:r>
              <a:rPr lang="nl-NL" sz="2800" b="1" dirty="0">
                <a:solidFill>
                  <a:srgbClr val="0B1A58"/>
                </a:solidFill>
                <a:latin typeface="Arial" pitchFamily="34" charset="0"/>
                <a:cs typeface="Arial" pitchFamily="34" charset="0"/>
              </a:rPr>
              <a:t>vaardigheden</a:t>
            </a:r>
            <a:r>
              <a:rPr lang="nl-NL" sz="2000" dirty="0">
                <a:solidFill>
                  <a:srgbClr val="0B1A58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nl-NL" sz="2000" dirty="0">
                <a:solidFill>
                  <a:srgbClr val="0B1A58"/>
                </a:solidFill>
                <a:latin typeface="Arial" pitchFamily="34" charset="0"/>
                <a:cs typeface="Arial" pitchFamily="34" charset="0"/>
              </a:rPr>
              <a:t>Communiceren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nl-NL" sz="2000" dirty="0">
                <a:solidFill>
                  <a:srgbClr val="0B1A58"/>
                </a:solidFill>
                <a:latin typeface="Arial" pitchFamily="34" charset="0"/>
                <a:cs typeface="Arial" pitchFamily="34" charset="0"/>
              </a:rPr>
              <a:t>Samenwerken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nl-NL" sz="2000" dirty="0">
                <a:solidFill>
                  <a:srgbClr val="0B1A58"/>
                </a:solidFill>
                <a:latin typeface="Arial" pitchFamily="34" charset="0"/>
                <a:cs typeface="Arial" pitchFamily="34" charset="0"/>
              </a:rPr>
              <a:t>Planmatig werken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nl-NL" sz="2000" dirty="0">
                <a:solidFill>
                  <a:srgbClr val="0B1A58"/>
                </a:solidFill>
                <a:latin typeface="Arial" pitchFamily="34" charset="0"/>
                <a:cs typeface="Arial" pitchFamily="34" charset="0"/>
              </a:rPr>
              <a:t>Realiseren &amp; Testen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nl-NL" sz="2000" dirty="0">
                <a:solidFill>
                  <a:srgbClr val="0B1A58"/>
                </a:solidFill>
                <a:latin typeface="Arial" pitchFamily="34" charset="0"/>
                <a:cs typeface="Arial" pitchFamily="34" charset="0"/>
              </a:rPr>
              <a:t>Reflecteren</a:t>
            </a:r>
          </a:p>
        </p:txBody>
      </p:sp>
    </p:spTree>
    <p:extLst>
      <p:ext uri="{BB962C8B-B14F-4D97-AF65-F5344CB8AC3E}">
        <p14:creationId xmlns:p14="http://schemas.microsoft.com/office/powerpoint/2010/main" val="420907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4744"/>
            <a:ext cx="7407282" cy="45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127190" cy="504701"/>
          </a:xfrm>
        </p:spPr>
        <p:txBody>
          <a:bodyPr/>
          <a:lstStyle/>
          <a:p>
            <a:r>
              <a:rPr lang="nl-NL" dirty="0" smtClean="0"/>
              <a:t>Competenties &amp; Indicatoren 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124744"/>
            <a:ext cx="7110789" cy="4968552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 smtClean="0"/>
              <a:t>Iedere competentie is in de studiehandleiding uitgewerkt in een aantal indicatoren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b="0" dirty="0" smtClean="0"/>
              <a:t>Je moet </a:t>
            </a:r>
            <a:r>
              <a:rPr lang="nl-NL" sz="2000" b="0" u="sng" dirty="0" smtClean="0">
                <a:solidFill>
                  <a:srgbClr val="FF0000"/>
                </a:solidFill>
              </a:rPr>
              <a:t>zelf</a:t>
            </a:r>
            <a:r>
              <a:rPr lang="nl-NL" sz="2000" b="0" dirty="0" smtClean="0"/>
              <a:t> tijdens het project door middel van </a:t>
            </a:r>
            <a:r>
              <a:rPr lang="nl-NL" sz="2000" b="0" dirty="0" smtClean="0">
                <a:solidFill>
                  <a:srgbClr val="FF0000"/>
                </a:solidFill>
              </a:rPr>
              <a:t>verzameld bewijsmateriaal</a:t>
            </a:r>
            <a:r>
              <a:rPr lang="nl-NL" sz="2000" b="0" dirty="0" smtClean="0"/>
              <a:t> aantonen dat je aan alle indicatoren voldoet. </a:t>
            </a:r>
            <a:endParaRPr lang="nl-NL" sz="2000" b="0" dirty="0" smtClean="0"/>
          </a:p>
          <a:p>
            <a:endParaRPr lang="nl-NL" sz="2000" b="0" dirty="0" smtClean="0"/>
          </a:p>
          <a:p>
            <a:r>
              <a:rPr lang="nl-NL" sz="2000" b="0" dirty="0" smtClean="0"/>
              <a:t>Vakinhoudelijke competenties toon je als groep aan met de op te leveren (deel-)producten. </a:t>
            </a:r>
            <a:endParaRPr lang="nl-NL" sz="2000" b="0" dirty="0" smtClean="0"/>
          </a:p>
          <a:p>
            <a:endParaRPr lang="nl-NL" sz="2000" b="0" dirty="0" smtClean="0"/>
          </a:p>
          <a:p>
            <a:r>
              <a:rPr lang="nl-NL" sz="2000" b="0" dirty="0" smtClean="0"/>
              <a:t>Algemene </a:t>
            </a:r>
            <a:r>
              <a:rPr lang="nl-NL" sz="2000" b="0" dirty="0" err="1" smtClean="0"/>
              <a:t>HBO-competenties</a:t>
            </a:r>
            <a:r>
              <a:rPr lang="nl-NL" sz="2000" b="0" dirty="0" smtClean="0"/>
              <a:t> toon je individueel aan door daar een verslag over te schrijven. Een indicator toon je aan door er in het </a:t>
            </a:r>
            <a:r>
              <a:rPr lang="nl-NL" sz="2000" b="0" dirty="0" smtClean="0">
                <a:solidFill>
                  <a:srgbClr val="FF0000"/>
                </a:solidFill>
              </a:rPr>
              <a:t>eindverslag </a:t>
            </a:r>
            <a:r>
              <a:rPr lang="nl-NL" sz="2000" b="0" dirty="0" err="1" smtClean="0"/>
              <a:t>to-the-point</a:t>
            </a:r>
            <a:r>
              <a:rPr lang="nl-NL" sz="2000" b="0" dirty="0" smtClean="0"/>
              <a:t> over te schrijven. De werkwijze leer je in de vaardighedenlessen. Bij de meeste indicatoren zijn bovendien concrete opdrachten geformuleerd.</a:t>
            </a:r>
            <a:endParaRPr lang="nl-NL" sz="2000" b="0" dirty="0"/>
          </a:p>
        </p:txBody>
      </p:sp>
    </p:spTree>
    <p:extLst>
      <p:ext uri="{BB962C8B-B14F-4D97-AF65-F5344CB8AC3E}">
        <p14:creationId xmlns:p14="http://schemas.microsoft.com/office/powerpoint/2010/main" val="11464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Competenties &amp; Indicatoren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/>
              <a:t>Bijvoorbeeld:</a:t>
            </a:r>
          </a:p>
          <a:p>
            <a:pPr marL="0" indent="0">
              <a:buNone/>
            </a:pPr>
            <a:r>
              <a:rPr lang="nl-NL" u="sng" dirty="0" smtClean="0"/>
              <a:t>Communiceren</a:t>
            </a:r>
            <a:endParaRPr lang="nl-NL" b="0" u="sng" dirty="0" smtClean="0"/>
          </a:p>
          <a:p>
            <a:r>
              <a:rPr lang="nl-NL" sz="2400" b="0" dirty="0"/>
              <a:t>Bereidt presentaties voor en neemt in de voorbereiding tenminste structuur, doel en doelgroep mee. Past de voorbereiding waarneembaar toe tijdens de presentaties. </a:t>
            </a:r>
            <a:endParaRPr lang="nl-NL" sz="2400" b="0" dirty="0" smtClean="0"/>
          </a:p>
          <a:p>
            <a:endParaRPr lang="nl-NL" sz="2400" b="0" dirty="0"/>
          </a:p>
          <a:p>
            <a:r>
              <a:rPr lang="nl-NL" sz="2400" b="0" dirty="0"/>
              <a:t>Verwoordt in gesprekken duidelijk een boodschap en controleert of deze boodschap overkomt. Gebruikt de gesprekstechnieken: ‘luisteren, samenvatten en doorvragen.’</a:t>
            </a:r>
          </a:p>
          <a:p>
            <a:endParaRPr lang="nl-NL" b="0" dirty="0"/>
          </a:p>
        </p:txBody>
      </p:sp>
    </p:spTree>
    <p:extLst>
      <p:ext uri="{BB962C8B-B14F-4D97-AF65-F5344CB8AC3E}">
        <p14:creationId xmlns:p14="http://schemas.microsoft.com/office/powerpoint/2010/main" val="1288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 standaard EN ">
  <a:themeElements>
    <a:clrScheme name="HA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1A58"/>
      </a:accent1>
      <a:accent2>
        <a:srgbClr val="E11837"/>
      </a:accent2>
      <a:accent3>
        <a:srgbClr val="009DD9"/>
      </a:accent3>
      <a:accent4>
        <a:srgbClr val="FF7200"/>
      </a:accent4>
      <a:accent5>
        <a:srgbClr val="A24CC8"/>
      </a:accent5>
      <a:accent6>
        <a:srgbClr val="317023"/>
      </a:accent6>
      <a:hlink>
        <a:srgbClr val="0B1A58"/>
      </a:hlink>
      <a:folHlink>
        <a:srgbClr val="009DD9"/>
      </a:folHlink>
    </a:clrScheme>
    <a:fontScheme name="HAN model print">
      <a:majorFont>
        <a:latin typeface="OfficinaSans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AN model print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N model print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model prin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model print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D321ACC888A4483B2006F77AF8746" ma:contentTypeVersion="0" ma:contentTypeDescription="Een nieuw document maken." ma:contentTypeScope="" ma:versionID="a1dde622771c46d6bb6141d089d51fff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3F321D0-F2E7-4E5B-B145-2331FA127945}"/>
</file>

<file path=customXml/itemProps2.xml><?xml version="1.0" encoding="utf-8"?>
<ds:datastoreItem xmlns:ds="http://schemas.openxmlformats.org/officeDocument/2006/customXml" ds:itemID="{84296C45-4570-4C2E-B00B-81BD59B7DFF0}"/>
</file>

<file path=customXml/itemProps3.xml><?xml version="1.0" encoding="utf-8"?>
<ds:datastoreItem xmlns:ds="http://schemas.openxmlformats.org/officeDocument/2006/customXml" ds:itemID="{AE8E328E-61D9-414A-98E3-9326D83A9455}"/>
</file>

<file path=docProps/app.xml><?xml version="1.0" encoding="utf-8"?>
<Properties xmlns="http://schemas.openxmlformats.org/officeDocument/2006/extended-properties" xmlns:vt="http://schemas.openxmlformats.org/officeDocument/2006/docPropsVTypes">
  <Template>HAN standaard EN </Template>
  <TotalTime>4045</TotalTime>
  <Words>730</Words>
  <Application>Microsoft Office PowerPoint</Application>
  <PresentationFormat>Diavoorstelling (4:3)</PresentationFormat>
  <Paragraphs>241</Paragraphs>
  <Slides>25</Slides>
  <Notes>5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2</vt:i4>
      </vt:variant>
      <vt:variant>
        <vt:lpstr>Diatitels</vt:lpstr>
      </vt:variant>
      <vt:variant>
        <vt:i4>25</vt:i4>
      </vt:variant>
    </vt:vector>
  </HeadingPairs>
  <TitlesOfParts>
    <vt:vector size="32" baseType="lpstr">
      <vt:lpstr>Arial</vt:lpstr>
      <vt:lpstr>Calibri</vt:lpstr>
      <vt:lpstr>OfficinaSans</vt:lpstr>
      <vt:lpstr>Wingdings</vt:lpstr>
      <vt:lpstr>HAN standaard EN </vt:lpstr>
      <vt:lpstr>Visio</vt:lpstr>
      <vt:lpstr>Image</vt:lpstr>
      <vt:lpstr>[Pr-IP]             I-Propedeuse Project</vt:lpstr>
      <vt:lpstr>iSAS </vt:lpstr>
      <vt:lpstr>Inhoud</vt:lpstr>
      <vt:lpstr>Het project</vt:lpstr>
      <vt:lpstr>VEEL meer dan een software product maken</vt:lpstr>
      <vt:lpstr>Doelstelling</vt:lpstr>
      <vt:lpstr>PowerPoint-presentatie</vt:lpstr>
      <vt:lpstr>Competenties &amp; Indicatoren </vt:lpstr>
      <vt:lpstr>Competenties &amp; Indicatoren</vt:lpstr>
      <vt:lpstr>Competenties &amp; Indicatoren    (2)</vt:lpstr>
      <vt:lpstr>Competenties &amp; Indicatoren    (3)</vt:lpstr>
      <vt:lpstr>Competenties  </vt:lpstr>
      <vt:lpstr>Rollen in dit project</vt:lpstr>
      <vt:lpstr>Rollen in het project    (2)</vt:lpstr>
      <vt:lpstr>Rollen in dit project    (3)</vt:lpstr>
      <vt:lpstr>Organisatie </vt:lpstr>
      <vt:lpstr>Feedback en beoordeling</vt:lpstr>
      <vt:lpstr>Beoordeling</vt:lpstr>
      <vt:lpstr>Beoordeling</vt:lpstr>
      <vt:lpstr>Aan de gang! </vt:lpstr>
      <vt:lpstr>Aan de gang!</vt:lpstr>
      <vt:lpstr>Studiemiddelen</vt:lpstr>
      <vt:lpstr>Vragen?    </vt:lpstr>
      <vt:lpstr>Workshop Projectmanagement</vt:lpstr>
      <vt:lpstr>Indeling projectgroepen</vt:lpstr>
    </vt:vector>
  </TitlesOfParts>
  <Company>HAN University of Applied Sciences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Aftrap Pr-IP</dc:title>
  <dc:creator>Arnoud van Bers</dc:creator>
  <cp:lastModifiedBy>Arnoud van Bers</cp:lastModifiedBy>
  <cp:revision>74</cp:revision>
  <dcterms:created xsi:type="dcterms:W3CDTF">2013-03-19T15:42:03Z</dcterms:created>
  <dcterms:modified xsi:type="dcterms:W3CDTF">2014-04-09T07:42:48Z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0x010100A7DD321ACC888A4483B2006F77AF8746</vt:lpwstr>
  </property>
</Properties>
</file>