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72" r:id="rId2"/>
    <p:sldId id="473" r:id="rId3"/>
    <p:sldId id="517" r:id="rId4"/>
    <p:sldId id="474" r:id="rId5"/>
    <p:sldId id="51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491" r:id="rId21"/>
    <p:sldId id="478" r:id="rId22"/>
    <p:sldId id="479" r:id="rId23"/>
    <p:sldId id="514" r:id="rId24"/>
    <p:sldId id="480" r:id="rId25"/>
    <p:sldId id="481" r:id="rId26"/>
    <p:sldId id="482" r:id="rId27"/>
    <p:sldId id="516" r:id="rId28"/>
    <p:sldId id="476" r:id="rId29"/>
  </p:sldIdLst>
  <p:sldSz cx="9144000" cy="6858000" type="overhead"/>
  <p:notesSz cx="6877050" cy="1000125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66"/>
    <a:srgbClr val="000099"/>
    <a:srgbClr val="CCCCFF"/>
    <a:srgbClr val="D6DC8A"/>
    <a:srgbClr val="000000"/>
    <a:srgbClr val="B2B2B2"/>
    <a:srgbClr val="FB946B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0" autoAdjust="0"/>
    <p:restoredTop sz="94604" autoAdjust="0"/>
  </p:normalViewPr>
  <p:slideViewPr>
    <p:cSldViewPr>
      <p:cViewPr>
        <p:scale>
          <a:sx n="66" d="100"/>
          <a:sy n="66" d="100"/>
        </p:scale>
        <p:origin x="-1740" y="-45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84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150"/>
        <p:guide pos="216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995" y="0"/>
            <a:ext cx="2980055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BA90014-D078-4886-8699-90B95B7B969B}" type="datetime1">
              <a:rPr lang="en-GB"/>
              <a:pPr>
                <a:defRPr/>
              </a:pPr>
              <a:t>03/09/2012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1187"/>
            <a:ext cx="2980055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995" y="9501187"/>
            <a:ext cx="2980055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AB22042-1F4E-43B6-AB93-92681FA4547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0055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995" y="0"/>
            <a:ext cx="2980055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AA5865-A8DA-4938-8730-CCAF2BDD64EB}" type="datetime1">
              <a:rPr lang="en-GB"/>
              <a:pPr>
                <a:defRPr/>
              </a:pPr>
              <a:t>03/09/2012</a:t>
            </a:fld>
            <a:endParaRPr lang="en-GB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40" y="4750594"/>
            <a:ext cx="5043170" cy="45005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1187"/>
            <a:ext cx="2980055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995" y="9501187"/>
            <a:ext cx="2980055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F85E9-716C-42B7-8974-0DE3D14218E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8DC87-7508-4BD3-974B-DEF3ECADCCA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B2D35CD-F2C8-4C1B-BD2C-E77D9B3C5222}" type="datetime1">
              <a:rPr lang="en-GB" smtClean="0"/>
              <a:pPr/>
              <a:t>03/09/2012</a:t>
            </a:fld>
            <a:endParaRPr lang="en-GB" smtClean="0"/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04081-24C8-4FC4-BE22-92777A64A7BF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nl-NL" smtClean="0"/>
              <a:t>Hierna: Luisteroefening: voorlezen tekst en beantwoorden van de vragen.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kumimoji="1"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286000" y="2667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533400"/>
            <a:ext cx="7772400" cy="1143000"/>
          </a:xfrm>
        </p:spPr>
        <p:txBody>
          <a:bodyPr anchor="ctr"/>
          <a:lstStyle>
            <a:lvl1pPr algn="ctr">
              <a:defRPr sz="2400"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defRPr kumimoji="1" sz="1400" b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kumimoji="1"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5962650"/>
            <a:ext cx="587375" cy="885825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D48D1A14-08DF-41E2-9A2E-59D989CE88E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1FA49-C948-44E8-A7C0-5BA6F858ACE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18669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43000" y="838200"/>
            <a:ext cx="5448300" cy="4953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7F6DE-492A-475F-80A3-D0A304A6E44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DF921-5327-49EB-9010-E115BE02577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607C-CA9C-4295-96B7-C43C99D269E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90291-4DD2-4ECF-AF59-C0C816EB8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29C7-227B-4F93-98F7-976D0489D96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E3A84-C486-4525-8875-3834B6EAB6E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9CBF1-716A-440E-B724-6F050586212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E43FD-CCBF-41BE-B873-31D2CD4A76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30561-B2D4-4CDA-974D-BDB90B960EB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1" descr="BG_PPT~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8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3100" y="64230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defRPr sz="10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8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100000"/>
              </a:lnSpc>
              <a:defRPr kumimoji="1" sz="12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482AE2C-F5D4-4B35-BBBC-043FAEEF102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88089" name="Text Box 25"/>
          <p:cNvSpPr txBox="1">
            <a:spLocks noChangeArrowheads="1"/>
          </p:cNvSpPr>
          <p:nvPr userDrawn="1"/>
        </p:nvSpPr>
        <p:spPr bwMode="auto">
          <a:xfrm>
            <a:off x="990600" y="6019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88091" name="Text Box 27"/>
          <p:cNvSpPr txBox="1">
            <a:spLocks noChangeArrowheads="1"/>
          </p:cNvSpPr>
          <p:nvPr userDrawn="1"/>
        </p:nvSpPr>
        <p:spPr bwMode="auto">
          <a:xfrm>
            <a:off x="381000" y="5129213"/>
            <a:ext cx="685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88096" name="Line 32"/>
          <p:cNvSpPr>
            <a:spLocks noChangeShapeType="1"/>
          </p:cNvSpPr>
          <p:nvPr userDrawn="1"/>
        </p:nvSpPr>
        <p:spPr bwMode="auto">
          <a:xfrm>
            <a:off x="1143000" y="1066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88097" name="Line 33"/>
          <p:cNvSpPr>
            <a:spLocks noChangeShapeType="1"/>
          </p:cNvSpPr>
          <p:nvPr userDrawn="1"/>
        </p:nvSpPr>
        <p:spPr bwMode="auto">
          <a:xfrm>
            <a:off x="1981200" y="6248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ls.bijleveld@han.n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pecials.han.nl/themasites/studiecentra/verwerken-en-delen/bronnen-vermelden/apa-norme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4581525"/>
            <a:ext cx="7467600" cy="1133475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</a:rPr>
              <a:t>I-propedeuse</a:t>
            </a: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</a:rPr>
              <a:t>, </a:t>
            </a: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</a:rPr>
              <a:t>I-project</a:t>
            </a: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</a:rPr>
              <a:t>, 2012-2013, blok 1</a:t>
            </a:r>
          </a:p>
          <a:p>
            <a:pPr algn="ctr" eaLnBrk="1" hangingPunct="1">
              <a:buFont typeface="Wingdings" pitchFamily="2" charset="2"/>
              <a:buNone/>
            </a:pPr>
            <a:endParaRPr lang="nl-NL" sz="1800" b="1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  <a:hlinkClick r:id="rId2"/>
              </a:rPr>
              <a:t>nils.bijleveld</a:t>
            </a:r>
            <a:r>
              <a:rPr lang="nl-NL" sz="1800" b="1" dirty="0" smtClean="0">
                <a:solidFill>
                  <a:schemeClr val="tx1"/>
                </a:solidFill>
                <a:latin typeface="Verdana" pitchFamily="34" charset="0"/>
                <a:hlinkClick r:id="rId2"/>
              </a:rPr>
              <a:t>@</a:t>
            </a:r>
            <a:r>
              <a:rPr lang="nl-NL" sz="1800" b="1" dirty="0" err="1" smtClean="0">
                <a:solidFill>
                  <a:schemeClr val="tx1"/>
                </a:solidFill>
                <a:latin typeface="Verdana" pitchFamily="34" charset="0"/>
                <a:hlinkClick r:id="rId2"/>
              </a:rPr>
              <a:t>han.nl</a:t>
            </a:r>
            <a:endParaRPr lang="nl-NL" sz="1800" b="1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43000" y="1428750"/>
            <a:ext cx="7467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nl-NL" sz="3200" dirty="0">
                <a:solidFill>
                  <a:srgbClr val="CC0000"/>
                </a:solidFill>
              </a:rPr>
              <a:t>Les </a:t>
            </a:r>
            <a:r>
              <a:rPr lang="nl-NL" sz="3200" dirty="0" smtClean="0">
                <a:solidFill>
                  <a:srgbClr val="CC0000"/>
                </a:solidFill>
              </a:rPr>
              <a:t>2a </a:t>
            </a:r>
            <a:r>
              <a:rPr lang="nl-NL" sz="3200" dirty="0">
                <a:solidFill>
                  <a:srgbClr val="CC0000"/>
                </a:solidFill>
              </a:rPr>
              <a:t>Vaardigheden</a:t>
            </a:r>
          </a:p>
          <a:p>
            <a:pPr algn="ctr"/>
            <a:endParaRPr lang="nl-NL" sz="3200" dirty="0">
              <a:solidFill>
                <a:srgbClr val="CC0000"/>
              </a:solidFill>
            </a:endParaRPr>
          </a:p>
          <a:p>
            <a:pPr algn="ctr"/>
            <a:r>
              <a:rPr lang="nl-NL" sz="3200" dirty="0" smtClean="0">
                <a:solidFill>
                  <a:srgbClr val="CC0000"/>
                </a:solidFill>
              </a:rPr>
              <a:t>Rapporteren, </a:t>
            </a:r>
            <a:r>
              <a:rPr lang="nl-NL" sz="3200" dirty="0" smtClean="0">
                <a:solidFill>
                  <a:srgbClr val="CC0000"/>
                </a:solidFill>
              </a:rPr>
              <a:t>communicatie</a:t>
            </a:r>
            <a:r>
              <a:rPr lang="nl-NL" sz="3200" dirty="0" smtClean="0">
                <a:solidFill>
                  <a:srgbClr val="CC0000"/>
                </a:solidFill>
              </a:rPr>
              <a:t>.</a:t>
            </a:r>
            <a:r>
              <a:rPr lang="nl-NL" sz="3200" dirty="0">
                <a:solidFill>
                  <a:srgbClr val="CC0000"/>
                </a:solidFill>
              </a:rPr>
              <a:t/>
            </a:r>
            <a:br>
              <a:rPr lang="nl-NL" sz="3200" dirty="0">
                <a:solidFill>
                  <a:srgbClr val="CC0000"/>
                </a:solidFill>
              </a:rPr>
            </a:b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BC12A4-00D0-4451-BF62-33794A9AA2BD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Voorwoord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/>
                </a:solidFill>
              </a:rPr>
              <a:t>Facultatief!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Direct na het titelblad, voor de inhoudsopgave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Omstandigheden (</a:t>
            </a:r>
            <a:r>
              <a:rPr lang="nl-NL" dirty="0" err="1" smtClean="0">
                <a:solidFill>
                  <a:schemeClr val="tx1"/>
                </a:solidFill>
              </a:rPr>
              <a:t>ICA-blok</a:t>
            </a:r>
            <a:r>
              <a:rPr lang="nl-NL" dirty="0" smtClean="0">
                <a:solidFill>
                  <a:schemeClr val="tx1"/>
                </a:solidFill>
              </a:rPr>
              <a:t>, studenten..)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Persoonlijk 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Dankbetuiging (en)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Plaats, datum</a:t>
            </a:r>
          </a:p>
          <a:p>
            <a:r>
              <a:rPr lang="nl-NL" dirty="0" smtClean="0">
                <a:solidFill>
                  <a:schemeClr val="tx1"/>
                </a:solidFill>
              </a:rPr>
              <a:t>Jullie namen</a:t>
            </a:r>
          </a:p>
          <a:p>
            <a:endParaRPr lang="nl-NL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D43D4C-D56E-4E5B-BDAC-9413CE6AEBE0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Inhoudsopgave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tx1"/>
                </a:solidFill>
              </a:rPr>
              <a:t>Voorwoord en inhoudsopgave ontbreken</a:t>
            </a:r>
          </a:p>
          <a:p>
            <a:r>
              <a:rPr lang="nl-NL" smtClean="0">
                <a:solidFill>
                  <a:schemeClr val="tx1"/>
                </a:solidFill>
              </a:rPr>
              <a:t>De Inleiding is Hoofdstuk 1 </a:t>
            </a:r>
          </a:p>
          <a:p>
            <a:r>
              <a:rPr lang="nl-NL" smtClean="0">
                <a:solidFill>
                  <a:schemeClr val="tx1"/>
                </a:solidFill>
              </a:rPr>
              <a:t>Niveau’s in hoofdstukken en paragrafen (max. 3)</a:t>
            </a:r>
          </a:p>
          <a:p>
            <a:r>
              <a:rPr lang="nl-NL" smtClean="0">
                <a:solidFill>
                  <a:schemeClr val="tx1"/>
                </a:solidFill>
              </a:rPr>
              <a:t>Inspringen per niveau</a:t>
            </a:r>
          </a:p>
          <a:p>
            <a:r>
              <a:rPr lang="nl-NL" smtClean="0">
                <a:solidFill>
                  <a:schemeClr val="tx1"/>
                </a:solidFill>
              </a:rPr>
              <a:t>Typografisch onderscheid per niveau</a:t>
            </a:r>
          </a:p>
          <a:p>
            <a:r>
              <a:rPr lang="nl-NL" smtClean="0">
                <a:solidFill>
                  <a:schemeClr val="tx1"/>
                </a:solidFill>
              </a:rPr>
              <a:t>Goed gekozen titels</a:t>
            </a:r>
          </a:p>
          <a:p>
            <a:r>
              <a:rPr lang="nl-NL" smtClean="0">
                <a:solidFill>
                  <a:schemeClr val="tx1"/>
                </a:solidFill>
              </a:rPr>
              <a:t>Literatuurlijst (dit is geen hoofdstuk)</a:t>
            </a:r>
          </a:p>
          <a:p>
            <a:r>
              <a:rPr lang="nl-NL" smtClean="0">
                <a:solidFill>
                  <a:schemeClr val="tx1"/>
                </a:solidFill>
              </a:rPr>
              <a:t>Bijlagen met nummer en titel</a:t>
            </a:r>
          </a:p>
          <a:p>
            <a:r>
              <a:rPr lang="nl-NL" smtClean="0">
                <a:solidFill>
                  <a:schemeClr val="tx1"/>
                </a:solidFill>
              </a:rPr>
              <a:t>Paginanummering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336D8A-F625-4A5E-8D81-6B69E6A540CD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De inleiding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tx1"/>
                </a:solidFill>
              </a:rPr>
              <a:t>Het onderwerp van het rapport</a:t>
            </a:r>
          </a:p>
          <a:p>
            <a:r>
              <a:rPr lang="nl-NL" smtClean="0">
                <a:solidFill>
                  <a:schemeClr val="tx1"/>
                </a:solidFill>
              </a:rPr>
              <a:t>De aanleiding: reden van totstandkoming,</a:t>
            </a:r>
          </a:p>
          <a:p>
            <a:r>
              <a:rPr lang="nl-NL" smtClean="0">
                <a:solidFill>
                  <a:schemeClr val="tx1"/>
                </a:solidFill>
              </a:rPr>
              <a:t>Doelstelling van het rapport: wat moet je bereiken?</a:t>
            </a:r>
          </a:p>
          <a:p>
            <a:r>
              <a:rPr lang="nl-NL" smtClean="0">
                <a:solidFill>
                  <a:schemeClr val="tx1"/>
                </a:solidFill>
              </a:rPr>
              <a:t>Doelgroep: voor wie is het bedoeld?</a:t>
            </a:r>
          </a:p>
          <a:p>
            <a:r>
              <a:rPr lang="nl-NL" smtClean="0">
                <a:solidFill>
                  <a:schemeClr val="tx1"/>
                </a:solidFill>
              </a:rPr>
              <a:t>Probleemstelling of hoofdvraag</a:t>
            </a:r>
          </a:p>
          <a:p>
            <a:r>
              <a:rPr lang="nl-NL" smtClean="0">
                <a:solidFill>
                  <a:schemeClr val="tx1"/>
                </a:solidFill>
              </a:rPr>
              <a:t>Werkwijze: wat hebben jullie gedaan om het probleem op te lossen/de vraag te beantwoorden?</a:t>
            </a:r>
          </a:p>
          <a:p>
            <a:r>
              <a:rPr lang="nl-NL" smtClean="0">
                <a:solidFill>
                  <a:schemeClr val="tx1"/>
                </a:solidFill>
              </a:rPr>
              <a:t>Randvoorwaarden (bijv. beschikbare tijd)</a:t>
            </a:r>
          </a:p>
          <a:p>
            <a:r>
              <a:rPr lang="nl-NL" smtClean="0">
                <a:solidFill>
                  <a:schemeClr val="tx1"/>
                </a:solidFill>
              </a:rPr>
              <a:t>Opbouw van het rapport (structuurbeschrijving)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F7C78F-18EF-48C4-AD12-B305BCACADF7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Volgende hoofdstukken (kern)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tx1"/>
                </a:solidFill>
              </a:rPr>
              <a:t>Logische hoofdstukindeling</a:t>
            </a:r>
          </a:p>
          <a:p>
            <a:r>
              <a:rPr lang="nl-NL" smtClean="0">
                <a:solidFill>
                  <a:schemeClr val="tx1"/>
                </a:solidFill>
              </a:rPr>
              <a:t>Rapportindeling volgt de inhoudsopgave </a:t>
            </a:r>
          </a:p>
          <a:p>
            <a:r>
              <a:rPr lang="nl-NL" smtClean="0">
                <a:solidFill>
                  <a:schemeClr val="tx1"/>
                </a:solidFill>
              </a:rPr>
              <a:t>Elk hoofdstuk begint met een inleiding</a:t>
            </a:r>
          </a:p>
          <a:p>
            <a:r>
              <a:rPr lang="nl-NL" smtClean="0">
                <a:solidFill>
                  <a:schemeClr val="tx1"/>
                </a:solidFill>
              </a:rPr>
              <a:t>Goede alinea: één onderwerp; start met een kernzin</a:t>
            </a:r>
          </a:p>
          <a:p>
            <a:r>
              <a:rPr lang="nl-NL" smtClean="0">
                <a:solidFill>
                  <a:schemeClr val="tx1"/>
                </a:solidFill>
              </a:rPr>
              <a:t>Goede paragraaf: bestaat uit alinea’s die logisch bij elkaar horen, één hoofdonderwerp</a:t>
            </a:r>
          </a:p>
          <a:p>
            <a:r>
              <a:rPr lang="nl-NL" smtClean="0">
                <a:solidFill>
                  <a:schemeClr val="tx1"/>
                </a:solidFill>
              </a:rPr>
              <a:t>Nummer paragrafen en hoofdstukken</a:t>
            </a:r>
          </a:p>
          <a:p>
            <a:r>
              <a:rPr lang="nl-NL" smtClean="0">
                <a:solidFill>
                  <a:schemeClr val="tx1"/>
                </a:solidFill>
              </a:rPr>
              <a:t>Verwijzingen in de tekst naar de bijlagen</a:t>
            </a:r>
          </a:p>
          <a:p>
            <a:r>
              <a:rPr lang="nl-NL" smtClean="0">
                <a:solidFill>
                  <a:schemeClr val="tx1"/>
                </a:solidFill>
              </a:rPr>
              <a:t>Besluit met hfdstk “Conclusies en Aanbevelingen”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63" y="928688"/>
            <a:ext cx="7467600" cy="685800"/>
          </a:xfrm>
          <a:noFill/>
        </p:spPr>
        <p:txBody>
          <a:bodyPr/>
          <a:lstStyle/>
          <a:p>
            <a:pPr eaLnBrk="1" hangingPunct="1"/>
            <a:r>
              <a:rPr lang="nl-NL" smtClean="0">
                <a:solidFill>
                  <a:srgbClr val="C00000"/>
                </a:solidFill>
              </a:rPr>
              <a:t>Tekst = zandloper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4259263" cy="508476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NL" smtClean="0">
                <a:solidFill>
                  <a:schemeClr val="tx1"/>
                </a:solidFill>
              </a:rPr>
              <a:t>Basisstructuur:</a:t>
            </a:r>
          </a:p>
          <a:p>
            <a:pPr eaLnBrk="1" hangingPunct="1">
              <a:buFont typeface="Wingdings" pitchFamily="2" charset="2"/>
              <a:buNone/>
            </a:pPr>
            <a:r>
              <a:rPr lang="nl-NL" sz="1800" smtClean="0">
                <a:solidFill>
                  <a:schemeClr val="tx1"/>
                </a:solidFill>
              </a:rPr>
              <a:t>(algeheel en per hoofdstuk!)</a:t>
            </a:r>
          </a:p>
          <a:p>
            <a:pPr eaLnBrk="1" hangingPunct="1"/>
            <a:r>
              <a:rPr lang="nl-NL" b="1" smtClean="0">
                <a:solidFill>
                  <a:schemeClr val="tx1"/>
                </a:solidFill>
              </a:rPr>
              <a:t>Inleiding</a:t>
            </a:r>
            <a:r>
              <a:rPr lang="nl-NL" smtClean="0">
                <a:solidFill>
                  <a:schemeClr val="tx1"/>
                </a:solidFill>
              </a:rPr>
              <a:t>: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aanleiding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hoofdvraag</a:t>
            </a:r>
          </a:p>
          <a:p>
            <a:pPr eaLnBrk="1" hangingPunct="1"/>
            <a:endParaRPr lang="nl-NL" sz="1400" b="1" smtClean="0">
              <a:solidFill>
                <a:schemeClr val="tx1"/>
              </a:solidFill>
            </a:endParaRPr>
          </a:p>
          <a:p>
            <a:pPr eaLnBrk="1" hangingPunct="1"/>
            <a:r>
              <a:rPr lang="nl-NL" b="1" smtClean="0">
                <a:solidFill>
                  <a:schemeClr val="tx1"/>
                </a:solidFill>
              </a:rPr>
              <a:t>Kern</a:t>
            </a:r>
            <a:r>
              <a:rPr lang="nl-NL" smtClean="0">
                <a:solidFill>
                  <a:schemeClr val="tx1"/>
                </a:solidFill>
              </a:rPr>
              <a:t>: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onderzoek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resultaten</a:t>
            </a:r>
          </a:p>
          <a:p>
            <a:pPr eaLnBrk="1" hangingPunct="1"/>
            <a:endParaRPr lang="nl-NL" sz="1400" smtClean="0">
              <a:solidFill>
                <a:schemeClr val="tx1"/>
              </a:solidFill>
            </a:endParaRPr>
          </a:p>
          <a:p>
            <a:pPr eaLnBrk="1" hangingPunct="1"/>
            <a:r>
              <a:rPr lang="nl-NL" b="1" smtClean="0">
                <a:solidFill>
                  <a:schemeClr val="tx1"/>
                </a:solidFill>
              </a:rPr>
              <a:t>Slot</a:t>
            </a:r>
            <a:r>
              <a:rPr lang="nl-NL" smtClean="0">
                <a:solidFill>
                  <a:schemeClr val="tx1"/>
                </a:solidFill>
              </a:rPr>
              <a:t>: antwoord</a:t>
            </a:r>
            <a:br>
              <a:rPr lang="nl-NL" smtClean="0">
                <a:solidFill>
                  <a:schemeClr val="tx1"/>
                </a:solidFill>
              </a:rPr>
            </a:br>
            <a:r>
              <a:rPr lang="nl-NL" smtClean="0">
                <a:solidFill>
                  <a:schemeClr val="tx1"/>
                </a:solidFill>
              </a:rPr>
              <a:t>en onderbouwing</a:t>
            </a:r>
            <a:endParaRPr lang="en-US" smtClean="0">
              <a:solidFill>
                <a:schemeClr val="tx1"/>
              </a:solidFill>
            </a:endParaRPr>
          </a:p>
        </p:txBody>
      </p:sp>
      <p:grpSp>
        <p:nvGrpSpPr>
          <p:cNvPr id="16388" name="Group 6"/>
          <p:cNvGrpSpPr>
            <a:grpSpLocks/>
          </p:cNvGrpSpPr>
          <p:nvPr/>
        </p:nvGrpSpPr>
        <p:grpSpPr bwMode="auto">
          <a:xfrm>
            <a:off x="5795963" y="2708275"/>
            <a:ext cx="1728787" cy="3527425"/>
            <a:chOff x="3651" y="1706"/>
            <a:chExt cx="1089" cy="2222"/>
          </a:xfrm>
        </p:grpSpPr>
        <p:sp>
          <p:nvSpPr>
            <p:cNvPr id="16397" name="AutoShape 7"/>
            <p:cNvSpPr>
              <a:spLocks noChangeArrowheads="1"/>
            </p:cNvSpPr>
            <p:nvPr/>
          </p:nvSpPr>
          <p:spPr bwMode="auto">
            <a:xfrm>
              <a:off x="3651" y="3339"/>
              <a:ext cx="1089" cy="58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398" name="AutoShape 8"/>
            <p:cNvSpPr>
              <a:spLocks noChangeArrowheads="1"/>
            </p:cNvSpPr>
            <p:nvPr/>
          </p:nvSpPr>
          <p:spPr bwMode="auto">
            <a:xfrm flipV="1">
              <a:off x="3651" y="1706"/>
              <a:ext cx="1089" cy="54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399" name="Rectangle 9"/>
            <p:cNvSpPr>
              <a:spLocks noChangeArrowheads="1"/>
            </p:cNvSpPr>
            <p:nvPr/>
          </p:nvSpPr>
          <p:spPr bwMode="auto">
            <a:xfrm>
              <a:off x="3878" y="2250"/>
              <a:ext cx="589" cy="1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6389" name="Line 10"/>
          <p:cNvSpPr>
            <a:spLocks noChangeShapeType="1"/>
          </p:cNvSpPr>
          <p:nvPr/>
        </p:nvSpPr>
        <p:spPr bwMode="auto">
          <a:xfrm>
            <a:off x="2857500" y="29289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6390" name="Line 11"/>
          <p:cNvSpPr>
            <a:spLocks noChangeShapeType="1"/>
          </p:cNvSpPr>
          <p:nvPr/>
        </p:nvSpPr>
        <p:spPr bwMode="auto">
          <a:xfrm flipV="1">
            <a:off x="3000375" y="3357563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6391" name="Line 12"/>
          <p:cNvSpPr>
            <a:spLocks noChangeShapeType="1"/>
          </p:cNvSpPr>
          <p:nvPr/>
        </p:nvSpPr>
        <p:spPr bwMode="auto">
          <a:xfrm>
            <a:off x="2928938" y="435768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6392" name="Line 13"/>
          <p:cNvSpPr>
            <a:spLocks noChangeShapeType="1"/>
          </p:cNvSpPr>
          <p:nvPr/>
        </p:nvSpPr>
        <p:spPr bwMode="auto">
          <a:xfrm>
            <a:off x="3643313" y="5500688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 flipV="1">
            <a:off x="4071938" y="5857875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6394" name="AutoShape 15"/>
          <p:cNvSpPr>
            <a:spLocks noChangeArrowheads="1"/>
          </p:cNvSpPr>
          <p:nvPr/>
        </p:nvSpPr>
        <p:spPr bwMode="auto">
          <a:xfrm>
            <a:off x="6443663" y="3500438"/>
            <a:ext cx="360362" cy="1873250"/>
          </a:xfrm>
          <a:prstGeom prst="downArrow">
            <a:avLst>
              <a:gd name="adj1" fmla="val 50000"/>
              <a:gd name="adj2" fmla="val 12995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6395" name="AutoShape 16"/>
          <p:cNvSpPr>
            <a:spLocks noChangeArrowheads="1"/>
          </p:cNvSpPr>
          <p:nvPr/>
        </p:nvSpPr>
        <p:spPr bwMode="auto">
          <a:xfrm flipV="1">
            <a:off x="6877050" y="3141663"/>
            <a:ext cx="935038" cy="2232025"/>
          </a:xfrm>
          <a:prstGeom prst="curvedLeftArrow">
            <a:avLst>
              <a:gd name="adj1" fmla="val 17660"/>
              <a:gd name="adj2" fmla="val 95418"/>
              <a:gd name="adj3" fmla="val 36505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928938" y="47863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288E53-8C08-44BB-BCC0-68163589B3F7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Afbeeldingen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tx1"/>
                </a:solidFill>
              </a:rPr>
              <a:t>Illustraties, schema’s, grafieken</a:t>
            </a:r>
          </a:p>
          <a:p>
            <a:r>
              <a:rPr lang="nl-NL" smtClean="0">
                <a:solidFill>
                  <a:schemeClr val="tx1"/>
                </a:solidFill>
              </a:rPr>
              <a:t>Geef afbeeldingen een nummer en titel (onder de afbeelding)</a:t>
            </a:r>
          </a:p>
          <a:p>
            <a:r>
              <a:rPr lang="nl-NL" smtClean="0">
                <a:solidFill>
                  <a:schemeClr val="tx1"/>
                </a:solidFill>
              </a:rPr>
              <a:t>Verwijs in de tekst naar de afbeelding en licht die kort toe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57C2A5-88D9-4FA9-85F2-A40DA5939AD4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CC0000"/>
                </a:solidFill>
              </a:rPr>
              <a:t>Literatuurlijst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dirty="0" smtClean="0">
                <a:solidFill>
                  <a:schemeClr val="tx1"/>
                </a:solidFill>
              </a:rPr>
              <a:t>Schrijver,</a:t>
            </a:r>
          </a:p>
          <a:p>
            <a:pPr>
              <a:lnSpc>
                <a:spcPct val="90000"/>
              </a:lnSpc>
            </a:pPr>
            <a:r>
              <a:rPr lang="nl-NL" dirty="0" smtClean="0">
                <a:solidFill>
                  <a:schemeClr val="tx1"/>
                </a:solidFill>
              </a:rPr>
              <a:t>(jaartal),</a:t>
            </a:r>
          </a:p>
          <a:p>
            <a:pPr>
              <a:lnSpc>
                <a:spcPct val="90000"/>
              </a:lnSpc>
            </a:pPr>
            <a:r>
              <a:rPr lang="nl-NL" i="1" dirty="0" smtClean="0">
                <a:solidFill>
                  <a:schemeClr val="tx1"/>
                </a:solidFill>
              </a:rPr>
              <a:t>Titel,</a:t>
            </a:r>
          </a:p>
          <a:p>
            <a:pPr>
              <a:lnSpc>
                <a:spcPct val="90000"/>
              </a:lnSpc>
            </a:pPr>
            <a:r>
              <a:rPr lang="nl-NL" dirty="0" smtClean="0">
                <a:solidFill>
                  <a:schemeClr val="tx1"/>
                </a:solidFill>
              </a:rPr>
              <a:t>Plaats van uitgave,</a:t>
            </a:r>
          </a:p>
          <a:p>
            <a:pPr>
              <a:lnSpc>
                <a:spcPct val="90000"/>
              </a:lnSpc>
            </a:pPr>
            <a:r>
              <a:rPr lang="nl-NL" dirty="0" smtClean="0">
                <a:solidFill>
                  <a:schemeClr val="tx1"/>
                </a:solidFill>
              </a:rPr>
              <a:t>Uitgever.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nl-NL" b="1" dirty="0" smtClean="0">
                <a:solidFill>
                  <a:srgbClr val="CC0000"/>
                </a:solidFill>
              </a:rPr>
              <a:t>Voorbeeld: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nl-NL" sz="2000" dirty="0" smtClean="0">
                <a:solidFill>
                  <a:schemeClr val="tx1"/>
                </a:solidFill>
              </a:rPr>
              <a:t>Van der Lei, A.H., Knol, I., </a:t>
            </a:r>
            <a:r>
              <a:rPr lang="nl-NL" sz="2000" dirty="0" err="1" smtClean="0">
                <a:solidFill>
                  <a:schemeClr val="tx1"/>
                </a:solidFill>
              </a:rPr>
              <a:t>Moojen</a:t>
            </a:r>
            <a:r>
              <a:rPr lang="nl-NL" sz="2000" dirty="0" smtClean="0">
                <a:solidFill>
                  <a:schemeClr val="tx1"/>
                </a:solidFill>
              </a:rPr>
              <a:t>, B., (2003), </a:t>
            </a:r>
            <a:r>
              <a:rPr lang="nl-NL" sz="2000" i="1" dirty="0" smtClean="0">
                <a:solidFill>
                  <a:schemeClr val="tx1"/>
                </a:solidFill>
              </a:rPr>
              <a:t>Communicatie in de praktijk, </a:t>
            </a:r>
            <a:r>
              <a:rPr lang="nl-NL" sz="2000" dirty="0" smtClean="0">
                <a:solidFill>
                  <a:schemeClr val="tx1"/>
                </a:solidFill>
              </a:rPr>
              <a:t>Baarn, HB uitgevers.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nl-NL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nl-NL" dirty="0" smtClean="0">
                <a:solidFill>
                  <a:schemeClr val="tx1"/>
                </a:solidFill>
              </a:rPr>
              <a:t>Internetbronnen: 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volledig internetadres + datum van inkijken</a:t>
            </a:r>
          </a:p>
          <a:p>
            <a:pPr>
              <a:lnSpc>
                <a:spcPct val="90000"/>
              </a:lnSpc>
              <a:buNone/>
            </a:pPr>
            <a:endParaRPr lang="nl-NL" sz="1200" b="1" dirty="0" smtClean="0">
              <a:hlinkClick r:id="rId2"/>
            </a:endParaRPr>
          </a:p>
          <a:p>
            <a:pPr>
              <a:lnSpc>
                <a:spcPct val="90000"/>
              </a:lnSpc>
              <a:buNone/>
            </a:pPr>
            <a:r>
              <a:rPr lang="nl-NL" sz="1200" b="1" dirty="0" smtClean="0">
                <a:hlinkClick r:id="rId2"/>
              </a:rPr>
              <a:t>http://specials.han.nl/themasites/studiecentra/verwerken-en-delen/bronnen-vermelden/apa-normen/</a:t>
            </a:r>
            <a:endParaRPr lang="nl-NL" sz="1200" b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nl-NL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436CC8-8362-4CF4-98BD-33EB436EB5B6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Bijlagen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tx1"/>
                </a:solidFill>
              </a:rPr>
              <a:t>Nummer en titel</a:t>
            </a:r>
          </a:p>
          <a:p>
            <a:r>
              <a:rPr lang="nl-NL" smtClean="0">
                <a:solidFill>
                  <a:schemeClr val="tx1"/>
                </a:solidFill>
              </a:rPr>
              <a:t>Zelfstandig leesbaar</a:t>
            </a:r>
          </a:p>
          <a:p>
            <a:r>
              <a:rPr lang="nl-NL" smtClean="0">
                <a:solidFill>
                  <a:schemeClr val="tx1"/>
                </a:solidFill>
              </a:rPr>
              <a:t>Paginanummering loopt door in de bijlagen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011E8A-ACAC-4F8A-8E1B-FF260B47F4A0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Publiekgerichtheid; “final check”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tx1"/>
                </a:solidFill>
              </a:rPr>
              <a:t>Opbouw is correct en volgens inhoudsopgave</a:t>
            </a:r>
          </a:p>
          <a:p>
            <a:r>
              <a:rPr lang="nl-NL" smtClean="0">
                <a:solidFill>
                  <a:schemeClr val="tx1"/>
                </a:solidFill>
              </a:rPr>
              <a:t>Gemakkelijk te begrijpen voor de opdrachtgever en andere belanghebbenden</a:t>
            </a:r>
          </a:p>
          <a:p>
            <a:r>
              <a:rPr lang="nl-NL" smtClean="0">
                <a:solidFill>
                  <a:schemeClr val="tx1"/>
                </a:solidFill>
              </a:rPr>
              <a:t>Correcte spelling en correct taalgebruik</a:t>
            </a:r>
          </a:p>
          <a:p>
            <a:r>
              <a:rPr lang="nl-NL" smtClean="0">
                <a:solidFill>
                  <a:schemeClr val="tx1"/>
                </a:solidFill>
              </a:rPr>
              <a:t>Afbeeldingen hebben nummer en titel</a:t>
            </a:r>
          </a:p>
          <a:p>
            <a:r>
              <a:rPr lang="nl-NL" smtClean="0">
                <a:solidFill>
                  <a:schemeClr val="tx1"/>
                </a:solidFill>
              </a:rPr>
              <a:t>Verwijzingen in de tekst naar de bijlagen</a:t>
            </a:r>
          </a:p>
          <a:p>
            <a:r>
              <a:rPr lang="nl-NL" smtClean="0">
                <a:solidFill>
                  <a:schemeClr val="tx1"/>
                </a:solidFill>
              </a:rPr>
              <a:t>Bijlagen hebben nummer en titel</a:t>
            </a:r>
          </a:p>
          <a:p>
            <a:r>
              <a:rPr lang="nl-NL" smtClean="0">
                <a:solidFill>
                  <a:schemeClr val="tx1"/>
                </a:solidFill>
              </a:rPr>
              <a:t>Paginanummering</a:t>
            </a:r>
          </a:p>
          <a:p>
            <a:r>
              <a:rPr lang="nl-NL" smtClean="0">
                <a:solidFill>
                  <a:schemeClr val="tx1"/>
                </a:solidFill>
              </a:rPr>
              <a:t>Tijdig opgeleverd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numm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DB9785-74E2-4F43-8D5C-2EAE4BD57E78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1507" name="Tijdelijke aanduiding voor dianummer 4"/>
          <p:cNvSpPr txBox="1">
            <a:spLocks noGrp="1"/>
          </p:cNvSpPr>
          <p:nvPr/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>
            <a:spAutoFit/>
          </a:bodyPr>
          <a:lstStyle/>
          <a:p>
            <a:pPr eaLnBrk="0" hangingPunct="0">
              <a:lnSpc>
                <a:spcPct val="100000"/>
              </a:lnSpc>
            </a:pPr>
            <a:fld id="{E983071A-6DC9-4A06-99AC-FD103F3A2276}" type="slidenum">
              <a:rPr kumimoji="1" lang="en-GB" sz="1200">
                <a:solidFill>
                  <a:schemeClr val="bg1"/>
                </a:solidFill>
                <a:latin typeface="Times New Roman" pitchFamily="18" charset="0"/>
              </a:rPr>
              <a:pPr eaLnBrk="0" hangingPunct="0">
                <a:lnSpc>
                  <a:spcPct val="100000"/>
                </a:lnSpc>
              </a:pPr>
              <a:t>19</a:t>
            </a:fld>
            <a:endParaRPr kumimoji="1" lang="en-GB" sz="12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5213" y="4941888"/>
            <a:ext cx="7467600" cy="8636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nl-NL" sz="2000" b="1" smtClean="0">
              <a:solidFill>
                <a:schemeClr val="tx1"/>
              </a:solidFill>
              <a:latin typeface="Trebuchet MS" pitchFamily="34" charset="0"/>
            </a:endParaRPr>
          </a:p>
          <a:p>
            <a:pPr algn="ctr">
              <a:buFont typeface="Wingdings" pitchFamily="2" charset="2"/>
              <a:buNone/>
            </a:pPr>
            <a:endParaRPr lang="nl-NL" sz="2000" b="1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143000" y="1557338"/>
            <a:ext cx="74676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nl-NL" sz="3200">
              <a:solidFill>
                <a:srgbClr val="CC0000"/>
              </a:solidFill>
              <a:latin typeface="Trebuchet MS" pitchFamily="34" charset="0"/>
            </a:endParaRPr>
          </a:p>
          <a:p>
            <a:pPr algn="ctr"/>
            <a:r>
              <a:rPr lang="nl-NL" sz="3200">
                <a:solidFill>
                  <a:srgbClr val="CC0000"/>
                </a:solidFill>
                <a:latin typeface="Trebuchet MS" pitchFamily="34" charset="0"/>
              </a:rPr>
              <a:t>Communicatiemodel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1065213" y="3500438"/>
            <a:ext cx="7467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None/>
            </a:pPr>
            <a:endParaRPr lang="nl-NL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Portfolio / TVR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1+1=3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Inleiding planmatig werken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Plan van Aanpak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Planning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Persoonlijke leerdoelen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Terugblik week 1 - lesinhoud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1143000" y="428625"/>
            <a:ext cx="7467600" cy="685800"/>
          </a:xfrm>
        </p:spPr>
        <p:txBody>
          <a:bodyPr/>
          <a:lstStyle/>
          <a:p>
            <a:pPr algn="r"/>
            <a:r>
              <a:rPr lang="nl-NL" smtClean="0">
                <a:solidFill>
                  <a:srgbClr val="C00000"/>
                </a:solidFill>
              </a:rPr>
              <a:t>Een verhaaltje…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1071563"/>
            <a:ext cx="7467600" cy="500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nl-NL" sz="2000" smtClean="0">
                <a:solidFill>
                  <a:srgbClr val="002060"/>
                </a:solidFill>
              </a:rPr>
              <a:t>… en de vis probeerde te begrijpen wat kikker had gezien.</a:t>
            </a:r>
          </a:p>
        </p:txBody>
      </p:sp>
      <p:sp>
        <p:nvSpPr>
          <p:cNvPr id="22532" name="Tijdelijke aanduiding voor dianumm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AA51FF-06B2-4FC5-A475-9517D454BEB1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285875" y="5786438"/>
            <a:ext cx="7467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nl-NL" sz="2000" b="0" kern="0">
                <a:solidFill>
                  <a:srgbClr val="002060"/>
                </a:solidFill>
                <a:latin typeface="+mn-lt"/>
              </a:rPr>
              <a:t>Nieuwe dingen probeer je te begrijpen vanuit je voorkennis.</a:t>
            </a:r>
          </a:p>
        </p:txBody>
      </p:sp>
      <p:pic>
        <p:nvPicPr>
          <p:cNvPr id="7" name="Picture 4" descr="Kikker en vis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571625"/>
            <a:ext cx="7623175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5" name="Tekstvak 7"/>
          <p:cNvSpPr txBox="1">
            <a:spLocks noChangeArrowheads="1"/>
          </p:cNvSpPr>
          <p:nvPr/>
        </p:nvSpPr>
        <p:spPr bwMode="auto">
          <a:xfrm>
            <a:off x="2643188" y="6286500"/>
            <a:ext cx="578643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nl-NL" sz="1000">
                <a:solidFill>
                  <a:srgbClr val="002060"/>
                </a:solidFill>
              </a:rPr>
              <a:t>Uit: Oosterheert, I.E. (2007). </a:t>
            </a:r>
            <a:r>
              <a:rPr lang="nl-NL" sz="1000" i="1">
                <a:solidFill>
                  <a:srgbClr val="002060"/>
                </a:solidFill>
              </a:rPr>
              <a:t>Leren over leren</a:t>
            </a:r>
            <a:r>
              <a:rPr lang="nl-NL" sz="1000">
                <a:solidFill>
                  <a:srgbClr val="002060"/>
                </a:solidFill>
              </a:rPr>
              <a:t>. Wolters-Noordhoff: Groningen.</a:t>
            </a:r>
            <a:endParaRPr lang="nl-NL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numm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D86389-905F-4ED5-A7FA-033464844A50}" type="slidenum">
              <a:rPr lang="en-GB" smtClean="0"/>
              <a:pPr/>
              <a:t>21</a:t>
            </a:fld>
            <a:endParaRPr lang="en-GB" smtClean="0"/>
          </a:p>
        </p:txBody>
      </p:sp>
      <p:cxnSp>
        <p:nvCxnSpPr>
          <p:cNvPr id="321591" name="AutoShape 55"/>
          <p:cNvCxnSpPr>
            <a:cxnSpLocks noChangeShapeType="1"/>
            <a:stCxn id="321581" idx="3"/>
            <a:endCxn id="321551" idx="1"/>
          </p:cNvCxnSpPr>
          <p:nvPr/>
        </p:nvCxnSpPr>
        <p:spPr bwMode="auto">
          <a:xfrm>
            <a:off x="5292725" y="2187575"/>
            <a:ext cx="1943100" cy="3762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321592" name="AutoShape 56"/>
          <p:cNvCxnSpPr>
            <a:cxnSpLocks noChangeShapeType="1"/>
            <a:stCxn id="321581" idx="1"/>
            <a:endCxn id="321573" idx="0"/>
          </p:cNvCxnSpPr>
          <p:nvPr/>
        </p:nvCxnSpPr>
        <p:spPr bwMode="auto">
          <a:xfrm rot="10800000" flipV="1">
            <a:off x="1692275" y="2016125"/>
            <a:ext cx="1800225" cy="3717925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321593" name="AutoShape 57"/>
          <p:cNvCxnSpPr>
            <a:cxnSpLocks noChangeShapeType="1"/>
            <a:stCxn id="321575" idx="0"/>
            <a:endCxn id="321545" idx="0"/>
          </p:cNvCxnSpPr>
          <p:nvPr/>
        </p:nvCxnSpPr>
        <p:spPr bwMode="auto">
          <a:xfrm>
            <a:off x="4500563" y="3789363"/>
            <a:ext cx="360362" cy="165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28688"/>
            <a:ext cx="7072313" cy="685800"/>
          </a:xfrm>
        </p:spPr>
        <p:txBody>
          <a:bodyPr/>
          <a:lstStyle/>
          <a:p>
            <a:pPr algn="ctr" eaLnBrk="1" hangingPunct="1"/>
            <a:r>
              <a:rPr lang="en-US" smtClean="0">
                <a:solidFill>
                  <a:srgbClr val="C00000"/>
                </a:solidFill>
              </a:rPr>
              <a:t>Communicatiemodel</a:t>
            </a:r>
            <a:endParaRPr lang="nl-NL" smtClean="0">
              <a:solidFill>
                <a:srgbClr val="C00000"/>
              </a:solidFill>
            </a:endParaRPr>
          </a:p>
        </p:txBody>
      </p:sp>
      <p:sp>
        <p:nvSpPr>
          <p:cNvPr id="321540" name="Oval 4"/>
          <p:cNvSpPr>
            <a:spLocks noChangeArrowheads="1"/>
          </p:cNvSpPr>
          <p:nvPr/>
        </p:nvSpPr>
        <p:spPr bwMode="auto">
          <a:xfrm>
            <a:off x="539750" y="3429000"/>
            <a:ext cx="1368425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Zender</a:t>
            </a:r>
            <a:endParaRPr lang="nl-NL" sz="2400"/>
          </a:p>
        </p:txBody>
      </p:sp>
      <p:sp>
        <p:nvSpPr>
          <p:cNvPr id="321541" name="Oval 5"/>
          <p:cNvSpPr>
            <a:spLocks noChangeArrowheads="1"/>
          </p:cNvSpPr>
          <p:nvPr/>
        </p:nvSpPr>
        <p:spPr bwMode="auto">
          <a:xfrm>
            <a:off x="6732588" y="3500438"/>
            <a:ext cx="20161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Ontvanger</a:t>
            </a:r>
            <a:endParaRPr lang="nl-NL" sz="2400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3851275" y="4292600"/>
            <a:ext cx="19446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Boodschap</a:t>
            </a:r>
            <a:endParaRPr lang="nl-NL" sz="2400"/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>
            <a:off x="1908175" y="3716338"/>
            <a:ext cx="19431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21544" name="Line 8"/>
          <p:cNvSpPr>
            <a:spLocks noChangeShapeType="1"/>
          </p:cNvSpPr>
          <p:nvPr/>
        </p:nvSpPr>
        <p:spPr bwMode="auto">
          <a:xfrm flipV="1">
            <a:off x="5795963" y="3789363"/>
            <a:ext cx="9366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3851275" y="5445125"/>
            <a:ext cx="2017713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Reactie</a:t>
            </a:r>
            <a:endParaRPr lang="nl-NL" sz="2400"/>
          </a:p>
        </p:txBody>
      </p:sp>
      <p:sp>
        <p:nvSpPr>
          <p:cNvPr id="23565" name="Rectangle 10"/>
          <p:cNvSpPr>
            <a:spLocks noChangeArrowheads="1"/>
          </p:cNvSpPr>
          <p:nvPr/>
        </p:nvSpPr>
        <p:spPr bwMode="auto">
          <a:xfrm>
            <a:off x="4140200" y="6237288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21547" name="Line 11"/>
          <p:cNvSpPr>
            <a:spLocks noChangeShapeType="1"/>
          </p:cNvSpPr>
          <p:nvPr/>
        </p:nvSpPr>
        <p:spPr bwMode="auto">
          <a:xfrm flipH="1">
            <a:off x="5867400" y="4005263"/>
            <a:ext cx="165735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21548" name="Line 12"/>
          <p:cNvSpPr>
            <a:spLocks noChangeShapeType="1"/>
          </p:cNvSpPr>
          <p:nvPr/>
        </p:nvSpPr>
        <p:spPr bwMode="auto">
          <a:xfrm flipH="1" flipV="1">
            <a:off x="1763713" y="3860800"/>
            <a:ext cx="2087562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21549" name="AutoShape 13"/>
          <p:cNvSpPr>
            <a:spLocks noChangeArrowheads="1"/>
          </p:cNvSpPr>
          <p:nvPr/>
        </p:nvSpPr>
        <p:spPr bwMode="auto">
          <a:xfrm>
            <a:off x="611188" y="2420938"/>
            <a:ext cx="1152525" cy="863600"/>
          </a:xfrm>
          <a:prstGeom prst="cloudCallout">
            <a:avLst>
              <a:gd name="adj1" fmla="val -7574"/>
              <a:gd name="adj2" fmla="val 67648"/>
            </a:avLst>
          </a:prstGeom>
          <a:solidFill>
            <a:srgbClr val="D6DC8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en-US" sz="2000"/>
              <a:t>Idee x</a:t>
            </a:r>
            <a:endParaRPr lang="nl-NL" sz="2000"/>
          </a:p>
        </p:txBody>
      </p:sp>
      <p:sp>
        <p:nvSpPr>
          <p:cNvPr id="321551" name="AutoShape 15"/>
          <p:cNvSpPr>
            <a:spLocks noChangeArrowheads="1"/>
          </p:cNvSpPr>
          <p:nvPr/>
        </p:nvSpPr>
        <p:spPr bwMode="auto">
          <a:xfrm>
            <a:off x="7235825" y="5734050"/>
            <a:ext cx="1441450" cy="431800"/>
          </a:xfrm>
          <a:prstGeom prst="wedgeRoundRectCallout">
            <a:avLst>
              <a:gd name="adj1" fmla="val -80949"/>
              <a:gd name="adj2" fmla="val -276838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/>
              <a:t>Coderen</a:t>
            </a:r>
            <a:endParaRPr lang="nl-NL" sz="2000"/>
          </a:p>
        </p:txBody>
      </p:sp>
      <p:sp>
        <p:nvSpPr>
          <p:cNvPr id="321552" name="AutoShape 16"/>
          <p:cNvSpPr>
            <a:spLocks noChangeArrowheads="1"/>
          </p:cNvSpPr>
          <p:nvPr/>
        </p:nvSpPr>
        <p:spPr bwMode="auto">
          <a:xfrm>
            <a:off x="5580063" y="2852738"/>
            <a:ext cx="2016125" cy="431800"/>
          </a:xfrm>
          <a:prstGeom prst="wedgeRoundRectCallout">
            <a:avLst>
              <a:gd name="adj1" fmla="val -22282"/>
              <a:gd name="adj2" fmla="val 279412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/>
              <a:t>Decoderen</a:t>
            </a:r>
            <a:endParaRPr lang="nl-NL" sz="2000"/>
          </a:p>
        </p:txBody>
      </p:sp>
      <p:sp>
        <p:nvSpPr>
          <p:cNvPr id="321553" name="AutoShape 17"/>
          <p:cNvSpPr>
            <a:spLocks noChangeArrowheads="1"/>
          </p:cNvSpPr>
          <p:nvPr/>
        </p:nvSpPr>
        <p:spPr bwMode="auto">
          <a:xfrm>
            <a:off x="7740650" y="2349500"/>
            <a:ext cx="1152525" cy="863600"/>
          </a:xfrm>
          <a:prstGeom prst="cloudCallout">
            <a:avLst>
              <a:gd name="adj1" fmla="val -36088"/>
              <a:gd name="adj2" fmla="val 81435"/>
            </a:avLst>
          </a:prstGeom>
          <a:solidFill>
            <a:srgbClr val="D6DC8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en-US" sz="2000"/>
              <a:t>Idee y</a:t>
            </a:r>
            <a:endParaRPr lang="nl-NL" sz="2000"/>
          </a:p>
        </p:txBody>
      </p:sp>
      <p:sp>
        <p:nvSpPr>
          <p:cNvPr id="321572" name="AutoShape 36"/>
          <p:cNvSpPr>
            <a:spLocks noChangeArrowheads="1"/>
          </p:cNvSpPr>
          <p:nvPr/>
        </p:nvSpPr>
        <p:spPr bwMode="auto">
          <a:xfrm>
            <a:off x="1835150" y="2708275"/>
            <a:ext cx="1441450" cy="431800"/>
          </a:xfrm>
          <a:prstGeom prst="wedgeRoundRectCallout">
            <a:avLst>
              <a:gd name="adj1" fmla="val 5065"/>
              <a:gd name="adj2" fmla="val 254778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/>
              <a:t>Coderen</a:t>
            </a:r>
            <a:endParaRPr lang="nl-NL" sz="2000"/>
          </a:p>
        </p:txBody>
      </p:sp>
      <p:sp>
        <p:nvSpPr>
          <p:cNvPr id="321573" name="AutoShape 37"/>
          <p:cNvSpPr>
            <a:spLocks noChangeArrowheads="1"/>
          </p:cNvSpPr>
          <p:nvPr/>
        </p:nvSpPr>
        <p:spPr bwMode="auto">
          <a:xfrm>
            <a:off x="684213" y="5734050"/>
            <a:ext cx="2016125" cy="431800"/>
          </a:xfrm>
          <a:prstGeom prst="wedgeRoundRectCallout">
            <a:avLst>
              <a:gd name="adj1" fmla="val 56931"/>
              <a:gd name="adj2" fmla="val -238602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000"/>
              <a:t>Decoderen</a:t>
            </a:r>
            <a:endParaRPr lang="nl-NL" sz="2000"/>
          </a:p>
        </p:txBody>
      </p:sp>
      <p:sp>
        <p:nvSpPr>
          <p:cNvPr id="321574" name="AutoShape 38"/>
          <p:cNvSpPr>
            <a:spLocks noChangeArrowheads="1"/>
          </p:cNvSpPr>
          <p:nvPr/>
        </p:nvSpPr>
        <p:spPr bwMode="auto">
          <a:xfrm>
            <a:off x="3708400" y="3284538"/>
            <a:ext cx="1582738" cy="50323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Medium</a:t>
            </a:r>
            <a:endParaRPr lang="nl-NL" sz="2000"/>
          </a:p>
        </p:txBody>
      </p:sp>
      <p:sp>
        <p:nvSpPr>
          <p:cNvPr id="321575" name="Line 39"/>
          <p:cNvSpPr>
            <a:spLocks noChangeShapeType="1"/>
          </p:cNvSpPr>
          <p:nvPr/>
        </p:nvSpPr>
        <p:spPr bwMode="auto">
          <a:xfrm>
            <a:off x="4500563" y="3789363"/>
            <a:ext cx="2159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23576" name="AutoShape 40"/>
          <p:cNvSpPr>
            <a:spLocks noChangeArrowheads="1"/>
          </p:cNvSpPr>
          <p:nvPr/>
        </p:nvSpPr>
        <p:spPr bwMode="auto">
          <a:xfrm>
            <a:off x="1476375" y="836613"/>
            <a:ext cx="1727200" cy="5048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321577" name="AutoShape 41"/>
          <p:cNvSpPr>
            <a:spLocks noChangeArrowheads="1"/>
          </p:cNvSpPr>
          <p:nvPr/>
        </p:nvSpPr>
        <p:spPr bwMode="auto">
          <a:xfrm>
            <a:off x="1116013" y="170021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Ref.kader</a:t>
            </a:r>
            <a:endParaRPr lang="nl-NL" sz="1800"/>
          </a:p>
        </p:txBody>
      </p:sp>
      <p:sp>
        <p:nvSpPr>
          <p:cNvPr id="321578" name="Line 42"/>
          <p:cNvSpPr>
            <a:spLocks noChangeShapeType="1"/>
          </p:cNvSpPr>
          <p:nvPr/>
        </p:nvSpPr>
        <p:spPr bwMode="auto">
          <a:xfrm>
            <a:off x="1763713" y="2133600"/>
            <a:ext cx="79216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21579" name="AutoShape 43"/>
          <p:cNvSpPr>
            <a:spLocks noChangeArrowheads="1"/>
          </p:cNvSpPr>
          <p:nvPr/>
        </p:nvSpPr>
        <p:spPr bwMode="auto">
          <a:xfrm>
            <a:off x="7019925" y="1557338"/>
            <a:ext cx="1439863" cy="431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Ref.kader</a:t>
            </a:r>
            <a:endParaRPr lang="nl-NL" sz="1800"/>
          </a:p>
        </p:txBody>
      </p:sp>
      <p:sp>
        <p:nvSpPr>
          <p:cNvPr id="321580" name="Line 44"/>
          <p:cNvSpPr>
            <a:spLocks noChangeShapeType="1"/>
          </p:cNvSpPr>
          <p:nvPr/>
        </p:nvSpPr>
        <p:spPr bwMode="auto">
          <a:xfrm flipH="1">
            <a:off x="6948488" y="1989138"/>
            <a:ext cx="7191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nl-NL"/>
          </a:p>
        </p:txBody>
      </p:sp>
      <p:sp>
        <p:nvSpPr>
          <p:cNvPr id="321581" name="AutoShape 45"/>
          <p:cNvSpPr>
            <a:spLocks noChangeArrowheads="1"/>
          </p:cNvSpPr>
          <p:nvPr/>
        </p:nvSpPr>
        <p:spPr bwMode="auto">
          <a:xfrm>
            <a:off x="3492500" y="1700213"/>
            <a:ext cx="1800225" cy="792162"/>
          </a:xfrm>
          <a:prstGeom prst="irregularSeal1">
            <a:avLst/>
          </a:prstGeom>
          <a:solidFill>
            <a:srgbClr val="FB946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Ruis</a:t>
            </a:r>
            <a:endParaRPr lang="nl-NL" sz="1800"/>
          </a:p>
        </p:txBody>
      </p:sp>
      <p:cxnSp>
        <p:nvCxnSpPr>
          <p:cNvPr id="321584" name="AutoShape 48"/>
          <p:cNvCxnSpPr>
            <a:cxnSpLocks noChangeShapeType="1"/>
            <a:stCxn id="321581" idx="2"/>
            <a:endCxn id="321574" idx="3"/>
          </p:cNvCxnSpPr>
          <p:nvPr/>
        </p:nvCxnSpPr>
        <p:spPr bwMode="auto">
          <a:xfrm rot="16200000" flipH="1">
            <a:off x="3953669" y="2737644"/>
            <a:ext cx="792163" cy="301625"/>
          </a:xfrm>
          <a:prstGeom prst="bent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321585" name="AutoShape 49"/>
          <p:cNvCxnSpPr>
            <a:cxnSpLocks noChangeShapeType="1"/>
            <a:stCxn id="321581" idx="3"/>
            <a:endCxn id="321552" idx="0"/>
          </p:cNvCxnSpPr>
          <p:nvPr/>
        </p:nvCxnSpPr>
        <p:spPr bwMode="auto">
          <a:xfrm>
            <a:off x="5292725" y="2187575"/>
            <a:ext cx="1295400" cy="665163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321586" name="AutoShape 50"/>
          <p:cNvCxnSpPr>
            <a:cxnSpLocks noChangeShapeType="1"/>
            <a:stCxn id="321581" idx="1"/>
            <a:endCxn id="321572" idx="3"/>
          </p:cNvCxnSpPr>
          <p:nvPr/>
        </p:nvCxnSpPr>
        <p:spPr bwMode="auto">
          <a:xfrm rot="10800000" flipV="1">
            <a:off x="3276600" y="2016125"/>
            <a:ext cx="215900" cy="908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</p:cxnSp>
      <p:sp>
        <p:nvSpPr>
          <p:cNvPr id="321587" name="AutoShape 51"/>
          <p:cNvSpPr>
            <a:spLocks noChangeArrowheads="1"/>
          </p:cNvSpPr>
          <p:nvPr/>
        </p:nvSpPr>
        <p:spPr bwMode="auto">
          <a:xfrm>
            <a:off x="7451725" y="4221163"/>
            <a:ext cx="1512888" cy="574675"/>
          </a:xfrm>
          <a:prstGeom prst="cloudCallout">
            <a:avLst>
              <a:gd name="adj1" fmla="val -22824"/>
              <a:gd name="adj2" fmla="val -84532"/>
            </a:avLst>
          </a:prstGeom>
          <a:solidFill>
            <a:srgbClr val="D6DC8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en-US" sz="2000"/>
              <a:t>Onzin!</a:t>
            </a:r>
            <a:endParaRPr lang="nl-NL" sz="2000"/>
          </a:p>
        </p:txBody>
      </p:sp>
      <p:sp>
        <p:nvSpPr>
          <p:cNvPr id="321588" name="AutoShape 52"/>
          <p:cNvSpPr>
            <a:spLocks noChangeArrowheads="1"/>
          </p:cNvSpPr>
          <p:nvPr/>
        </p:nvSpPr>
        <p:spPr bwMode="auto">
          <a:xfrm>
            <a:off x="684213" y="4437063"/>
            <a:ext cx="1530350" cy="649287"/>
          </a:xfrm>
          <a:prstGeom prst="cloudCallout">
            <a:avLst>
              <a:gd name="adj1" fmla="val -16926"/>
              <a:gd name="adj2" fmla="val -115806"/>
            </a:avLst>
          </a:prstGeom>
          <a:solidFill>
            <a:srgbClr val="D6DC8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ctr"/>
            <a:r>
              <a:rPr lang="en-US" sz="2000"/>
              <a:t>Hoera!</a:t>
            </a:r>
            <a:endParaRPr lang="nl-NL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1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/>
      <p:bldP spid="321541" grpId="0" animBg="1"/>
      <p:bldP spid="321542" grpId="0" animBg="1"/>
      <p:bldP spid="321543" grpId="0" animBg="1"/>
      <p:bldP spid="321544" grpId="0" animBg="1"/>
      <p:bldP spid="321545" grpId="0" animBg="1"/>
      <p:bldP spid="321547" grpId="0" animBg="1"/>
      <p:bldP spid="321548" grpId="0" animBg="1"/>
      <p:bldP spid="321549" grpId="0" animBg="1"/>
      <p:bldP spid="321551" grpId="0" animBg="1"/>
      <p:bldP spid="321552" grpId="0" animBg="1"/>
      <p:bldP spid="321553" grpId="0" animBg="1"/>
      <p:bldP spid="321572" grpId="0" animBg="1"/>
      <p:bldP spid="321573" grpId="0" animBg="1"/>
      <p:bldP spid="321574" grpId="0" animBg="1"/>
      <p:bldP spid="321575" grpId="0" animBg="1"/>
      <p:bldP spid="321577" grpId="0" animBg="1"/>
      <p:bldP spid="321578" grpId="0" animBg="1"/>
      <p:bldP spid="321579" grpId="0" animBg="1"/>
      <p:bldP spid="321580" grpId="0" animBg="1"/>
      <p:bldP spid="321581" grpId="0" animBg="1"/>
      <p:bldP spid="321587" grpId="0" animBg="1"/>
      <p:bldP spid="3215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nummer 4"/>
          <p:cNvSpPr txBox="1">
            <a:spLocks noGrp="1"/>
          </p:cNvSpPr>
          <p:nvPr/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>
            <a:spAutoFit/>
          </a:bodyPr>
          <a:lstStyle/>
          <a:p>
            <a:pPr eaLnBrk="0" hangingPunct="0">
              <a:lnSpc>
                <a:spcPct val="100000"/>
              </a:lnSpc>
            </a:pPr>
            <a:fld id="{1F617BE0-262B-4731-806B-21B5AA75C6E5}" type="slidenum">
              <a:rPr kumimoji="1" lang="en-GB" sz="1200">
                <a:solidFill>
                  <a:schemeClr val="bg1"/>
                </a:solidFill>
                <a:latin typeface="Times New Roman" pitchFamily="18" charset="0"/>
              </a:rPr>
              <a:pPr eaLnBrk="0" hangingPunct="0">
                <a:lnSpc>
                  <a:spcPct val="100000"/>
                </a:lnSpc>
              </a:pPr>
              <a:t>22</a:t>
            </a:fld>
            <a:endParaRPr kumimoji="1" lang="en-GB" sz="12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071563"/>
            <a:ext cx="7143750" cy="52387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Luisterposities</a:t>
            </a:r>
            <a:endParaRPr lang="nl-NL" smtClean="0">
              <a:solidFill>
                <a:srgbClr val="C00000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Ik</a:t>
            </a:r>
          </a:p>
          <a:p>
            <a:pPr lvl="1" eaLnBrk="1" hangingPunct="1"/>
            <a:r>
              <a:rPr lang="en-US" smtClean="0">
                <a:solidFill>
                  <a:srgbClr val="003366"/>
                </a:solidFill>
              </a:rPr>
              <a:t>Ik weet het beter, jij hebt mij nodig</a:t>
            </a:r>
          </a:p>
          <a:p>
            <a:pPr lvl="1" eaLnBrk="1" hangingPunct="1"/>
            <a:r>
              <a:rPr lang="en-US" smtClean="0">
                <a:solidFill>
                  <a:srgbClr val="003366"/>
                </a:solidFill>
              </a:rPr>
              <a:t>Mijn adviezen</a:t>
            </a:r>
          </a:p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Jij</a:t>
            </a:r>
          </a:p>
          <a:p>
            <a:pPr lvl="1" eaLnBrk="1" hangingPunct="1"/>
            <a:r>
              <a:rPr lang="en-US" smtClean="0">
                <a:solidFill>
                  <a:srgbClr val="003366"/>
                </a:solidFill>
              </a:rPr>
              <a:t>Ik luister actief, “vertel verder…”</a:t>
            </a:r>
          </a:p>
          <a:p>
            <a:pPr lvl="1" eaLnBrk="1" hangingPunct="1"/>
            <a:r>
              <a:rPr lang="en-US" smtClean="0">
                <a:solidFill>
                  <a:srgbClr val="003366"/>
                </a:solidFill>
              </a:rPr>
              <a:t>Ik vraag door, vat samen</a:t>
            </a:r>
          </a:p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Helicopter</a:t>
            </a:r>
          </a:p>
          <a:p>
            <a:pPr lvl="1" eaLnBrk="1" hangingPunct="1"/>
            <a:r>
              <a:rPr lang="en-US" smtClean="0">
                <a:solidFill>
                  <a:srgbClr val="003366"/>
                </a:solidFill>
              </a:rPr>
              <a:t>Ik luister actief, “vertel verder…”</a:t>
            </a:r>
          </a:p>
          <a:p>
            <a:pPr lvl="1" eaLnBrk="1" hangingPunct="1"/>
            <a:r>
              <a:rPr lang="en-US" smtClean="0">
                <a:solidFill>
                  <a:srgbClr val="003366"/>
                </a:solidFill>
              </a:rPr>
              <a:t>Ik vraag door, vat samen</a:t>
            </a:r>
          </a:p>
          <a:p>
            <a:pPr lvl="1" eaLnBrk="1" hangingPunct="1"/>
            <a:r>
              <a:rPr lang="en-US" smtClean="0">
                <a:solidFill>
                  <a:srgbClr val="003366"/>
                </a:solidFill>
              </a:rPr>
              <a:t>Ik bewaak de spelregels</a:t>
            </a:r>
            <a:endParaRPr lang="nl-NL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5213CA-B8A8-4F77-86B4-EA736DCD434A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143750" cy="4714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Actief luisteren</a:t>
            </a:r>
            <a:endParaRPr lang="nl-NL" smtClean="0">
              <a:solidFill>
                <a:srgbClr val="C00000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78025"/>
            <a:ext cx="7467600" cy="4114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Oogcontact maken</a:t>
            </a:r>
          </a:p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Houding: zit er geïnteresseerd bij</a:t>
            </a:r>
          </a:p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Aanmoedigen om door te gaan (knikken, hummen)</a:t>
            </a:r>
          </a:p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Verduidelijking vragen</a:t>
            </a:r>
          </a:p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Papegaaien, samenvatten, parafraseren</a:t>
            </a:r>
          </a:p>
          <a:p>
            <a:pPr eaLnBrk="1" hangingPunct="1"/>
            <a:r>
              <a:rPr lang="en-US" smtClean="0">
                <a:solidFill>
                  <a:srgbClr val="003366"/>
                </a:solidFill>
              </a:rPr>
              <a:t>Stiltes horen bij een gesprek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CE39A4-414E-4C50-B8FE-36780E5F4AB6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71563"/>
            <a:ext cx="7143750" cy="52387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Doorvragen</a:t>
            </a:r>
            <a:endParaRPr lang="nl-NL" smtClean="0">
              <a:solidFill>
                <a:srgbClr val="C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3366"/>
                </a:solidFill>
              </a:rPr>
              <a:t>Open vragen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003366"/>
                </a:solidFill>
              </a:rPr>
              <a:t>	(Wat, Hoe, Waar, Wie, Waarover, etc.)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>
                <a:solidFill>
                  <a:srgbClr val="003366"/>
                </a:solidFill>
              </a:rPr>
              <a:t>Oneindig aantal antwoorden mogelijk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>
                <a:solidFill>
                  <a:srgbClr val="003366"/>
                </a:solidFill>
              </a:rPr>
              <a:t>Moedigen aan, geven vrijheid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>
                <a:solidFill>
                  <a:srgbClr val="003366"/>
                </a:solidFill>
              </a:rPr>
              <a:t>Veel informatie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3366"/>
                </a:solidFill>
              </a:rPr>
              <a:t>Breedspraak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3366"/>
                </a:solidFill>
              </a:rPr>
              <a:t>Gesloten vragen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3366"/>
                </a:solidFill>
              </a:rPr>
              <a:t>	</a:t>
            </a:r>
            <a:r>
              <a:rPr lang="en-US" sz="2000" smtClean="0">
                <a:solidFill>
                  <a:srgbClr val="003366"/>
                </a:solidFill>
              </a:rPr>
              <a:t>(Ja / Nee)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>
                <a:solidFill>
                  <a:srgbClr val="003366"/>
                </a:solidFill>
              </a:rPr>
              <a:t>Keuze uit beperkt aantal antwoorden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>
                <a:solidFill>
                  <a:srgbClr val="003366"/>
                </a:solidFill>
              </a:rPr>
              <a:t>Sturen, beperken mogelijkheden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+"/>
            </a:pPr>
            <a:r>
              <a:rPr lang="en-US" smtClean="0">
                <a:solidFill>
                  <a:srgbClr val="003366"/>
                </a:solidFill>
              </a:rPr>
              <a:t>Snel, duidelijk, concreet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003366"/>
                </a:solidFill>
              </a:rPr>
              <a:t>Weinig ruimte spreker</a:t>
            </a:r>
            <a:endParaRPr lang="nl-NL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D1A64C-CD09-4140-95EF-0C0BD83B9C14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28688"/>
            <a:ext cx="7467600" cy="685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Oefening actief luisteren</a:t>
            </a:r>
            <a:endParaRPr lang="nl-NL" smtClean="0">
              <a:solidFill>
                <a:srgbClr val="C0000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78025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Rollen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Luisteraar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Spreker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Waarnemers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Onderwerp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naar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eigen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keuze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Waarnemers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aantekeningen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5 </a:t>
            </a:r>
            <a:r>
              <a:rPr lang="en-US" dirty="0" err="1" smtClean="0">
                <a:solidFill>
                  <a:schemeClr val="tx1"/>
                </a:solidFill>
              </a:rPr>
              <a:t>minuten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praten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Daarna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wisselen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wacht</a:t>
            </a:r>
            <a:r>
              <a:rPr lang="en-US" dirty="0" smtClean="0">
                <a:solidFill>
                  <a:schemeClr val="tx1"/>
                </a:solidFill>
              </a:rPr>
              <a:t> op </a:t>
            </a:r>
            <a:r>
              <a:rPr lang="en-US" dirty="0" err="1" smtClean="0">
                <a:solidFill>
                  <a:schemeClr val="tx1"/>
                </a:solidFill>
              </a:rPr>
              <a:t>instructies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nl-NL" dirty="0" smtClean="0">
                <a:solidFill>
                  <a:schemeClr val="tx1"/>
                </a:solidFill>
              </a:rPr>
              <a:t>Betrokkenen doen verslag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535487"/>
          </a:xfrm>
          <a:noFill/>
        </p:spPr>
        <p:txBody>
          <a:bodyPr/>
          <a:lstStyle/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1: Kennismaking, Planmatig werken, TVR 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2: Communiceren, Feedback, IPV, Rapporteren</a:t>
            </a:r>
          </a:p>
          <a:p>
            <a:pPr eaLnBrk="1" hangingPunct="1"/>
            <a:r>
              <a:rPr lang="nl-NL" b="1" dirty="0" smtClean="0">
                <a:solidFill>
                  <a:srgbClr val="FF0000"/>
                </a:solidFill>
              </a:rPr>
              <a:t>Week 3: Samenwerken, Vergaderen, Besluiten (opzet portfolio)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4: Presenteren, Timemanagement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5: (tussenpresentaties)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6: Conceptportfolio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7: Laatste vragen?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Week 8: = inleverweek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0" y="112553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Het vervolg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624" y="1700808"/>
            <a:ext cx="7467600" cy="4608512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b="1" dirty="0" err="1" smtClean="0">
                <a:solidFill>
                  <a:schemeClr val="bg2"/>
                </a:solidFill>
              </a:rPr>
              <a:t>Bestuderen</a:t>
            </a:r>
            <a:r>
              <a:rPr lang="en-US" b="1" dirty="0" smtClean="0">
                <a:solidFill>
                  <a:schemeClr val="bg2"/>
                </a:solidFill>
              </a:rPr>
              <a:t>: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i="1" dirty="0" smtClean="0">
                <a:solidFill>
                  <a:schemeClr val="bg2"/>
                </a:solidFill>
              </a:rPr>
              <a:t>P</a:t>
            </a:r>
            <a:r>
              <a:rPr lang="nl-NL" i="1" dirty="0" err="1" smtClean="0">
                <a:solidFill>
                  <a:schemeClr val="tx1"/>
                </a:solidFill>
              </a:rPr>
              <a:t>rojectwijzer</a:t>
            </a:r>
            <a:r>
              <a:rPr lang="nl-NL" i="1" dirty="0" smtClean="0">
                <a:solidFill>
                  <a:schemeClr val="tx1"/>
                </a:solidFill>
              </a:rPr>
              <a:t> (Hummel)</a:t>
            </a:r>
            <a:br>
              <a:rPr lang="nl-NL" i="1" dirty="0" smtClean="0">
                <a:solidFill>
                  <a:schemeClr val="tx1"/>
                </a:solidFill>
              </a:rPr>
            </a:br>
            <a:r>
              <a:rPr lang="nl-NL" i="1" dirty="0" smtClean="0">
                <a:solidFill>
                  <a:schemeClr val="tx1"/>
                </a:solidFill>
              </a:rPr>
              <a:t>- </a:t>
            </a:r>
            <a:r>
              <a:rPr lang="nl-NL" dirty="0" smtClean="0">
                <a:solidFill>
                  <a:schemeClr val="tx1"/>
                </a:solidFill>
              </a:rPr>
              <a:t>§ 4.2.3</a:t>
            </a:r>
          </a:p>
          <a:p>
            <a:pPr marL="457200" indent="-457200" eaLnBrk="1" hangingPunct="1">
              <a:buNone/>
            </a:pPr>
            <a:r>
              <a:rPr lang="nl-NL" i="1" dirty="0" smtClean="0">
                <a:solidFill>
                  <a:schemeClr val="tx1"/>
                </a:solidFill>
              </a:rPr>
              <a:t>	Project management (Grit)</a:t>
            </a:r>
            <a:br>
              <a:rPr lang="nl-NL" i="1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- Hoofdstuk 8</a:t>
            </a:r>
          </a:p>
          <a:p>
            <a:pPr marL="457200" indent="-457200" eaLnBrk="1" hangingPunct="1">
              <a:buNone/>
            </a:pPr>
            <a:r>
              <a:rPr lang="nl-NL" b="1" dirty="0" smtClean="0">
                <a:solidFill>
                  <a:schemeClr val="tx1"/>
                </a:solidFill>
              </a:rPr>
              <a:t>Maken:</a:t>
            </a:r>
            <a:endParaRPr lang="nl-NL" dirty="0" smtClean="0">
              <a:solidFill>
                <a:schemeClr val="tx1"/>
              </a:solidFill>
            </a:endParaRPr>
          </a:p>
          <a:p>
            <a:pPr marL="457200" indent="-457200" eaLnBrk="1" hangingPunct="1"/>
            <a:r>
              <a:rPr lang="en-US" dirty="0" err="1" smtClean="0">
                <a:solidFill>
                  <a:schemeClr val="bg2"/>
                </a:solidFill>
                <a:sym typeface="Wingdings" pitchFamily="2" charset="2"/>
              </a:rPr>
              <a:t>Zelfevaluatie</a:t>
            </a:r>
            <a:r>
              <a:rPr lang="en-US" dirty="0" smtClean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sym typeface="Wingdings" pitchFamily="2" charset="2"/>
              </a:rPr>
              <a:t>communicatiegedrag</a:t>
            </a:r>
            <a:r>
              <a:rPr lang="en-US" dirty="0" smtClean="0">
                <a:solidFill>
                  <a:schemeClr val="bg2"/>
                </a:solidFill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chemeClr val="bg2"/>
                </a:solidFill>
                <a:sym typeface="Wingdings" pitchFamily="2" charset="2"/>
              </a:rPr>
              <a:t>opdracht</a:t>
            </a:r>
            <a:r>
              <a:rPr lang="en-US" dirty="0" smtClean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sym typeface="Wingdings" pitchFamily="2" charset="2"/>
              </a:rPr>
              <a:t>zender</a:t>
            </a:r>
            <a:r>
              <a:rPr lang="en-US" dirty="0" smtClean="0">
                <a:solidFill>
                  <a:schemeClr val="bg2"/>
                </a:solidFill>
                <a:sym typeface="Wingdings" pitchFamily="2" charset="2"/>
              </a:rPr>
              <a:t> – </a:t>
            </a:r>
            <a:r>
              <a:rPr lang="en-US" dirty="0" err="1" smtClean="0">
                <a:solidFill>
                  <a:schemeClr val="bg2"/>
                </a:solidFill>
                <a:sym typeface="Wingdings" pitchFamily="2" charset="2"/>
              </a:rPr>
              <a:t>ontvanger</a:t>
            </a:r>
            <a:r>
              <a:rPr lang="en-US" dirty="0" smtClean="0">
                <a:solidFill>
                  <a:schemeClr val="bg2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 dirty="0" smtClean="0">
                <a:solidFill>
                  <a:srgbClr val="CC0000"/>
                </a:solidFill>
              </a:rPr>
              <a:t>Huiswerk voor vrijdag week 2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773238"/>
            <a:ext cx="7467600" cy="4535487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chemeClr val="bg2"/>
                </a:solidFill>
              </a:rPr>
              <a:t>Bestuderen</a:t>
            </a:r>
            <a:r>
              <a:rPr lang="en-US" b="1" dirty="0" smtClean="0">
                <a:solidFill>
                  <a:schemeClr val="bg2"/>
                </a:solidFill>
              </a:rPr>
              <a:t>: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i="1" dirty="0" smtClean="0">
                <a:solidFill>
                  <a:schemeClr val="bg2"/>
                </a:solidFill>
              </a:rPr>
              <a:t>P</a:t>
            </a:r>
            <a:r>
              <a:rPr lang="nl-NL" i="1" dirty="0" err="1" smtClean="0">
                <a:solidFill>
                  <a:schemeClr val="tx1"/>
                </a:solidFill>
              </a:rPr>
              <a:t>rojectwijzer</a:t>
            </a:r>
            <a:r>
              <a:rPr lang="nl-NL" i="1" dirty="0" smtClean="0">
                <a:solidFill>
                  <a:schemeClr val="tx1"/>
                </a:solidFill>
              </a:rPr>
              <a:t> (Hummel)</a:t>
            </a:r>
            <a:br>
              <a:rPr lang="nl-NL" i="1" dirty="0" smtClean="0">
                <a:solidFill>
                  <a:schemeClr val="tx1"/>
                </a:solidFill>
              </a:rPr>
            </a:br>
            <a:r>
              <a:rPr lang="nl-NL" i="1" dirty="0" smtClean="0">
                <a:solidFill>
                  <a:schemeClr val="tx1"/>
                </a:solidFill>
              </a:rPr>
              <a:t>- </a:t>
            </a:r>
            <a:r>
              <a:rPr lang="nl-NL" dirty="0" smtClean="0">
                <a:solidFill>
                  <a:schemeClr val="tx1"/>
                </a:solidFill>
              </a:rPr>
              <a:t>Hoofdstuk 2 en 3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	- Hoofdstuk 1, 4 en 5 en § 6.1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nl-NL" i="1" dirty="0" smtClean="0">
                <a:solidFill>
                  <a:schemeClr val="tx1"/>
                </a:solidFill>
              </a:rPr>
              <a:t>	Project management (Grit)</a:t>
            </a:r>
            <a:br>
              <a:rPr lang="nl-NL" i="1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- Hoofdstuk 1 en 5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- Hoofdstuk 2, 3, 4 en 9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nl-NL" b="1" dirty="0" smtClean="0">
                <a:solidFill>
                  <a:schemeClr val="tx1"/>
                </a:solidFill>
              </a:rPr>
              <a:t>Maken: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Kapstok portfolio </a:t>
            </a:r>
            <a:r>
              <a:rPr lang="nl-NL" dirty="0" err="1" smtClean="0">
                <a:solidFill>
                  <a:schemeClr val="tx1"/>
                </a:solidFill>
              </a:rPr>
              <a:t>o.b.v</a:t>
            </a:r>
            <a:r>
              <a:rPr lang="nl-NL" dirty="0" smtClean="0">
                <a:solidFill>
                  <a:schemeClr val="tx1"/>
                </a:solidFill>
              </a:rPr>
              <a:t>. indicatoren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“Nulmeting” </a:t>
            </a:r>
            <a:r>
              <a:rPr lang="nl-NL" dirty="0" err="1" smtClean="0">
                <a:solidFill>
                  <a:schemeClr val="tx1"/>
                </a:solidFill>
              </a:rPr>
              <a:t>o.b.v</a:t>
            </a:r>
            <a:r>
              <a:rPr lang="nl-NL" dirty="0" smtClean="0">
                <a:solidFill>
                  <a:schemeClr val="tx1"/>
                </a:solidFill>
              </a:rPr>
              <a:t>. indicatoren = input portfolio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  <a:sym typeface="Wingdings" pitchFamily="2" charset="2"/>
              </a:rPr>
              <a:t> 2 aandachtspunten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>
                <a:solidFill>
                  <a:srgbClr val="CC0000"/>
                </a:solidFill>
              </a:rPr>
              <a:t>Huiswerk</a:t>
            </a:r>
            <a:endParaRPr lang="en-US" sz="32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Rapporteren</a:t>
            </a: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Communicatiemodel</a:t>
            </a:r>
          </a:p>
          <a:p>
            <a:pPr eaLnBrk="1" hangingPunct="1"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nl-NL" dirty="0" smtClean="0">
                <a:solidFill>
                  <a:schemeClr val="tx1"/>
                </a:solidFill>
              </a:rPr>
              <a:t>2</a:t>
            </a:r>
            <a:r>
              <a:rPr lang="nl-NL" baseline="30000" dirty="0" smtClean="0">
                <a:solidFill>
                  <a:schemeClr val="tx1"/>
                </a:solidFill>
              </a:rPr>
              <a:t>e</a:t>
            </a:r>
            <a:r>
              <a:rPr lang="nl-NL" dirty="0" smtClean="0">
                <a:solidFill>
                  <a:schemeClr val="tx1"/>
                </a:solidFill>
              </a:rPr>
              <a:t> deel:</a:t>
            </a:r>
            <a:endParaRPr lang="nl-NL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nl-NL" dirty="0" smtClean="0">
                <a:solidFill>
                  <a:schemeClr val="tx1"/>
                </a:solidFill>
              </a:rPr>
              <a:t>Feedback geven en ontvangen</a:t>
            </a:r>
          </a:p>
          <a:p>
            <a:pPr eaLnBrk="1" hangingPunct="1"/>
            <a:r>
              <a:rPr lang="nl-NL" dirty="0" err="1" smtClean="0">
                <a:solidFill>
                  <a:schemeClr val="tx1"/>
                </a:solidFill>
              </a:rPr>
              <a:t>Interpersoonlijke</a:t>
            </a:r>
            <a:r>
              <a:rPr lang="nl-NL" dirty="0" smtClean="0">
                <a:solidFill>
                  <a:schemeClr val="tx1"/>
                </a:solidFill>
              </a:rPr>
              <a:t> Projectvaardigheden (IPV)</a:t>
            </a:r>
          </a:p>
          <a:p>
            <a:pPr eaLnBrk="1" hangingPunct="1"/>
            <a:endParaRPr lang="nl-NL" dirty="0" smtClean="0">
              <a:solidFill>
                <a:schemeClr val="tx1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Lesopzet week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ADA24F-1030-4909-BA09-89239E169E59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Webshop 24/7?</a:t>
            </a:r>
            <a:endParaRPr lang="nl-NL" smtClean="0">
              <a:solidFill>
                <a:srgbClr val="C00000"/>
              </a:solidFill>
            </a:endParaRP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428750"/>
            <a:ext cx="6429375" cy="4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dianumm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632D99-738F-4454-B5F1-9DFCC367F500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8195" name="Tijdelijke aanduiding voor dianummer 4"/>
          <p:cNvSpPr txBox="1">
            <a:spLocks noGrp="1"/>
          </p:cNvSpPr>
          <p:nvPr/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>
            <a:spAutoFit/>
          </a:bodyPr>
          <a:lstStyle/>
          <a:p>
            <a:pPr eaLnBrk="0" hangingPunct="0">
              <a:lnSpc>
                <a:spcPct val="100000"/>
              </a:lnSpc>
            </a:pPr>
            <a:fld id="{EC53E575-5D18-455F-970F-8C73E624DBB8}" type="slidenum">
              <a:rPr kumimoji="1" lang="en-GB" sz="1200">
                <a:solidFill>
                  <a:schemeClr val="bg1"/>
                </a:solidFill>
                <a:latin typeface="Times New Roman" pitchFamily="18" charset="0"/>
              </a:rPr>
              <a:pPr eaLnBrk="0" hangingPunct="0">
                <a:lnSpc>
                  <a:spcPct val="100000"/>
                </a:lnSpc>
              </a:pPr>
              <a:t>6</a:t>
            </a:fld>
            <a:endParaRPr kumimoji="1" lang="en-GB" sz="12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5213" y="4941888"/>
            <a:ext cx="7467600" cy="8636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nl-NL" sz="2000" b="1" smtClean="0">
              <a:solidFill>
                <a:schemeClr val="tx1"/>
              </a:solidFill>
              <a:latin typeface="Trebuchet MS" pitchFamily="34" charset="0"/>
            </a:endParaRPr>
          </a:p>
          <a:p>
            <a:pPr algn="ctr">
              <a:buFont typeface="Wingdings" pitchFamily="2" charset="2"/>
              <a:buNone/>
            </a:pPr>
            <a:endParaRPr lang="nl-NL" sz="2000" b="1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143000" y="1557338"/>
            <a:ext cx="74676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nl-NL" sz="3200">
              <a:solidFill>
                <a:srgbClr val="CC0000"/>
              </a:solidFill>
              <a:latin typeface="Trebuchet MS" pitchFamily="34" charset="0"/>
            </a:endParaRPr>
          </a:p>
          <a:p>
            <a:pPr algn="ctr"/>
            <a:r>
              <a:rPr lang="nl-NL" sz="3200">
                <a:solidFill>
                  <a:srgbClr val="CC0000"/>
                </a:solidFill>
                <a:latin typeface="Trebuchet MS" pitchFamily="34" charset="0"/>
              </a:rPr>
              <a:t>Rapporteren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1065213" y="3500438"/>
            <a:ext cx="7467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SzPct val="75000"/>
              <a:buFont typeface="Wingdings" pitchFamily="2" charset="2"/>
              <a:buNone/>
            </a:pPr>
            <a:endParaRPr lang="nl-NL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8A5C24-E6CF-49BD-A8C1-D1D74D276A0F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Context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smtClean="0">
                <a:solidFill>
                  <a:schemeClr val="tx1"/>
                </a:solidFill>
              </a:rPr>
              <a:t>Indicatoren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		</a:t>
            </a:r>
            <a:r>
              <a:rPr lang="nl-NL" i="1" dirty="0" smtClean="0">
                <a:solidFill>
                  <a:schemeClr val="tx1"/>
                </a:solidFill>
              </a:rPr>
              <a:t>Studiehandleiding p. 7 t/m 8</a:t>
            </a:r>
          </a:p>
          <a:p>
            <a:pPr>
              <a:buFont typeface="Wingdings" pitchFamily="2" charset="2"/>
              <a:buNone/>
            </a:pPr>
            <a:endParaRPr lang="nl-NL" dirty="0" smtClean="0">
              <a:solidFill>
                <a:schemeClr val="tx1"/>
              </a:solidFill>
            </a:endParaRPr>
          </a:p>
          <a:p>
            <a:r>
              <a:rPr lang="nl-NL" b="1" dirty="0" smtClean="0">
                <a:solidFill>
                  <a:schemeClr val="tx1"/>
                </a:solidFill>
              </a:rPr>
              <a:t>Producten (bewijsmateriaal</a:t>
            </a:r>
            <a:r>
              <a:rPr lang="nl-NL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	Testrapport / Testset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	Portfolio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	Plan van Aanpak</a:t>
            </a:r>
          </a:p>
          <a:p>
            <a:pPr>
              <a:buFont typeface="Wingdings" pitchFamily="2" charset="2"/>
              <a:buNone/>
            </a:pPr>
            <a:r>
              <a:rPr lang="nl-NL" dirty="0" smtClean="0">
                <a:solidFill>
                  <a:schemeClr val="tx1"/>
                </a:solidFill>
              </a:rPr>
              <a:t>	Individuele procesevaluatie </a:t>
            </a:r>
          </a:p>
          <a:p>
            <a:pPr>
              <a:buNone/>
            </a:pPr>
            <a:r>
              <a:rPr lang="nl-NL" dirty="0" smtClean="0">
                <a:solidFill>
                  <a:schemeClr val="tx1"/>
                </a:solidFill>
              </a:rPr>
              <a:t>		</a:t>
            </a:r>
            <a:r>
              <a:rPr lang="nl-NL" i="1" dirty="0" smtClean="0">
                <a:solidFill>
                  <a:schemeClr val="tx1"/>
                </a:solidFill>
              </a:rPr>
              <a:t>Studiehandleiding H 5: p. 20 en verder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</p:spPr>
        <p:txBody>
          <a:bodyPr/>
          <a:lstStyle/>
          <a:p>
            <a:pPr>
              <a:defRPr/>
            </a:pPr>
            <a:r>
              <a:rPr lang="en-US" err="1" smtClean="0">
                <a:solidFill>
                  <a:srgbClr val="C00000"/>
                </a:solidFill>
              </a:rPr>
              <a:t>Projectplan</a:t>
            </a:r>
            <a:r>
              <a:rPr lang="en-US" smtClean="0">
                <a:solidFill>
                  <a:srgbClr val="C00000"/>
                </a:solidFill>
              </a:rPr>
              <a:t> / Plan van aanpak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Onderzoeksverslag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Haalbaarheidsstudie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Voortgangsrapportage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Ontwerprapport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Adviesrapport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Evaluatierapport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rgbClr val="C00000"/>
                </a:solidFill>
              </a:rPr>
              <a:t>Activiteitenverslag</a:t>
            </a:r>
          </a:p>
          <a:p>
            <a:pPr>
              <a:defRPr/>
            </a:pPr>
            <a:r>
              <a:rPr lang="en-US" smtClean="0">
                <a:solidFill>
                  <a:srgbClr val="C00000"/>
                </a:solidFill>
              </a:rPr>
              <a:t>Portfolio…</a:t>
            </a:r>
            <a:endParaRPr lang="en-US" dirty="0" smtClean="0">
              <a:solidFill>
                <a:srgbClr val="C00000"/>
              </a:solidFill>
            </a:endParaRPr>
          </a:p>
          <a:p>
            <a:pPr marL="573088" indent="-533400">
              <a:defRPr/>
            </a:pPr>
            <a:endParaRPr lang="nl-NL" sz="2000" dirty="0" smtClean="0">
              <a:solidFill>
                <a:srgbClr val="00206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Rapporteren?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443366-579F-4060-84A0-6958F9B19294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C0000"/>
                </a:solidFill>
              </a:rPr>
              <a:t>Titelblad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Volledige titel (Advies over…..)</a:t>
            </a:r>
          </a:p>
          <a:p>
            <a:pPr>
              <a:lnSpc>
                <a:spcPct val="90000"/>
              </a:lnSpc>
            </a:pPr>
            <a:endParaRPr lang="nl-NL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nl-NL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Opdrachtgever</a:t>
            </a:r>
          </a:p>
          <a:p>
            <a:pPr>
              <a:lnSpc>
                <a:spcPct val="90000"/>
              </a:lnSpc>
            </a:pPr>
            <a:endParaRPr lang="nl-NL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nl-NL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ICA-vak </a:t>
            </a:r>
          </a:p>
          <a:p>
            <a:pPr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Docent</a:t>
            </a:r>
          </a:p>
          <a:p>
            <a:pPr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Plaats, datum</a:t>
            </a:r>
          </a:p>
          <a:p>
            <a:pPr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Jullie namen</a:t>
            </a:r>
          </a:p>
          <a:p>
            <a:pPr>
              <a:lnSpc>
                <a:spcPct val="90000"/>
              </a:lnSpc>
            </a:pPr>
            <a:endParaRPr lang="nl-NL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Default">
  <a:themeElements>
    <a:clrScheme name="HAN Default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HAN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Defaul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Defaul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6851FF-4DE9-4E06-B5A0-6EF468C6A29F}"/>
</file>

<file path=customXml/itemProps2.xml><?xml version="1.0" encoding="utf-8"?>
<ds:datastoreItem xmlns:ds="http://schemas.openxmlformats.org/officeDocument/2006/customXml" ds:itemID="{1F4F8228-E467-4A96-9144-4AEC954E3509}"/>
</file>

<file path=customXml/itemProps3.xml><?xml version="1.0" encoding="utf-8"?>
<ds:datastoreItem xmlns:ds="http://schemas.openxmlformats.org/officeDocument/2006/customXml" ds:itemID="{B764C36F-353D-4BF9-8042-2774208768DF}"/>
</file>

<file path=docProps/app.xml><?xml version="1.0" encoding="utf-8"?>
<Properties xmlns="http://schemas.openxmlformats.org/officeDocument/2006/extended-properties" xmlns:vt="http://schemas.openxmlformats.org/officeDocument/2006/docPropsVTypes">
  <Template>A:\HAN Default.ppt</Template>
  <TotalTime>0</TotalTime>
  <Words>716</Words>
  <Application>Microsoft Office PowerPoint</Application>
  <PresentationFormat>Overhead</PresentationFormat>
  <Paragraphs>244</Paragraphs>
  <Slides>28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29" baseType="lpstr">
      <vt:lpstr>HAN Default</vt:lpstr>
      <vt:lpstr> </vt:lpstr>
      <vt:lpstr>Dia 2</vt:lpstr>
      <vt:lpstr> </vt:lpstr>
      <vt:lpstr>Dia 4</vt:lpstr>
      <vt:lpstr>Webshop 24/7?</vt:lpstr>
      <vt:lpstr> </vt:lpstr>
      <vt:lpstr>Context</vt:lpstr>
      <vt:lpstr> </vt:lpstr>
      <vt:lpstr>Titelblad</vt:lpstr>
      <vt:lpstr>Voorwoord</vt:lpstr>
      <vt:lpstr>Inhoudsopgave</vt:lpstr>
      <vt:lpstr>De inleiding</vt:lpstr>
      <vt:lpstr>Volgende hoofdstukken (kern)</vt:lpstr>
      <vt:lpstr>Tekst = zandloper</vt:lpstr>
      <vt:lpstr>Afbeeldingen</vt:lpstr>
      <vt:lpstr>Literatuurlijst</vt:lpstr>
      <vt:lpstr>Bijlagen</vt:lpstr>
      <vt:lpstr>Publiekgerichtheid; “final check”</vt:lpstr>
      <vt:lpstr> </vt:lpstr>
      <vt:lpstr>Een verhaaltje…</vt:lpstr>
      <vt:lpstr>Communicatiemodel</vt:lpstr>
      <vt:lpstr>Luisterposities</vt:lpstr>
      <vt:lpstr>Dia 23</vt:lpstr>
      <vt:lpstr>Actief luisteren</vt:lpstr>
      <vt:lpstr>Doorvragen</vt:lpstr>
      <vt:lpstr>Oefening actief luisteren</vt:lpstr>
      <vt:lpstr> </vt:lpstr>
      <vt:lpstr> </vt:lpstr>
    </vt:vector>
  </TitlesOfParts>
  <Company>HAN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HAN-webvoorziening via CMS</dc:title>
  <dc:creator>Paul Siepman</dc:creator>
  <cp:lastModifiedBy>blv</cp:lastModifiedBy>
  <cp:revision>396</cp:revision>
  <cp:lastPrinted>2001-03-19T21:19:05Z</cp:lastPrinted>
  <dcterms:created xsi:type="dcterms:W3CDTF">1999-11-07T23:58:25Z</dcterms:created>
  <dcterms:modified xsi:type="dcterms:W3CDTF">2012-09-03T10:59:30Z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