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386" r:id="rId2"/>
    <p:sldId id="387" r:id="rId3"/>
    <p:sldId id="389" r:id="rId4"/>
    <p:sldId id="380" r:id="rId5"/>
    <p:sldId id="382" r:id="rId6"/>
    <p:sldId id="384" r:id="rId7"/>
    <p:sldId id="383" r:id="rId8"/>
    <p:sldId id="378" r:id="rId9"/>
    <p:sldId id="385" r:id="rId10"/>
    <p:sldId id="373" r:id="rId11"/>
    <p:sldId id="392" r:id="rId12"/>
    <p:sldId id="377" r:id="rId13"/>
    <p:sldId id="394" r:id="rId14"/>
    <p:sldId id="390" r:id="rId15"/>
    <p:sldId id="391" r:id="rId1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3366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6" autoAdjust="0"/>
    <p:restoredTop sz="94660"/>
  </p:normalViewPr>
  <p:slideViewPr>
    <p:cSldViewPr>
      <p:cViewPr varScale="1">
        <p:scale>
          <a:sx n="82" d="100"/>
          <a:sy n="82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CA9E7-EAE0-4A4C-AE5D-6E2833B20D8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D5A945D-7481-452F-9D25-E7DEE6967E47}">
      <dgm:prSet phldrT="[Tekst]" custT="1"/>
      <dgm:spPr>
        <a:solidFill>
          <a:srgbClr val="003366">
            <a:alpha val="24000"/>
          </a:srgbClr>
        </a:solidFill>
        <a:ln>
          <a:solidFill>
            <a:srgbClr val="C00000"/>
          </a:solidFill>
        </a:ln>
        <a:effectLst/>
      </dgm:spPr>
      <dgm:t>
        <a:bodyPr/>
        <a:lstStyle/>
        <a:p>
          <a:pPr>
            <a:lnSpc>
              <a:spcPct val="110000"/>
            </a:lnSpc>
          </a:pPr>
          <a:r>
            <a:rPr lang="nl-NL" sz="1800" b="1" dirty="0" smtClean="0">
              <a:solidFill>
                <a:srgbClr val="C00000"/>
              </a:solidFill>
            </a:rPr>
            <a:t>Actief experimenteren</a:t>
          </a:r>
          <a:endParaRPr lang="nl-NL" sz="1800" b="1" dirty="0">
            <a:solidFill>
              <a:srgbClr val="C00000"/>
            </a:solidFill>
          </a:endParaRPr>
        </a:p>
      </dgm:t>
    </dgm:pt>
    <dgm:pt modelId="{00677B23-956D-42D5-8323-FDFB95F2E773}" type="parTrans" cxnId="{D039E8DD-0045-46C3-8644-706B0526D043}">
      <dgm:prSet/>
      <dgm:spPr/>
      <dgm:t>
        <a:bodyPr/>
        <a:lstStyle/>
        <a:p>
          <a:endParaRPr lang="nl-NL"/>
        </a:p>
      </dgm:t>
    </dgm:pt>
    <dgm:pt modelId="{E539E3CE-7901-4928-9215-0AEAA9569E36}" type="sibTrans" cxnId="{D039E8DD-0045-46C3-8644-706B0526D043}">
      <dgm:prSet/>
      <dgm:spPr>
        <a:ln w="25400">
          <a:solidFill>
            <a:srgbClr val="C00000"/>
          </a:solidFill>
        </a:ln>
      </dgm:spPr>
      <dgm:t>
        <a:bodyPr/>
        <a:lstStyle/>
        <a:p>
          <a:endParaRPr lang="nl-NL"/>
        </a:p>
      </dgm:t>
    </dgm:pt>
    <dgm:pt modelId="{AEA92F00-48EE-46FA-AC32-40088A403A69}">
      <dgm:prSet phldrT="[Tekst]" custT="1"/>
      <dgm:spPr>
        <a:solidFill>
          <a:srgbClr val="003366">
            <a:alpha val="24000"/>
          </a:srgbClr>
        </a:solidFill>
        <a:ln>
          <a:solidFill>
            <a:srgbClr val="C00000"/>
          </a:solidFill>
        </a:ln>
        <a:effectLst/>
      </dgm:spPr>
      <dgm:t>
        <a:bodyPr/>
        <a:lstStyle/>
        <a:p>
          <a:pPr>
            <a:lnSpc>
              <a:spcPct val="110000"/>
            </a:lnSpc>
          </a:pPr>
          <a:r>
            <a:rPr lang="nl-NL" sz="1800" b="1" dirty="0" smtClean="0">
              <a:solidFill>
                <a:srgbClr val="C00000"/>
              </a:solidFill>
            </a:rPr>
            <a:t>Feedback vragen</a:t>
          </a:r>
          <a:endParaRPr lang="nl-NL" sz="1800" b="1" dirty="0">
            <a:solidFill>
              <a:srgbClr val="C00000"/>
            </a:solidFill>
          </a:endParaRPr>
        </a:p>
      </dgm:t>
    </dgm:pt>
    <dgm:pt modelId="{130C3814-9297-4D4A-9B81-E6C1C8F8AD7A}" type="parTrans" cxnId="{A3333350-AA7A-457D-BE8A-0BA11D3F0CA0}">
      <dgm:prSet/>
      <dgm:spPr/>
      <dgm:t>
        <a:bodyPr/>
        <a:lstStyle/>
        <a:p>
          <a:endParaRPr lang="nl-NL"/>
        </a:p>
      </dgm:t>
    </dgm:pt>
    <dgm:pt modelId="{1FB30E1E-7139-42BB-9EF2-4C85138D50CC}" type="sibTrans" cxnId="{A3333350-AA7A-457D-BE8A-0BA11D3F0CA0}">
      <dgm:prSet/>
      <dgm:spPr>
        <a:ln w="25400">
          <a:solidFill>
            <a:srgbClr val="C00000"/>
          </a:solidFill>
        </a:ln>
      </dgm:spPr>
      <dgm:t>
        <a:bodyPr/>
        <a:lstStyle/>
        <a:p>
          <a:endParaRPr lang="nl-NL">
            <a:solidFill>
              <a:srgbClr val="C00000"/>
            </a:solidFill>
          </a:endParaRPr>
        </a:p>
      </dgm:t>
    </dgm:pt>
    <dgm:pt modelId="{9CBC5D70-D560-4F1E-90C9-3017396E2069}">
      <dgm:prSet phldrT="[Tekst]" custT="1"/>
      <dgm:spPr>
        <a:solidFill>
          <a:srgbClr val="003366">
            <a:alpha val="24000"/>
          </a:srgbClr>
        </a:solidFill>
        <a:ln>
          <a:solidFill>
            <a:srgbClr val="C00000"/>
          </a:solidFill>
        </a:ln>
        <a:effectLst/>
      </dgm:spPr>
      <dgm:t>
        <a:bodyPr/>
        <a:lstStyle/>
        <a:p>
          <a:pPr>
            <a:lnSpc>
              <a:spcPct val="110000"/>
            </a:lnSpc>
          </a:pPr>
          <a:r>
            <a:rPr lang="nl-NL" sz="1800" b="1" dirty="0" smtClean="0">
              <a:solidFill>
                <a:srgbClr val="C00000"/>
              </a:solidFill>
            </a:rPr>
            <a:t>Reflecteren</a:t>
          </a:r>
          <a:endParaRPr lang="nl-NL" sz="1800" b="1" dirty="0">
            <a:solidFill>
              <a:srgbClr val="C00000"/>
            </a:solidFill>
          </a:endParaRPr>
        </a:p>
      </dgm:t>
    </dgm:pt>
    <dgm:pt modelId="{C5BD787D-FEAC-4ECB-B453-35A63849827F}" type="parTrans" cxnId="{FFFBD3A4-019C-4D2E-B464-B4D69DB9995F}">
      <dgm:prSet/>
      <dgm:spPr/>
      <dgm:t>
        <a:bodyPr/>
        <a:lstStyle/>
        <a:p>
          <a:endParaRPr lang="nl-NL"/>
        </a:p>
      </dgm:t>
    </dgm:pt>
    <dgm:pt modelId="{20CFA50A-9F6C-4E27-B899-ABA7DC623015}" type="sibTrans" cxnId="{FFFBD3A4-019C-4D2E-B464-B4D69DB9995F}">
      <dgm:prSet/>
      <dgm:spPr>
        <a:ln w="25400">
          <a:solidFill>
            <a:srgbClr val="C00000"/>
          </a:solidFill>
        </a:ln>
      </dgm:spPr>
      <dgm:t>
        <a:bodyPr/>
        <a:lstStyle/>
        <a:p>
          <a:endParaRPr lang="nl-NL"/>
        </a:p>
      </dgm:t>
    </dgm:pt>
    <dgm:pt modelId="{F83A823B-3D7B-4141-941F-01056BD74A5F}">
      <dgm:prSet phldrT="[Tekst]" custT="1"/>
      <dgm:spPr>
        <a:solidFill>
          <a:srgbClr val="003366">
            <a:alpha val="24000"/>
          </a:srgbClr>
        </a:solidFill>
        <a:ln>
          <a:solidFill>
            <a:srgbClr val="C00000"/>
          </a:solidFill>
        </a:ln>
        <a:effectLst/>
      </dgm:spPr>
      <dgm:t>
        <a:bodyPr/>
        <a:lstStyle/>
        <a:p>
          <a:pPr>
            <a:lnSpc>
              <a:spcPct val="110000"/>
            </a:lnSpc>
          </a:pPr>
          <a:r>
            <a:rPr lang="nl-NL" sz="1800" b="1" dirty="0" smtClean="0">
              <a:solidFill>
                <a:srgbClr val="C00000"/>
              </a:solidFill>
            </a:rPr>
            <a:t>Concrete verbeteracties uitwerken</a:t>
          </a:r>
          <a:endParaRPr lang="nl-NL" sz="1800" b="1" dirty="0">
            <a:solidFill>
              <a:srgbClr val="C00000"/>
            </a:solidFill>
          </a:endParaRPr>
        </a:p>
      </dgm:t>
    </dgm:pt>
    <dgm:pt modelId="{A5C992A3-438C-4F3E-869A-40C1E0C632B0}" type="parTrans" cxnId="{483E867C-11CB-43CC-8537-9BBE098063C3}">
      <dgm:prSet/>
      <dgm:spPr/>
      <dgm:t>
        <a:bodyPr/>
        <a:lstStyle/>
        <a:p>
          <a:endParaRPr lang="nl-NL"/>
        </a:p>
      </dgm:t>
    </dgm:pt>
    <dgm:pt modelId="{792BAE18-8541-44C0-8301-947C40533B86}" type="sibTrans" cxnId="{483E867C-11CB-43CC-8537-9BBE098063C3}">
      <dgm:prSet/>
      <dgm:spPr>
        <a:ln w="25400">
          <a:solidFill>
            <a:srgbClr val="C00000"/>
          </a:solidFill>
        </a:ln>
      </dgm:spPr>
      <dgm:t>
        <a:bodyPr/>
        <a:lstStyle/>
        <a:p>
          <a:endParaRPr lang="nl-NL"/>
        </a:p>
      </dgm:t>
    </dgm:pt>
    <dgm:pt modelId="{E1523651-B001-441D-8E18-CDEC3C550FFB}" type="pres">
      <dgm:prSet presAssocID="{418CA9E7-EAE0-4A4C-AE5D-6E2833B20D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C8B5716C-1707-4F34-9C6A-D1712B66FD9C}" type="pres">
      <dgm:prSet presAssocID="{6D5A945D-7481-452F-9D25-E7DEE6967E47}" presName="node" presStyleLbl="node1" presStyleIdx="0" presStyleCnt="4" custScaleX="135389" custScaleY="13307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8BEC846-CD56-46F0-B74B-FD6909CCF297}" type="pres">
      <dgm:prSet presAssocID="{6D5A945D-7481-452F-9D25-E7DEE6967E47}" presName="spNode" presStyleCnt="0"/>
      <dgm:spPr/>
    </dgm:pt>
    <dgm:pt modelId="{E2E8B0A2-D534-47F7-BE9E-5D85382ED768}" type="pres">
      <dgm:prSet presAssocID="{E539E3CE-7901-4928-9215-0AEAA9569E36}" presName="sibTrans" presStyleLbl="sibTrans1D1" presStyleIdx="0" presStyleCnt="4"/>
      <dgm:spPr/>
      <dgm:t>
        <a:bodyPr/>
        <a:lstStyle/>
        <a:p>
          <a:endParaRPr lang="nl-NL"/>
        </a:p>
      </dgm:t>
    </dgm:pt>
    <dgm:pt modelId="{CA9FC823-22FA-40CC-BD65-B6EABC75A9D2}" type="pres">
      <dgm:prSet presAssocID="{AEA92F00-48EE-46FA-AC32-40088A403A69}" presName="node" presStyleLbl="node1" presStyleIdx="1" presStyleCnt="4" custScaleX="135389" custScaleY="13307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5E0B92E-DFC1-4222-9E6A-14BA1C64F702}" type="pres">
      <dgm:prSet presAssocID="{AEA92F00-48EE-46FA-AC32-40088A403A69}" presName="spNode" presStyleCnt="0"/>
      <dgm:spPr/>
    </dgm:pt>
    <dgm:pt modelId="{4AA4BFB9-90EB-4A30-9865-61F9ED7060C8}" type="pres">
      <dgm:prSet presAssocID="{1FB30E1E-7139-42BB-9EF2-4C85138D50CC}" presName="sibTrans" presStyleLbl="sibTrans1D1" presStyleIdx="1" presStyleCnt="4"/>
      <dgm:spPr/>
      <dgm:t>
        <a:bodyPr/>
        <a:lstStyle/>
        <a:p>
          <a:endParaRPr lang="nl-NL"/>
        </a:p>
      </dgm:t>
    </dgm:pt>
    <dgm:pt modelId="{DA9278FE-8AE7-4E37-B706-3BC731F858F8}" type="pres">
      <dgm:prSet presAssocID="{9CBC5D70-D560-4F1E-90C9-3017396E2069}" presName="node" presStyleLbl="node1" presStyleIdx="2" presStyleCnt="4" custScaleX="135389" custScaleY="13307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48A1A9B-1694-4C71-B834-A9498E7B5C83}" type="pres">
      <dgm:prSet presAssocID="{9CBC5D70-D560-4F1E-90C9-3017396E2069}" presName="spNode" presStyleCnt="0"/>
      <dgm:spPr/>
    </dgm:pt>
    <dgm:pt modelId="{3254241E-966C-46AA-8938-19089EC5BB18}" type="pres">
      <dgm:prSet presAssocID="{20CFA50A-9F6C-4E27-B899-ABA7DC623015}" presName="sibTrans" presStyleLbl="sibTrans1D1" presStyleIdx="2" presStyleCnt="4"/>
      <dgm:spPr/>
      <dgm:t>
        <a:bodyPr/>
        <a:lstStyle/>
        <a:p>
          <a:endParaRPr lang="nl-NL"/>
        </a:p>
      </dgm:t>
    </dgm:pt>
    <dgm:pt modelId="{1782D473-3E45-4D00-89A8-6FE57138C508}" type="pres">
      <dgm:prSet presAssocID="{F83A823B-3D7B-4141-941F-01056BD74A5F}" presName="node" presStyleLbl="node1" presStyleIdx="3" presStyleCnt="4" custScaleX="135389" custScaleY="13307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9966F9F-ADE3-4C32-9764-526F93D9BA88}" type="pres">
      <dgm:prSet presAssocID="{F83A823B-3D7B-4141-941F-01056BD74A5F}" presName="spNode" presStyleCnt="0"/>
      <dgm:spPr/>
    </dgm:pt>
    <dgm:pt modelId="{2A659882-0AD7-41DA-91D4-7C452C35D9E1}" type="pres">
      <dgm:prSet presAssocID="{792BAE18-8541-44C0-8301-947C40533B86}" presName="sibTrans" presStyleLbl="sibTrans1D1" presStyleIdx="3" presStyleCnt="4"/>
      <dgm:spPr/>
      <dgm:t>
        <a:bodyPr/>
        <a:lstStyle/>
        <a:p>
          <a:endParaRPr lang="nl-NL"/>
        </a:p>
      </dgm:t>
    </dgm:pt>
  </dgm:ptLst>
  <dgm:cxnLst>
    <dgm:cxn modelId="{929A41FB-37D2-456C-9F22-71713AD62938}" type="presOf" srcId="{E539E3CE-7901-4928-9215-0AEAA9569E36}" destId="{E2E8B0A2-D534-47F7-BE9E-5D85382ED768}" srcOrd="0" destOrd="0" presId="urn:microsoft.com/office/officeart/2005/8/layout/cycle5"/>
    <dgm:cxn modelId="{E8144EE0-7DC1-47F0-B3BD-7CFCD37AFE29}" type="presOf" srcId="{F83A823B-3D7B-4141-941F-01056BD74A5F}" destId="{1782D473-3E45-4D00-89A8-6FE57138C508}" srcOrd="0" destOrd="0" presId="urn:microsoft.com/office/officeart/2005/8/layout/cycle5"/>
    <dgm:cxn modelId="{2096D5D2-56D0-4EC5-9FC0-F89B1163C92E}" type="presOf" srcId="{418CA9E7-EAE0-4A4C-AE5D-6E2833B20D82}" destId="{E1523651-B001-441D-8E18-CDEC3C550FFB}" srcOrd="0" destOrd="0" presId="urn:microsoft.com/office/officeart/2005/8/layout/cycle5"/>
    <dgm:cxn modelId="{FFFBD3A4-019C-4D2E-B464-B4D69DB9995F}" srcId="{418CA9E7-EAE0-4A4C-AE5D-6E2833B20D82}" destId="{9CBC5D70-D560-4F1E-90C9-3017396E2069}" srcOrd="2" destOrd="0" parTransId="{C5BD787D-FEAC-4ECB-B453-35A63849827F}" sibTransId="{20CFA50A-9F6C-4E27-B899-ABA7DC623015}"/>
    <dgm:cxn modelId="{E44DFACB-ADBE-46EF-AB6C-E012046109DF}" type="presOf" srcId="{9CBC5D70-D560-4F1E-90C9-3017396E2069}" destId="{DA9278FE-8AE7-4E37-B706-3BC731F858F8}" srcOrd="0" destOrd="0" presId="urn:microsoft.com/office/officeart/2005/8/layout/cycle5"/>
    <dgm:cxn modelId="{E62FF430-3B8B-41FE-8B63-8A4CABF85771}" type="presOf" srcId="{20CFA50A-9F6C-4E27-B899-ABA7DC623015}" destId="{3254241E-966C-46AA-8938-19089EC5BB18}" srcOrd="0" destOrd="0" presId="urn:microsoft.com/office/officeart/2005/8/layout/cycle5"/>
    <dgm:cxn modelId="{D039E8DD-0045-46C3-8644-706B0526D043}" srcId="{418CA9E7-EAE0-4A4C-AE5D-6E2833B20D82}" destId="{6D5A945D-7481-452F-9D25-E7DEE6967E47}" srcOrd="0" destOrd="0" parTransId="{00677B23-956D-42D5-8323-FDFB95F2E773}" sibTransId="{E539E3CE-7901-4928-9215-0AEAA9569E36}"/>
    <dgm:cxn modelId="{A3333350-AA7A-457D-BE8A-0BA11D3F0CA0}" srcId="{418CA9E7-EAE0-4A4C-AE5D-6E2833B20D82}" destId="{AEA92F00-48EE-46FA-AC32-40088A403A69}" srcOrd="1" destOrd="0" parTransId="{130C3814-9297-4D4A-9B81-E6C1C8F8AD7A}" sibTransId="{1FB30E1E-7139-42BB-9EF2-4C85138D50CC}"/>
    <dgm:cxn modelId="{BD23E518-D94A-40AF-825F-2874DBD9BB3D}" type="presOf" srcId="{792BAE18-8541-44C0-8301-947C40533B86}" destId="{2A659882-0AD7-41DA-91D4-7C452C35D9E1}" srcOrd="0" destOrd="0" presId="urn:microsoft.com/office/officeart/2005/8/layout/cycle5"/>
    <dgm:cxn modelId="{269A8187-52AD-4247-A52F-5F76DD7ABC88}" type="presOf" srcId="{1FB30E1E-7139-42BB-9EF2-4C85138D50CC}" destId="{4AA4BFB9-90EB-4A30-9865-61F9ED7060C8}" srcOrd="0" destOrd="0" presId="urn:microsoft.com/office/officeart/2005/8/layout/cycle5"/>
    <dgm:cxn modelId="{6694FAC0-366B-436A-B4E5-91BACC566875}" type="presOf" srcId="{6D5A945D-7481-452F-9D25-E7DEE6967E47}" destId="{C8B5716C-1707-4F34-9C6A-D1712B66FD9C}" srcOrd="0" destOrd="0" presId="urn:microsoft.com/office/officeart/2005/8/layout/cycle5"/>
    <dgm:cxn modelId="{483E867C-11CB-43CC-8537-9BBE098063C3}" srcId="{418CA9E7-EAE0-4A4C-AE5D-6E2833B20D82}" destId="{F83A823B-3D7B-4141-941F-01056BD74A5F}" srcOrd="3" destOrd="0" parTransId="{A5C992A3-438C-4F3E-869A-40C1E0C632B0}" sibTransId="{792BAE18-8541-44C0-8301-947C40533B86}"/>
    <dgm:cxn modelId="{97563655-1961-4B8D-A415-46850C2A161B}" type="presOf" srcId="{AEA92F00-48EE-46FA-AC32-40088A403A69}" destId="{CA9FC823-22FA-40CC-BD65-B6EABC75A9D2}" srcOrd="0" destOrd="0" presId="urn:microsoft.com/office/officeart/2005/8/layout/cycle5"/>
    <dgm:cxn modelId="{5C99F3ED-1B84-4437-A609-10A4360FA963}" type="presParOf" srcId="{E1523651-B001-441D-8E18-CDEC3C550FFB}" destId="{C8B5716C-1707-4F34-9C6A-D1712B66FD9C}" srcOrd="0" destOrd="0" presId="urn:microsoft.com/office/officeart/2005/8/layout/cycle5"/>
    <dgm:cxn modelId="{181DD3A4-0060-4037-8DF7-054804CDBE0E}" type="presParOf" srcId="{E1523651-B001-441D-8E18-CDEC3C550FFB}" destId="{98BEC846-CD56-46F0-B74B-FD6909CCF297}" srcOrd="1" destOrd="0" presId="urn:microsoft.com/office/officeart/2005/8/layout/cycle5"/>
    <dgm:cxn modelId="{FE645F72-40E8-46AC-A6BE-33E44A94D9DB}" type="presParOf" srcId="{E1523651-B001-441D-8E18-CDEC3C550FFB}" destId="{E2E8B0A2-D534-47F7-BE9E-5D85382ED768}" srcOrd="2" destOrd="0" presId="urn:microsoft.com/office/officeart/2005/8/layout/cycle5"/>
    <dgm:cxn modelId="{E908358E-9FAC-4567-9043-AF8AAAC8FD13}" type="presParOf" srcId="{E1523651-B001-441D-8E18-CDEC3C550FFB}" destId="{CA9FC823-22FA-40CC-BD65-B6EABC75A9D2}" srcOrd="3" destOrd="0" presId="urn:microsoft.com/office/officeart/2005/8/layout/cycle5"/>
    <dgm:cxn modelId="{E19CB695-5A5C-469C-BBA6-86AFBB669161}" type="presParOf" srcId="{E1523651-B001-441D-8E18-CDEC3C550FFB}" destId="{95E0B92E-DFC1-4222-9E6A-14BA1C64F702}" srcOrd="4" destOrd="0" presId="urn:microsoft.com/office/officeart/2005/8/layout/cycle5"/>
    <dgm:cxn modelId="{00E19EB8-8735-465A-A930-1CBB89D5EE77}" type="presParOf" srcId="{E1523651-B001-441D-8E18-CDEC3C550FFB}" destId="{4AA4BFB9-90EB-4A30-9865-61F9ED7060C8}" srcOrd="5" destOrd="0" presId="urn:microsoft.com/office/officeart/2005/8/layout/cycle5"/>
    <dgm:cxn modelId="{55536D26-EFED-4852-9DA4-A0EB52E8DC6E}" type="presParOf" srcId="{E1523651-B001-441D-8E18-CDEC3C550FFB}" destId="{DA9278FE-8AE7-4E37-B706-3BC731F858F8}" srcOrd="6" destOrd="0" presId="urn:microsoft.com/office/officeart/2005/8/layout/cycle5"/>
    <dgm:cxn modelId="{BD85FB65-C9AB-4EEC-AE2E-17673925BB17}" type="presParOf" srcId="{E1523651-B001-441D-8E18-CDEC3C550FFB}" destId="{B48A1A9B-1694-4C71-B834-A9498E7B5C83}" srcOrd="7" destOrd="0" presId="urn:microsoft.com/office/officeart/2005/8/layout/cycle5"/>
    <dgm:cxn modelId="{0FFCA63F-45BC-499A-8858-0D727B25A9BC}" type="presParOf" srcId="{E1523651-B001-441D-8E18-CDEC3C550FFB}" destId="{3254241E-966C-46AA-8938-19089EC5BB18}" srcOrd="8" destOrd="0" presId="urn:microsoft.com/office/officeart/2005/8/layout/cycle5"/>
    <dgm:cxn modelId="{DEE61DF4-8DA3-4872-8DE7-D8C4F166273F}" type="presParOf" srcId="{E1523651-B001-441D-8E18-CDEC3C550FFB}" destId="{1782D473-3E45-4D00-89A8-6FE57138C508}" srcOrd="9" destOrd="0" presId="urn:microsoft.com/office/officeart/2005/8/layout/cycle5"/>
    <dgm:cxn modelId="{D5374FBF-C173-4443-BFA9-D59970A7E34D}" type="presParOf" srcId="{E1523651-B001-441D-8E18-CDEC3C550FFB}" destId="{E9966F9F-ADE3-4C32-9764-526F93D9BA88}" srcOrd="10" destOrd="0" presId="urn:microsoft.com/office/officeart/2005/8/layout/cycle5"/>
    <dgm:cxn modelId="{EFD7FA19-E945-48EA-A9C2-AEBF1C88AF5B}" type="presParOf" srcId="{E1523651-B001-441D-8E18-CDEC3C550FFB}" destId="{2A659882-0AD7-41DA-91D4-7C452C35D9E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B5716C-1707-4F34-9C6A-D1712B66FD9C}">
      <dsp:nvSpPr>
        <dsp:cNvPr id="0" name=""/>
        <dsp:cNvSpPr/>
      </dsp:nvSpPr>
      <dsp:spPr>
        <a:xfrm>
          <a:off x="2018509" y="-159425"/>
          <a:ext cx="2035211" cy="1300238"/>
        </a:xfrm>
        <a:prstGeom prst="roundRect">
          <a:avLst/>
        </a:prstGeom>
        <a:solidFill>
          <a:srgbClr val="003366">
            <a:alpha val="24000"/>
          </a:srgb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nl-NL" sz="1800" b="1" kern="1200" dirty="0" smtClean="0">
              <a:solidFill>
                <a:srgbClr val="C00000"/>
              </a:solidFill>
            </a:rPr>
            <a:t>Actief experimenteren</a:t>
          </a:r>
          <a:endParaRPr lang="nl-NL" sz="1800" b="1" kern="1200" dirty="0">
            <a:solidFill>
              <a:srgbClr val="C00000"/>
            </a:solidFill>
          </a:endParaRPr>
        </a:p>
      </dsp:txBody>
      <dsp:txXfrm>
        <a:off x="2018509" y="-159425"/>
        <a:ext cx="2035211" cy="1300238"/>
      </dsp:txXfrm>
    </dsp:sp>
    <dsp:sp modelId="{E2E8B0A2-D534-47F7-BE9E-5D85382ED768}">
      <dsp:nvSpPr>
        <dsp:cNvPr id="0" name=""/>
        <dsp:cNvSpPr/>
      </dsp:nvSpPr>
      <dsp:spPr>
        <a:xfrm>
          <a:off x="1423370" y="490693"/>
          <a:ext cx="3225488" cy="3225488"/>
        </a:xfrm>
        <a:custGeom>
          <a:avLst/>
          <a:gdLst/>
          <a:ahLst/>
          <a:cxnLst/>
          <a:rect l="0" t="0" r="0" b="0"/>
          <a:pathLst>
            <a:path>
              <a:moveTo>
                <a:pt x="2742987" y="462312"/>
              </a:moveTo>
              <a:arcTo wR="1612744" hR="1612744" stAng="18869571" swAng="981819"/>
            </a:path>
          </a:pathLst>
        </a:custGeom>
        <a:noFill/>
        <a:ln w="25400" cap="flat" cmpd="sng" algn="ctr">
          <a:solidFill>
            <a:srgbClr val="C0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FC823-22FA-40CC-BD65-B6EABC75A9D2}">
      <dsp:nvSpPr>
        <dsp:cNvPr id="0" name=""/>
        <dsp:cNvSpPr/>
      </dsp:nvSpPr>
      <dsp:spPr>
        <a:xfrm>
          <a:off x="3631253" y="1453318"/>
          <a:ext cx="2035211" cy="1300238"/>
        </a:xfrm>
        <a:prstGeom prst="roundRect">
          <a:avLst/>
        </a:prstGeom>
        <a:solidFill>
          <a:srgbClr val="003366">
            <a:alpha val="24000"/>
          </a:srgb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nl-NL" sz="1800" b="1" kern="1200" dirty="0" smtClean="0">
              <a:solidFill>
                <a:srgbClr val="C00000"/>
              </a:solidFill>
            </a:rPr>
            <a:t>Feedback vragen</a:t>
          </a:r>
          <a:endParaRPr lang="nl-NL" sz="1800" b="1" kern="1200" dirty="0">
            <a:solidFill>
              <a:srgbClr val="C00000"/>
            </a:solidFill>
          </a:endParaRPr>
        </a:p>
      </dsp:txBody>
      <dsp:txXfrm>
        <a:off x="3631253" y="1453318"/>
        <a:ext cx="2035211" cy="1300238"/>
      </dsp:txXfrm>
    </dsp:sp>
    <dsp:sp modelId="{4AA4BFB9-90EB-4A30-9865-61F9ED7060C8}">
      <dsp:nvSpPr>
        <dsp:cNvPr id="0" name=""/>
        <dsp:cNvSpPr/>
      </dsp:nvSpPr>
      <dsp:spPr>
        <a:xfrm>
          <a:off x="1423370" y="490693"/>
          <a:ext cx="3225488" cy="3225488"/>
        </a:xfrm>
        <a:custGeom>
          <a:avLst/>
          <a:gdLst/>
          <a:ahLst/>
          <a:cxnLst/>
          <a:rect l="0" t="0" r="0" b="0"/>
          <a:pathLst>
            <a:path>
              <a:moveTo>
                <a:pt x="3021319" y="2398148"/>
              </a:moveTo>
              <a:arcTo wR="1612744" hR="1612744" stAng="1748611" swAng="981819"/>
            </a:path>
          </a:pathLst>
        </a:custGeom>
        <a:noFill/>
        <a:ln w="25400" cap="flat" cmpd="sng" algn="ctr">
          <a:solidFill>
            <a:srgbClr val="C0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78FE-8AE7-4E37-B706-3BC731F858F8}">
      <dsp:nvSpPr>
        <dsp:cNvPr id="0" name=""/>
        <dsp:cNvSpPr/>
      </dsp:nvSpPr>
      <dsp:spPr>
        <a:xfrm>
          <a:off x="2018509" y="3066062"/>
          <a:ext cx="2035211" cy="1300238"/>
        </a:xfrm>
        <a:prstGeom prst="roundRect">
          <a:avLst/>
        </a:prstGeom>
        <a:solidFill>
          <a:srgbClr val="003366">
            <a:alpha val="24000"/>
          </a:srgb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nl-NL" sz="1800" b="1" kern="1200" dirty="0" smtClean="0">
              <a:solidFill>
                <a:srgbClr val="C00000"/>
              </a:solidFill>
            </a:rPr>
            <a:t>Reflecteren</a:t>
          </a:r>
          <a:endParaRPr lang="nl-NL" sz="1800" b="1" kern="1200" dirty="0">
            <a:solidFill>
              <a:srgbClr val="C00000"/>
            </a:solidFill>
          </a:endParaRPr>
        </a:p>
      </dsp:txBody>
      <dsp:txXfrm>
        <a:off x="2018509" y="3066062"/>
        <a:ext cx="2035211" cy="1300238"/>
      </dsp:txXfrm>
    </dsp:sp>
    <dsp:sp modelId="{3254241E-966C-46AA-8938-19089EC5BB18}">
      <dsp:nvSpPr>
        <dsp:cNvPr id="0" name=""/>
        <dsp:cNvSpPr/>
      </dsp:nvSpPr>
      <dsp:spPr>
        <a:xfrm>
          <a:off x="1423370" y="490693"/>
          <a:ext cx="3225488" cy="3225488"/>
        </a:xfrm>
        <a:custGeom>
          <a:avLst/>
          <a:gdLst/>
          <a:ahLst/>
          <a:cxnLst/>
          <a:rect l="0" t="0" r="0" b="0"/>
          <a:pathLst>
            <a:path>
              <a:moveTo>
                <a:pt x="482500" y="2763175"/>
              </a:moveTo>
              <a:arcTo wR="1612744" hR="1612744" stAng="8069571" swAng="981819"/>
            </a:path>
          </a:pathLst>
        </a:custGeom>
        <a:noFill/>
        <a:ln w="25400" cap="flat" cmpd="sng" algn="ctr">
          <a:solidFill>
            <a:srgbClr val="C0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2D473-3E45-4D00-89A8-6FE57138C508}">
      <dsp:nvSpPr>
        <dsp:cNvPr id="0" name=""/>
        <dsp:cNvSpPr/>
      </dsp:nvSpPr>
      <dsp:spPr>
        <a:xfrm>
          <a:off x="405765" y="1453318"/>
          <a:ext cx="2035211" cy="1300238"/>
        </a:xfrm>
        <a:prstGeom prst="roundRect">
          <a:avLst/>
        </a:prstGeom>
        <a:solidFill>
          <a:srgbClr val="003366">
            <a:alpha val="24000"/>
          </a:srgb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nl-NL" sz="1800" b="1" kern="1200" dirty="0" smtClean="0">
              <a:solidFill>
                <a:srgbClr val="C00000"/>
              </a:solidFill>
            </a:rPr>
            <a:t>Concrete verbeteracties uitwerken</a:t>
          </a:r>
          <a:endParaRPr lang="nl-NL" sz="1800" b="1" kern="1200" dirty="0">
            <a:solidFill>
              <a:srgbClr val="C00000"/>
            </a:solidFill>
          </a:endParaRPr>
        </a:p>
      </dsp:txBody>
      <dsp:txXfrm>
        <a:off x="405765" y="1453318"/>
        <a:ext cx="2035211" cy="1300238"/>
      </dsp:txXfrm>
    </dsp:sp>
    <dsp:sp modelId="{2A659882-0AD7-41DA-91D4-7C452C35D9E1}">
      <dsp:nvSpPr>
        <dsp:cNvPr id="0" name=""/>
        <dsp:cNvSpPr/>
      </dsp:nvSpPr>
      <dsp:spPr>
        <a:xfrm>
          <a:off x="1423370" y="490693"/>
          <a:ext cx="3225488" cy="3225488"/>
        </a:xfrm>
        <a:custGeom>
          <a:avLst/>
          <a:gdLst/>
          <a:ahLst/>
          <a:cxnLst/>
          <a:rect l="0" t="0" r="0" b="0"/>
          <a:pathLst>
            <a:path>
              <a:moveTo>
                <a:pt x="204169" y="827339"/>
              </a:moveTo>
              <a:arcTo wR="1612744" hR="1612744" stAng="12548611" swAng="981819"/>
            </a:path>
          </a:pathLst>
        </a:custGeom>
        <a:noFill/>
        <a:ln w="25400" cap="flat" cmpd="sng" algn="ctr">
          <a:solidFill>
            <a:srgbClr val="C0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6EAA84-BBF0-4E8D-8BEB-6C32EA1D4D9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EA5996-D9D4-47C7-BBB1-76F5A6B51165}" type="datetimeFigureOut">
              <a:rPr lang="nl-NL"/>
              <a:pPr>
                <a:defRPr/>
              </a:pPr>
              <a:t>7-5-2012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1B20DD6-6799-4742-ADA4-129BF321F77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3ED2FAF4-EFE2-41C2-8FD2-FE3DB96E845B}" type="datetime1">
              <a:rPr lang="en-GB" smtClean="0"/>
              <a:pPr/>
              <a:t>07/05/2012</a:t>
            </a:fld>
            <a:endParaRPr lang="en-GB" smtClean="0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EFE594-EE5D-41AB-8328-8041EB683352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Als handout de competenties en indicatoren uitdelen. Kunnen ze opzoeken wat Niveau I vraagt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474B1100-DB1B-433F-9B22-DC031A8C4342}" type="datetime1">
              <a:rPr lang="en-GB" smtClean="0"/>
              <a:pPr/>
              <a:t>07/05/2012</a:t>
            </a:fld>
            <a:endParaRPr lang="en-GB" smtClean="0"/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3D1A7C-F436-4351-9E13-28A73FB4E22D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Als handout de competenties en indicatoren uitdelen. Kunnen ze opzoeken wat Niveau I vraagt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kumimoji="1" lang="nl-NL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0" y="2667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nl-NL" sz="1800" b="0">
              <a:solidFill>
                <a:schemeClr val="tx1"/>
              </a:solidFill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533400"/>
            <a:ext cx="7772400" cy="1143000"/>
          </a:xfrm>
        </p:spPr>
        <p:txBody>
          <a:bodyPr anchor="ctr"/>
          <a:lstStyle>
            <a:lvl1pPr algn="ctr">
              <a:defRPr sz="2400"/>
            </a:lvl1pPr>
          </a:lstStyle>
          <a:p>
            <a:endParaRPr lang="nl-N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defRPr kumimoji="1" sz="1400" b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kumimoji="1"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5962650"/>
            <a:ext cx="587375" cy="885825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9E737E01-EF67-47CA-8730-CE04682F1F6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18669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43000" y="838200"/>
            <a:ext cx="5448300" cy="4953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6576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953000" y="3810000"/>
            <a:ext cx="36576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6576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143000" y="1676400"/>
            <a:ext cx="7467600" cy="4114800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oud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6576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953000" y="3810000"/>
            <a:ext cx="36576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_PPT~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3100" y="64230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defRPr sz="100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0" hangingPunct="0">
              <a:lnSpc>
                <a:spcPct val="100000"/>
              </a:lnSpc>
              <a:defRPr kumimoji="1" sz="12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990600" y="60198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nl-NL" sz="1800" b="0">
              <a:solidFill>
                <a:schemeClr val="tx1"/>
              </a:solidFill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1000" y="5129213"/>
            <a:ext cx="685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nl-NL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143000" y="1066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981200" y="6248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4581525"/>
            <a:ext cx="7467600" cy="1133475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nl-NL" sz="1800" b="1" dirty="0" err="1" smtClean="0">
                <a:solidFill>
                  <a:srgbClr val="000066"/>
                </a:solidFill>
                <a:latin typeface="Verdana" pitchFamily="34" charset="0"/>
              </a:rPr>
              <a:t>I-propedeuse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, </a:t>
            </a:r>
            <a:r>
              <a:rPr lang="nl-NL" sz="1800" b="1" dirty="0" err="1" smtClean="0">
                <a:solidFill>
                  <a:srgbClr val="000066"/>
                </a:solidFill>
                <a:latin typeface="Verdana" pitchFamily="34" charset="0"/>
              </a:rPr>
              <a:t>I-project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, 2011-2012, blok 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4</a:t>
            </a:r>
            <a:endParaRPr lang="nl-NL" sz="1800" b="1" dirty="0" smtClean="0">
              <a:solidFill>
                <a:srgbClr val="000066"/>
              </a:solidFill>
              <a:latin typeface="Verdana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nl-NL" sz="1800" b="1" dirty="0" smtClean="0">
              <a:solidFill>
                <a:srgbClr val="000066"/>
              </a:solidFill>
              <a:latin typeface="Verdana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Docent: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87624" y="1988840"/>
            <a:ext cx="7467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nl-NL" sz="3200" dirty="0">
                <a:solidFill>
                  <a:srgbClr val="CC0000"/>
                </a:solidFill>
              </a:rPr>
              <a:t>Les </a:t>
            </a:r>
            <a:r>
              <a:rPr lang="nl-NL" sz="3200" dirty="0" smtClean="0">
                <a:solidFill>
                  <a:srgbClr val="CC0000"/>
                </a:solidFill>
              </a:rPr>
              <a:t>4 </a:t>
            </a:r>
            <a:r>
              <a:rPr lang="nl-NL" sz="3200" dirty="0">
                <a:solidFill>
                  <a:srgbClr val="CC0000"/>
                </a:solidFill>
              </a:rPr>
              <a:t>Vaardigheden</a:t>
            </a:r>
          </a:p>
          <a:p>
            <a:pPr algn="ctr"/>
            <a:endParaRPr lang="nl-NL" sz="3200" dirty="0">
              <a:solidFill>
                <a:srgbClr val="CC0000"/>
              </a:solidFill>
            </a:endParaRPr>
          </a:p>
          <a:p>
            <a:pPr algn="ctr"/>
            <a:r>
              <a:rPr lang="nl-NL" sz="3200" dirty="0" smtClean="0">
                <a:solidFill>
                  <a:srgbClr val="CC0000"/>
                </a:solidFill>
              </a:rPr>
              <a:t>Presenteren</a:t>
            </a:r>
            <a:r>
              <a:rPr lang="nl-NL" sz="3200" dirty="0">
                <a:solidFill>
                  <a:srgbClr val="CC0000"/>
                </a:solidFill>
              </a:rPr>
              <a:t/>
            </a:r>
            <a:br>
              <a:rPr lang="nl-NL" sz="3200" dirty="0">
                <a:solidFill>
                  <a:srgbClr val="CC0000"/>
                </a:solidFill>
              </a:rPr>
            </a:br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57364"/>
            <a:ext cx="7467600" cy="4308486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nl-NL" b="1" dirty="0" smtClean="0">
                <a:solidFill>
                  <a:schemeClr val="tx1"/>
                </a:solidFill>
              </a:rPr>
              <a:t>Inleiding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Voorstellen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Opening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sz="1800" dirty="0" smtClean="0">
                <a:solidFill>
                  <a:schemeClr val="tx1"/>
                </a:solidFill>
              </a:rPr>
              <a:t>Hoe krijg ik de aandacht? Vraag, anekdote, actualiteit…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Vooruitblik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sz="1800" dirty="0" smtClean="0">
                <a:solidFill>
                  <a:schemeClr val="tx1"/>
                </a:solidFill>
              </a:rPr>
              <a:t>Wat ga ik behandelen? Opbouw presentatie.</a:t>
            </a:r>
          </a:p>
          <a:p>
            <a:pPr>
              <a:buFont typeface="Wingdings" pitchFamily="2" charset="2"/>
              <a:buNone/>
            </a:pPr>
            <a:r>
              <a:rPr lang="nl-NL" b="1" dirty="0" smtClean="0">
                <a:solidFill>
                  <a:schemeClr val="tx1"/>
                </a:solidFill>
              </a:rPr>
              <a:t>Kern</a:t>
            </a:r>
            <a:br>
              <a:rPr lang="nl-NL" b="1" dirty="0" smtClean="0">
                <a:solidFill>
                  <a:schemeClr val="tx1"/>
                </a:solidFill>
              </a:rPr>
            </a:br>
            <a:r>
              <a:rPr lang="nl-NL" sz="1800" dirty="0" smtClean="0">
                <a:solidFill>
                  <a:schemeClr val="tx1"/>
                </a:solidFill>
              </a:rPr>
              <a:t>Hoe structureer je het middenstuk?</a:t>
            </a:r>
            <a:br>
              <a:rPr lang="nl-NL" sz="1800" dirty="0" smtClean="0">
                <a:solidFill>
                  <a:schemeClr val="tx1"/>
                </a:solidFill>
              </a:rPr>
            </a:br>
            <a:r>
              <a:rPr lang="nl-NL" sz="1800" dirty="0" smtClean="0">
                <a:solidFill>
                  <a:schemeClr val="tx1"/>
                </a:solidFill>
              </a:rPr>
              <a:t>Wat vertel je wel / laat je wel zien en wat </a:t>
            </a:r>
            <a:r>
              <a:rPr lang="nl-NL" sz="1800" b="1" dirty="0" smtClean="0">
                <a:solidFill>
                  <a:srgbClr val="C00000"/>
                </a:solidFill>
              </a:rPr>
              <a:t>niet</a:t>
            </a:r>
            <a:r>
              <a:rPr lang="nl-NL" sz="1800" dirty="0" smtClean="0">
                <a:solidFill>
                  <a:schemeClr val="tx1"/>
                </a:solidFill>
              </a:rPr>
              <a:t>?</a:t>
            </a:r>
          </a:p>
          <a:p>
            <a:pPr>
              <a:buFont typeface="Wingdings" pitchFamily="2" charset="2"/>
              <a:buNone/>
            </a:pPr>
            <a:r>
              <a:rPr lang="nl-NL" b="1" dirty="0" smtClean="0">
                <a:solidFill>
                  <a:schemeClr val="tx1"/>
                </a:solidFill>
              </a:rPr>
              <a:t>Slot</a:t>
            </a:r>
            <a:br>
              <a:rPr lang="nl-NL" b="1" dirty="0" smtClean="0">
                <a:solidFill>
                  <a:schemeClr val="tx1"/>
                </a:solidFill>
              </a:rPr>
            </a:br>
            <a:r>
              <a:rPr lang="nl-NL" sz="1800" dirty="0" smtClean="0">
                <a:solidFill>
                  <a:schemeClr val="tx1"/>
                </a:solidFill>
              </a:rPr>
              <a:t>Vat kort samen. Pakkende afsluiting. Vragen?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nl-NL" sz="3200" dirty="0">
                <a:solidFill>
                  <a:srgbClr val="CC0000"/>
                </a:solidFill>
              </a:rPr>
              <a:t>Structuur presentatie</a:t>
            </a:r>
            <a:endParaRPr lang="nl-NL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57364"/>
            <a:ext cx="7467600" cy="4308486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nl-NL" b="1" dirty="0" smtClean="0">
                <a:solidFill>
                  <a:srgbClr val="003366"/>
                </a:solidFill>
              </a:rPr>
              <a:t>VVV – formule:</a:t>
            </a:r>
            <a:endParaRPr lang="nl-NL" dirty="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nl-NL" b="1" dirty="0" smtClean="0">
                <a:solidFill>
                  <a:srgbClr val="003366"/>
                </a:solidFill>
              </a:rPr>
              <a:t>V</a:t>
            </a:r>
            <a:r>
              <a:rPr lang="nl-NL" dirty="0" smtClean="0">
                <a:solidFill>
                  <a:srgbClr val="003366"/>
                </a:solidFill>
              </a:rPr>
              <a:t>ertel wat je gaat vertellen</a:t>
            </a:r>
          </a:p>
          <a:p>
            <a:pPr eaLnBrk="1" hangingPunct="1">
              <a:lnSpc>
                <a:spcPct val="150000"/>
              </a:lnSpc>
            </a:pPr>
            <a:r>
              <a:rPr lang="nl-NL" b="1" dirty="0" smtClean="0">
                <a:solidFill>
                  <a:srgbClr val="003366"/>
                </a:solidFill>
              </a:rPr>
              <a:t>V</a:t>
            </a:r>
            <a:r>
              <a:rPr lang="nl-NL" dirty="0" smtClean="0">
                <a:solidFill>
                  <a:srgbClr val="003366"/>
                </a:solidFill>
              </a:rPr>
              <a:t>ertel het</a:t>
            </a:r>
          </a:p>
          <a:p>
            <a:pPr eaLnBrk="1" hangingPunct="1">
              <a:lnSpc>
                <a:spcPct val="150000"/>
              </a:lnSpc>
            </a:pPr>
            <a:r>
              <a:rPr lang="nl-NL" b="1" dirty="0" smtClean="0">
                <a:solidFill>
                  <a:srgbClr val="003366"/>
                </a:solidFill>
              </a:rPr>
              <a:t>V</a:t>
            </a:r>
            <a:r>
              <a:rPr lang="nl-NL" dirty="0" smtClean="0">
                <a:solidFill>
                  <a:srgbClr val="003366"/>
                </a:solidFill>
              </a:rPr>
              <a:t>ertel wat je verteld hebt</a:t>
            </a:r>
          </a:p>
          <a:p>
            <a:pPr>
              <a:buFont typeface="Wingdings" pitchFamily="2" charset="2"/>
              <a:buNone/>
            </a:pPr>
            <a:endParaRPr lang="nl-NL" sz="1800" dirty="0" smtClean="0">
              <a:solidFill>
                <a:schemeClr val="tx1"/>
              </a:solidFill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nl-NL" sz="3200" dirty="0">
                <a:solidFill>
                  <a:srgbClr val="CC0000"/>
                </a:solidFill>
              </a:rPr>
              <a:t>Structuur presentatie</a:t>
            </a:r>
            <a:endParaRPr lang="nl-NL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43116"/>
            <a:ext cx="7467600" cy="4022734"/>
          </a:xfrm>
          <a:noFill/>
        </p:spPr>
        <p:txBody>
          <a:bodyPr/>
          <a:lstStyle/>
          <a:p>
            <a:pPr marL="381000" indent="-381000"/>
            <a:r>
              <a:rPr lang="nl-NL" dirty="0" smtClean="0">
                <a:solidFill>
                  <a:schemeClr val="tx1"/>
                </a:solidFill>
              </a:rPr>
              <a:t>Goed voorbereiden</a:t>
            </a:r>
          </a:p>
          <a:p>
            <a:pPr marL="381000" indent="-381000"/>
            <a:r>
              <a:rPr lang="nl-NL" dirty="0" smtClean="0">
                <a:solidFill>
                  <a:schemeClr val="tx1"/>
                </a:solidFill>
              </a:rPr>
              <a:t>Ontspannen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sz="1800" dirty="0" smtClean="0">
                <a:solidFill>
                  <a:schemeClr val="tx1"/>
                </a:solidFill>
              </a:rPr>
              <a:t>bewegen (draaiboek neerleggen, slokje water nemen) zorgt voor minder spierspanning</a:t>
            </a:r>
          </a:p>
          <a:p>
            <a:pPr marL="381000" indent="-381000"/>
            <a:r>
              <a:rPr lang="nl-NL" dirty="0" smtClean="0">
                <a:solidFill>
                  <a:schemeClr val="tx1"/>
                </a:solidFill>
              </a:rPr>
              <a:t>Wachten op stilte aan het begin van de presentatie</a:t>
            </a:r>
          </a:p>
          <a:p>
            <a:pPr marL="381000" indent="-381000"/>
            <a:r>
              <a:rPr lang="nl-NL" dirty="0" smtClean="0">
                <a:solidFill>
                  <a:schemeClr val="tx1"/>
                </a:solidFill>
              </a:rPr>
              <a:t>Durven pauzeren</a:t>
            </a:r>
          </a:p>
          <a:p>
            <a:pPr marL="381000" indent="-381000"/>
            <a:r>
              <a:rPr lang="nl-NL" dirty="0" smtClean="0">
                <a:solidFill>
                  <a:schemeClr val="tx1"/>
                </a:solidFill>
              </a:rPr>
              <a:t>Probeer angst niet te verbergen</a:t>
            </a:r>
          </a:p>
          <a:p>
            <a:pPr marL="381000" indent="-381000">
              <a:buFont typeface="Wingdings" pitchFamily="2" charset="2"/>
              <a:buNone/>
            </a:pPr>
            <a:r>
              <a:rPr lang="nl-NL" sz="1800" dirty="0" smtClean="0">
                <a:solidFill>
                  <a:schemeClr val="tx1"/>
                </a:solidFill>
              </a:rPr>
              <a:t>								</a:t>
            </a:r>
            <a:r>
              <a:rPr lang="nl-NL" sz="3200" b="1" dirty="0" smtClean="0">
                <a:solidFill>
                  <a:srgbClr val="C00000"/>
                </a:solidFill>
              </a:rPr>
              <a:t>…</a:t>
            </a:r>
            <a:r>
              <a:rPr lang="nl-NL" sz="3200" b="1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nl-NL" sz="3200" b="1" dirty="0" smtClean="0">
              <a:solidFill>
                <a:srgbClr val="C00000"/>
              </a:solidFill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81000" indent="-381000">
              <a:buFont typeface="Wingdings" pitchFamily="2" charset="2"/>
              <a:buNone/>
            </a:pPr>
            <a:r>
              <a:rPr lang="nl-NL" sz="3200" dirty="0">
                <a:solidFill>
                  <a:srgbClr val="CC0000"/>
                </a:solidFill>
              </a:rPr>
              <a:t>Spreekangst …</a:t>
            </a:r>
            <a:r>
              <a:rPr lang="nl-NL" sz="3200" dirty="0">
                <a:solidFill>
                  <a:srgbClr val="CC0000"/>
                </a:solidFill>
                <a:sym typeface="Wingdings" pitchFamily="2" charset="2"/>
              </a:rPr>
              <a:t></a:t>
            </a:r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Presenteren in de praktijk…</a:t>
            </a:r>
            <a:endParaRPr lang="nl-NL" dirty="0">
              <a:solidFill>
                <a:srgbClr val="C00000"/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643042" y="1785926"/>
          <a:ext cx="6072230" cy="420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535487"/>
          </a:xfrm>
          <a:noFill/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Week 1: Kennismaking, TVR, Planmatig werken</a:t>
            </a:r>
          </a:p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Week 2: Communiceren, Feedback, IPV, Rapporteren</a:t>
            </a:r>
          </a:p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Week 3: Vergaderen &amp; Besluiten (opzet portfolio)</a:t>
            </a:r>
          </a:p>
          <a:p>
            <a:pPr eaLnBrk="1" hangingPunct="1"/>
            <a:r>
              <a:rPr lang="nl-NL" dirty="0" smtClean="0">
                <a:solidFill>
                  <a:srgbClr val="C00000"/>
                </a:solidFill>
              </a:rPr>
              <a:t>Week 4:</a:t>
            </a:r>
            <a:r>
              <a:rPr lang="nl-NL" dirty="0" smtClean="0">
                <a:solidFill>
                  <a:srgbClr val="003366"/>
                </a:solidFill>
              </a:rPr>
              <a:t> Time management en </a:t>
            </a:r>
            <a:r>
              <a:rPr lang="nl-NL" dirty="0" smtClean="0">
                <a:solidFill>
                  <a:srgbClr val="C00000"/>
                </a:solidFill>
              </a:rPr>
              <a:t>Presenteren</a:t>
            </a:r>
            <a:r>
              <a:rPr lang="nl-NL" dirty="0" smtClean="0">
                <a:solidFill>
                  <a:srgbClr val="003366"/>
                </a:solidFill>
              </a:rPr>
              <a:t> (1</a:t>
            </a:r>
            <a:r>
              <a:rPr lang="nl-NL" baseline="30000" dirty="0" smtClean="0">
                <a:solidFill>
                  <a:srgbClr val="003366"/>
                </a:solidFill>
              </a:rPr>
              <a:t>e</a:t>
            </a:r>
            <a:r>
              <a:rPr lang="nl-NL" dirty="0" smtClean="0">
                <a:solidFill>
                  <a:srgbClr val="003366"/>
                </a:solidFill>
              </a:rPr>
              <a:t> dagdeel theorie, </a:t>
            </a:r>
            <a:r>
              <a:rPr lang="nl-NL" dirty="0" smtClean="0">
                <a:solidFill>
                  <a:srgbClr val="C00000"/>
                </a:solidFill>
              </a:rPr>
              <a:t>2</a:t>
            </a:r>
            <a:r>
              <a:rPr lang="nl-NL" baseline="30000" dirty="0" smtClean="0">
                <a:solidFill>
                  <a:srgbClr val="C00000"/>
                </a:solidFill>
              </a:rPr>
              <a:t>e</a:t>
            </a:r>
            <a:r>
              <a:rPr lang="nl-NL" dirty="0" smtClean="0">
                <a:solidFill>
                  <a:srgbClr val="C00000"/>
                </a:solidFill>
              </a:rPr>
              <a:t> dagdeel oefenen!</a:t>
            </a:r>
            <a:r>
              <a:rPr lang="nl-NL" dirty="0" smtClean="0">
                <a:solidFill>
                  <a:srgbClr val="003366"/>
                </a:solidFill>
              </a:rPr>
              <a:t>)</a:t>
            </a:r>
          </a:p>
          <a:p>
            <a:pPr eaLnBrk="1" hangingPunct="1"/>
            <a:r>
              <a:rPr lang="nl-NL" dirty="0" smtClean="0">
                <a:solidFill>
                  <a:srgbClr val="C00000"/>
                </a:solidFill>
              </a:rPr>
              <a:t>Week 5: Tussenpresentaties – meer info volgt…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6: Conceptportfolio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7: Laatste vragen?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8: = inleverweek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43000" y="112553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Het vervolg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700808"/>
            <a:ext cx="7467600" cy="4608512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rgbClr val="000066"/>
                </a:solidFill>
              </a:rPr>
              <a:t>Bestuderen</a:t>
            </a:r>
            <a:r>
              <a:rPr lang="en-US" b="1" dirty="0" smtClean="0">
                <a:solidFill>
                  <a:srgbClr val="000066"/>
                </a:solidFill>
              </a:rPr>
              <a:t>:</a:t>
            </a:r>
            <a:endParaRPr lang="en-US" dirty="0" smtClean="0">
              <a:solidFill>
                <a:srgbClr val="000066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nl-NL" i="1" dirty="0" smtClean="0">
                <a:solidFill>
                  <a:srgbClr val="000066"/>
                </a:solidFill>
              </a:rPr>
              <a:t>Projectwijzer</a:t>
            </a:r>
            <a:br>
              <a:rPr lang="nl-NL" i="1" dirty="0" smtClean="0">
                <a:solidFill>
                  <a:srgbClr val="000066"/>
                </a:solidFill>
              </a:rPr>
            </a:br>
            <a:r>
              <a:rPr lang="nl-NL" dirty="0" smtClean="0">
                <a:solidFill>
                  <a:srgbClr val="000066"/>
                </a:solidFill>
              </a:rPr>
              <a:t>§ 6.2 (presenteren)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nl-NL" dirty="0" smtClean="0">
              <a:solidFill>
                <a:srgbClr val="000066"/>
              </a:solidFill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nl-NL" b="1" dirty="0" smtClean="0">
                <a:solidFill>
                  <a:srgbClr val="000066"/>
                </a:solidFill>
              </a:rPr>
              <a:t>Maken / uitwerken:</a:t>
            </a:r>
            <a:endParaRPr lang="nl-NL" dirty="0" smtClean="0">
              <a:solidFill>
                <a:srgbClr val="000066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Uitgangspunten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presentatie</a:t>
            </a:r>
            <a:endParaRPr lang="en-US" dirty="0" smtClean="0">
              <a:solidFill>
                <a:srgbClr val="000066"/>
              </a:solidFill>
              <a:sym typeface="Wingdings" pitchFamily="2" charset="2"/>
            </a:endParaRPr>
          </a:p>
          <a:p>
            <a:pPr marL="457200" indent="-457200" eaLnBrk="1" hangingPunct="1">
              <a:buFontTx/>
              <a:buChar char="-"/>
            </a:pP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Spreekschema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 en </a:t>
            </a: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eigenlijke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presentatie</a:t>
            </a:r>
            <a:endParaRPr lang="en-US" dirty="0" smtClean="0">
              <a:solidFill>
                <a:srgbClr val="000066"/>
              </a:solidFill>
              <a:sym typeface="Wingdings" pitchFamily="2" charset="2"/>
            </a:endParaRPr>
          </a:p>
          <a:p>
            <a:pPr marL="457200" indent="-457200" eaLnBrk="1" hangingPunct="1">
              <a:buFontTx/>
              <a:buChar char="-"/>
            </a:pP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Indicator PW 4 (time management)</a:t>
            </a:r>
          </a:p>
          <a:p>
            <a:pPr marL="457200" indent="-457200" eaLnBrk="1" hangingPunct="1">
              <a:buNone/>
            </a:pPr>
            <a:endParaRPr lang="en-US" b="1" dirty="0" smtClean="0">
              <a:solidFill>
                <a:srgbClr val="000066"/>
              </a:solidFill>
              <a:sym typeface="Wingdings" pitchFamily="2" charset="2"/>
            </a:endParaRPr>
          </a:p>
          <a:p>
            <a:pPr marL="457200" indent="-457200" eaLnBrk="1" hangingPunct="1">
              <a:buNone/>
            </a:pPr>
            <a:endParaRPr lang="en-US" dirty="0" smtClean="0">
              <a:solidFill>
                <a:srgbClr val="000066"/>
              </a:solidFill>
              <a:sym typeface="Wingdings" pitchFamily="2" charset="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>
                <a:solidFill>
                  <a:srgbClr val="CC0000"/>
                </a:solidFill>
              </a:rPr>
              <a:t>Huiswerk</a:t>
            </a:r>
            <a:endParaRPr lang="en-US" sz="32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85926"/>
            <a:ext cx="7467600" cy="4214824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nl-NL" b="1" dirty="0" smtClean="0">
                <a:solidFill>
                  <a:srgbClr val="000066"/>
                </a:solidFill>
              </a:rPr>
              <a:t>Lesinhoud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dirty="0" smtClean="0">
                <a:solidFill>
                  <a:srgbClr val="000066"/>
                </a:solidFill>
              </a:rPr>
              <a:t>Samenwerken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dirty="0" smtClean="0">
                <a:solidFill>
                  <a:srgbClr val="000066"/>
                </a:solidFill>
              </a:rPr>
              <a:t>Vergaderen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dirty="0" smtClean="0">
                <a:solidFill>
                  <a:srgbClr val="000066"/>
                </a:solidFill>
              </a:rPr>
              <a:t>Besluiten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dirty="0" smtClean="0">
                <a:solidFill>
                  <a:srgbClr val="000066"/>
                </a:solidFill>
              </a:rPr>
              <a:t>Opzet portfolio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endParaRPr lang="nl-NL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 err="1" smtClean="0">
                <a:solidFill>
                  <a:srgbClr val="000066"/>
                </a:solidFill>
              </a:rPr>
              <a:t>Huiswerk</a:t>
            </a:r>
            <a:endParaRPr lang="en-US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nl-NL" i="1" dirty="0" smtClean="0">
                <a:solidFill>
                  <a:srgbClr val="000066"/>
                </a:solidFill>
              </a:rPr>
              <a:t>Projectwijzer, </a:t>
            </a:r>
            <a:r>
              <a:rPr lang="nl-NL" dirty="0" smtClean="0">
                <a:solidFill>
                  <a:srgbClr val="000066"/>
                </a:solidFill>
              </a:rPr>
              <a:t>§ 6.2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dirty="0">
                <a:solidFill>
                  <a:srgbClr val="CC0000"/>
                </a:solidFill>
              </a:rPr>
              <a:t>Terugblik week </a:t>
            </a:r>
            <a:r>
              <a:rPr lang="nl-NL" sz="3200" dirty="0" smtClean="0">
                <a:solidFill>
                  <a:srgbClr val="CC0000"/>
                </a:solidFill>
              </a:rPr>
              <a:t>3</a:t>
            </a:r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011612"/>
          </a:xfrm>
          <a:noFill/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Time management</a:t>
            </a:r>
          </a:p>
          <a:p>
            <a:pPr eaLnBrk="1" hangingPunct="1">
              <a:buNone/>
            </a:pPr>
            <a:endParaRPr lang="nl-NL" dirty="0" smtClean="0">
              <a:solidFill>
                <a:srgbClr val="000066"/>
              </a:solidFill>
            </a:endParaRPr>
          </a:p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Presenteren in theorie</a:t>
            </a:r>
          </a:p>
          <a:p>
            <a:pPr eaLnBrk="1" hangingPunct="1"/>
            <a:r>
              <a:rPr lang="nl-NL" dirty="0" smtClean="0">
                <a:solidFill>
                  <a:srgbClr val="000066"/>
                </a:solidFill>
              </a:rPr>
              <a:t>Presenteren in praktijk ….</a:t>
            </a:r>
          </a:p>
          <a:p>
            <a:pPr eaLnBrk="1" hangingPunct="1"/>
            <a:endParaRPr lang="nl-NL" dirty="0" smtClean="0">
              <a:solidFill>
                <a:srgbClr val="000066"/>
              </a:solidFill>
            </a:endParaRPr>
          </a:p>
          <a:p>
            <a:pPr eaLnBrk="1" hangingPunct="1"/>
            <a:endParaRPr lang="nl-NL" dirty="0" smtClean="0">
              <a:solidFill>
                <a:srgbClr val="000066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 dirty="0">
                <a:solidFill>
                  <a:srgbClr val="CC0000"/>
                </a:solidFill>
              </a:rPr>
              <a:t>Lesopzet week </a:t>
            </a:r>
            <a:r>
              <a:rPr lang="nl-NL" sz="3200" dirty="0" smtClean="0">
                <a:solidFill>
                  <a:srgbClr val="CC0000"/>
                </a:solidFill>
              </a:rPr>
              <a:t>4</a:t>
            </a:r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>
          <a:xfrm>
            <a:off x="1043608" y="2348880"/>
            <a:ext cx="7467600" cy="685800"/>
          </a:xfrm>
        </p:spPr>
        <p:txBody>
          <a:bodyPr/>
          <a:lstStyle/>
          <a:p>
            <a:pPr algn="ctr"/>
            <a:r>
              <a:rPr lang="nl-NL" dirty="0" smtClean="0">
                <a:solidFill>
                  <a:srgbClr val="C00000"/>
                </a:solidFill>
              </a:rPr>
              <a:t>Presenteren?</a:t>
            </a:r>
          </a:p>
        </p:txBody>
      </p:sp>
      <p:sp>
        <p:nvSpPr>
          <p:cNvPr id="17411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2924944"/>
            <a:ext cx="7467600" cy="286625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nl-NL" dirty="0" smtClean="0"/>
          </a:p>
          <a:p>
            <a:pPr>
              <a:buFont typeface="Wingdings" pitchFamily="2" charset="2"/>
              <a:buNone/>
            </a:pPr>
            <a:endParaRPr lang="nl-NL" dirty="0" smtClean="0"/>
          </a:p>
          <a:p>
            <a:pPr algn="ctr">
              <a:buFont typeface="Wingdings" pitchFamily="2" charset="2"/>
              <a:buNone/>
            </a:pPr>
            <a:r>
              <a:rPr lang="nl-NL" sz="3600" dirty="0" smtClean="0">
                <a:solidFill>
                  <a:srgbClr val="003366"/>
                </a:solidFill>
              </a:rPr>
              <a:t>“</a:t>
            </a:r>
            <a:r>
              <a:rPr lang="nl-NL" sz="3600" dirty="0" err="1" smtClean="0">
                <a:solidFill>
                  <a:srgbClr val="003366"/>
                </a:solidFill>
              </a:rPr>
              <a:t>Yes</a:t>
            </a:r>
            <a:r>
              <a:rPr lang="nl-NL" sz="3600" dirty="0" smtClean="0">
                <a:solidFill>
                  <a:srgbClr val="003366"/>
                </a:solidFill>
              </a:rPr>
              <a:t> we </a:t>
            </a:r>
            <a:r>
              <a:rPr lang="nl-NL" sz="3600" dirty="0" err="1" smtClean="0">
                <a:solidFill>
                  <a:srgbClr val="003366"/>
                </a:solidFill>
              </a:rPr>
              <a:t>can</a:t>
            </a:r>
            <a:r>
              <a:rPr lang="nl-NL" sz="3600" dirty="0" smtClean="0">
                <a:solidFill>
                  <a:srgbClr val="003366"/>
                </a:solidFill>
              </a:rPr>
              <a:t>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Presenteren is net als koken….</a:t>
            </a:r>
          </a:p>
        </p:txBody>
      </p:sp>
      <p:sp>
        <p:nvSpPr>
          <p:cNvPr id="18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nl-NL" smtClean="0">
              <a:solidFill>
                <a:srgbClr val="0033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smtClean="0">
                <a:solidFill>
                  <a:srgbClr val="003366"/>
                </a:solidFill>
              </a:rPr>
              <a:t>…</a:t>
            </a:r>
            <a:r>
              <a:rPr lang="nl-NL" i="1" smtClean="0">
                <a:solidFill>
                  <a:srgbClr val="003366"/>
                </a:solidFill>
              </a:rPr>
              <a:t>of de presentatie te pruimen is of niet, staat of valt met een goede voorbereiding</a:t>
            </a:r>
            <a:r>
              <a:rPr lang="nl-NL" smtClean="0">
                <a:solidFill>
                  <a:srgbClr val="003366"/>
                </a:solidFill>
              </a:rPr>
              <a:t>…</a:t>
            </a:r>
          </a:p>
          <a:p>
            <a:pPr>
              <a:buFont typeface="Wingdings" pitchFamily="2" charset="2"/>
              <a:buNone/>
            </a:pPr>
            <a:endParaRPr lang="nl-NL" smtClean="0">
              <a:solidFill>
                <a:srgbClr val="003366"/>
              </a:solidFill>
            </a:endParaRPr>
          </a:p>
          <a:p>
            <a:pPr>
              <a:buFont typeface="Wingdings" pitchFamily="2" charset="2"/>
              <a:buNone/>
            </a:pPr>
            <a:endParaRPr lang="nl-NL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1857364"/>
            <a:ext cx="7467600" cy="37576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nl-NL" b="1" dirty="0" smtClean="0">
              <a:solidFill>
                <a:srgbClr val="0033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b="1" dirty="0" smtClean="0">
                <a:solidFill>
                  <a:srgbClr val="003366"/>
                </a:solidFill>
              </a:rPr>
              <a:t>Wat verwachten we?</a:t>
            </a:r>
          </a:p>
          <a:p>
            <a:pPr>
              <a:buFont typeface="Wingdings" pitchFamily="2" charset="2"/>
              <a:buNone/>
            </a:pPr>
            <a:endParaRPr lang="nl-NL" sz="32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i="1" dirty="0" smtClean="0">
                <a:solidFill>
                  <a:srgbClr val="003366"/>
                </a:solidFill>
              </a:rPr>
              <a:t>“</a:t>
            </a:r>
            <a:r>
              <a:rPr lang="nl-NL" i="1" dirty="0" smtClean="0">
                <a:solidFill>
                  <a:srgbClr val="003366"/>
                </a:solidFill>
                <a:latin typeface="Helvetica" pitchFamily="34" charset="0"/>
              </a:rPr>
              <a:t>Bereidt presentaties voor (structuur, doel, doelgroep). Past structuur toe tijdens presentaties, geeft het doel aan, houdt rekening met de doelgroep en spreekt duidelijk.</a:t>
            </a:r>
            <a:r>
              <a:rPr lang="nl-NL" i="1" dirty="0" smtClean="0">
                <a:solidFill>
                  <a:srgbClr val="003366"/>
                </a:solidFill>
              </a:rPr>
              <a:t>”</a:t>
            </a:r>
          </a:p>
          <a:p>
            <a:endParaRPr lang="nl-NL" dirty="0" smtClean="0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Het gerecht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Het recept</a:t>
            </a:r>
          </a:p>
        </p:txBody>
      </p:sp>
      <p:sp>
        <p:nvSpPr>
          <p:cNvPr id="20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nl-NL" b="1" dirty="0" smtClean="0">
              <a:solidFill>
                <a:srgbClr val="0033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(1) W</a:t>
            </a:r>
            <a:r>
              <a:rPr lang="nl-NL" dirty="0" smtClean="0">
                <a:solidFill>
                  <a:srgbClr val="003366"/>
                </a:solidFill>
              </a:rPr>
              <a:t>at is je </a:t>
            </a:r>
            <a:r>
              <a:rPr lang="nl-NL" b="1" dirty="0" smtClean="0">
                <a:solidFill>
                  <a:srgbClr val="003366"/>
                </a:solidFill>
              </a:rPr>
              <a:t>doel</a:t>
            </a:r>
            <a:r>
              <a:rPr lang="nl-NL" dirty="0" smtClean="0">
                <a:solidFill>
                  <a:srgbClr val="003366"/>
                </a:solidFill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nl-NL" dirty="0" smtClean="0">
                <a:solidFill>
                  <a:schemeClr val="tx1"/>
                </a:solidFill>
              </a:rPr>
              <a:t>(2) W</a:t>
            </a:r>
            <a:r>
              <a:rPr lang="nl-NL" dirty="0" smtClean="0">
                <a:solidFill>
                  <a:srgbClr val="003366"/>
                </a:solidFill>
              </a:rPr>
              <a:t>ie is je </a:t>
            </a:r>
            <a:r>
              <a:rPr lang="nl-NL" b="1" dirty="0" smtClean="0">
                <a:solidFill>
                  <a:srgbClr val="003366"/>
                </a:solidFill>
              </a:rPr>
              <a:t>publiek</a:t>
            </a:r>
            <a:r>
              <a:rPr lang="nl-NL" dirty="0" smtClean="0">
                <a:solidFill>
                  <a:srgbClr val="003366"/>
                </a:solidFill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nl-NL" dirty="0" smtClean="0">
                <a:solidFill>
                  <a:schemeClr val="tx1"/>
                </a:solidFill>
              </a:rPr>
              <a:t>(3) W</a:t>
            </a:r>
            <a:r>
              <a:rPr lang="nl-NL" dirty="0" smtClean="0">
                <a:solidFill>
                  <a:srgbClr val="003366"/>
                </a:solidFill>
              </a:rPr>
              <a:t>at is je </a:t>
            </a:r>
            <a:r>
              <a:rPr lang="nl-NL" b="1" dirty="0" smtClean="0">
                <a:solidFill>
                  <a:srgbClr val="003366"/>
                </a:solidFill>
              </a:rPr>
              <a:t>boodschap</a:t>
            </a:r>
            <a:r>
              <a:rPr lang="nl-NL" dirty="0" smtClean="0">
                <a:solidFill>
                  <a:srgbClr val="003366"/>
                </a:solidFill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nl-NL" dirty="0" smtClean="0">
                <a:solidFill>
                  <a:schemeClr val="tx1"/>
                </a:solidFill>
              </a:rPr>
              <a:t>(4) W</a:t>
            </a:r>
            <a:r>
              <a:rPr lang="nl-NL" dirty="0" smtClean="0">
                <a:solidFill>
                  <a:srgbClr val="003366"/>
                </a:solidFill>
              </a:rPr>
              <a:t>at heb je </a:t>
            </a:r>
            <a:r>
              <a:rPr lang="nl-NL" b="1" dirty="0" smtClean="0">
                <a:solidFill>
                  <a:srgbClr val="003366"/>
                </a:solidFill>
              </a:rPr>
              <a:t>verder</a:t>
            </a:r>
            <a:r>
              <a:rPr lang="nl-NL" dirty="0" smtClean="0">
                <a:solidFill>
                  <a:srgbClr val="003366"/>
                </a:solidFill>
              </a:rPr>
              <a:t> nodig om je boodschap over te</a:t>
            </a:r>
            <a:br>
              <a:rPr lang="nl-NL" dirty="0" smtClean="0">
                <a:solidFill>
                  <a:srgbClr val="003366"/>
                </a:solidFill>
              </a:rPr>
            </a:br>
            <a:r>
              <a:rPr lang="nl-NL" dirty="0" smtClean="0">
                <a:solidFill>
                  <a:srgbClr val="003366"/>
                </a:solidFill>
              </a:rPr>
              <a:t>  brengen?</a:t>
            </a:r>
          </a:p>
          <a:p>
            <a:endParaRPr lang="nl-NL" dirty="0" smtClean="0">
              <a:solidFill>
                <a:srgbClr val="003366"/>
              </a:solidFill>
            </a:endParaRPr>
          </a:p>
          <a:p>
            <a:pPr>
              <a:buFont typeface="Wingdings" pitchFamily="2" charset="2"/>
              <a:buNone/>
            </a:pPr>
            <a:endParaRPr lang="nl-NL" dirty="0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85926"/>
            <a:ext cx="7467600" cy="4451362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(1) </a:t>
            </a:r>
            <a:r>
              <a:rPr lang="nl-NL" b="1" dirty="0" smtClean="0">
                <a:solidFill>
                  <a:schemeClr val="tx1"/>
                </a:solidFill>
              </a:rPr>
              <a:t>Doel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	Informeren, Amuseren, Overtuigen, Aansporen?</a:t>
            </a:r>
          </a:p>
          <a:p>
            <a:pPr>
              <a:buFont typeface="Wingdings" pitchFamily="2" charset="2"/>
              <a:buNone/>
            </a:pPr>
            <a:endParaRPr lang="nl-NL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tx1"/>
                </a:solidFill>
              </a:rPr>
              <a:t>(2) </a:t>
            </a:r>
            <a:r>
              <a:rPr lang="nl-NL" b="1" dirty="0" smtClean="0">
                <a:solidFill>
                  <a:schemeClr val="tx1"/>
                </a:solidFill>
              </a:rPr>
              <a:t>Publiek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	Wie zijn het? Wat weet het publiek? Welke verwachtingen heeft het? Hoe geïnteresseerd is het publiek? Wat zijn de gewoonten?</a:t>
            </a:r>
          </a:p>
          <a:p>
            <a:pPr>
              <a:buFont typeface="Wingdings" pitchFamily="2" charset="2"/>
              <a:buNone/>
            </a:pPr>
            <a:r>
              <a:rPr lang="nl-NL" sz="1800" dirty="0" smtClean="0"/>
              <a:t>	</a:t>
            </a:r>
            <a:r>
              <a:rPr lang="nl-NL" sz="1800" dirty="0" err="1" smtClean="0">
                <a:solidFill>
                  <a:srgbClr val="C00000"/>
                </a:solidFill>
              </a:rPr>
              <a:t>SBB-analyse</a:t>
            </a:r>
            <a:r>
              <a:rPr lang="nl-NL" sz="1800" dirty="0" smtClean="0">
                <a:solidFill>
                  <a:srgbClr val="C00000"/>
                </a:solidFill>
              </a:rPr>
              <a:t>:</a:t>
            </a:r>
            <a:r>
              <a:rPr lang="nl-NL" sz="1800" dirty="0" smtClean="0">
                <a:solidFill>
                  <a:srgbClr val="003366"/>
                </a:solidFill>
              </a:rPr>
              <a:t> </a:t>
            </a:r>
            <a:r>
              <a:rPr lang="nl-NL" sz="1800" b="1" dirty="0" smtClean="0">
                <a:solidFill>
                  <a:srgbClr val="003366"/>
                </a:solidFill>
              </a:rPr>
              <a:t>s</a:t>
            </a:r>
            <a:r>
              <a:rPr lang="nl-NL" sz="1800" dirty="0" smtClean="0">
                <a:solidFill>
                  <a:srgbClr val="003366"/>
                </a:solidFill>
              </a:rPr>
              <a:t>amenstelling publiek, </a:t>
            </a:r>
            <a:r>
              <a:rPr lang="nl-NL" sz="1800" b="1" dirty="0" smtClean="0">
                <a:solidFill>
                  <a:srgbClr val="003366"/>
                </a:solidFill>
              </a:rPr>
              <a:t>b</a:t>
            </a:r>
            <a:r>
              <a:rPr lang="nl-NL" sz="1800" dirty="0" smtClean="0">
                <a:solidFill>
                  <a:srgbClr val="003366"/>
                </a:solidFill>
              </a:rPr>
              <a:t>agage en </a:t>
            </a:r>
            <a:r>
              <a:rPr lang="nl-NL" sz="1800" b="1" dirty="0" smtClean="0">
                <a:solidFill>
                  <a:srgbClr val="003366"/>
                </a:solidFill>
              </a:rPr>
              <a:t>b</a:t>
            </a:r>
            <a:r>
              <a:rPr lang="nl-NL" sz="1800" dirty="0" smtClean="0">
                <a:solidFill>
                  <a:srgbClr val="003366"/>
                </a:solidFill>
              </a:rPr>
              <a:t>ehoefte</a:t>
            </a:r>
          </a:p>
          <a:p>
            <a:pPr>
              <a:buFont typeface="Wingdings" pitchFamily="2" charset="2"/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Hoe meer je weet, hoe beter je kunt afstemmen…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43000" y="1071563"/>
            <a:ext cx="7467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>
              <a:solidFill>
                <a:schemeClr val="tx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Het recept</a:t>
            </a:r>
            <a:endParaRPr kumimoji="0" lang="nl-NL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28750"/>
            <a:ext cx="7467600" cy="480853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nl-NL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tx1"/>
                </a:solidFill>
              </a:rPr>
              <a:t>(3) </a:t>
            </a:r>
            <a:r>
              <a:rPr lang="nl-NL" b="1" dirty="0" smtClean="0">
                <a:solidFill>
                  <a:schemeClr val="tx1"/>
                </a:solidFill>
              </a:rPr>
              <a:t>Boodschap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rgbClr val="003366"/>
                </a:solidFill>
              </a:rPr>
              <a:t>Welke boodschap moet bij mijn publiek blijven hangen (als een liedje in hun hoofd)?</a:t>
            </a:r>
          </a:p>
          <a:p>
            <a:pPr eaLnBrk="1" hangingPunct="1">
              <a:buFont typeface="Wingdings" pitchFamily="2" charset="2"/>
              <a:buNone/>
            </a:pPr>
            <a:endParaRPr lang="nl-NL" b="1" dirty="0" smtClean="0">
              <a:solidFill>
                <a:srgbClr val="003366"/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tx1"/>
                </a:solidFill>
              </a:rPr>
              <a:t>(4) </a:t>
            </a:r>
            <a:r>
              <a:rPr lang="nl-NL" b="1" dirty="0" smtClean="0">
                <a:solidFill>
                  <a:schemeClr val="tx1"/>
                </a:solidFill>
              </a:rPr>
              <a:t>Verder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Hulpmiddelen 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sz="1800" dirty="0" smtClean="0">
                <a:solidFill>
                  <a:schemeClr val="tx1"/>
                </a:solidFill>
              </a:rPr>
              <a:t>(Projectiescherm is geen spreekschema !)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Spreekschema/draaiboek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Non-verbale communicatie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Creatieve opening / afsluiting</a:t>
            </a:r>
          </a:p>
          <a:p>
            <a:pPr eaLnBrk="1" hangingPunct="1">
              <a:buNone/>
            </a:pPr>
            <a:endParaRPr lang="nl-NL" b="1" dirty="0" smtClean="0">
              <a:solidFill>
                <a:srgbClr val="003366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43000" y="1071563"/>
            <a:ext cx="7467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>
              <a:solidFill>
                <a:schemeClr val="tx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Het recept</a:t>
            </a:r>
            <a:endParaRPr kumimoji="0" lang="nl-NL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ftrap project 5">
  <a:themeElements>
    <a:clrScheme name="1_aftrap project 5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1_aftrap project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aftrap project 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ftrap project 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ftrap project 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ftrap project 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4AB06FF-4025-42E4-8803-9165A3C144B1}"/>
</file>

<file path=customXml/itemProps2.xml><?xml version="1.0" encoding="utf-8"?>
<ds:datastoreItem xmlns:ds="http://schemas.openxmlformats.org/officeDocument/2006/customXml" ds:itemID="{113989F1-F2AD-4936-BBE6-A80D61EC272F}"/>
</file>

<file path=customXml/itemProps3.xml><?xml version="1.0" encoding="utf-8"?>
<ds:datastoreItem xmlns:ds="http://schemas.openxmlformats.org/officeDocument/2006/customXml" ds:itemID="{07CB702C-F1F7-4642-8871-0C335CD6B17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Diavoorstelling (4:3)</PresentationFormat>
  <Paragraphs>112</Paragraphs>
  <Slides>15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1_aftrap project 5</vt:lpstr>
      <vt:lpstr> </vt:lpstr>
      <vt:lpstr>Dia 2</vt:lpstr>
      <vt:lpstr>Dia 3</vt:lpstr>
      <vt:lpstr>Presenteren?</vt:lpstr>
      <vt:lpstr>Presenteren is net als koken….</vt:lpstr>
      <vt:lpstr>Het gerecht</vt:lpstr>
      <vt:lpstr>Het recept</vt:lpstr>
      <vt:lpstr> </vt:lpstr>
      <vt:lpstr> </vt:lpstr>
      <vt:lpstr> </vt:lpstr>
      <vt:lpstr> </vt:lpstr>
      <vt:lpstr> </vt:lpstr>
      <vt:lpstr>Presenteren in de praktijk…</vt:lpstr>
      <vt:lpstr> </vt:lpstr>
      <vt:lpstr> </vt:lpstr>
    </vt:vector>
  </TitlesOfParts>
  <Company>HAN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Peter Schuszler</dc:creator>
  <cp:lastModifiedBy>blv</cp:lastModifiedBy>
  <cp:revision>139</cp:revision>
  <dcterms:created xsi:type="dcterms:W3CDTF">2006-09-01T11:37:16Z</dcterms:created>
  <dcterms:modified xsi:type="dcterms:W3CDTF">2012-05-07T13:32:54Z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0x010100A7DD321ACC888A4483B2006F77AF8746</vt:lpwstr>
  </property>
</Properties>
</file>