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Lst>
  <p:notesMasterIdLst>
    <p:notesMasterId r:id="rId61"/>
  </p:notesMasterIdLst>
  <p:sldIdLst>
    <p:sldId id="256" r:id="rId5"/>
    <p:sldId id="310" r:id="rId6"/>
    <p:sldId id="360" r:id="rId7"/>
    <p:sldId id="311" r:id="rId8"/>
    <p:sldId id="312" r:id="rId9"/>
    <p:sldId id="313" r:id="rId10"/>
    <p:sldId id="315" r:id="rId11"/>
    <p:sldId id="316" r:id="rId12"/>
    <p:sldId id="317" r:id="rId13"/>
    <p:sldId id="318" r:id="rId14"/>
    <p:sldId id="319" r:id="rId15"/>
    <p:sldId id="362" r:id="rId16"/>
    <p:sldId id="320" r:id="rId17"/>
    <p:sldId id="321" r:id="rId18"/>
    <p:sldId id="322" r:id="rId19"/>
    <p:sldId id="323" r:id="rId20"/>
    <p:sldId id="372" r:id="rId21"/>
    <p:sldId id="371" r:id="rId22"/>
    <p:sldId id="373" r:id="rId23"/>
    <p:sldId id="326" r:id="rId24"/>
    <p:sldId id="327" r:id="rId25"/>
    <p:sldId id="328" r:id="rId26"/>
    <p:sldId id="329" r:id="rId27"/>
    <p:sldId id="331" r:id="rId28"/>
    <p:sldId id="332" r:id="rId29"/>
    <p:sldId id="333" r:id="rId30"/>
    <p:sldId id="334" r:id="rId31"/>
    <p:sldId id="365" r:id="rId32"/>
    <p:sldId id="366" r:id="rId33"/>
    <p:sldId id="367" r:id="rId34"/>
    <p:sldId id="368"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48" r:id="rId49"/>
    <p:sldId id="349" r:id="rId50"/>
    <p:sldId id="350" r:id="rId51"/>
    <p:sldId id="351" r:id="rId52"/>
    <p:sldId id="352" r:id="rId53"/>
    <p:sldId id="353" r:id="rId54"/>
    <p:sldId id="354" r:id="rId55"/>
    <p:sldId id="355" r:id="rId56"/>
    <p:sldId id="356" r:id="rId57"/>
    <p:sldId id="357" r:id="rId58"/>
    <p:sldId id="363" r:id="rId59"/>
    <p:sldId id="364" r:id="rId60"/>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A5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27" autoAdjust="0"/>
  </p:normalViewPr>
  <p:slideViewPr>
    <p:cSldViewPr>
      <p:cViewPr varScale="1">
        <p:scale>
          <a:sx n="62" d="100"/>
          <a:sy n="62" d="100"/>
        </p:scale>
        <p:origin x="-103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345150-3DDC-4E37-9604-45F892C07AA8}" type="datetimeFigureOut">
              <a:rPr lang="nl-NL" smtClean="0"/>
              <a:pPr/>
              <a:t>7-4-2014</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E3E21-910C-449A-BCF2-18DBA2007B67}" type="slidenum">
              <a:rPr lang="nl-NL" smtClean="0"/>
              <a:pPr/>
              <a:t>‹nr.›</a:t>
            </a:fld>
            <a:endParaRPr lang="nl-NL"/>
          </a:p>
        </p:txBody>
      </p:sp>
    </p:spTree>
    <p:extLst>
      <p:ext uri="{BB962C8B-B14F-4D97-AF65-F5344CB8AC3E}">
        <p14:creationId xmlns="" xmlns:p14="http://schemas.microsoft.com/office/powerpoint/2010/main" val="1853001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8DDDED7-F620-453E-B8E9-8993FBDD71C7}" type="slidenum">
              <a:rPr lang="nl-NL"/>
              <a:pPr/>
              <a:t>2</a:t>
            </a:fld>
            <a:endParaRPr lang="nl-NL"/>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PM methoden; PRINCE2, Pmbok. Geen RUP, DSDM,Agile dat zijn softwareontwikkelmethoden.</a:t>
            </a:r>
            <a:endParaRPr lang="nl-NL" dirty="0"/>
          </a:p>
        </p:txBody>
      </p:sp>
      <p:sp>
        <p:nvSpPr>
          <p:cNvPr id="4" name="Slide Number Placeholder 3"/>
          <p:cNvSpPr>
            <a:spLocks noGrp="1"/>
          </p:cNvSpPr>
          <p:nvPr>
            <p:ph type="sldNum" sz="quarter" idx="10"/>
          </p:nvPr>
        </p:nvSpPr>
        <p:spPr/>
        <p:txBody>
          <a:bodyPr/>
          <a:lstStyle/>
          <a:p>
            <a:fld id="{938F940C-25F0-4830-A7F8-26544A6C1038}" type="slidenum">
              <a:rPr lang="nl-NL" smtClean="0"/>
              <a:pPr/>
              <a:t>5</a:t>
            </a:fld>
            <a:endParaRPr lang="nl-NL"/>
          </a:p>
        </p:txBody>
      </p:sp>
    </p:spTree>
    <p:extLst>
      <p:ext uri="{BB962C8B-B14F-4D97-AF65-F5344CB8AC3E}">
        <p14:creationId xmlns:p14="http://schemas.microsoft.com/office/powerpoint/2010/main" xmlns="" val="3784041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F928C95-3D79-4C35-A670-729645BF3650}" type="slidenum">
              <a:rPr lang="nl-NL"/>
              <a:pPr/>
              <a:t>6</a:t>
            </a:fld>
            <a:endParaRPr lang="nl-NL"/>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BA77F1A-00CE-4205-8DA7-D2310BE6ECDA}" type="slidenum">
              <a:rPr lang="nl-NL"/>
              <a:pPr/>
              <a:t>10</a:t>
            </a:fld>
            <a:endParaRPr lang="nl-NL"/>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nl-NL" dirty="0"/>
              <a:t>Maak de volgende vergelijking: Je wilt een huis laten bouwen of een verbouwing aan je huis laten doen. Wat vind je belangrijk. Dat de aannemer met je meedenkt en je tijdens de bouw nog met aanpassingen kunt komen? Dat de kwaliteit in ieder geval is </a:t>
            </a:r>
            <a:r>
              <a:rPr lang="nl-NL" dirty="0" smtClean="0"/>
              <a:t>gewaarborgd </a:t>
            </a:r>
            <a:r>
              <a:rPr lang="nl-NL" dirty="0"/>
              <a:t>ook al kost het dan wat meer geld? Of dat het in ieder geval niet meer mag gaan kosten dan hetgeen is afgesproken. Hoe erg vind je het als de bouw niet precies op de afgesproken datum klaar is (misschien heb je je eigen huis al verkocht</a:t>
            </a:r>
            <a:r>
              <a:rPr lang="nl-NL" dirty="0" smtClean="0"/>
              <a:t>).</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4CDA932-18DB-4C8B-BECA-23C303EDD5C3}" type="slidenum">
              <a:rPr lang="nl-NL"/>
              <a:pPr/>
              <a:t>11</a:t>
            </a:fld>
            <a:endParaRPr lang="nl-NL"/>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nl-NL"/>
              <a:t>Kruip in de huid van de opdrachtgever en vraag je af wat jij zou willen overleggen met de projectgroep…..</a:t>
            </a:r>
          </a:p>
          <a:p>
            <a:r>
              <a:rPr lang="nl-NL"/>
              <a:t>Over het product wil je de zekerheid dat je dat krijgt wat je gevraagd hebt of als je dat niet precies wist te formuleren, dat je dat krijgt wat je nodig hebt.</a:t>
            </a:r>
          </a:p>
          <a:p>
            <a:r>
              <a:rPr lang="nl-NL"/>
              <a:t>Informeren: de stand van zaken, dat wil zeggen je wilt inzicht in welk deel van het product nu eigenlijk af is en welk deel van het totale budget daarvoor al is gebruikt. Verder is de opdrachtgever geinteresseerd in de vraag of het product eigenlijk nog op tijd af komt en of het resterende budget voldoende is om het eindproduct te realiseren.</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D604498-9065-4FFD-A2DC-1CF560F8313B}" type="slidenum">
              <a:rPr lang="nl-NL"/>
              <a:pPr/>
              <a:t>14</a:t>
            </a:fld>
            <a:endParaRPr lang="nl-NL"/>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nl-NL"/>
              <a:t>De projectmanager zal regelmatig de vragen stellen:</a:t>
            </a:r>
          </a:p>
          <a:p>
            <a:pPr>
              <a:buFontTx/>
              <a:buChar char="-"/>
            </a:pPr>
            <a:r>
              <a:rPr lang="nl-NL"/>
              <a:t>Zal het product op de afgesproken tijd af zijn</a:t>
            </a:r>
          </a:p>
          <a:p>
            <a:pPr>
              <a:buFontTx/>
              <a:buChar char="-"/>
            </a:pPr>
            <a:r>
              <a:rPr lang="en-GB"/>
              <a:t>Zal het product  als het af is niet meer gaan kosten dan we hebben afgesproken</a:t>
            </a:r>
          </a:p>
          <a:p>
            <a:pPr>
              <a:buFontTx/>
              <a:buChar char="-"/>
            </a:pPr>
            <a:r>
              <a:rPr lang="en-GB"/>
              <a:t>Zal het product wel aan de kwaliteitseisen voldoen als het af is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215E3E21-910C-449A-BCF2-18DBA2007B67}" type="slidenum">
              <a:rPr lang="nl-NL" smtClean="0"/>
              <a:pPr/>
              <a:t>15</a:t>
            </a:fld>
            <a:endParaRPr lang="nl-N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68FE7BE-1E9A-4152-9AA3-1DAA61DEB815}" type="slidenum">
              <a:rPr lang="nl-NL"/>
              <a:pPr/>
              <a:t>16</a:t>
            </a:fld>
            <a:endParaRPr lang="nl-NL"/>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a:t>Neem een of twee van deze aspectren als uitgangspunt en neem beslissingen afhankelijk van het andere aspect. Bijvoorbeeld tijd is 3 weken, kosten liggen vast -</a:t>
            </a:r>
            <a:r>
              <a:rPr lang="en-US">
                <a:sym typeface="Wingdings" pitchFamily="2" charset="2"/>
              </a:rPr>
              <a:t> beslissen of gerealiseerde kwaliteit voldoende of dat een extra iteratie nodig is.</a:t>
            </a:r>
          </a:p>
          <a:p>
            <a:endParaRPr lang="en-US"/>
          </a:p>
          <a:p>
            <a:r>
              <a:rPr lang="en-US"/>
              <a:t>Vooraf is tijd en geld vast gedefinieerd </a:t>
            </a:r>
            <a:r>
              <a:rPr lang="en-US">
                <a:sym typeface="Wingdings" pitchFamily="2" charset="2"/>
              </a:rPr>
              <a:t> kwaliteit (is aantal functies en de kwaliteit daarvan) variabel (prioriteitenlijst bijv. MOSCOW)</a:t>
            </a:r>
          </a:p>
          <a:p>
            <a:endParaRPr lang="en-US">
              <a:sym typeface="Wingdings" pitchFamily="2" charset="2"/>
            </a:endParaRPr>
          </a:p>
          <a:p>
            <a:endParaRPr lang="nl-N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B3246DE-6286-4DFB-9664-ADA0F5FD4FFB}" type="slidenum">
              <a:rPr lang="nl-NL"/>
              <a:pPr/>
              <a:t>21</a:t>
            </a:fld>
            <a:endParaRPr lang="nl-NL"/>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nl-NL"/>
              <a:t>Niet alleen documenten moeten beheerd worden, maar alle tussenproducten en eindproducten die worden gemaakt</a:t>
            </a: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bg>
      <p:bgPr>
        <a:solidFill>
          <a:schemeClr val="bg1"/>
        </a:solidFill>
        <a:effectLst/>
      </p:bgPr>
    </p:bg>
    <p:spTree>
      <p:nvGrpSpPr>
        <p:cNvPr id="1" name=""/>
        <p:cNvGrpSpPr/>
        <p:nvPr/>
      </p:nvGrpSpPr>
      <p:grpSpPr>
        <a:xfrm>
          <a:off x="0" y="0"/>
          <a:ext cx="0" cy="0"/>
          <a:chOff x="0" y="0"/>
          <a:chExt cx="0" cy="0"/>
        </a:xfrm>
      </p:grpSpPr>
      <p:pic>
        <p:nvPicPr>
          <p:cNvPr id="9" name="Afbeelding 8" descr="titeldia MET FOTO SMAL NL.jpg"/>
          <p:cNvPicPr>
            <a:picLocks noChangeAspect="1"/>
          </p:cNvPicPr>
          <p:nvPr userDrawn="1"/>
        </p:nvPicPr>
        <p:blipFill>
          <a:blip r:embed="rId2" cstate="print"/>
          <a:stretch>
            <a:fillRect/>
          </a:stretch>
        </p:blipFill>
        <p:spPr>
          <a:xfrm>
            <a:off x="0" y="0"/>
            <a:ext cx="9144000" cy="6858000"/>
          </a:xfrm>
          <a:prstGeom prst="rect">
            <a:avLst/>
          </a:prstGeom>
        </p:spPr>
      </p:pic>
      <p:sp>
        <p:nvSpPr>
          <p:cNvPr id="89094" name="Rectangle 6"/>
          <p:cNvSpPr>
            <a:spLocks noGrp="1" noChangeArrowheads="1"/>
          </p:cNvSpPr>
          <p:nvPr>
            <p:ph type="ftr" sz="quarter" idx="3"/>
          </p:nvPr>
        </p:nvSpPr>
        <p:spPr>
          <a:xfrm>
            <a:off x="1422700" y="6377050"/>
            <a:ext cx="3279775" cy="215444"/>
          </a:xfrm>
        </p:spPr>
        <p:txBody>
          <a:bodyPr anchor="b">
            <a:spAutoFit/>
          </a:bodyPr>
          <a:lstStyle>
            <a:lvl1pPr algn="l">
              <a:defRPr sz="800">
                <a:latin typeface="Arial" pitchFamily="34" charset="0"/>
                <a:cs typeface="Arial" pitchFamily="34" charset="0"/>
              </a:defRPr>
            </a:lvl1pPr>
          </a:lstStyle>
          <a:p>
            <a:endParaRPr lang="nl-NL"/>
          </a:p>
        </p:txBody>
      </p:sp>
      <p:sp>
        <p:nvSpPr>
          <p:cNvPr id="89104" name="Rectangle 16"/>
          <p:cNvSpPr>
            <a:spLocks noGrp="1" noChangeArrowheads="1"/>
          </p:cNvSpPr>
          <p:nvPr>
            <p:ph type="ctrTitle" sz="quarter" hasCustomPrompt="1"/>
          </p:nvPr>
        </p:nvSpPr>
        <p:spPr>
          <a:xfrm>
            <a:off x="1440000" y="1620000"/>
            <a:ext cx="7058300" cy="504255"/>
          </a:xfrm>
        </p:spPr>
        <p:txBody>
          <a:bodyPr anchor="t" anchorCtr="0"/>
          <a:lstStyle>
            <a:lvl1pPr algn="l">
              <a:lnSpc>
                <a:spcPct val="100000"/>
              </a:lnSpc>
              <a:defRPr sz="2300" b="1" baseline="0">
                <a:solidFill>
                  <a:srgbClr val="E11837"/>
                </a:solidFill>
                <a:latin typeface="Arial" pitchFamily="34" charset="0"/>
                <a:cs typeface="Arial" pitchFamily="34" charset="0"/>
              </a:defRPr>
            </a:lvl1pPr>
          </a:lstStyle>
          <a:p>
            <a:pPr lvl="0"/>
            <a:r>
              <a:rPr lang="nl-NL" noProof="0" smtClean="0"/>
              <a:t>Klik om een titel te maken</a:t>
            </a:r>
          </a:p>
        </p:txBody>
      </p:sp>
      <p:cxnSp>
        <p:nvCxnSpPr>
          <p:cNvPr id="3" name="Rechte verbindingslijn 2"/>
          <p:cNvCxnSpPr/>
          <p:nvPr/>
        </p:nvCxnSpPr>
        <p:spPr bwMode="auto">
          <a:xfrm>
            <a:off x="-1" y="836712"/>
            <a:ext cx="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5" name="Subtitle 2"/>
          <p:cNvSpPr>
            <a:spLocks noGrp="1"/>
          </p:cNvSpPr>
          <p:nvPr>
            <p:ph type="subTitle" idx="4294967295" hasCustomPrompt="1"/>
          </p:nvPr>
        </p:nvSpPr>
        <p:spPr>
          <a:xfrm>
            <a:off x="6147175" y="3780000"/>
            <a:ext cx="2340259" cy="459090"/>
          </a:xfrm>
        </p:spPr>
        <p:txBody>
          <a:bodyPr/>
          <a:lstStyle>
            <a:lvl1pPr algn="ctr">
              <a:buNone/>
              <a:defRPr sz="1400"/>
            </a:lvl1pPr>
          </a:lstStyle>
          <a:p>
            <a:r>
              <a:rPr lang="en-US" smtClean="0"/>
              <a:t>Klik om een ondertitel te maken</a:t>
            </a:r>
            <a:endParaRPr lang="nl-NL"/>
          </a:p>
        </p:txBody>
      </p:sp>
      <p:sp>
        <p:nvSpPr>
          <p:cNvPr id="10" name="Rechthoek 9"/>
          <p:cNvSpPr/>
          <p:nvPr userDrawn="1"/>
        </p:nvSpPr>
        <p:spPr bwMode="auto">
          <a:xfrm>
            <a:off x="6102170" y="278650"/>
            <a:ext cx="2475275" cy="3600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nl-NL" sz="3600" b="1" i="0" u="none" strike="noStrike" cap="none" normalizeH="0" baseline="0" smtClean="0">
              <a:ln>
                <a:noFill/>
              </a:ln>
              <a:solidFill>
                <a:srgbClr val="000000"/>
              </a:solidFill>
              <a:effectLst/>
              <a:latin typeface="Arial" charset="0"/>
            </a:endParaRPr>
          </a:p>
        </p:txBody>
      </p:sp>
      <p:pic>
        <p:nvPicPr>
          <p:cNvPr id="14" name="Afbeelding 13" descr="logo-international-transparant.png"/>
          <p:cNvPicPr>
            <a:picLocks noChangeAspect="1"/>
          </p:cNvPicPr>
          <p:nvPr userDrawn="1"/>
        </p:nvPicPr>
        <p:blipFill>
          <a:blip r:embed="rId3" cstate="print"/>
          <a:stretch>
            <a:fillRect/>
          </a:stretch>
        </p:blipFill>
        <p:spPr>
          <a:xfrm>
            <a:off x="6048000" y="180000"/>
            <a:ext cx="2519476" cy="505261"/>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62800" cy="504701"/>
          </a:xfrm>
        </p:spPr>
        <p:txBody>
          <a:bodyPr/>
          <a:lstStyle>
            <a:lvl1pPr>
              <a:defRPr sz="2800"/>
            </a:lvl1pPr>
          </a:lstStyle>
          <a:p>
            <a:r>
              <a:rPr lang="en-US" smtClean="0"/>
              <a:t>Klik om een titel te maken</a:t>
            </a:r>
            <a:endParaRPr lang="nl-NL"/>
          </a:p>
        </p:txBody>
      </p:sp>
      <p:sp>
        <p:nvSpPr>
          <p:cNvPr id="3" name="Tijdelijke aanduiding voor verticale tekst 2"/>
          <p:cNvSpPr>
            <a:spLocks noGrp="1"/>
          </p:cNvSpPr>
          <p:nvPr>
            <p:ph type="body" orient="vert" idx="1" hasCustomPrompt="1"/>
          </p:nvPr>
        </p:nvSpPr>
        <p:spPr/>
        <p:txBody>
          <a:bodyPr vert="eaVert"/>
          <a:lstStyle>
            <a:lvl1pPr>
              <a:defRPr/>
            </a:lvl1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6"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 xmlns:p14="http://schemas.microsoft.com/office/powerpoint/2010/main" val="17541386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hasCustomPrompt="1"/>
          </p:nvPr>
        </p:nvSpPr>
        <p:spPr>
          <a:xfrm>
            <a:off x="8037384" y="908720"/>
            <a:ext cx="673229" cy="5368255"/>
          </a:xfrm>
        </p:spPr>
        <p:txBody>
          <a:bodyPr vert="eaVert"/>
          <a:lstStyle>
            <a:lvl1pPr>
              <a:defRPr/>
            </a:lvl1pPr>
          </a:lstStyle>
          <a:p>
            <a:r>
              <a:rPr lang="en-US" smtClean="0"/>
              <a:t>Klik om een titel te maken</a:t>
            </a:r>
            <a:endParaRPr lang="nl-NL"/>
          </a:p>
        </p:txBody>
      </p:sp>
      <p:sp>
        <p:nvSpPr>
          <p:cNvPr id="3" name="Tijdelijke aanduiding voor verticale tekst 2"/>
          <p:cNvSpPr>
            <a:spLocks noGrp="1"/>
          </p:cNvSpPr>
          <p:nvPr>
            <p:ph type="body" orient="vert" idx="1" hasCustomPrompt="1"/>
          </p:nvPr>
        </p:nvSpPr>
        <p:spPr>
          <a:xfrm>
            <a:off x="1439999" y="900000"/>
            <a:ext cx="6417365" cy="5368255"/>
          </a:xfrm>
        </p:spPr>
        <p:txBody>
          <a:bodyPr vert="eaVert"/>
          <a:lstStyle>
            <a:lvl1pPr>
              <a:defRPr/>
            </a:lvl1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6"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 xmlns:p14="http://schemas.microsoft.com/office/powerpoint/2010/main" val="17475637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Title">
    <p:spTree>
      <p:nvGrpSpPr>
        <p:cNvPr id="1" name=""/>
        <p:cNvGrpSpPr/>
        <p:nvPr/>
      </p:nvGrpSpPr>
      <p:grpSpPr>
        <a:xfrm>
          <a:off x="0" y="0"/>
          <a:ext cx="0" cy="0"/>
          <a:chOff x="0" y="0"/>
          <a:chExt cx="0" cy="0"/>
        </a:xfrm>
      </p:grpSpPr>
      <p:pic>
        <p:nvPicPr>
          <p:cNvPr id="10" name="Afbeelding 9" descr="titeldia zonder vlakken.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title" hasCustomPrompt="1"/>
          </p:nvPr>
        </p:nvSpPr>
        <p:spPr>
          <a:xfrm>
            <a:off x="1440000" y="1620000"/>
            <a:ext cx="7090225" cy="504701"/>
          </a:xfrm>
        </p:spPr>
        <p:txBody>
          <a:bodyPr/>
          <a:lstStyle>
            <a:lvl1pPr>
              <a:defRPr baseline="0"/>
            </a:lvl1pPr>
          </a:lstStyle>
          <a:p>
            <a:r>
              <a:rPr lang="en-US" smtClean="0"/>
              <a:t>Klik om een titel te maken</a:t>
            </a:r>
            <a:endParaRPr lang="nl-NL"/>
          </a:p>
        </p:txBody>
      </p:sp>
      <p:sp>
        <p:nvSpPr>
          <p:cNvPr id="3" name="Footer Placeholder 2"/>
          <p:cNvSpPr>
            <a:spLocks noGrp="1"/>
          </p:cNvSpPr>
          <p:nvPr>
            <p:ph type="ftr" sz="quarter" idx="10"/>
          </p:nvPr>
        </p:nvSpPr>
        <p:spPr/>
        <p:txBody>
          <a:bodyPr/>
          <a:lstStyle/>
          <a:p>
            <a:endParaRPr lang="nl-NL"/>
          </a:p>
        </p:txBody>
      </p:sp>
      <p:sp>
        <p:nvSpPr>
          <p:cNvPr id="4" name="Slide Number Placeholder 3"/>
          <p:cNvSpPr>
            <a:spLocks noGrp="1"/>
          </p:cNvSpPr>
          <p:nvPr>
            <p:ph type="sldNum" sz="quarter" idx="11"/>
          </p:nvPr>
        </p:nvSpPr>
        <p:spPr/>
        <p:txBody>
          <a:bodyPr/>
          <a:lstStyle>
            <a:lvl1pPr>
              <a:defRPr lang="nl-NL" smtClean="0"/>
            </a:lvl1pPr>
          </a:lstStyle>
          <a:p>
            <a:fld id="{11DD61F2-1B46-4395-9E9C-1ED1DF9C4869}" type="slidenum">
              <a:rPr lang="nl-NL" smtClean="0"/>
              <a:pPr/>
              <a:t>‹nr.›</a:t>
            </a:fld>
            <a:endParaRPr lang="nl-NL"/>
          </a:p>
        </p:txBody>
      </p:sp>
      <p:sp>
        <p:nvSpPr>
          <p:cNvPr id="7" name="Picture Placeholder 6"/>
          <p:cNvSpPr>
            <a:spLocks noGrp="1"/>
          </p:cNvSpPr>
          <p:nvPr>
            <p:ph type="pic" sz="quarter" idx="12" hasCustomPrompt="1"/>
          </p:nvPr>
        </p:nvSpPr>
        <p:spPr>
          <a:xfrm>
            <a:off x="1440000" y="2160000"/>
            <a:ext cx="2268000" cy="1574800"/>
          </a:xfrm>
        </p:spPr>
        <p:txBody>
          <a:bodyPr/>
          <a:lstStyle>
            <a:lvl1pPr>
              <a:buNone/>
              <a:defRPr sz="1600"/>
            </a:lvl1pPr>
          </a:lstStyle>
          <a:p>
            <a:r>
              <a:rPr lang="nl-NL" smtClean="0"/>
              <a:t> Klik om afbeelding in te voegen</a:t>
            </a:r>
            <a:endParaRPr lang="nl-NL"/>
          </a:p>
        </p:txBody>
      </p:sp>
      <p:sp>
        <p:nvSpPr>
          <p:cNvPr id="9" name="Picture Placeholder 8"/>
          <p:cNvSpPr>
            <a:spLocks noGrp="1"/>
          </p:cNvSpPr>
          <p:nvPr>
            <p:ph type="pic" sz="quarter" idx="13" hasCustomPrompt="1"/>
          </p:nvPr>
        </p:nvSpPr>
        <p:spPr>
          <a:xfrm>
            <a:off x="3794389" y="2160000"/>
            <a:ext cx="2268000" cy="1573200"/>
          </a:xfrm>
        </p:spPr>
        <p:txBody>
          <a:bodyPr/>
          <a:lstStyle>
            <a:lvl1pPr>
              <a:buNone/>
              <a:defRPr sz="1600"/>
            </a:lvl1pPr>
          </a:lstStyle>
          <a:p>
            <a:r>
              <a:rPr lang="nl-NL" smtClean="0"/>
              <a:t> Klik om afbeelding in te voegen</a:t>
            </a:r>
            <a:endParaRPr lang="nl-NL"/>
          </a:p>
        </p:txBody>
      </p:sp>
      <p:sp>
        <p:nvSpPr>
          <p:cNvPr id="11" name="Picture Placeholder 10"/>
          <p:cNvSpPr>
            <a:spLocks noGrp="1"/>
          </p:cNvSpPr>
          <p:nvPr>
            <p:ph type="pic" sz="quarter" idx="14" hasCustomPrompt="1"/>
          </p:nvPr>
        </p:nvSpPr>
        <p:spPr>
          <a:xfrm>
            <a:off x="6147175" y="2160000"/>
            <a:ext cx="2385265" cy="1574800"/>
          </a:xfrm>
        </p:spPr>
        <p:txBody>
          <a:bodyPr/>
          <a:lstStyle>
            <a:lvl1pPr>
              <a:buNone/>
              <a:defRPr sz="1600"/>
            </a:lvl1pPr>
          </a:lstStyle>
          <a:p>
            <a:r>
              <a:rPr lang="nl-NL" smtClean="0"/>
              <a:t> Klik om afbeelding in te voegen</a:t>
            </a:r>
            <a:endParaRPr lang="nl-NL"/>
          </a:p>
        </p:txBody>
      </p:sp>
      <p:sp>
        <p:nvSpPr>
          <p:cNvPr id="15" name="Text Placeholder 14"/>
          <p:cNvSpPr>
            <a:spLocks noGrp="1"/>
          </p:cNvSpPr>
          <p:nvPr>
            <p:ph type="body" sz="quarter" idx="15" hasCustomPrompt="1"/>
          </p:nvPr>
        </p:nvSpPr>
        <p:spPr>
          <a:xfrm>
            <a:off x="6125227" y="3776399"/>
            <a:ext cx="2392471" cy="687715"/>
          </a:xfrm>
        </p:spPr>
        <p:txBody>
          <a:bodyPr/>
          <a:lstStyle>
            <a:lvl1pPr marL="0" indent="0" algn="ctr">
              <a:buNone/>
              <a:defRPr sz="1400"/>
            </a:lvl1pPr>
            <a:lvl2pPr>
              <a:buNone/>
              <a:defRPr/>
            </a:lvl2pPr>
            <a:lvl3pPr>
              <a:buNone/>
              <a:defRPr/>
            </a:lvl3pPr>
            <a:lvl4pPr>
              <a:buNone/>
              <a:defRPr/>
            </a:lvl4pPr>
            <a:lvl5pPr>
              <a:buNone/>
              <a:defRPr/>
            </a:lvl5pPr>
          </a:lstStyle>
          <a:p>
            <a:pPr lvl="0"/>
            <a:r>
              <a:rPr lang="en-US" smtClean="0"/>
              <a:t>Klik om tekst toe te voegen </a:t>
            </a:r>
          </a:p>
        </p:txBody>
      </p:sp>
      <p:pic>
        <p:nvPicPr>
          <p:cNvPr id="13" name="Afbeelding 12" descr="logo-international-transparant.png"/>
          <p:cNvPicPr>
            <a:picLocks noChangeAspect="1"/>
          </p:cNvPicPr>
          <p:nvPr userDrawn="1"/>
        </p:nvPicPr>
        <p:blipFill>
          <a:blip r:embed="rId3" cstate="print"/>
          <a:stretch>
            <a:fillRect/>
          </a:stretch>
        </p:blipFill>
        <p:spPr>
          <a:xfrm>
            <a:off x="6048000" y="180000"/>
            <a:ext cx="2519476" cy="505261"/>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6413"/>
            <a:chOff x="0" y="0"/>
            <a:chExt cx="5760" cy="4319"/>
          </a:xfrm>
        </p:grpSpPr>
        <p:sp>
          <p:nvSpPr>
            <p:cNvPr id="215043"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nl-NL"/>
            </a:p>
          </p:txBody>
        </p:sp>
        <p:sp>
          <p:nvSpPr>
            <p:cNvPr id="215044"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nl-NL"/>
            </a:p>
          </p:txBody>
        </p:sp>
        <p:sp>
          <p:nvSpPr>
            <p:cNvPr id="215045"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nl-NL"/>
            </a:p>
          </p:txBody>
        </p:sp>
        <p:sp>
          <p:nvSpPr>
            <p:cNvPr id="215046"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nl-NL"/>
            </a:p>
          </p:txBody>
        </p:sp>
        <p:sp>
          <p:nvSpPr>
            <p:cNvPr id="215047"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nl-NL"/>
            </a:p>
          </p:txBody>
        </p:sp>
        <p:sp>
          <p:nvSpPr>
            <p:cNvPr id="215048"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nl-NL"/>
            </a:p>
          </p:txBody>
        </p:sp>
        <p:sp>
          <p:nvSpPr>
            <p:cNvPr id="215049"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nl-NL"/>
            </a:p>
          </p:txBody>
        </p:sp>
        <p:sp>
          <p:nvSpPr>
            <p:cNvPr id="215050"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nl-NL"/>
            </a:p>
          </p:txBody>
        </p:sp>
        <p:sp>
          <p:nvSpPr>
            <p:cNvPr id="215051"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nl-NL"/>
            </a:p>
          </p:txBody>
        </p:sp>
        <p:sp>
          <p:nvSpPr>
            <p:cNvPr id="215052"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nl-NL"/>
            </a:p>
          </p:txBody>
        </p:sp>
        <p:sp>
          <p:nvSpPr>
            <p:cNvPr id="215053"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nl-NL"/>
            </a:p>
          </p:txBody>
        </p:sp>
        <p:sp>
          <p:nvSpPr>
            <p:cNvPr id="215054"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nl-NL"/>
            </a:p>
          </p:txBody>
        </p:sp>
        <p:sp>
          <p:nvSpPr>
            <p:cNvPr id="215055"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nl-NL"/>
            </a:p>
          </p:txBody>
        </p:sp>
        <p:sp>
          <p:nvSpPr>
            <p:cNvPr id="215056"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nl-NL"/>
            </a:p>
          </p:txBody>
        </p:sp>
        <p:sp>
          <p:nvSpPr>
            <p:cNvPr id="215057"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nl-NL"/>
            </a:p>
          </p:txBody>
        </p:sp>
        <p:sp>
          <p:nvSpPr>
            <p:cNvPr id="215058"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nl-NL"/>
            </a:p>
          </p:txBody>
        </p:sp>
        <p:sp>
          <p:nvSpPr>
            <p:cNvPr id="215059"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nl-NL"/>
            </a:p>
          </p:txBody>
        </p:sp>
        <p:sp>
          <p:nvSpPr>
            <p:cNvPr id="215060"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nl-NL"/>
            </a:p>
          </p:txBody>
        </p:sp>
        <p:sp>
          <p:nvSpPr>
            <p:cNvPr id="215061"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nl-NL"/>
            </a:p>
          </p:txBody>
        </p:sp>
        <p:sp>
          <p:nvSpPr>
            <p:cNvPr id="215062"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nl-NL"/>
            </a:p>
          </p:txBody>
        </p:sp>
        <p:sp>
          <p:nvSpPr>
            <p:cNvPr id="215063"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nl-NL"/>
            </a:p>
          </p:txBody>
        </p:sp>
        <p:sp>
          <p:nvSpPr>
            <p:cNvPr id="215064"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nl-NL"/>
            </a:p>
          </p:txBody>
        </p:sp>
        <p:sp>
          <p:nvSpPr>
            <p:cNvPr id="215065"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nl-NL"/>
            </a:p>
          </p:txBody>
        </p:sp>
        <p:sp>
          <p:nvSpPr>
            <p:cNvPr id="215066"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nl-NL"/>
            </a:p>
          </p:txBody>
        </p:sp>
        <p:sp>
          <p:nvSpPr>
            <p:cNvPr id="215067"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nl-NL"/>
            </a:p>
          </p:txBody>
        </p:sp>
        <p:sp>
          <p:nvSpPr>
            <p:cNvPr id="215068"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nl-NL"/>
            </a:p>
          </p:txBody>
        </p:sp>
        <p:sp>
          <p:nvSpPr>
            <p:cNvPr id="215069"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nl-NL"/>
            </a:p>
          </p:txBody>
        </p:sp>
        <p:sp>
          <p:nvSpPr>
            <p:cNvPr id="215070"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nl-NL"/>
            </a:p>
          </p:txBody>
        </p:sp>
        <p:sp>
          <p:nvSpPr>
            <p:cNvPr id="215071"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nl-NL"/>
            </a:p>
          </p:txBody>
        </p:sp>
        <p:sp>
          <p:nvSpPr>
            <p:cNvPr id="215072"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nl-NL"/>
            </a:p>
          </p:txBody>
        </p:sp>
        <p:sp>
          <p:nvSpPr>
            <p:cNvPr id="215073"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nl-NL"/>
            </a:p>
          </p:txBody>
        </p:sp>
        <p:sp>
          <p:nvSpPr>
            <p:cNvPr id="215074"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nl-NL"/>
            </a:p>
          </p:txBody>
        </p:sp>
        <p:sp>
          <p:nvSpPr>
            <p:cNvPr id="215075"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nl-NL"/>
            </a:p>
          </p:txBody>
        </p:sp>
        <p:sp>
          <p:nvSpPr>
            <p:cNvPr id="215076"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nl-NL"/>
            </a:p>
          </p:txBody>
        </p:sp>
        <p:sp>
          <p:nvSpPr>
            <p:cNvPr id="215077"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nl-NL"/>
            </a:p>
          </p:txBody>
        </p:sp>
        <p:sp>
          <p:nvSpPr>
            <p:cNvPr id="215078"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nl-NL"/>
            </a:p>
          </p:txBody>
        </p:sp>
        <p:grpSp>
          <p:nvGrpSpPr>
            <p:cNvPr id="3" name="Group 39"/>
            <p:cNvGrpSpPr>
              <a:grpSpLocks/>
            </p:cNvGrpSpPr>
            <p:nvPr userDrawn="1"/>
          </p:nvGrpSpPr>
          <p:grpSpPr bwMode="auto">
            <a:xfrm>
              <a:off x="0" y="1632"/>
              <a:ext cx="5758" cy="1858"/>
              <a:chOff x="0" y="1632"/>
              <a:chExt cx="5758" cy="1858"/>
            </a:xfrm>
          </p:grpSpPr>
          <p:sp>
            <p:nvSpPr>
              <p:cNvPr id="215080"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nl-NL"/>
              </a:p>
            </p:txBody>
          </p:sp>
          <p:sp>
            <p:nvSpPr>
              <p:cNvPr id="215081"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nl-NL"/>
              </a:p>
            </p:txBody>
          </p:sp>
        </p:grpSp>
      </p:grpSp>
      <p:sp>
        <p:nvSpPr>
          <p:cNvPr id="215082"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215083"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en-US"/>
              <a:t>Click to edit Master subtitle style</a:t>
            </a:r>
          </a:p>
        </p:txBody>
      </p:sp>
      <p:sp>
        <p:nvSpPr>
          <p:cNvPr id="215084" name="Rectangle 44"/>
          <p:cNvSpPr>
            <a:spLocks noGrp="1" noChangeArrowheads="1"/>
          </p:cNvSpPr>
          <p:nvPr>
            <p:ph type="dt" sz="quarter" idx="2"/>
          </p:nvPr>
        </p:nvSpPr>
        <p:spPr>
          <a:xfrm>
            <a:off x="457200" y="6243638"/>
            <a:ext cx="2133600" cy="457200"/>
          </a:xfrm>
          <a:prstGeom prst="rect">
            <a:avLst/>
          </a:prstGeom>
        </p:spPr>
        <p:txBody>
          <a:bodyPr/>
          <a:lstStyle>
            <a:lvl1pPr>
              <a:defRPr/>
            </a:lvl1pPr>
          </a:lstStyle>
          <a:p>
            <a:r>
              <a:rPr lang="nl-NL" smtClean="0"/>
              <a:t>Februari 2011</a:t>
            </a:r>
            <a:endParaRPr lang="en-US"/>
          </a:p>
        </p:txBody>
      </p:sp>
      <p:sp>
        <p:nvSpPr>
          <p:cNvPr id="215085" name="Rectangle 45"/>
          <p:cNvSpPr>
            <a:spLocks noGrp="1" noChangeArrowheads="1"/>
          </p:cNvSpPr>
          <p:nvPr>
            <p:ph type="ftr" sz="quarter" idx="3"/>
          </p:nvPr>
        </p:nvSpPr>
        <p:spPr/>
        <p:txBody>
          <a:bodyPr/>
          <a:lstStyle>
            <a:lvl1pPr>
              <a:defRPr/>
            </a:lvl1pPr>
          </a:lstStyle>
          <a:p>
            <a:r>
              <a:rPr lang="en-US" smtClean="0"/>
              <a:t>Workshop Projectmanagement</a:t>
            </a:r>
            <a:endParaRPr lang="en-US"/>
          </a:p>
        </p:txBody>
      </p:sp>
      <p:sp>
        <p:nvSpPr>
          <p:cNvPr id="215086" name="Rectangle 46"/>
          <p:cNvSpPr>
            <a:spLocks noGrp="1" noChangeArrowheads="1"/>
          </p:cNvSpPr>
          <p:nvPr>
            <p:ph type="sldNum" sz="quarter" idx="4"/>
          </p:nvPr>
        </p:nvSpPr>
        <p:spPr/>
        <p:txBody>
          <a:bodyPr/>
          <a:lstStyle>
            <a:lvl1pPr>
              <a:defRPr/>
            </a:lvl1pPr>
          </a:lstStyle>
          <a:p>
            <a:fld id="{BB1DF2B7-97BF-4DF2-A509-6644CA9D39A7}" type="slidenum">
              <a:rPr lang="en-US"/>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en object">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27190" cy="504701"/>
          </a:xfrm>
        </p:spPr>
        <p:txBody>
          <a:bodyPr/>
          <a:lstStyle>
            <a:lvl1pPr>
              <a:defRPr baseline="0">
                <a:solidFill>
                  <a:srgbClr val="E11837"/>
                </a:solidFill>
              </a:defRPr>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a:xfrm>
            <a:off x="2001662" y="6360100"/>
            <a:ext cx="2895600" cy="337581"/>
          </a:xfrm>
        </p:spPr>
        <p:txBody>
          <a:bodyPr/>
          <a:lstStyle>
            <a:lvl1pPr algn="l">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a:xfrm>
            <a:off x="1440938" y="6360100"/>
            <a:ext cx="459114" cy="337581"/>
          </a:xfrm>
        </p:spPr>
        <p:txBody>
          <a:bodyPr/>
          <a:lstStyle>
            <a:lvl1pPr algn="l">
              <a:defRPr/>
            </a:lvl1pPr>
          </a:lstStyle>
          <a:p>
            <a:fld id="{11DD61F2-1B46-4395-9E9C-1ED1DF9C4869}" type="slidenum">
              <a:rPr lang="nl-NL" smtClean="0"/>
              <a:pPr/>
              <a:t>‹nr.›</a:t>
            </a:fld>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userDrawn="1"/>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12" name="Afbeelding 11" descr="logo-international-transparant.png"/>
          <p:cNvPicPr>
            <a:picLocks noChangeAspect="1"/>
          </p:cNvPicPr>
          <p:nvPr userDrawn="1"/>
        </p:nvPicPr>
        <p:blipFill>
          <a:blip r:embed="rId4" cstate="print"/>
          <a:stretch>
            <a:fillRect/>
          </a:stretch>
        </p:blipFill>
        <p:spPr>
          <a:xfrm>
            <a:off x="6048000" y="180000"/>
            <a:ext cx="2519476" cy="505261"/>
          </a:xfrm>
          <a:prstGeom prst="rect">
            <a:avLst/>
          </a:prstGeom>
        </p:spPr>
      </p:pic>
    </p:spTree>
    <p:extLst>
      <p:ext uri="{BB962C8B-B14F-4D97-AF65-F5344CB8AC3E}">
        <p14:creationId xmlns="" xmlns:p14="http://schemas.microsoft.com/office/powerpoint/2010/main" val="10456557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4464115"/>
            <a:ext cx="7118068" cy="855095"/>
          </a:xfrm>
        </p:spPr>
        <p:txBody>
          <a:bodyPr anchor="t"/>
          <a:lstStyle>
            <a:lvl1pPr algn="l">
              <a:defRPr sz="2800" b="1" cap="all"/>
            </a:lvl1pPr>
          </a:lstStyle>
          <a:p>
            <a:r>
              <a:rPr lang="en-US" smtClean="0"/>
              <a:t>Klik om een titel te maken</a:t>
            </a:r>
            <a:endParaRPr lang="nl-NL"/>
          </a:p>
        </p:txBody>
      </p:sp>
      <p:sp>
        <p:nvSpPr>
          <p:cNvPr id="3" name="Tijdelijke aanduiding voor tekst 2"/>
          <p:cNvSpPr>
            <a:spLocks noGrp="1"/>
          </p:cNvSpPr>
          <p:nvPr>
            <p:ph type="body" idx="1" hasCustomPrompt="1"/>
          </p:nvPr>
        </p:nvSpPr>
        <p:spPr>
          <a:xfrm>
            <a:off x="1440000" y="2906713"/>
            <a:ext cx="7118068" cy="1440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Klik om tekst toe te voegen</a:t>
            </a:r>
          </a:p>
        </p:txBody>
      </p:sp>
      <p:sp>
        <p:nvSpPr>
          <p:cNvPr id="4"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userDrawn="1"/>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9" name="Afbeelding 8" descr="logo-international-transparant.png"/>
          <p:cNvPicPr>
            <a:picLocks noChangeAspect="1"/>
          </p:cNvPicPr>
          <p:nvPr userDrawn="1"/>
        </p:nvPicPr>
        <p:blipFill>
          <a:blip r:embed="rId4" cstate="print"/>
          <a:stretch>
            <a:fillRect/>
          </a:stretch>
        </p:blipFill>
        <p:spPr>
          <a:xfrm>
            <a:off x="6048000" y="180000"/>
            <a:ext cx="2519476" cy="505261"/>
          </a:xfrm>
          <a:prstGeom prst="rect">
            <a:avLst/>
          </a:prstGeom>
        </p:spPr>
      </p:pic>
    </p:spTree>
    <p:extLst>
      <p:ext uri="{BB962C8B-B14F-4D97-AF65-F5344CB8AC3E}">
        <p14:creationId xmlns="" xmlns:p14="http://schemas.microsoft.com/office/powerpoint/2010/main" val="38862065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875" y="900000"/>
            <a:ext cx="7079738" cy="504701"/>
          </a:xfrm>
        </p:spPr>
        <p:txBody>
          <a:bodyPr/>
          <a:lstStyle>
            <a:lvl1pPr>
              <a:defRPr sz="2800"/>
            </a:lvl1pPr>
          </a:lstStyle>
          <a:p>
            <a:r>
              <a:rPr lang="en-US" smtClean="0"/>
              <a:t>Klik om een titel te maken</a:t>
            </a:r>
            <a:endParaRPr lang="nl-NL"/>
          </a:p>
        </p:txBody>
      </p:sp>
      <p:sp>
        <p:nvSpPr>
          <p:cNvPr id="3" name="Tijdelijke aanduiding voor inhoud 2"/>
          <p:cNvSpPr>
            <a:spLocks noGrp="1"/>
          </p:cNvSpPr>
          <p:nvPr>
            <p:ph sz="half" idx="1" hasCustomPrompt="1"/>
          </p:nvPr>
        </p:nvSpPr>
        <p:spPr>
          <a:xfrm>
            <a:off x="1439998" y="1620000"/>
            <a:ext cx="3420000" cy="3703246"/>
          </a:xfrm>
        </p:spPr>
        <p:txBody>
          <a:bodyPr/>
          <a:lstStyle>
            <a:lvl1pPr marL="177800" indent="-177800">
              <a:defRPr sz="1800" b="0"/>
            </a:lvl1pPr>
            <a:lvl2pPr marL="355600" indent="-177800">
              <a:defRPr sz="1600" b="0"/>
            </a:lvl2pPr>
            <a:lvl3pPr marL="534988" indent="-179388">
              <a:defRPr sz="1400" b="0"/>
            </a:lvl3pPr>
            <a:lvl4pPr marL="712788" indent="-177800">
              <a:defRPr sz="1200"/>
            </a:lvl4pPr>
            <a:lvl5pPr marL="903288" indent="-190500">
              <a:defRPr sz="1000"/>
            </a:lvl5pPr>
            <a:lvl6pPr>
              <a:defRPr sz="1800"/>
            </a:lvl6pPr>
            <a:lvl7pPr>
              <a:defRPr sz="1800"/>
            </a:lvl7pPr>
            <a:lvl8pPr>
              <a:defRPr sz="1800"/>
            </a:lvl8pPr>
            <a:lvl9pPr>
              <a:defRPr sz="18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hasCustomPrompt="1"/>
          </p:nvPr>
        </p:nvSpPr>
        <p:spPr>
          <a:xfrm>
            <a:off x="5039999" y="1620000"/>
            <a:ext cx="3447435" cy="3703246"/>
          </a:xfrm>
        </p:spPr>
        <p:txBody>
          <a:bodyPr/>
          <a:lstStyle>
            <a:lvl1pPr marL="177800" indent="-177800">
              <a:defRPr sz="1800" b="0"/>
            </a:lvl1pPr>
            <a:lvl2pPr marL="355600" indent="-177800">
              <a:defRPr sz="1600" b="0"/>
            </a:lvl2pPr>
            <a:lvl3pPr marL="534988" indent="-179388">
              <a:defRPr sz="1400" b="0"/>
            </a:lvl3pPr>
            <a:lvl4pPr marL="712788" indent="-177800">
              <a:defRPr sz="1200" b="0"/>
            </a:lvl4pPr>
            <a:lvl5pPr marL="903288" indent="-190500">
              <a:defRPr sz="1000" b="0"/>
            </a:lvl5pPr>
            <a:lvl6pPr>
              <a:defRPr sz="1800"/>
            </a:lvl6pPr>
            <a:lvl7pPr>
              <a:defRPr sz="1800"/>
            </a:lvl7pPr>
            <a:lvl8pPr>
              <a:defRPr sz="1800"/>
            </a:lvl8pPr>
            <a:lvl9pPr>
              <a:defRPr sz="18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6" name="Tijdelijke aanduiding voor dianummer 5"/>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8"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 xmlns:p14="http://schemas.microsoft.com/office/powerpoint/2010/main" val="7036156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54700" y="900000"/>
            <a:ext cx="7122745" cy="643932"/>
          </a:xfrm>
        </p:spPr>
        <p:txBody>
          <a:bodyPr/>
          <a:lstStyle>
            <a:lvl1pPr>
              <a:defRPr sz="2800"/>
            </a:lvl1pPr>
          </a:lstStyle>
          <a:p>
            <a:r>
              <a:rPr lang="en-US" smtClean="0"/>
              <a:t>Klik om een titel te maken</a:t>
            </a:r>
            <a:endParaRPr lang="nl-NL"/>
          </a:p>
        </p:txBody>
      </p:sp>
      <p:sp>
        <p:nvSpPr>
          <p:cNvPr id="3" name="Tijdelijke aanduiding voor tekst 2"/>
          <p:cNvSpPr>
            <a:spLocks noGrp="1"/>
          </p:cNvSpPr>
          <p:nvPr>
            <p:ph type="body" idx="1" hasCustomPrompt="1"/>
          </p:nvPr>
        </p:nvSpPr>
        <p:spPr>
          <a:xfrm>
            <a:off x="1454700" y="1577779"/>
            <a:ext cx="3432336" cy="501071"/>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Klik om tekst toe te voegen</a:t>
            </a:r>
          </a:p>
        </p:txBody>
      </p:sp>
      <p:sp>
        <p:nvSpPr>
          <p:cNvPr id="4" name="Tijdelijke aanduiding voor inhoud 3"/>
          <p:cNvSpPr>
            <a:spLocks noGrp="1"/>
          </p:cNvSpPr>
          <p:nvPr>
            <p:ph sz="half" idx="2"/>
          </p:nvPr>
        </p:nvSpPr>
        <p:spPr>
          <a:xfrm>
            <a:off x="1454700"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hasCustomPrompt="1"/>
          </p:nvPr>
        </p:nvSpPr>
        <p:spPr>
          <a:xfrm>
            <a:off x="5153892" y="1580118"/>
            <a:ext cx="3423554" cy="498732"/>
          </a:xfrm>
        </p:spPr>
        <p:txBody>
          <a:bodyPr anchor="b"/>
          <a:lstStyle>
            <a:lvl1pPr marL="0" indent="0">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Klik om tekst toe te voegen</a:t>
            </a:r>
          </a:p>
        </p:txBody>
      </p:sp>
      <p:sp>
        <p:nvSpPr>
          <p:cNvPr id="6" name="Tijdelijke aanduiding voor inhoud 5"/>
          <p:cNvSpPr>
            <a:spLocks noGrp="1"/>
          </p:cNvSpPr>
          <p:nvPr>
            <p:ph sz="quarter" idx="4"/>
          </p:nvPr>
        </p:nvSpPr>
        <p:spPr>
          <a:xfrm>
            <a:off x="5153891"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voettekst 6"/>
          <p:cNvSpPr>
            <a:spLocks noGrp="1"/>
          </p:cNvSpPr>
          <p:nvPr>
            <p:ph type="ftr" sz="quarter" idx="10"/>
          </p:nvPr>
        </p:nvSpPr>
        <p:spPr/>
        <p:txBody>
          <a:bodyPr/>
          <a:lstStyle>
            <a:lvl1pPr>
              <a:defRPr sz="1400">
                <a:latin typeface="+mn-lt"/>
              </a:defRPr>
            </a:lvl1pPr>
          </a:lstStyle>
          <a:p>
            <a:endParaRPr lang="nl-NL"/>
          </a:p>
        </p:txBody>
      </p:sp>
      <p:sp>
        <p:nvSpPr>
          <p:cNvPr id="8" name="Tijdelijke aanduiding voor dianummer 7"/>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9"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 xmlns:p14="http://schemas.microsoft.com/office/powerpoint/2010/main" val="15215432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62800" cy="504701"/>
          </a:xfrm>
        </p:spPr>
        <p:txBody>
          <a:bodyPr/>
          <a:lstStyle>
            <a:lvl1pPr>
              <a:defRPr sz="2800" baseline="0"/>
            </a:lvl1pPr>
          </a:lstStyle>
          <a:p>
            <a:r>
              <a:rPr lang="en-US" smtClean="0"/>
              <a:t>Klik om een titel te maken</a:t>
            </a:r>
            <a:endParaRPr lang="nl-NL"/>
          </a:p>
        </p:txBody>
      </p:sp>
      <p:sp>
        <p:nvSpPr>
          <p:cNvPr id="3" name="Tijdelijke aanduiding voor voettekst 2"/>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4" name="Tijdelijke aanduiding voor dianummer 3"/>
          <p:cNvSpPr>
            <a:spLocks noGrp="1"/>
          </p:cNvSpPr>
          <p:nvPr>
            <p:ph type="sldNum" sz="quarter" idx="11"/>
          </p:nvPr>
        </p:nvSpPr>
        <p:spPr/>
        <p:txBody>
          <a:bodyPr/>
          <a:lstStyle>
            <a:lvl1pPr>
              <a:defRPr sz="1000"/>
            </a:lvl1pPr>
          </a:lstStyle>
          <a:p>
            <a:fld id="{11DD61F2-1B46-4395-9E9C-1ED1DF9C4869}" type="slidenum">
              <a:rPr lang="nl-NL" smtClean="0"/>
              <a:pPr/>
              <a:t>‹nr.›</a:t>
            </a:fld>
            <a:endParaRPr lang="nl-NL"/>
          </a:p>
        </p:txBody>
      </p:sp>
      <p:pic>
        <p:nvPicPr>
          <p:cNvPr id="5"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 xmlns:p14="http://schemas.microsoft.com/office/powerpoint/2010/main" val="22986119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voettekst 1"/>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3" name="Tijdelijke aanduiding voor dianummer 2"/>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4"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 xmlns:p14="http://schemas.microsoft.com/office/powerpoint/2010/main" val="41538829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25038" y="900000"/>
            <a:ext cx="2040477" cy="783156"/>
          </a:xfrm>
        </p:spPr>
        <p:txBody>
          <a:bodyPr/>
          <a:lstStyle>
            <a:lvl1pPr algn="l">
              <a:defRPr sz="2000" b="1"/>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3575050" y="900000"/>
            <a:ext cx="5111750" cy="5235516"/>
          </a:xfrm>
        </p:spPr>
        <p:txBody>
          <a:bodyPr/>
          <a:lstStyle>
            <a:lvl1pPr>
              <a:defRPr sz="2800" b="0"/>
            </a:lvl1pPr>
            <a:lvl2pPr>
              <a:defRPr sz="2400" b="0"/>
            </a:lvl2pPr>
            <a:lvl3pPr>
              <a:defRPr sz="2000" b="0"/>
            </a:lvl3pPr>
            <a:lvl4pPr>
              <a:defRPr sz="1600" b="0"/>
            </a:lvl4pPr>
            <a:lvl5pPr>
              <a:defRPr sz="1400" b="0"/>
            </a:lvl5pPr>
            <a:lvl6pPr>
              <a:defRPr sz="2000"/>
            </a:lvl6pPr>
            <a:lvl7pPr>
              <a:defRPr sz="2000"/>
            </a:lvl7pPr>
            <a:lvl8pPr>
              <a:defRPr sz="2000"/>
            </a:lvl8pPr>
            <a:lvl9pPr>
              <a:defRPr sz="20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hasCustomPrompt="1"/>
          </p:nvPr>
        </p:nvSpPr>
        <p:spPr>
          <a:xfrm>
            <a:off x="1425038" y="1853825"/>
            <a:ext cx="2064227" cy="4272340"/>
          </a:xfrm>
        </p:spPr>
        <p:txBody>
          <a:bodyPr/>
          <a:lstStyle>
            <a:lvl1pPr marL="0" indent="0">
              <a:buNone/>
              <a:defRPr sz="1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Klik om tekst toe te voegen</a:t>
            </a:r>
          </a:p>
        </p:txBody>
      </p:sp>
      <p:sp>
        <p:nvSpPr>
          <p:cNvPr id="5"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6" name="Tijdelijke aanduiding voor dianummer 5"/>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 xmlns:p14="http://schemas.microsoft.com/office/powerpoint/2010/main" val="7544715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7913" y="4349350"/>
            <a:ext cx="7039522" cy="566739"/>
          </a:xfrm>
        </p:spPr>
        <p:txBody>
          <a:bodyPr/>
          <a:lstStyle>
            <a:lvl1pPr algn="l">
              <a:defRPr sz="2000" b="1" baseline="0"/>
            </a:lvl1pPr>
          </a:lstStyle>
          <a:p>
            <a:r>
              <a:rPr lang="en-US" smtClean="0"/>
              <a:t>Klik om een titel te maken</a:t>
            </a:r>
            <a:endParaRPr lang="nl-NL"/>
          </a:p>
        </p:txBody>
      </p:sp>
      <p:sp>
        <p:nvSpPr>
          <p:cNvPr id="3" name="Tijdelijke aanduiding voor afbeelding 2"/>
          <p:cNvSpPr>
            <a:spLocks noGrp="1"/>
          </p:cNvSpPr>
          <p:nvPr>
            <p:ph type="pic" idx="1" hasCustomPrompt="1"/>
          </p:nvPr>
        </p:nvSpPr>
        <p:spPr>
          <a:xfrm>
            <a:off x="1439999" y="900000"/>
            <a:ext cx="7047435" cy="3431968"/>
          </a:xfrm>
        </p:spPr>
        <p:txBody>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Klik om een afbeelding toe te voegen</a:t>
            </a:r>
            <a:endParaRPr lang="nl-NL"/>
          </a:p>
        </p:txBody>
      </p:sp>
      <p:sp>
        <p:nvSpPr>
          <p:cNvPr id="4" name="Tijdelijke aanduiding voor tekst 3"/>
          <p:cNvSpPr>
            <a:spLocks noGrp="1"/>
          </p:cNvSpPr>
          <p:nvPr>
            <p:ph type="body" sz="half" idx="2" hasCustomPrompt="1"/>
          </p:nvPr>
        </p:nvSpPr>
        <p:spPr>
          <a:xfrm>
            <a:off x="1447912" y="4964906"/>
            <a:ext cx="7069787" cy="3196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Klik om tekst toe te voegen</a:t>
            </a:r>
          </a:p>
        </p:txBody>
      </p:sp>
      <p:sp>
        <p:nvSpPr>
          <p:cNvPr id="5"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endParaRPr lang="nl-NL"/>
          </a:p>
        </p:txBody>
      </p:sp>
      <p:sp>
        <p:nvSpPr>
          <p:cNvPr id="6" name="Tijdelijke aanduiding voor dianummer 5"/>
          <p:cNvSpPr>
            <a:spLocks noGrp="1"/>
          </p:cNvSpPr>
          <p:nvPr>
            <p:ph type="sldNum" sz="quarter" idx="11"/>
          </p:nvPr>
        </p:nvSpPr>
        <p:spPr/>
        <p:txBody>
          <a:bodyPr/>
          <a:lstStyle>
            <a:lvl1pPr>
              <a:defRPr/>
            </a:lvl1pPr>
          </a:lstStyle>
          <a:p>
            <a:fld id="{11DD61F2-1B46-4395-9E9C-1ED1DF9C4869}" type="slidenum">
              <a:rPr lang="nl-NL" smtClean="0"/>
              <a:pPr/>
              <a:t>‹nr.›</a:t>
            </a:fld>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extLst>
      <p:ext uri="{BB962C8B-B14F-4D97-AF65-F5344CB8AC3E}">
        <p14:creationId xmlns="" xmlns:p14="http://schemas.microsoft.com/office/powerpoint/2010/main" val="37898793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84" name="Rectangle 20"/>
          <p:cNvSpPr>
            <a:spLocks noGrp="1" noChangeArrowheads="1"/>
          </p:cNvSpPr>
          <p:nvPr>
            <p:ph type="title"/>
          </p:nvPr>
        </p:nvSpPr>
        <p:spPr bwMode="auto">
          <a:xfrm>
            <a:off x="1452750" y="900000"/>
            <a:ext cx="7162800" cy="5047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b" anchorCtr="0" compatLnSpc="1">
            <a:prstTxWarp prst="textNoShape">
              <a:avLst/>
            </a:prstTxWarp>
          </a:bodyPr>
          <a:lstStyle/>
          <a:p>
            <a:pPr lvl="0"/>
            <a:r>
              <a:rPr lang="en-US" smtClean="0"/>
              <a:t>Klik om een titel te maken</a:t>
            </a:r>
            <a:endParaRPr lang="nl-NL" smtClean="0"/>
          </a:p>
        </p:txBody>
      </p:sp>
      <p:sp>
        <p:nvSpPr>
          <p:cNvPr id="88085" name="Rectangle 21"/>
          <p:cNvSpPr>
            <a:spLocks noGrp="1" noChangeArrowheads="1"/>
          </p:cNvSpPr>
          <p:nvPr>
            <p:ph type="body" idx="1"/>
          </p:nvPr>
        </p:nvSpPr>
        <p:spPr bwMode="auto">
          <a:xfrm>
            <a:off x="1440938" y="1620000"/>
            <a:ext cx="7162800" cy="37032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smtClean="0"/>
          </a:p>
        </p:txBody>
      </p:sp>
      <p:sp>
        <p:nvSpPr>
          <p:cNvPr id="88101" name="Rectangle 37"/>
          <p:cNvSpPr>
            <a:spLocks noGrp="1" noChangeArrowheads="1"/>
          </p:cNvSpPr>
          <p:nvPr>
            <p:ph type="ftr" sz="quarter" idx="3"/>
          </p:nvPr>
        </p:nvSpPr>
        <p:spPr bwMode="auto">
          <a:xfrm>
            <a:off x="1935695" y="6381751"/>
            <a:ext cx="3491346"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eaLnBrk="0" hangingPunct="0">
              <a:lnSpc>
                <a:spcPct val="100000"/>
              </a:lnSpc>
              <a:defRPr kumimoji="1" sz="1000" b="0">
                <a:solidFill>
                  <a:srgbClr val="0B1A58"/>
                </a:solidFill>
                <a:latin typeface="Arial" pitchFamily="34" charset="0"/>
                <a:cs typeface="Arial" pitchFamily="34" charset="0"/>
              </a:defRPr>
            </a:lvl1pPr>
          </a:lstStyle>
          <a:p>
            <a:endParaRPr lang="nl-NL"/>
          </a:p>
        </p:txBody>
      </p:sp>
      <p:sp>
        <p:nvSpPr>
          <p:cNvPr id="88102" name="Rectangle 38"/>
          <p:cNvSpPr>
            <a:spLocks noGrp="1" noChangeArrowheads="1"/>
          </p:cNvSpPr>
          <p:nvPr>
            <p:ph type="sldNum" sz="quarter" idx="4"/>
          </p:nvPr>
        </p:nvSpPr>
        <p:spPr bwMode="auto">
          <a:xfrm>
            <a:off x="1405314" y="6381751"/>
            <a:ext cx="556396"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algn="l" defTabSz="914400" rtl="0" eaLnBrk="0" latinLnBrk="0" hangingPunct="0">
              <a:lnSpc>
                <a:spcPct val="100000"/>
              </a:lnSpc>
              <a:defRPr kumimoji="1" lang="nl-NL" sz="1000" b="0" kern="1200" smtClean="0">
                <a:solidFill>
                  <a:srgbClr val="0B1A58"/>
                </a:solidFill>
                <a:latin typeface="Arial" pitchFamily="34" charset="0"/>
                <a:ea typeface="+mn-ea"/>
                <a:cs typeface="Arial" pitchFamily="34" charset="0"/>
              </a:defRPr>
            </a:lvl1pPr>
          </a:lstStyle>
          <a:p>
            <a:fld id="{11DD61F2-1B46-4395-9E9C-1ED1DF9C4869}" type="slidenum">
              <a:rPr lang="nl-NL" smtClean="0"/>
              <a:pPr/>
              <a:t>‹nr.›</a:t>
            </a:fld>
            <a:endParaRPr lang="nl-NL"/>
          </a:p>
        </p:txBody>
      </p:sp>
      <p:pic>
        <p:nvPicPr>
          <p:cNvPr id="1026" name="Picture 2"/>
          <p:cNvPicPr>
            <a:picLocks noChangeAspect="1" noChangeArrowheads="1"/>
          </p:cNvPicPr>
          <p:nvPr/>
        </p:nvPicPr>
        <p:blipFill>
          <a:blip r:embed="rId15" cstate="print"/>
          <a:srcRect/>
          <a:stretch>
            <a:fillRect/>
          </a:stretch>
        </p:blipFill>
        <p:spPr bwMode="auto">
          <a:xfrm>
            <a:off x="0" y="5364215"/>
            <a:ext cx="1427163" cy="914400"/>
          </a:xfrm>
          <a:prstGeom prst="rect">
            <a:avLst/>
          </a:prstGeom>
          <a:noFill/>
          <a:ln w="9525">
            <a:noFill/>
            <a:miter lim="800000"/>
            <a:headEnd/>
            <a:tailEnd/>
          </a:ln>
        </p:spPr>
      </p:pic>
      <p:pic>
        <p:nvPicPr>
          <p:cNvPr id="8" name="Picture 2"/>
          <p:cNvPicPr>
            <a:picLocks noChangeAspect="1" noChangeArrowheads="1"/>
          </p:cNvPicPr>
          <p:nvPr/>
        </p:nvPicPr>
        <p:blipFill>
          <a:blip r:embed="rId16" cstate="print"/>
          <a:srcRect/>
          <a:stretch>
            <a:fillRect/>
          </a:stretch>
        </p:blipFill>
        <p:spPr bwMode="auto">
          <a:xfrm>
            <a:off x="0" y="760717"/>
            <a:ext cx="9144000" cy="195263"/>
          </a:xfrm>
          <a:prstGeom prst="rect">
            <a:avLst/>
          </a:prstGeom>
          <a:noFill/>
          <a:ln w="9525">
            <a:noFill/>
            <a:miter lim="800000"/>
            <a:headEnd/>
            <a:tailEnd/>
          </a:ln>
        </p:spPr>
      </p:pic>
      <p:pic>
        <p:nvPicPr>
          <p:cNvPr id="9" name="Afbeelding 8" descr="logo-international-transparant.png"/>
          <p:cNvPicPr>
            <a:picLocks noChangeAspect="1"/>
          </p:cNvPicPr>
          <p:nvPr/>
        </p:nvPicPr>
        <p:blipFill>
          <a:blip r:embed="rId17" cstate="print"/>
          <a:stretch>
            <a:fillRect/>
          </a:stretch>
        </p:blipFill>
        <p:spPr>
          <a:xfrm>
            <a:off x="6048000" y="180000"/>
            <a:ext cx="2519476" cy="505261"/>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700" r:id="rId12"/>
    <p:sldLayoutId id="2147483701" r:id="rId13"/>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lang="nl-NL" sz="2600" b="1" baseline="0" smtClean="0">
          <a:solidFill>
            <a:srgbClr val="E11837"/>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3200" b="1">
          <a:solidFill>
            <a:srgbClr val="000050"/>
          </a:solidFill>
          <a:latin typeface="OfficinaSans" pitchFamily="2" charset="0"/>
        </a:defRPr>
      </a:lvl2pPr>
      <a:lvl3pPr algn="l" rtl="0" eaLnBrk="1" fontAlgn="base" hangingPunct="1">
        <a:lnSpc>
          <a:spcPct val="90000"/>
        </a:lnSpc>
        <a:spcBef>
          <a:spcPct val="0"/>
        </a:spcBef>
        <a:spcAft>
          <a:spcPct val="0"/>
        </a:spcAft>
        <a:defRPr sz="3200" b="1">
          <a:solidFill>
            <a:srgbClr val="000050"/>
          </a:solidFill>
          <a:latin typeface="OfficinaSans" pitchFamily="2" charset="0"/>
        </a:defRPr>
      </a:lvl3pPr>
      <a:lvl4pPr algn="l" rtl="0" eaLnBrk="1" fontAlgn="base" hangingPunct="1">
        <a:lnSpc>
          <a:spcPct val="90000"/>
        </a:lnSpc>
        <a:spcBef>
          <a:spcPct val="0"/>
        </a:spcBef>
        <a:spcAft>
          <a:spcPct val="0"/>
        </a:spcAft>
        <a:defRPr sz="3200" b="1">
          <a:solidFill>
            <a:srgbClr val="000050"/>
          </a:solidFill>
          <a:latin typeface="OfficinaSans" pitchFamily="2" charset="0"/>
        </a:defRPr>
      </a:lvl4pPr>
      <a:lvl5pPr algn="l" rtl="0" eaLnBrk="1" fontAlgn="base" hangingPunct="1">
        <a:lnSpc>
          <a:spcPct val="90000"/>
        </a:lnSpc>
        <a:spcBef>
          <a:spcPct val="0"/>
        </a:spcBef>
        <a:spcAft>
          <a:spcPct val="0"/>
        </a:spcAft>
        <a:defRPr sz="3200" b="1">
          <a:solidFill>
            <a:srgbClr val="000050"/>
          </a:solidFill>
          <a:latin typeface="OfficinaSans" pitchFamily="2" charset="0"/>
        </a:defRPr>
      </a:lvl5pPr>
      <a:lvl6pPr marL="457200" algn="l" rtl="0" eaLnBrk="1" fontAlgn="base" hangingPunct="1">
        <a:lnSpc>
          <a:spcPct val="90000"/>
        </a:lnSpc>
        <a:spcBef>
          <a:spcPct val="0"/>
        </a:spcBef>
        <a:spcAft>
          <a:spcPct val="0"/>
        </a:spcAft>
        <a:defRPr sz="3200" b="1">
          <a:solidFill>
            <a:srgbClr val="000050"/>
          </a:solidFill>
          <a:latin typeface="OfficinaSans" pitchFamily="2" charset="0"/>
        </a:defRPr>
      </a:lvl6pPr>
      <a:lvl7pPr marL="914400" algn="l" rtl="0" eaLnBrk="1" fontAlgn="base" hangingPunct="1">
        <a:lnSpc>
          <a:spcPct val="90000"/>
        </a:lnSpc>
        <a:spcBef>
          <a:spcPct val="0"/>
        </a:spcBef>
        <a:spcAft>
          <a:spcPct val="0"/>
        </a:spcAft>
        <a:defRPr sz="3200" b="1">
          <a:solidFill>
            <a:srgbClr val="000050"/>
          </a:solidFill>
          <a:latin typeface="OfficinaSans" pitchFamily="2" charset="0"/>
        </a:defRPr>
      </a:lvl7pPr>
      <a:lvl8pPr marL="1371600" algn="l" rtl="0" eaLnBrk="1" fontAlgn="base" hangingPunct="1">
        <a:lnSpc>
          <a:spcPct val="90000"/>
        </a:lnSpc>
        <a:spcBef>
          <a:spcPct val="0"/>
        </a:spcBef>
        <a:spcAft>
          <a:spcPct val="0"/>
        </a:spcAft>
        <a:defRPr sz="3200" b="1">
          <a:solidFill>
            <a:srgbClr val="000050"/>
          </a:solidFill>
          <a:latin typeface="OfficinaSans" pitchFamily="2" charset="0"/>
        </a:defRPr>
      </a:lvl8pPr>
      <a:lvl9pPr marL="1828800" algn="l" rtl="0" eaLnBrk="1" fontAlgn="base" hangingPunct="1">
        <a:lnSpc>
          <a:spcPct val="90000"/>
        </a:lnSpc>
        <a:spcBef>
          <a:spcPct val="0"/>
        </a:spcBef>
        <a:spcAft>
          <a:spcPct val="0"/>
        </a:spcAft>
        <a:defRPr sz="3200" b="1">
          <a:solidFill>
            <a:srgbClr val="000050"/>
          </a:solidFill>
          <a:latin typeface="OfficinaSans" pitchFamily="2" charset="0"/>
        </a:defRPr>
      </a:lvl9pPr>
    </p:titleStyle>
    <p:bodyStyle>
      <a:lvl1pPr marL="342900" indent="-342900" algn="l" rtl="0" eaLnBrk="1" fontAlgn="base" hangingPunct="1">
        <a:lnSpc>
          <a:spcPct val="110000"/>
        </a:lnSpc>
        <a:spcBef>
          <a:spcPct val="20000"/>
        </a:spcBef>
        <a:spcAft>
          <a:spcPct val="0"/>
        </a:spcAft>
        <a:buClr>
          <a:srgbClr val="000050"/>
        </a:buClr>
        <a:buSzPct val="60000"/>
        <a:buFont typeface="Wingdings" pitchFamily="2" charset="2"/>
        <a:buChar char="l"/>
        <a:defRPr sz="2600" b="1">
          <a:solidFill>
            <a:srgbClr val="0B1A58"/>
          </a:solidFill>
          <a:latin typeface="Arial" pitchFamily="34" charset="0"/>
          <a:ea typeface="+mn-ea"/>
          <a:cs typeface="Arial" pitchFamily="34" charset="0"/>
        </a:defRPr>
      </a:lvl1pPr>
      <a:lvl2pPr marL="712788" indent="-357188" algn="l" rtl="0" eaLnBrk="1" fontAlgn="base" hangingPunct="1">
        <a:lnSpc>
          <a:spcPct val="110000"/>
        </a:lnSpc>
        <a:spcBef>
          <a:spcPct val="20000"/>
        </a:spcBef>
        <a:spcAft>
          <a:spcPct val="0"/>
        </a:spcAft>
        <a:buClr>
          <a:schemeClr val="tx1"/>
        </a:buClr>
        <a:buSzPct val="75000"/>
        <a:buChar char="–"/>
        <a:defRPr sz="2300" b="1">
          <a:solidFill>
            <a:srgbClr val="0B1A58"/>
          </a:solidFill>
          <a:latin typeface="Arial" pitchFamily="34" charset="0"/>
          <a:cs typeface="Arial" pitchFamily="34" charset="0"/>
        </a:defRPr>
      </a:lvl2pPr>
      <a:lvl3pPr marL="985838" indent="-273050" algn="l" rtl="0" eaLnBrk="1" fontAlgn="base" hangingPunct="1">
        <a:lnSpc>
          <a:spcPct val="110000"/>
        </a:lnSpc>
        <a:spcBef>
          <a:spcPct val="20000"/>
        </a:spcBef>
        <a:spcAft>
          <a:spcPct val="0"/>
        </a:spcAft>
        <a:buClr>
          <a:srgbClr val="000050"/>
        </a:buClr>
        <a:buSzPct val="90000"/>
        <a:buFont typeface="Arial" pitchFamily="34" charset="0"/>
        <a:buChar char="•"/>
        <a:defRPr sz="2000" b="1">
          <a:solidFill>
            <a:srgbClr val="0B1A58"/>
          </a:solidFill>
          <a:latin typeface="Arial" pitchFamily="34" charset="0"/>
          <a:cs typeface="Arial" pitchFamily="34" charset="0"/>
        </a:defRPr>
      </a:lvl3pPr>
      <a:lvl4pPr marL="1258888" indent="-273050" algn="l" rtl="0" eaLnBrk="1" fontAlgn="base" hangingPunct="1">
        <a:spcBef>
          <a:spcPct val="20000"/>
        </a:spcBef>
        <a:spcAft>
          <a:spcPct val="0"/>
        </a:spcAft>
        <a:buClr>
          <a:schemeClr val="tx1"/>
        </a:buClr>
        <a:buSzPct val="80000"/>
        <a:buChar char="–"/>
        <a:defRPr sz="1600">
          <a:solidFill>
            <a:srgbClr val="0B1A58"/>
          </a:solidFill>
          <a:latin typeface="Arial" pitchFamily="34" charset="0"/>
          <a:cs typeface="Arial" pitchFamily="34" charset="0"/>
        </a:defRPr>
      </a:lvl4pPr>
      <a:lvl5pPr marL="1520825" indent="-261938" algn="l" rtl="0" eaLnBrk="1" fontAlgn="base" hangingPunct="1">
        <a:spcBef>
          <a:spcPct val="20000"/>
        </a:spcBef>
        <a:spcAft>
          <a:spcPct val="0"/>
        </a:spcAft>
        <a:buClr>
          <a:schemeClr val="tx1"/>
        </a:buClr>
        <a:buSzPct val="50000"/>
        <a:buFont typeface="Wingdings" pitchFamily="2" charset="2"/>
        <a:buChar char="l"/>
        <a:defRPr sz="1400">
          <a:solidFill>
            <a:srgbClr val="0B1A58"/>
          </a:solidFill>
          <a:latin typeface="Arial" pitchFamily="34" charset="0"/>
          <a:cs typeface="Arial" pitchFamily="34" charset="0"/>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sz="quarter"/>
          </p:nvPr>
        </p:nvSpPr>
        <p:spPr/>
        <p:txBody>
          <a:bodyPr/>
          <a:lstStyle/>
          <a:p>
            <a:r>
              <a:rPr lang="nl-NL" smtClean="0"/>
              <a:t>[BV-1]             I-Propedeuse</a:t>
            </a:r>
            <a:endParaRPr lang="nl-NL" dirty="0"/>
          </a:p>
        </p:txBody>
      </p:sp>
      <p:sp>
        <p:nvSpPr>
          <p:cNvPr id="8" name="Ondertitel 7"/>
          <p:cNvSpPr>
            <a:spLocks noGrp="1"/>
          </p:cNvSpPr>
          <p:nvPr>
            <p:ph type="subTitle" idx="4294967295"/>
          </p:nvPr>
        </p:nvSpPr>
        <p:spPr>
          <a:xfrm>
            <a:off x="6120000" y="3780000"/>
            <a:ext cx="2340259" cy="459090"/>
          </a:xfrm>
        </p:spPr>
        <p:txBody>
          <a:bodyPr/>
          <a:lstStyle/>
          <a:p>
            <a:pPr algn="ctr">
              <a:buNone/>
            </a:pPr>
            <a:r>
              <a:rPr lang="nl-NL" sz="1600" dirty="0" smtClean="0"/>
              <a:t>2013-2014</a:t>
            </a:r>
          </a:p>
          <a:p>
            <a:pPr algn="ctr">
              <a:buNone/>
            </a:pPr>
            <a:endParaRPr lang="nl-NL" sz="1600" dirty="0"/>
          </a:p>
          <a:p>
            <a:pPr algn="ctr">
              <a:buNone/>
            </a:pPr>
            <a:r>
              <a:rPr lang="nl-NL" sz="1600" dirty="0" smtClean="0"/>
              <a:t>Projectmanagement in het I project</a:t>
            </a:r>
            <a:endParaRPr lang="nl-NL" sz="1600" dirty="0"/>
          </a:p>
        </p:txBody>
      </p:sp>
      <p:pic>
        <p:nvPicPr>
          <p:cNvPr id="1026" name="Picture 2"/>
          <p:cNvPicPr>
            <a:picLocks noChangeAspect="1" noChangeArrowheads="1"/>
          </p:cNvPicPr>
          <p:nvPr/>
        </p:nvPicPr>
        <p:blipFill>
          <a:blip r:embed="rId2" cstate="print"/>
          <a:srcRect/>
          <a:stretch>
            <a:fillRect/>
          </a:stretch>
        </p:blipFill>
        <p:spPr bwMode="auto">
          <a:xfrm>
            <a:off x="1421650" y="773705"/>
            <a:ext cx="7181850" cy="109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nl-NL" dirty="0" smtClean="0"/>
              <a:t>2  De </a:t>
            </a:r>
            <a:r>
              <a:rPr lang="nl-NL" dirty="0"/>
              <a:t>opdracht en de opdrachtgever</a:t>
            </a:r>
            <a:endParaRPr lang="en-GB" dirty="0"/>
          </a:p>
        </p:txBody>
      </p:sp>
      <p:sp>
        <p:nvSpPr>
          <p:cNvPr id="82947" name="Rectangle 3"/>
          <p:cNvSpPr>
            <a:spLocks noGrp="1" noChangeArrowheads="1"/>
          </p:cNvSpPr>
          <p:nvPr>
            <p:ph type="body" idx="1"/>
          </p:nvPr>
        </p:nvSpPr>
        <p:spPr>
          <a:xfrm>
            <a:off x="1577008" y="1772816"/>
            <a:ext cx="7566992" cy="3961035"/>
          </a:xfrm>
        </p:spPr>
        <p:txBody>
          <a:bodyPr/>
          <a:lstStyle/>
          <a:p>
            <a:pPr>
              <a:buNone/>
            </a:pPr>
            <a:r>
              <a:rPr lang="nl-NL" sz="2400" dirty="0"/>
              <a:t>De manier waarop een opdracht moet worden uitgevoerd (de weg waarlangs het eindresultaat kan worden bereikt) wordt bepaald door:</a:t>
            </a:r>
          </a:p>
          <a:p>
            <a:pPr>
              <a:buFont typeface="Wingdings" pitchFamily="2" charset="2"/>
              <a:buNone/>
            </a:pPr>
            <a:endParaRPr lang="nl-NL" sz="1000" dirty="0"/>
          </a:p>
          <a:p>
            <a:pPr lvl="2"/>
            <a:r>
              <a:rPr lang="nl-NL" sz="2000" dirty="0"/>
              <a:t>Hoe de opdracht is geformuleerd</a:t>
            </a:r>
          </a:p>
          <a:p>
            <a:pPr lvl="2"/>
            <a:r>
              <a:rPr lang="nl-NL" sz="2000" dirty="0"/>
              <a:t>Wensen van de opdrachtgever m.b.t. kwaliteit, oplevering en mogelijkheid tot wijziging van functionaliteit</a:t>
            </a:r>
          </a:p>
          <a:p>
            <a:pPr lvl="2"/>
            <a:r>
              <a:rPr lang="nl-NL" sz="2000" dirty="0"/>
              <a:t>Het beschikbare budget</a:t>
            </a:r>
          </a:p>
          <a:p>
            <a:pPr lvl="2"/>
            <a:r>
              <a:rPr lang="nl-NL" sz="2000" dirty="0"/>
              <a:t>De beschikbare </a:t>
            </a:r>
            <a:r>
              <a:rPr lang="nl-NL" sz="2000" dirty="0" smtClean="0"/>
              <a:t>tijd</a:t>
            </a:r>
          </a:p>
          <a:p>
            <a:pPr lvl="2">
              <a:buNone/>
            </a:pPr>
            <a:endParaRPr lang="nl-NL" sz="2000" dirty="0"/>
          </a:p>
          <a:p>
            <a:pPr>
              <a:buNone/>
            </a:pPr>
            <a:r>
              <a:rPr lang="nl-NL" sz="2400" dirty="0" smtClean="0"/>
              <a:t>Dan </a:t>
            </a:r>
            <a:r>
              <a:rPr lang="nl-NL" sz="2400" dirty="0"/>
              <a:t>komt het aan op jouw </a:t>
            </a:r>
            <a:r>
              <a:rPr lang="nl-NL" sz="2400" dirty="0" smtClean="0"/>
              <a:t>managementvaardigheden…</a:t>
            </a:r>
            <a:endParaRPr lang="en-GB" sz="2400"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475656" y="260648"/>
            <a:ext cx="8229600" cy="1143000"/>
          </a:xfrm>
        </p:spPr>
        <p:txBody>
          <a:bodyPr/>
          <a:lstStyle/>
          <a:p>
            <a:r>
              <a:rPr lang="nl-NL" dirty="0" smtClean="0"/>
              <a:t>2  De </a:t>
            </a:r>
            <a:r>
              <a:rPr lang="nl-NL" dirty="0"/>
              <a:t>opdracht en de opdrachtgever</a:t>
            </a:r>
            <a:endParaRPr lang="en-GB" dirty="0"/>
          </a:p>
        </p:txBody>
      </p:sp>
      <p:sp>
        <p:nvSpPr>
          <p:cNvPr id="69635" name="Rectangle 3"/>
          <p:cNvSpPr>
            <a:spLocks noGrp="1" noChangeArrowheads="1"/>
          </p:cNvSpPr>
          <p:nvPr>
            <p:ph type="body" idx="1"/>
          </p:nvPr>
        </p:nvSpPr>
        <p:spPr>
          <a:xfrm>
            <a:off x="1371600" y="1556792"/>
            <a:ext cx="7772400" cy="4724400"/>
          </a:xfrm>
        </p:spPr>
        <p:txBody>
          <a:bodyPr/>
          <a:lstStyle/>
          <a:p>
            <a:pPr>
              <a:lnSpc>
                <a:spcPct val="90000"/>
              </a:lnSpc>
              <a:buNone/>
            </a:pPr>
            <a:r>
              <a:rPr lang="nl-NL" b="1" dirty="0"/>
              <a:t>Communiceren</a:t>
            </a:r>
            <a:r>
              <a:rPr lang="nl-NL" dirty="0"/>
              <a:t> met de opdrachtgever:</a:t>
            </a:r>
          </a:p>
          <a:p>
            <a:pPr>
              <a:lnSpc>
                <a:spcPct val="90000"/>
              </a:lnSpc>
              <a:buFont typeface="Wingdings" pitchFamily="2" charset="2"/>
              <a:buNone/>
            </a:pPr>
            <a:endParaRPr lang="nl-NL" sz="1000" dirty="0"/>
          </a:p>
          <a:p>
            <a:pPr lvl="1">
              <a:lnSpc>
                <a:spcPct val="90000"/>
              </a:lnSpc>
            </a:pPr>
            <a:r>
              <a:rPr lang="nl-NL" sz="2400" u="sng" dirty="0" smtClean="0">
                <a:solidFill>
                  <a:schemeClr val="tx2"/>
                </a:solidFill>
              </a:rPr>
              <a:t>Regelmatig</a:t>
            </a:r>
            <a:r>
              <a:rPr lang="nl-NL" sz="2400" u="sng" dirty="0">
                <a:solidFill>
                  <a:schemeClr val="tx2"/>
                </a:solidFill>
              </a:rPr>
              <a:t>:</a:t>
            </a:r>
            <a:r>
              <a:rPr lang="nl-NL" sz="2400" u="sng" dirty="0">
                <a:solidFill>
                  <a:srgbClr val="FF3300"/>
                </a:solidFill>
              </a:rPr>
              <a:t> </a:t>
            </a:r>
          </a:p>
          <a:p>
            <a:pPr lvl="2">
              <a:lnSpc>
                <a:spcPct val="90000"/>
              </a:lnSpc>
            </a:pPr>
            <a:r>
              <a:rPr lang="nl-NL" dirty="0" smtClean="0"/>
              <a:t>duidelijkheid krijgen over de opdracht</a:t>
            </a:r>
          </a:p>
          <a:p>
            <a:pPr lvl="2">
              <a:lnSpc>
                <a:spcPct val="90000"/>
              </a:lnSpc>
            </a:pPr>
            <a:r>
              <a:rPr lang="nl-NL" dirty="0" smtClean="0"/>
              <a:t>informeren </a:t>
            </a:r>
            <a:r>
              <a:rPr lang="nl-NL" dirty="0"/>
              <a:t>over hetgeen tot op dat moment is gerealiseerd </a:t>
            </a:r>
          </a:p>
          <a:p>
            <a:pPr lvl="2">
              <a:lnSpc>
                <a:spcPct val="90000"/>
              </a:lnSpc>
            </a:pPr>
            <a:r>
              <a:rPr lang="nl-NL" dirty="0"/>
              <a:t>inzicht geven in hetgeen nog gedaan moet worden om het eindproduct volledig te realiseren</a:t>
            </a:r>
          </a:p>
          <a:p>
            <a:pPr lvl="2">
              <a:lnSpc>
                <a:spcPct val="90000"/>
              </a:lnSpc>
            </a:pPr>
            <a:r>
              <a:rPr lang="nl-NL" dirty="0" smtClean="0"/>
              <a:t>eventueel </a:t>
            </a:r>
            <a:r>
              <a:rPr lang="nl-NL" dirty="0"/>
              <a:t>informeren over organisatie, werkwijze, enz.</a:t>
            </a:r>
          </a:p>
          <a:p>
            <a:pPr lvl="1">
              <a:lnSpc>
                <a:spcPct val="90000"/>
              </a:lnSpc>
            </a:pPr>
            <a:r>
              <a:rPr lang="nl-NL" sz="2400" u="sng" dirty="0">
                <a:solidFill>
                  <a:schemeClr val="tx2"/>
                </a:solidFill>
              </a:rPr>
              <a:t>Aan het eind</a:t>
            </a:r>
            <a:r>
              <a:rPr lang="nl-NL" sz="2400" dirty="0">
                <a:solidFill>
                  <a:srgbClr val="FF3300"/>
                </a:solidFill>
              </a:rPr>
              <a:t> </a:t>
            </a:r>
            <a:r>
              <a:rPr lang="nl-NL" sz="2400" dirty="0"/>
              <a:t>verantwoording afleggen</a:t>
            </a:r>
            <a:endParaRPr lang="en-GB" sz="1400"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pic>
        <p:nvPicPr>
          <p:cNvPr id="5" name="Tijdelijke aanduiding voor inhoud 3" descr="projectoverzicht.jpg"/>
          <p:cNvPicPr>
            <a:picLocks noGrp="1" noChangeAspect="1"/>
          </p:cNvPicPr>
          <p:nvPr>
            <p:ph idx="1"/>
          </p:nvPr>
        </p:nvPicPr>
        <p:blipFill>
          <a:blip r:embed="rId2" cstate="print"/>
          <a:stretch>
            <a:fillRect/>
          </a:stretch>
        </p:blipFill>
        <p:spPr>
          <a:xfrm>
            <a:off x="1835696" y="1628800"/>
            <a:ext cx="5219666" cy="4032448"/>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547664" y="1052736"/>
            <a:ext cx="7127190" cy="504701"/>
          </a:xfrm>
        </p:spPr>
        <p:txBody>
          <a:bodyPr/>
          <a:lstStyle/>
          <a:p>
            <a:r>
              <a:rPr lang="nl-NL" sz="2400" dirty="0" smtClean="0"/>
              <a:t>3  Het </a:t>
            </a:r>
            <a:r>
              <a:rPr lang="nl-NL" sz="2400" dirty="0"/>
              <a:t>product en het </a:t>
            </a:r>
            <a:r>
              <a:rPr lang="nl-NL" sz="2400" dirty="0" smtClean="0"/>
              <a:t>proces</a:t>
            </a:r>
            <a:br>
              <a:rPr lang="nl-NL" sz="2400" dirty="0" smtClean="0"/>
            </a:br>
            <a:r>
              <a:rPr lang="nl-NL" sz="2400" dirty="0" smtClean="0"/>
              <a:t>faseren en beheersen</a:t>
            </a:r>
            <a:endParaRPr lang="en-GB" sz="2400" dirty="0"/>
          </a:p>
        </p:txBody>
      </p:sp>
      <p:sp>
        <p:nvSpPr>
          <p:cNvPr id="71683" name="Rectangle 3"/>
          <p:cNvSpPr>
            <a:spLocks noGrp="1" noChangeArrowheads="1"/>
          </p:cNvSpPr>
          <p:nvPr>
            <p:ph type="body" idx="1"/>
          </p:nvPr>
        </p:nvSpPr>
        <p:spPr/>
        <p:txBody>
          <a:bodyPr/>
          <a:lstStyle/>
          <a:p>
            <a:r>
              <a:rPr lang="nl-NL" sz="2400" dirty="0"/>
              <a:t>Activiteiten die moeten worden uitgevoerd om tot </a:t>
            </a:r>
            <a:r>
              <a:rPr lang="nl-NL" sz="2400" b="1" dirty="0"/>
              <a:t>het juiste eindproduct</a:t>
            </a:r>
            <a:r>
              <a:rPr lang="nl-NL" sz="2400" dirty="0"/>
              <a:t> te komen</a:t>
            </a:r>
          </a:p>
          <a:p>
            <a:pPr lvl="4">
              <a:buFont typeface="Wingdings" pitchFamily="2" charset="2"/>
              <a:buNone/>
            </a:pPr>
            <a:r>
              <a:rPr lang="nl-NL" sz="2400" i="1" dirty="0"/>
              <a:t>Ontwerpen, programmeren, testen</a:t>
            </a:r>
          </a:p>
          <a:p>
            <a:pPr lvl="4">
              <a:buFont typeface="Wingdings" pitchFamily="2" charset="2"/>
              <a:buNone/>
            </a:pPr>
            <a:endParaRPr lang="nl-NL" sz="2400" dirty="0"/>
          </a:p>
          <a:p>
            <a:r>
              <a:rPr lang="en-GB" sz="2400" dirty="0" err="1"/>
              <a:t>Activiteiten</a:t>
            </a:r>
            <a:r>
              <a:rPr lang="en-GB" sz="2400" dirty="0"/>
              <a:t> die </a:t>
            </a:r>
            <a:r>
              <a:rPr lang="en-GB" sz="2400" dirty="0" err="1"/>
              <a:t>moeten</a:t>
            </a:r>
            <a:r>
              <a:rPr lang="en-GB" sz="2400" dirty="0"/>
              <a:t> </a:t>
            </a:r>
            <a:r>
              <a:rPr lang="en-GB" sz="2400" dirty="0" err="1"/>
              <a:t>worden</a:t>
            </a:r>
            <a:r>
              <a:rPr lang="en-GB" sz="2400" dirty="0"/>
              <a:t> </a:t>
            </a:r>
            <a:r>
              <a:rPr lang="en-GB" sz="2400" dirty="0" err="1"/>
              <a:t>uitgevoerd</a:t>
            </a:r>
            <a:r>
              <a:rPr lang="en-GB" sz="2400" dirty="0"/>
              <a:t> </a:t>
            </a:r>
            <a:r>
              <a:rPr lang="en-GB" sz="2400" dirty="0" err="1"/>
              <a:t>om</a:t>
            </a:r>
            <a:r>
              <a:rPr lang="en-GB" sz="2400" dirty="0"/>
              <a:t> </a:t>
            </a:r>
            <a:r>
              <a:rPr lang="en-GB" sz="2400" b="1" dirty="0"/>
              <a:t>op </a:t>
            </a:r>
            <a:r>
              <a:rPr lang="en-GB" sz="2400" b="1" dirty="0" err="1"/>
              <a:t>effectieve</a:t>
            </a:r>
            <a:r>
              <a:rPr lang="en-GB" sz="2400" b="1" dirty="0"/>
              <a:t> en </a:t>
            </a:r>
            <a:r>
              <a:rPr lang="en-GB" sz="2400" b="1" dirty="0" err="1"/>
              <a:t>efficiente</a:t>
            </a:r>
            <a:r>
              <a:rPr lang="en-GB" sz="2400" b="1" dirty="0"/>
              <a:t> </a:t>
            </a:r>
            <a:r>
              <a:rPr lang="en-GB" sz="2400" b="1" dirty="0" err="1"/>
              <a:t>wijze</a:t>
            </a:r>
            <a:r>
              <a:rPr lang="en-GB" sz="2400" dirty="0"/>
              <a:t> tot het </a:t>
            </a:r>
            <a:r>
              <a:rPr lang="en-GB" sz="2400" dirty="0" err="1"/>
              <a:t>eindproduct</a:t>
            </a:r>
            <a:r>
              <a:rPr lang="en-GB" sz="2400" dirty="0"/>
              <a:t> </a:t>
            </a:r>
            <a:r>
              <a:rPr lang="en-GB" sz="2400" dirty="0" err="1"/>
              <a:t>te</a:t>
            </a:r>
            <a:r>
              <a:rPr lang="en-GB" sz="2400" dirty="0"/>
              <a:t> </a:t>
            </a:r>
            <a:r>
              <a:rPr lang="en-GB" sz="2400" dirty="0" err="1"/>
              <a:t>komen</a:t>
            </a:r>
            <a:endParaRPr lang="en-GB" sz="2400" dirty="0"/>
          </a:p>
          <a:p>
            <a:pPr lvl="4">
              <a:buFont typeface="Wingdings" pitchFamily="2" charset="2"/>
              <a:buNone/>
            </a:pPr>
            <a:r>
              <a:rPr lang="en-GB" sz="2400" i="1" dirty="0" err="1"/>
              <a:t>Werk</a:t>
            </a:r>
            <a:r>
              <a:rPr lang="en-GB" sz="2400" i="1" dirty="0"/>
              <a:t> </a:t>
            </a:r>
            <a:r>
              <a:rPr lang="en-GB" sz="2400" i="1" dirty="0" err="1"/>
              <a:t>verdelen</a:t>
            </a:r>
            <a:r>
              <a:rPr lang="en-GB" sz="2400" i="1" dirty="0"/>
              <a:t>, </a:t>
            </a:r>
            <a:r>
              <a:rPr lang="en-GB" sz="2400" i="1" dirty="0" err="1"/>
              <a:t>werk</a:t>
            </a:r>
            <a:r>
              <a:rPr lang="en-GB" sz="2400" i="1" dirty="0"/>
              <a:t> </a:t>
            </a:r>
            <a:r>
              <a:rPr lang="en-GB" sz="2400" i="1" dirty="0" err="1"/>
              <a:t>overdragen</a:t>
            </a:r>
            <a:r>
              <a:rPr lang="en-GB" sz="2400" i="1" dirty="0"/>
              <a:t>, </a:t>
            </a:r>
          </a:p>
          <a:p>
            <a:pPr lvl="4">
              <a:buFont typeface="Wingdings" pitchFamily="2" charset="2"/>
              <a:buNone/>
            </a:pPr>
            <a:r>
              <a:rPr lang="en-GB" sz="2400" i="1" dirty="0" err="1"/>
              <a:t>elkaar</a:t>
            </a:r>
            <a:r>
              <a:rPr lang="en-GB" sz="2400" i="1" dirty="0"/>
              <a:t> </a:t>
            </a:r>
            <a:r>
              <a:rPr lang="en-GB" sz="2400" i="1" dirty="0" err="1"/>
              <a:t>informeren</a:t>
            </a:r>
            <a:r>
              <a:rPr lang="en-GB" sz="2400" i="1" dirty="0"/>
              <a:t>, </a:t>
            </a:r>
            <a:r>
              <a:rPr lang="en-GB" sz="2400" i="1" dirty="0" err="1"/>
              <a:t>beslissingen</a:t>
            </a:r>
            <a:r>
              <a:rPr lang="en-GB" sz="2400" i="1" dirty="0"/>
              <a:t> </a:t>
            </a:r>
            <a:r>
              <a:rPr lang="en-GB" sz="2400" i="1" dirty="0" err="1"/>
              <a:t>nemen</a:t>
            </a:r>
            <a:endParaRPr lang="en-GB" sz="2400" i="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left)">
                                      <p:cBhvr>
                                        <p:cTn id="7" dur="500"/>
                                        <p:tgtEl>
                                          <p:spTgt spid="7168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1683">
                                            <p:txEl>
                                              <p:pRg st="1" end="1"/>
                                            </p:txEl>
                                          </p:spTgt>
                                        </p:tgtEl>
                                        <p:attrNameLst>
                                          <p:attrName>style.visibility</p:attrName>
                                        </p:attrNameLst>
                                      </p:cBhvr>
                                      <p:to>
                                        <p:strVal val="visible"/>
                                      </p:to>
                                    </p:set>
                                    <p:animEffect transition="in" filter="wipe(left)">
                                      <p:cBhvr>
                                        <p:cTn id="10" dur="500"/>
                                        <p:tgtEl>
                                          <p:spTgt spid="716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animEffect transition="in" filter="wipe(left)">
                                      <p:cBhvr>
                                        <p:cTn id="15" dur="500"/>
                                        <p:tgtEl>
                                          <p:spTgt spid="71683">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1683">
                                            <p:txEl>
                                              <p:pRg st="4" end="4"/>
                                            </p:txEl>
                                          </p:spTgt>
                                        </p:tgtEl>
                                        <p:attrNameLst>
                                          <p:attrName>style.visibility</p:attrName>
                                        </p:attrNameLst>
                                      </p:cBhvr>
                                      <p:to>
                                        <p:strVal val="visible"/>
                                      </p:to>
                                    </p:set>
                                    <p:animEffect transition="in" filter="wipe(left)">
                                      <p:cBhvr>
                                        <p:cTn id="18" dur="500"/>
                                        <p:tgtEl>
                                          <p:spTgt spid="71683">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1683">
                                            <p:txEl>
                                              <p:pRg st="5" end="5"/>
                                            </p:txEl>
                                          </p:spTgt>
                                        </p:tgtEl>
                                        <p:attrNameLst>
                                          <p:attrName>style.visibility</p:attrName>
                                        </p:attrNameLst>
                                      </p:cBhvr>
                                      <p:to>
                                        <p:strVal val="visible"/>
                                      </p:to>
                                    </p:set>
                                    <p:animEffect transition="in" filter="wipe(left)">
                                      <p:cBhvr>
                                        <p:cTn id="21" dur="500"/>
                                        <p:tgtEl>
                                          <p:spTgt spid="71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75656" y="1052736"/>
            <a:ext cx="7127190" cy="504701"/>
          </a:xfrm>
        </p:spPr>
        <p:txBody>
          <a:bodyPr/>
          <a:lstStyle/>
          <a:p>
            <a:r>
              <a:rPr lang="en-US" dirty="0" smtClean="0"/>
              <a:t>3  Het </a:t>
            </a:r>
            <a:r>
              <a:rPr lang="en-US" dirty="0"/>
              <a:t>product en het </a:t>
            </a:r>
            <a:r>
              <a:rPr lang="en-US" dirty="0" err="1" smtClean="0"/>
              <a:t>proces</a:t>
            </a:r>
            <a:r>
              <a:rPr lang="en-US" dirty="0" smtClean="0"/>
              <a:t/>
            </a:r>
            <a:br>
              <a:rPr lang="en-US" dirty="0" smtClean="0"/>
            </a:br>
            <a:r>
              <a:rPr lang="en-US" sz="2400" dirty="0" err="1" smtClean="0"/>
              <a:t>faseren</a:t>
            </a:r>
            <a:r>
              <a:rPr lang="en-US" sz="2400" dirty="0" smtClean="0"/>
              <a:t> en </a:t>
            </a:r>
            <a:r>
              <a:rPr lang="en-US" sz="2400" dirty="0" err="1" smtClean="0"/>
              <a:t>beheersen</a:t>
            </a:r>
            <a:endParaRPr lang="nl-NL" dirty="0"/>
          </a:p>
        </p:txBody>
      </p:sp>
      <p:sp>
        <p:nvSpPr>
          <p:cNvPr id="45059" name="Rectangle 3"/>
          <p:cNvSpPr>
            <a:spLocks noGrp="1" noChangeArrowheads="1"/>
          </p:cNvSpPr>
          <p:nvPr>
            <p:ph type="body" idx="1"/>
          </p:nvPr>
        </p:nvSpPr>
        <p:spPr>
          <a:xfrm>
            <a:off x="1259632" y="1988840"/>
            <a:ext cx="7704856" cy="4454525"/>
          </a:xfrm>
        </p:spPr>
        <p:txBody>
          <a:bodyPr/>
          <a:lstStyle/>
          <a:p>
            <a:pPr>
              <a:lnSpc>
                <a:spcPct val="80000"/>
              </a:lnSpc>
            </a:pPr>
            <a:r>
              <a:rPr lang="en-US" sz="2400" dirty="0" err="1"/>
              <a:t>Er</a:t>
            </a:r>
            <a:r>
              <a:rPr lang="en-US" sz="2400" dirty="0"/>
              <a:t> is </a:t>
            </a:r>
            <a:r>
              <a:rPr lang="en-US" sz="2400" dirty="0" err="1"/>
              <a:t>een</a:t>
            </a:r>
            <a:r>
              <a:rPr lang="en-US" sz="2400" dirty="0"/>
              <a:t> </a:t>
            </a:r>
            <a:r>
              <a:rPr lang="en-US" sz="2400" dirty="0" err="1"/>
              <a:t>relatie</a:t>
            </a:r>
            <a:r>
              <a:rPr lang="en-US" sz="2400" dirty="0"/>
              <a:t> </a:t>
            </a:r>
            <a:r>
              <a:rPr lang="en-US" sz="2400" dirty="0" err="1"/>
              <a:t>tussen</a:t>
            </a:r>
            <a:r>
              <a:rPr lang="en-US" sz="2400" dirty="0"/>
              <a:t> het </a:t>
            </a:r>
            <a:r>
              <a:rPr lang="en-US" sz="2400" b="1" dirty="0"/>
              <a:t>product</a:t>
            </a:r>
            <a:r>
              <a:rPr lang="en-US" sz="2400" dirty="0"/>
              <a:t> en </a:t>
            </a:r>
            <a:r>
              <a:rPr lang="en-US" sz="2400" b="1" dirty="0" err="1"/>
              <a:t>proces</a:t>
            </a:r>
            <a:r>
              <a:rPr lang="en-US" sz="2400" b="1" dirty="0"/>
              <a:t> </a:t>
            </a:r>
          </a:p>
          <a:p>
            <a:pPr>
              <a:lnSpc>
                <a:spcPct val="80000"/>
              </a:lnSpc>
              <a:buFont typeface="Wingdings" pitchFamily="2" charset="2"/>
              <a:buNone/>
            </a:pPr>
            <a:endParaRPr lang="en-US" sz="2400" dirty="0"/>
          </a:p>
          <a:p>
            <a:pPr>
              <a:lnSpc>
                <a:spcPct val="80000"/>
              </a:lnSpc>
            </a:pPr>
            <a:r>
              <a:rPr lang="en-US" sz="2400" dirty="0" err="1"/>
              <a:t>Beheersaspecten</a:t>
            </a:r>
            <a:r>
              <a:rPr lang="en-US" sz="2400" dirty="0"/>
              <a:t>  “</a:t>
            </a:r>
            <a:r>
              <a:rPr lang="en-US" sz="2400" dirty="0">
                <a:solidFill>
                  <a:srgbClr val="FF0000"/>
                </a:solidFill>
              </a:rPr>
              <a:t>TGKIO</a:t>
            </a:r>
            <a:r>
              <a:rPr lang="en-US" sz="2400" dirty="0"/>
              <a:t>”</a:t>
            </a:r>
          </a:p>
          <a:p>
            <a:pPr>
              <a:lnSpc>
                <a:spcPct val="80000"/>
              </a:lnSpc>
              <a:buFont typeface="Wingdings" pitchFamily="2" charset="2"/>
              <a:buNone/>
            </a:pPr>
            <a:endParaRPr lang="en-US" sz="2400" dirty="0"/>
          </a:p>
          <a:p>
            <a:pPr lvl="1">
              <a:lnSpc>
                <a:spcPct val="80000"/>
              </a:lnSpc>
              <a:buClr>
                <a:schemeClr val="tx2"/>
              </a:buClr>
              <a:buFontTx/>
              <a:buChar char="•"/>
            </a:pPr>
            <a:r>
              <a:rPr lang="en-US" dirty="0" err="1"/>
              <a:t>Sturen</a:t>
            </a:r>
            <a:r>
              <a:rPr lang="en-US" dirty="0"/>
              <a:t> op </a:t>
            </a:r>
            <a:r>
              <a:rPr lang="en-US" b="1" dirty="0" err="1">
                <a:solidFill>
                  <a:srgbClr val="FF0000"/>
                </a:solidFill>
              </a:rPr>
              <a:t>T</a:t>
            </a:r>
            <a:r>
              <a:rPr lang="en-US" dirty="0" err="1"/>
              <a:t>ijd</a:t>
            </a:r>
            <a:endParaRPr lang="en-US" dirty="0"/>
          </a:p>
          <a:p>
            <a:pPr lvl="1">
              <a:lnSpc>
                <a:spcPct val="80000"/>
              </a:lnSpc>
              <a:buClr>
                <a:schemeClr val="tx2"/>
              </a:buClr>
              <a:buFontTx/>
              <a:buChar char="•"/>
            </a:pPr>
            <a:r>
              <a:rPr lang="en-US" dirty="0" err="1"/>
              <a:t>Sturen</a:t>
            </a:r>
            <a:r>
              <a:rPr lang="en-US" dirty="0"/>
              <a:t> op </a:t>
            </a:r>
            <a:r>
              <a:rPr lang="en-US" dirty="0" err="1"/>
              <a:t>middelen</a:t>
            </a:r>
            <a:r>
              <a:rPr lang="en-US" dirty="0"/>
              <a:t> (</a:t>
            </a:r>
            <a:r>
              <a:rPr lang="en-US" b="1" dirty="0">
                <a:solidFill>
                  <a:srgbClr val="FF0000"/>
                </a:solidFill>
              </a:rPr>
              <a:t>G</a:t>
            </a:r>
            <a:r>
              <a:rPr lang="en-US" dirty="0"/>
              <a:t>eld)</a:t>
            </a:r>
          </a:p>
          <a:p>
            <a:pPr lvl="1">
              <a:lnSpc>
                <a:spcPct val="80000"/>
              </a:lnSpc>
              <a:buClr>
                <a:schemeClr val="tx2"/>
              </a:buClr>
              <a:buFontTx/>
              <a:buChar char="•"/>
            </a:pPr>
            <a:r>
              <a:rPr lang="en-US" dirty="0" err="1"/>
              <a:t>Sturen</a:t>
            </a:r>
            <a:r>
              <a:rPr lang="en-US" dirty="0"/>
              <a:t> op </a:t>
            </a:r>
            <a:r>
              <a:rPr lang="en-US" b="1" dirty="0" err="1">
                <a:solidFill>
                  <a:srgbClr val="FF0000"/>
                </a:solidFill>
              </a:rPr>
              <a:t>K</a:t>
            </a:r>
            <a:r>
              <a:rPr lang="en-US" dirty="0" err="1"/>
              <a:t>waliteit</a:t>
            </a:r>
            <a:r>
              <a:rPr lang="en-US" dirty="0"/>
              <a:t> (en/of </a:t>
            </a:r>
            <a:r>
              <a:rPr lang="en-US" dirty="0" err="1"/>
              <a:t>functionaliteit</a:t>
            </a:r>
            <a:r>
              <a:rPr lang="en-US" dirty="0"/>
              <a:t>)</a:t>
            </a:r>
          </a:p>
          <a:p>
            <a:pPr lvl="1">
              <a:lnSpc>
                <a:spcPct val="80000"/>
              </a:lnSpc>
              <a:buClr>
                <a:schemeClr val="tx2"/>
              </a:buClr>
              <a:buFontTx/>
              <a:buChar char="•"/>
            </a:pPr>
            <a:r>
              <a:rPr lang="en-US" dirty="0"/>
              <a:t>De </a:t>
            </a:r>
            <a:r>
              <a:rPr lang="en-US" dirty="0" err="1"/>
              <a:t>wijze</a:t>
            </a:r>
            <a:r>
              <a:rPr lang="en-US" dirty="0"/>
              <a:t> </a:t>
            </a:r>
            <a:r>
              <a:rPr lang="en-US" dirty="0" err="1"/>
              <a:t>waarop</a:t>
            </a:r>
            <a:r>
              <a:rPr lang="en-US" dirty="0"/>
              <a:t> het project </a:t>
            </a:r>
            <a:r>
              <a:rPr lang="en-US" dirty="0" err="1"/>
              <a:t>wordt</a:t>
            </a:r>
            <a:r>
              <a:rPr lang="en-US" dirty="0"/>
              <a:t> </a:t>
            </a:r>
            <a:r>
              <a:rPr lang="en-US" dirty="0" err="1"/>
              <a:t>ge</a:t>
            </a:r>
            <a:r>
              <a:rPr lang="en-US" b="1" dirty="0" err="1">
                <a:solidFill>
                  <a:srgbClr val="FF0000"/>
                </a:solidFill>
              </a:rPr>
              <a:t>O</a:t>
            </a:r>
            <a:r>
              <a:rPr lang="en-US" dirty="0" err="1"/>
              <a:t>rganiseerd</a:t>
            </a:r>
            <a:r>
              <a:rPr lang="en-US" dirty="0"/>
              <a:t>   </a:t>
            </a:r>
          </a:p>
          <a:p>
            <a:pPr lvl="1">
              <a:lnSpc>
                <a:spcPct val="80000"/>
              </a:lnSpc>
              <a:buClr>
                <a:schemeClr val="tx2"/>
              </a:buClr>
              <a:buFontTx/>
              <a:buChar char="•"/>
            </a:pPr>
            <a:r>
              <a:rPr lang="en-US" b="1" dirty="0" err="1">
                <a:solidFill>
                  <a:srgbClr val="FF0000"/>
                </a:solidFill>
              </a:rPr>
              <a:t>I</a:t>
            </a:r>
            <a:r>
              <a:rPr lang="en-US" dirty="0" err="1"/>
              <a:t>nformatie</a:t>
            </a:r>
            <a:r>
              <a:rPr lang="en-US" dirty="0"/>
              <a:t> </a:t>
            </a:r>
            <a:r>
              <a:rPr lang="en-US" dirty="0" err="1"/>
              <a:t>uitwisseling</a:t>
            </a:r>
            <a:r>
              <a:rPr lang="en-US" dirty="0"/>
              <a:t> </a:t>
            </a:r>
            <a:r>
              <a:rPr lang="en-US" dirty="0" err="1"/>
              <a:t>onderling</a:t>
            </a:r>
            <a:r>
              <a:rPr lang="en-US" dirty="0"/>
              <a:t> en met </a:t>
            </a:r>
            <a:r>
              <a:rPr lang="en-US" dirty="0" err="1"/>
              <a:t>opdrachtgever</a:t>
            </a:r>
            <a:endParaRPr lang="nl-NL"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DATA\HAN\Vakken\Cartoons\BudgetBeheersing.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59832" y="27196"/>
            <a:ext cx="3691232" cy="67141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2966492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4 </a:t>
            </a:r>
            <a:r>
              <a:rPr lang="en-US" dirty="0" err="1" smtClean="0"/>
              <a:t>P</a:t>
            </a:r>
            <a:r>
              <a:rPr lang="en-US" sz="2800" dirty="0" err="1" smtClean="0">
                <a:sym typeface="Wingdings" pitchFamily="2" charset="2"/>
              </a:rPr>
              <a:t>rojectmanagementmethode</a:t>
            </a:r>
            <a:r>
              <a:rPr lang="en-US" sz="2800" b="0" dirty="0" err="1" smtClean="0">
                <a:sym typeface="Wingdings" pitchFamily="2" charset="2"/>
              </a:rPr>
              <a:t>n</a:t>
            </a:r>
            <a:endParaRPr lang="nl-NL" dirty="0"/>
          </a:p>
        </p:txBody>
      </p:sp>
      <p:sp>
        <p:nvSpPr>
          <p:cNvPr id="47107" name="Rectangle 3"/>
          <p:cNvSpPr>
            <a:spLocks noGrp="1" noChangeArrowheads="1"/>
          </p:cNvSpPr>
          <p:nvPr>
            <p:ph type="body" idx="1"/>
          </p:nvPr>
        </p:nvSpPr>
        <p:spPr>
          <a:xfrm>
            <a:off x="1547664" y="1700808"/>
            <a:ext cx="7342584" cy="4539555"/>
          </a:xfrm>
        </p:spPr>
        <p:txBody>
          <a:bodyPr/>
          <a:lstStyle/>
          <a:p>
            <a:pPr>
              <a:lnSpc>
                <a:spcPct val="90000"/>
              </a:lnSpc>
            </a:pPr>
            <a:r>
              <a:rPr lang="en-US" sz="2400" b="0" dirty="0"/>
              <a:t>Met de </a:t>
            </a:r>
            <a:r>
              <a:rPr lang="en-US" sz="2400" b="0" dirty="0" err="1" smtClean="0"/>
              <a:t>beheersaspecten</a:t>
            </a:r>
            <a:r>
              <a:rPr lang="en-US" sz="2400" b="0" dirty="0" smtClean="0"/>
              <a:t> </a:t>
            </a:r>
            <a:r>
              <a:rPr lang="en-US" sz="2400" b="0" dirty="0"/>
              <a:t>(</a:t>
            </a:r>
            <a:r>
              <a:rPr lang="en-US" sz="2400" b="0" u="sng" dirty="0" err="1"/>
              <a:t>tijd</a:t>
            </a:r>
            <a:r>
              <a:rPr lang="en-US" sz="2400" b="0" dirty="0"/>
              <a:t>, </a:t>
            </a:r>
            <a:r>
              <a:rPr lang="en-US" sz="2400" b="0" u="sng" dirty="0"/>
              <a:t>geld</a:t>
            </a:r>
            <a:r>
              <a:rPr lang="en-US" sz="2400" b="0" dirty="0"/>
              <a:t>, </a:t>
            </a:r>
            <a:r>
              <a:rPr lang="en-US" sz="2400" b="0" u="sng" dirty="0" err="1"/>
              <a:t>kwaliteit</a:t>
            </a:r>
            <a:r>
              <a:rPr lang="en-US" sz="2400" b="0" dirty="0"/>
              <a:t>, </a:t>
            </a:r>
            <a:r>
              <a:rPr lang="en-US" sz="2400" b="0" u="sng" dirty="0" err="1"/>
              <a:t>informatie</a:t>
            </a:r>
            <a:r>
              <a:rPr lang="en-US" sz="2400" b="0" dirty="0"/>
              <a:t> en </a:t>
            </a:r>
            <a:r>
              <a:rPr lang="en-US" sz="2400" b="0" u="sng" dirty="0" err="1"/>
              <a:t>organisatie</a:t>
            </a:r>
            <a:r>
              <a:rPr lang="en-US" sz="2400" b="0" dirty="0"/>
              <a:t>) </a:t>
            </a:r>
            <a:r>
              <a:rPr lang="en-US" sz="2400" b="0" dirty="0" err="1"/>
              <a:t>kan</a:t>
            </a:r>
            <a:r>
              <a:rPr lang="en-US" sz="2400" b="0" dirty="0"/>
              <a:t> op </a:t>
            </a:r>
            <a:r>
              <a:rPr lang="en-US" sz="2400" b="0" dirty="0" err="1"/>
              <a:t>verschillende</a:t>
            </a:r>
            <a:r>
              <a:rPr lang="en-US" sz="2400" b="0" dirty="0"/>
              <a:t> </a:t>
            </a:r>
            <a:r>
              <a:rPr lang="en-US" sz="2400" b="0" dirty="0" err="1"/>
              <a:t>manieren</a:t>
            </a:r>
            <a:r>
              <a:rPr lang="en-US" sz="2400" b="0" dirty="0"/>
              <a:t> </a:t>
            </a:r>
            <a:r>
              <a:rPr lang="en-US" sz="2400" b="0" dirty="0" err="1"/>
              <a:t>worden</a:t>
            </a:r>
            <a:r>
              <a:rPr lang="en-US" sz="2400" b="0" dirty="0"/>
              <a:t> </a:t>
            </a:r>
            <a:r>
              <a:rPr lang="en-US" sz="2400" b="0" dirty="0" err="1"/>
              <a:t>omgegaan</a:t>
            </a:r>
            <a:r>
              <a:rPr lang="en-US" sz="2400" b="0" dirty="0" smtClean="0"/>
              <a:t>.</a:t>
            </a:r>
          </a:p>
          <a:p>
            <a:pPr>
              <a:lnSpc>
                <a:spcPct val="90000"/>
              </a:lnSpc>
            </a:pPr>
            <a:endParaRPr lang="en-US" sz="2400" b="0" dirty="0"/>
          </a:p>
          <a:p>
            <a:pPr>
              <a:lnSpc>
                <a:spcPct val="90000"/>
              </a:lnSpc>
              <a:buFont typeface="Wingdings" pitchFamily="2" charset="2"/>
              <a:buNone/>
            </a:pPr>
            <a:endParaRPr lang="en-US" sz="2400" b="0" dirty="0"/>
          </a:p>
          <a:p>
            <a:pPr lvl="2">
              <a:lnSpc>
                <a:spcPct val="90000"/>
              </a:lnSpc>
            </a:pPr>
            <a:r>
              <a:rPr lang="en-US" sz="2400" dirty="0" err="1" smtClean="0"/>
              <a:t>Watervalmethode</a:t>
            </a:r>
            <a:r>
              <a:rPr lang="en-US" sz="2400" dirty="0" smtClean="0"/>
              <a:t>			</a:t>
            </a:r>
            <a:r>
              <a:rPr lang="en-US" sz="2400" dirty="0" err="1" smtClean="0"/>
              <a:t>lineair</a:t>
            </a:r>
            <a:endParaRPr lang="en-US" sz="2400" dirty="0" smtClean="0"/>
          </a:p>
          <a:p>
            <a:pPr lvl="2">
              <a:lnSpc>
                <a:spcPct val="90000"/>
              </a:lnSpc>
            </a:pPr>
            <a:endParaRPr lang="en-US" sz="2400" dirty="0"/>
          </a:p>
          <a:p>
            <a:pPr lvl="2">
              <a:lnSpc>
                <a:spcPct val="90000"/>
              </a:lnSpc>
            </a:pPr>
            <a:r>
              <a:rPr lang="en-US" sz="2400" dirty="0" err="1"/>
              <a:t>Iteratieve</a:t>
            </a:r>
            <a:r>
              <a:rPr lang="en-US" sz="2400" dirty="0"/>
              <a:t> </a:t>
            </a:r>
            <a:r>
              <a:rPr lang="en-US" sz="2400" dirty="0" err="1"/>
              <a:t>methoden</a:t>
            </a:r>
            <a:endParaRPr lang="en-US" sz="2400" dirty="0"/>
          </a:p>
          <a:p>
            <a:pPr lvl="2">
              <a:lnSpc>
                <a:spcPct val="90000"/>
              </a:lnSpc>
            </a:pPr>
            <a:r>
              <a:rPr lang="en-US" sz="2400" dirty="0" err="1"/>
              <a:t>Incrementeel</a:t>
            </a:r>
            <a:r>
              <a:rPr lang="en-US" sz="2400" dirty="0"/>
              <a:t> </a:t>
            </a:r>
            <a:r>
              <a:rPr lang="en-US" sz="2400" dirty="0" err="1" smtClean="0"/>
              <a:t>ontwikkelen</a:t>
            </a:r>
            <a:endParaRPr lang="en-US" sz="2400" dirty="0"/>
          </a:p>
          <a:p>
            <a:pPr lvl="1">
              <a:lnSpc>
                <a:spcPct val="90000"/>
              </a:lnSpc>
              <a:buFontTx/>
              <a:buNone/>
            </a:pPr>
            <a:endParaRPr lang="en-US" dirty="0" smtClean="0"/>
          </a:p>
          <a:p>
            <a:pPr>
              <a:lnSpc>
                <a:spcPct val="90000"/>
              </a:lnSpc>
              <a:buFont typeface="Wingdings" pitchFamily="2" charset="2"/>
              <a:buNone/>
            </a:pPr>
            <a:r>
              <a:rPr lang="en-US" sz="2400" b="0" dirty="0" smtClean="0">
                <a:sym typeface="Wingdings" pitchFamily="2" charset="2"/>
              </a:rPr>
              <a:t> </a:t>
            </a:r>
            <a:r>
              <a:rPr lang="en-US" sz="2400" b="0" dirty="0" err="1" smtClean="0">
                <a:sym typeface="Wingdings" pitchFamily="2" charset="2"/>
              </a:rPr>
              <a:t>Keuze</a:t>
            </a:r>
            <a:r>
              <a:rPr lang="en-US" sz="2400" b="0" dirty="0" smtClean="0">
                <a:sym typeface="Wingdings" pitchFamily="2" charset="2"/>
              </a:rPr>
              <a:t> </a:t>
            </a:r>
            <a:r>
              <a:rPr lang="en-US" sz="2400" b="0" dirty="0" err="1" smtClean="0">
                <a:sym typeface="Wingdings" pitchFamily="2" charset="2"/>
              </a:rPr>
              <a:t>uit</a:t>
            </a:r>
            <a:r>
              <a:rPr lang="en-US" sz="2400" b="0" dirty="0" smtClean="0">
                <a:sym typeface="Wingdings" pitchFamily="2" charset="2"/>
              </a:rPr>
              <a:t> </a:t>
            </a:r>
            <a:r>
              <a:rPr lang="en-US" sz="2400" b="0" dirty="0" err="1" smtClean="0">
                <a:sym typeface="Wingdings" pitchFamily="2" charset="2"/>
              </a:rPr>
              <a:t>meerdere</a:t>
            </a:r>
            <a:r>
              <a:rPr lang="en-US" sz="2400" b="0" dirty="0" smtClean="0">
                <a:sym typeface="Wingdings" pitchFamily="2" charset="2"/>
              </a:rPr>
              <a:t> </a:t>
            </a:r>
            <a:r>
              <a:rPr lang="en-US" sz="2400" b="0" dirty="0" err="1" smtClean="0">
                <a:sym typeface="Wingdings" pitchFamily="2" charset="2"/>
              </a:rPr>
              <a:t>projectmanagementmethoden</a:t>
            </a:r>
            <a:endParaRPr lang="en-US" sz="2400" b="0" dirty="0">
              <a:sym typeface="Wingdings" pitchFamily="2" charset="2"/>
            </a:endParaRPr>
          </a:p>
        </p:txBody>
      </p:sp>
      <p:sp>
        <p:nvSpPr>
          <p:cNvPr id="4" name="Tekstvak 3"/>
          <p:cNvSpPr txBox="1"/>
          <p:nvPr/>
        </p:nvSpPr>
        <p:spPr>
          <a:xfrm>
            <a:off x="6948264" y="4509120"/>
            <a:ext cx="1263487" cy="461665"/>
          </a:xfrm>
          <a:prstGeom prst="rect">
            <a:avLst/>
          </a:prstGeom>
          <a:noFill/>
        </p:spPr>
        <p:txBody>
          <a:bodyPr wrap="none" rtlCol="0">
            <a:spAutoFit/>
          </a:bodyPr>
          <a:lstStyle/>
          <a:p>
            <a:r>
              <a:rPr lang="en-US" sz="2400" dirty="0" err="1" smtClean="0">
                <a:solidFill>
                  <a:srgbClr val="0B1A58"/>
                </a:solidFill>
                <a:latin typeface="Arial" pitchFamily="34" charset="0"/>
                <a:cs typeface="Arial" pitchFamily="34" charset="0"/>
              </a:rPr>
              <a:t>cyclisch</a:t>
            </a:r>
            <a:endParaRPr lang="nl-NL" sz="2400" dirty="0" smtClean="0">
              <a:solidFill>
                <a:srgbClr val="0B1A58"/>
              </a:solidFill>
              <a:latin typeface="Arial" pitchFamily="34" charset="0"/>
              <a:cs typeface="Arial" pitchFamily="34" charset="0"/>
            </a:endParaRPr>
          </a:p>
        </p:txBody>
      </p:sp>
      <p:sp>
        <p:nvSpPr>
          <p:cNvPr id="5" name="Rechteraccolade 4"/>
          <p:cNvSpPr/>
          <p:nvPr/>
        </p:nvSpPr>
        <p:spPr bwMode="auto">
          <a:xfrm>
            <a:off x="6228184" y="4365104"/>
            <a:ext cx="371472" cy="914400"/>
          </a:xfrm>
          <a:prstGeom prst="rightBrace">
            <a:avLst/>
          </a:prstGeom>
          <a:noFill/>
          <a:ln w="50800">
            <a:solidFill>
              <a:schemeClr val="accent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nl-NL" sz="3600" b="1" i="0" u="none" strike="noStrike" cap="none" normalizeH="0" baseline="0" smtClean="0">
              <a:ln>
                <a:noFill/>
              </a:ln>
              <a:solidFill>
                <a:srgbClr val="000000"/>
              </a:solidFill>
              <a:effectLst/>
              <a:latin typeface="Arial" charset="0"/>
            </a:endParaRPr>
          </a:p>
        </p:txBody>
      </p:sp>
      <p:cxnSp>
        <p:nvCxnSpPr>
          <p:cNvPr id="9" name="Rechte verbindingslijn met pijl 8"/>
          <p:cNvCxnSpPr/>
          <p:nvPr/>
        </p:nvCxnSpPr>
        <p:spPr bwMode="auto">
          <a:xfrm>
            <a:off x="5508104" y="3789040"/>
            <a:ext cx="1224136" cy="0"/>
          </a:xfrm>
          <a:prstGeom prst="straightConnector1">
            <a:avLst/>
          </a:prstGeom>
          <a:noFill/>
          <a:ln w="50800">
            <a:solidFill>
              <a:srgbClr val="0B1A58"/>
            </a:solid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txBox="1">
            <a:spLocks/>
          </p:cNvSpPr>
          <p:nvPr/>
        </p:nvSpPr>
        <p:spPr bwMode="auto">
          <a:xfrm>
            <a:off x="1403648" y="188640"/>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b"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nl-NL" sz="2600" b="1" i="0" u="none" strike="noStrike" kern="0" cap="none" spc="0" normalizeH="0" baseline="0" noProof="0" dirty="0" smtClean="0">
                <a:ln>
                  <a:noFill/>
                </a:ln>
                <a:solidFill>
                  <a:srgbClr val="C00000"/>
                </a:solidFill>
                <a:effectLst/>
                <a:uLnTx/>
                <a:uFillTx/>
                <a:latin typeface="Arial" pitchFamily="34" charset="0"/>
                <a:ea typeface="+mj-ea"/>
                <a:cs typeface="Arial" pitchFamily="34" charset="0"/>
              </a:rPr>
              <a:t>4  Lineair</a:t>
            </a:r>
            <a:r>
              <a:rPr kumimoji="0" lang="nl-NL" sz="2600" b="1" i="0" u="none" strike="noStrike" kern="0" cap="none" spc="0" normalizeH="0" noProof="0" dirty="0" smtClean="0">
                <a:ln>
                  <a:noFill/>
                </a:ln>
                <a:solidFill>
                  <a:srgbClr val="C00000"/>
                </a:solidFill>
                <a:effectLst/>
                <a:uLnTx/>
                <a:uFillTx/>
                <a:latin typeface="Arial" pitchFamily="34" charset="0"/>
                <a:ea typeface="+mj-ea"/>
                <a:cs typeface="Arial" pitchFamily="34" charset="0"/>
              </a:rPr>
              <a:t> - </a:t>
            </a:r>
            <a:r>
              <a:rPr kumimoji="0" lang="nl-NL" sz="2600" b="1" i="0" u="none" strike="noStrike" kern="0" cap="none" spc="0" normalizeH="0" baseline="0" noProof="0" dirty="0" smtClean="0">
                <a:ln>
                  <a:noFill/>
                </a:ln>
                <a:solidFill>
                  <a:srgbClr val="C00000"/>
                </a:solidFill>
                <a:effectLst/>
                <a:uLnTx/>
                <a:uFillTx/>
                <a:latin typeface="Arial" pitchFamily="34" charset="0"/>
                <a:ea typeface="+mj-ea"/>
                <a:cs typeface="Arial" pitchFamily="34" charset="0"/>
              </a:rPr>
              <a:t>Waterval model</a:t>
            </a:r>
            <a:endParaRPr kumimoji="0" lang="nl-NL" sz="2600" b="1" i="0" u="none" strike="noStrike" kern="0" cap="none" spc="0" normalizeH="0" baseline="0" noProof="0" dirty="0">
              <a:ln>
                <a:noFill/>
              </a:ln>
              <a:solidFill>
                <a:srgbClr val="C00000"/>
              </a:solidFill>
              <a:effectLst/>
              <a:uLnTx/>
              <a:uFillTx/>
              <a:latin typeface="Arial" pitchFamily="34" charset="0"/>
              <a:ea typeface="+mj-ea"/>
              <a:cs typeface="Arial" pitchFamily="34" charset="0"/>
            </a:endParaRPr>
          </a:p>
        </p:txBody>
      </p:sp>
      <p:sp>
        <p:nvSpPr>
          <p:cNvPr id="21" name="Content Placeholder 2"/>
          <p:cNvSpPr>
            <a:spLocks noGrp="1"/>
          </p:cNvSpPr>
          <p:nvPr>
            <p:ph idx="1"/>
          </p:nvPr>
        </p:nvSpPr>
        <p:spPr>
          <a:xfrm>
            <a:off x="1475656" y="1371600"/>
            <a:ext cx="7211144" cy="5257800"/>
          </a:xfrm>
        </p:spPr>
        <p:txBody>
          <a:bodyPr/>
          <a:lstStyle/>
          <a:p>
            <a:pPr>
              <a:buNone/>
            </a:pPr>
            <a:r>
              <a:rPr lang="nl-NL" sz="2000" dirty="0" smtClean="0">
                <a:solidFill>
                  <a:srgbClr val="C00000"/>
                </a:solidFill>
              </a:rPr>
              <a:t>Lineaire</a:t>
            </a:r>
            <a:r>
              <a:rPr lang="nl-NL" sz="2000" dirty="0" smtClean="0"/>
              <a:t> fasering</a:t>
            </a:r>
          </a:p>
          <a:p>
            <a:endParaRPr lang="nl-NL" sz="2000" dirty="0" smtClean="0"/>
          </a:p>
          <a:p>
            <a:endParaRPr lang="nl-NL" sz="2000" dirty="0"/>
          </a:p>
          <a:p>
            <a:endParaRPr lang="en-US" sz="1200" dirty="0" smtClean="0"/>
          </a:p>
          <a:p>
            <a:endParaRPr lang="nl-NL" sz="1200" dirty="0" smtClean="0"/>
          </a:p>
          <a:p>
            <a:pPr>
              <a:buNone/>
            </a:pPr>
            <a:r>
              <a:rPr lang="nl-NL" sz="2000" dirty="0" smtClean="0"/>
              <a:t>Voordelen</a:t>
            </a:r>
            <a:endParaRPr lang="nl-NL" sz="2000" dirty="0" smtClean="0"/>
          </a:p>
          <a:p>
            <a:pPr lvl="1"/>
            <a:r>
              <a:rPr lang="nl-NL" sz="2000" dirty="0" smtClean="0"/>
              <a:t>Het eindproduct wordt stap voor </a:t>
            </a:r>
            <a:br>
              <a:rPr lang="nl-NL" sz="2000" dirty="0" smtClean="0"/>
            </a:br>
            <a:r>
              <a:rPr lang="nl-NL" sz="2000" dirty="0" smtClean="0"/>
              <a:t>stap gerealiseerd</a:t>
            </a:r>
          </a:p>
          <a:p>
            <a:pPr lvl="1"/>
            <a:r>
              <a:rPr lang="nl-NL" sz="2000" dirty="0" smtClean="0"/>
              <a:t>Een vast traject tot aan het gerealiseerde eindproduct</a:t>
            </a:r>
          </a:p>
          <a:p>
            <a:pPr lvl="1"/>
            <a:r>
              <a:rPr lang="nl-NL" sz="2000" dirty="0" smtClean="0"/>
              <a:t>Voortgangscontrole</a:t>
            </a:r>
          </a:p>
          <a:p>
            <a:pPr>
              <a:buNone/>
            </a:pPr>
            <a:r>
              <a:rPr lang="nl-NL" sz="2000" b="1" dirty="0" smtClean="0"/>
              <a:t>Nadelen</a:t>
            </a:r>
            <a:endParaRPr lang="nl-NL" sz="2000" b="1" dirty="0" smtClean="0"/>
          </a:p>
          <a:p>
            <a:pPr lvl="1"/>
            <a:r>
              <a:rPr lang="nl-NL" sz="2000" dirty="0" smtClean="0"/>
              <a:t>Specificaties liggen vast en mogen niet meer wijzigen</a:t>
            </a:r>
          </a:p>
          <a:p>
            <a:pPr lvl="1"/>
            <a:r>
              <a:rPr lang="nl-NL" sz="2000" dirty="0" smtClean="0"/>
              <a:t>Foutherstel is kostbaar</a:t>
            </a:r>
          </a:p>
          <a:p>
            <a:pPr lvl="1"/>
            <a:r>
              <a:rPr lang="nl-NL" sz="2000" dirty="0" smtClean="0"/>
              <a:t>Veel ervaring nodig voor realistische planning</a:t>
            </a:r>
          </a:p>
          <a:p>
            <a:pPr lvl="1"/>
            <a:endParaRPr lang="nl-NL" sz="2000" dirty="0"/>
          </a:p>
        </p:txBody>
      </p:sp>
      <p:grpSp>
        <p:nvGrpSpPr>
          <p:cNvPr id="22" name="Group 4"/>
          <p:cNvGrpSpPr>
            <a:grpSpLocks noChangeAspect="1"/>
          </p:cNvGrpSpPr>
          <p:nvPr/>
        </p:nvGrpSpPr>
        <p:grpSpPr bwMode="auto">
          <a:xfrm>
            <a:off x="4283968" y="1268760"/>
            <a:ext cx="4643469" cy="3182722"/>
            <a:chOff x="672" y="1056"/>
            <a:chExt cx="4272" cy="2928"/>
          </a:xfrm>
        </p:grpSpPr>
        <p:sp>
          <p:nvSpPr>
            <p:cNvPr id="23" name="Rectangle 5"/>
            <p:cNvSpPr>
              <a:spLocks noChangeAspect="1" noChangeArrowheads="1"/>
            </p:cNvSpPr>
            <p:nvPr/>
          </p:nvSpPr>
          <p:spPr bwMode="auto">
            <a:xfrm>
              <a:off x="672" y="1296"/>
              <a:ext cx="1247" cy="45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nl-NL" sz="2000" dirty="0"/>
                <a:t>Analyse</a:t>
              </a:r>
            </a:p>
          </p:txBody>
        </p:sp>
        <p:sp>
          <p:nvSpPr>
            <p:cNvPr id="24" name="Rectangle 6"/>
            <p:cNvSpPr>
              <a:spLocks noChangeAspect="1" noChangeArrowheads="1"/>
            </p:cNvSpPr>
            <p:nvPr/>
          </p:nvSpPr>
          <p:spPr bwMode="auto">
            <a:xfrm>
              <a:off x="1584" y="1968"/>
              <a:ext cx="1247" cy="45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nl-NL" sz="2000"/>
                <a:t>Ontwerp</a:t>
              </a:r>
            </a:p>
          </p:txBody>
        </p:sp>
        <p:sp>
          <p:nvSpPr>
            <p:cNvPr id="25" name="Rectangle 7"/>
            <p:cNvSpPr>
              <a:spLocks noChangeAspect="1" noChangeArrowheads="1"/>
            </p:cNvSpPr>
            <p:nvPr/>
          </p:nvSpPr>
          <p:spPr bwMode="auto">
            <a:xfrm>
              <a:off x="2496" y="2640"/>
              <a:ext cx="1247" cy="45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nl-NL" sz="2000" dirty="0" smtClean="0"/>
                <a:t>Realisatie</a:t>
              </a:r>
              <a:endParaRPr lang="nl-NL" sz="2000" dirty="0"/>
            </a:p>
          </p:txBody>
        </p:sp>
        <p:sp>
          <p:nvSpPr>
            <p:cNvPr id="26" name="Rectangle 8"/>
            <p:cNvSpPr>
              <a:spLocks noChangeAspect="1" noChangeArrowheads="1"/>
            </p:cNvSpPr>
            <p:nvPr/>
          </p:nvSpPr>
          <p:spPr bwMode="auto">
            <a:xfrm>
              <a:off x="3408" y="3312"/>
              <a:ext cx="1247" cy="4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nl-NL" sz="2000" dirty="0"/>
                <a:t>Validatie</a:t>
              </a:r>
            </a:p>
          </p:txBody>
        </p:sp>
        <p:cxnSp>
          <p:nvCxnSpPr>
            <p:cNvPr id="27" name="AutoShape 9"/>
            <p:cNvCxnSpPr>
              <a:cxnSpLocks noChangeAspect="1" noChangeShapeType="1"/>
              <a:stCxn id="23" idx="3"/>
              <a:endCxn id="24" idx="0"/>
            </p:cNvCxnSpPr>
            <p:nvPr/>
          </p:nvCxnSpPr>
          <p:spPr bwMode="auto">
            <a:xfrm>
              <a:off x="1919" y="1523"/>
              <a:ext cx="289" cy="445"/>
            </a:xfrm>
            <a:prstGeom prst="bentConnector2">
              <a:avLst/>
            </a:prstGeom>
            <a:noFill/>
            <a:ln w="25400">
              <a:solidFill>
                <a:schemeClr val="tx1"/>
              </a:solidFill>
              <a:miter lim="800000"/>
              <a:headEnd/>
              <a:tailEnd type="triangle" w="med" len="med"/>
            </a:ln>
          </p:spPr>
        </p:cxnSp>
        <p:cxnSp>
          <p:nvCxnSpPr>
            <p:cNvPr id="28" name="AutoShape 10"/>
            <p:cNvCxnSpPr>
              <a:cxnSpLocks noChangeAspect="1" noChangeShapeType="1"/>
              <a:stCxn id="24" idx="1"/>
              <a:endCxn id="23" idx="2"/>
            </p:cNvCxnSpPr>
            <p:nvPr/>
          </p:nvCxnSpPr>
          <p:spPr bwMode="auto">
            <a:xfrm rot="10800000">
              <a:off x="1296" y="1749"/>
              <a:ext cx="288" cy="446"/>
            </a:xfrm>
            <a:prstGeom prst="bentConnector2">
              <a:avLst/>
            </a:prstGeom>
            <a:noFill/>
            <a:ln w="12700">
              <a:solidFill>
                <a:schemeClr val="tx1"/>
              </a:solidFill>
              <a:prstDash val="dash"/>
              <a:miter lim="800000"/>
              <a:headEnd/>
              <a:tailEnd type="triangle" w="med" len="med"/>
            </a:ln>
          </p:spPr>
        </p:cxnSp>
        <p:cxnSp>
          <p:nvCxnSpPr>
            <p:cNvPr id="29" name="AutoShape 11"/>
            <p:cNvCxnSpPr>
              <a:cxnSpLocks noChangeAspect="1" noChangeShapeType="1"/>
              <a:stCxn id="24" idx="3"/>
              <a:endCxn id="25" idx="0"/>
            </p:cNvCxnSpPr>
            <p:nvPr/>
          </p:nvCxnSpPr>
          <p:spPr bwMode="auto">
            <a:xfrm>
              <a:off x="2831" y="2195"/>
              <a:ext cx="289" cy="445"/>
            </a:xfrm>
            <a:prstGeom prst="bentConnector2">
              <a:avLst/>
            </a:prstGeom>
            <a:noFill/>
            <a:ln w="25400">
              <a:solidFill>
                <a:schemeClr val="tx1"/>
              </a:solidFill>
              <a:miter lim="800000"/>
              <a:headEnd/>
              <a:tailEnd type="triangle" w="med" len="med"/>
            </a:ln>
          </p:spPr>
        </p:cxnSp>
        <p:cxnSp>
          <p:nvCxnSpPr>
            <p:cNvPr id="30" name="AutoShape 12"/>
            <p:cNvCxnSpPr>
              <a:cxnSpLocks noChangeAspect="1" noChangeShapeType="1"/>
              <a:stCxn id="25" idx="3"/>
              <a:endCxn id="26" idx="0"/>
            </p:cNvCxnSpPr>
            <p:nvPr/>
          </p:nvCxnSpPr>
          <p:spPr bwMode="auto">
            <a:xfrm>
              <a:off x="3743" y="2867"/>
              <a:ext cx="289" cy="445"/>
            </a:xfrm>
            <a:prstGeom prst="bentConnector2">
              <a:avLst/>
            </a:prstGeom>
            <a:noFill/>
            <a:ln w="25400">
              <a:solidFill>
                <a:schemeClr val="tx1"/>
              </a:solidFill>
              <a:miter lim="800000"/>
              <a:headEnd/>
              <a:tailEnd type="triangle" w="med" len="med"/>
            </a:ln>
          </p:spPr>
        </p:cxnSp>
        <p:cxnSp>
          <p:nvCxnSpPr>
            <p:cNvPr id="31" name="AutoShape 13"/>
            <p:cNvCxnSpPr>
              <a:cxnSpLocks noChangeAspect="1" noChangeShapeType="1"/>
              <a:stCxn id="25" idx="1"/>
              <a:endCxn id="24" idx="2"/>
            </p:cNvCxnSpPr>
            <p:nvPr/>
          </p:nvCxnSpPr>
          <p:spPr bwMode="auto">
            <a:xfrm rot="10800000">
              <a:off x="2208" y="2421"/>
              <a:ext cx="288" cy="446"/>
            </a:xfrm>
            <a:prstGeom prst="bentConnector2">
              <a:avLst/>
            </a:prstGeom>
            <a:noFill/>
            <a:ln w="12700">
              <a:solidFill>
                <a:schemeClr val="tx1"/>
              </a:solidFill>
              <a:prstDash val="dash"/>
              <a:miter lim="800000"/>
              <a:headEnd/>
              <a:tailEnd type="triangle" w="med" len="med"/>
            </a:ln>
          </p:spPr>
        </p:cxnSp>
        <p:cxnSp>
          <p:nvCxnSpPr>
            <p:cNvPr id="32" name="AutoShape 14"/>
            <p:cNvCxnSpPr>
              <a:cxnSpLocks noChangeAspect="1" noChangeShapeType="1"/>
              <a:stCxn id="26" idx="1"/>
              <a:endCxn id="25" idx="2"/>
            </p:cNvCxnSpPr>
            <p:nvPr/>
          </p:nvCxnSpPr>
          <p:spPr bwMode="auto">
            <a:xfrm rot="10800000">
              <a:off x="3120" y="3093"/>
              <a:ext cx="288" cy="446"/>
            </a:xfrm>
            <a:prstGeom prst="bentConnector2">
              <a:avLst/>
            </a:prstGeom>
            <a:noFill/>
            <a:ln w="12700">
              <a:solidFill>
                <a:schemeClr val="tx1"/>
              </a:solidFill>
              <a:prstDash val="dash"/>
              <a:miter lim="800000"/>
              <a:headEnd/>
              <a:tailEnd type="triangle" w="med" len="med"/>
            </a:ln>
          </p:spPr>
        </p:cxnSp>
        <p:cxnSp>
          <p:nvCxnSpPr>
            <p:cNvPr id="33" name="AutoShape 15"/>
            <p:cNvCxnSpPr>
              <a:cxnSpLocks noChangeAspect="1" noChangeShapeType="1"/>
              <a:stCxn id="26" idx="3"/>
            </p:cNvCxnSpPr>
            <p:nvPr/>
          </p:nvCxnSpPr>
          <p:spPr bwMode="auto">
            <a:xfrm>
              <a:off x="4655" y="3539"/>
              <a:ext cx="289" cy="445"/>
            </a:xfrm>
            <a:prstGeom prst="bentConnector2">
              <a:avLst/>
            </a:prstGeom>
            <a:noFill/>
            <a:ln w="25400">
              <a:solidFill>
                <a:schemeClr val="tx1"/>
              </a:solidFill>
              <a:miter lim="800000"/>
              <a:headEnd/>
              <a:tailEnd type="triangle" w="med" len="med"/>
            </a:ln>
          </p:spPr>
        </p:cxnSp>
        <p:sp>
          <p:nvSpPr>
            <p:cNvPr id="34" name="Line 16"/>
            <p:cNvSpPr>
              <a:spLocks noChangeAspect="1" noChangeShapeType="1"/>
            </p:cNvSpPr>
            <p:nvPr/>
          </p:nvSpPr>
          <p:spPr bwMode="auto">
            <a:xfrm>
              <a:off x="1296" y="1056"/>
              <a:ext cx="0" cy="240"/>
            </a:xfrm>
            <a:prstGeom prst="line">
              <a:avLst/>
            </a:prstGeom>
            <a:noFill/>
            <a:ln w="25400">
              <a:solidFill>
                <a:schemeClr val="tx1"/>
              </a:solidFill>
              <a:round/>
              <a:headEnd/>
              <a:tailEnd type="triangle" w="med" len="med"/>
            </a:ln>
          </p:spPr>
          <p:txBody>
            <a:bodyPr/>
            <a:lstStyle/>
            <a:p>
              <a:endParaRPr lang="nl-NL"/>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dirty="0" smtClean="0">
                <a:solidFill>
                  <a:srgbClr val="C00000"/>
                </a:solidFill>
              </a:rPr>
              <a:t>4  </a:t>
            </a:r>
            <a:r>
              <a:rPr lang="en-US" dirty="0" err="1" smtClean="0">
                <a:solidFill>
                  <a:srgbClr val="C00000"/>
                </a:solidFill>
              </a:rPr>
              <a:t>Cyclisch</a:t>
            </a:r>
            <a:endParaRPr lang="nl-NL" dirty="0">
              <a:solidFill>
                <a:srgbClr val="C00000"/>
              </a:solidFill>
            </a:endParaRPr>
          </a:p>
        </p:txBody>
      </p:sp>
      <p:sp>
        <p:nvSpPr>
          <p:cNvPr id="217091" name="Rectangle 3"/>
          <p:cNvSpPr>
            <a:spLocks noGrp="1" noChangeArrowheads="1"/>
          </p:cNvSpPr>
          <p:nvPr>
            <p:ph type="body" idx="1"/>
          </p:nvPr>
        </p:nvSpPr>
        <p:spPr>
          <a:xfrm>
            <a:off x="1475656" y="1556792"/>
            <a:ext cx="7221488" cy="4608512"/>
          </a:xfrm>
        </p:spPr>
        <p:txBody>
          <a:bodyPr/>
          <a:lstStyle/>
          <a:p>
            <a:r>
              <a:rPr lang="nl-NL" sz="2000" dirty="0" err="1" smtClean="0"/>
              <a:t>Incrementeel</a:t>
            </a:r>
            <a:endParaRPr lang="nl-NL" sz="2000" dirty="0" smtClean="0"/>
          </a:p>
          <a:p>
            <a:pPr lvl="1"/>
            <a:r>
              <a:rPr lang="nl-NL" sz="2000" dirty="0" smtClean="0">
                <a:solidFill>
                  <a:srgbClr val="C00000"/>
                </a:solidFill>
              </a:rPr>
              <a:t>verdeel</a:t>
            </a:r>
            <a:r>
              <a:rPr lang="nl-NL" sz="2000" dirty="0" smtClean="0"/>
              <a:t> functionaliteit over ‘vaste’ </a:t>
            </a:r>
            <a:r>
              <a:rPr lang="nl-NL" sz="2000" dirty="0" smtClean="0">
                <a:solidFill>
                  <a:srgbClr val="C00000"/>
                </a:solidFill>
              </a:rPr>
              <a:t>periodes</a:t>
            </a:r>
            <a:r>
              <a:rPr lang="nl-NL" sz="2000" dirty="0" smtClean="0"/>
              <a:t> (</a:t>
            </a:r>
            <a:r>
              <a:rPr lang="nl-NL" sz="2000" dirty="0" err="1" smtClean="0"/>
              <a:t>incrementen</a:t>
            </a:r>
            <a:r>
              <a:rPr lang="nl-NL" sz="2000" dirty="0" smtClean="0"/>
              <a:t>)</a:t>
            </a:r>
          </a:p>
          <a:p>
            <a:pPr lvl="1"/>
            <a:r>
              <a:rPr lang="nl-NL" sz="2000" dirty="0" smtClean="0"/>
              <a:t>voer alle fases uit per </a:t>
            </a:r>
            <a:r>
              <a:rPr lang="nl-NL" sz="2000" dirty="0" err="1" smtClean="0"/>
              <a:t>increment</a:t>
            </a:r>
            <a:endParaRPr lang="nl-NL" sz="2000" dirty="0" smtClean="0"/>
          </a:p>
          <a:p>
            <a:pPr lvl="1"/>
            <a:r>
              <a:rPr lang="nl-NL" sz="2000" dirty="0" smtClean="0">
                <a:solidFill>
                  <a:srgbClr val="C00000"/>
                </a:solidFill>
              </a:rPr>
              <a:t>integreer</a:t>
            </a:r>
            <a:r>
              <a:rPr lang="nl-NL" sz="2000" dirty="0" smtClean="0"/>
              <a:t> met reeds gemaakte resultaten</a:t>
            </a:r>
          </a:p>
          <a:p>
            <a:endParaRPr lang="nl-NL" sz="2000" dirty="0" smtClean="0"/>
          </a:p>
          <a:p>
            <a:r>
              <a:rPr lang="nl-NL" sz="2000" dirty="0" smtClean="0"/>
              <a:t>Iteratief</a:t>
            </a:r>
          </a:p>
          <a:p>
            <a:pPr lvl="1"/>
            <a:r>
              <a:rPr lang="nl-NL" sz="2000" dirty="0" smtClean="0">
                <a:solidFill>
                  <a:srgbClr val="C00000"/>
                </a:solidFill>
              </a:rPr>
              <a:t>herzie</a:t>
            </a:r>
            <a:r>
              <a:rPr lang="nl-NL" sz="2000" dirty="0" smtClean="0"/>
              <a:t> en </a:t>
            </a:r>
            <a:r>
              <a:rPr lang="nl-NL" sz="2000" dirty="0" smtClean="0">
                <a:solidFill>
                  <a:srgbClr val="C00000"/>
                </a:solidFill>
              </a:rPr>
              <a:t>verbeter</a:t>
            </a:r>
            <a:r>
              <a:rPr lang="nl-NL" sz="2000" dirty="0" smtClean="0"/>
              <a:t> functionaliteit in stappen (iteraties)</a:t>
            </a:r>
          </a:p>
          <a:p>
            <a:pPr lvl="1"/>
            <a:r>
              <a:rPr lang="nl-NL" sz="2000" dirty="0" smtClean="0"/>
              <a:t>denk in </a:t>
            </a:r>
            <a:r>
              <a:rPr lang="nl-NL" sz="2000" dirty="0" smtClean="0">
                <a:solidFill>
                  <a:srgbClr val="C00000"/>
                </a:solidFill>
              </a:rPr>
              <a:t>versies</a:t>
            </a:r>
            <a:r>
              <a:rPr lang="nl-NL" sz="2000" dirty="0" smtClean="0"/>
              <a:t> van dezelfde functionaliteit</a:t>
            </a:r>
          </a:p>
          <a:p>
            <a:endParaRPr lang="nl-NL" sz="2000" dirty="0" smtClean="0"/>
          </a:p>
          <a:p>
            <a:r>
              <a:rPr lang="nl-NL" sz="2000" dirty="0" smtClean="0"/>
              <a:t>Worden vaak </a:t>
            </a:r>
            <a:r>
              <a:rPr lang="nl-NL" sz="2000" dirty="0" smtClean="0">
                <a:solidFill>
                  <a:srgbClr val="C00000"/>
                </a:solidFill>
              </a:rPr>
              <a:t>gecombineerd</a:t>
            </a:r>
            <a:r>
              <a:rPr lang="nl-NL" sz="2000" dirty="0" smtClean="0"/>
              <a:t> in één model</a:t>
            </a:r>
          </a:p>
          <a:p>
            <a:pPr lvl="1">
              <a:buFontTx/>
              <a:buNone/>
            </a:pPr>
            <a:endParaRPr lang="nl-NL"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wipe(left)">
                                      <p:cBhvr>
                                        <p:cTn id="7" dur="500"/>
                                        <p:tgtEl>
                                          <p:spTgt spid="21709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7091">
                                            <p:txEl>
                                              <p:pRg st="1" end="1"/>
                                            </p:txEl>
                                          </p:spTgt>
                                        </p:tgtEl>
                                        <p:attrNameLst>
                                          <p:attrName>style.visibility</p:attrName>
                                        </p:attrNameLst>
                                      </p:cBhvr>
                                      <p:to>
                                        <p:strVal val="visible"/>
                                      </p:to>
                                    </p:set>
                                    <p:animEffect transition="in" filter="wipe(left)">
                                      <p:cBhvr>
                                        <p:cTn id="10" dur="500"/>
                                        <p:tgtEl>
                                          <p:spTgt spid="21709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7091">
                                            <p:txEl>
                                              <p:pRg st="2" end="2"/>
                                            </p:txEl>
                                          </p:spTgt>
                                        </p:tgtEl>
                                        <p:attrNameLst>
                                          <p:attrName>style.visibility</p:attrName>
                                        </p:attrNameLst>
                                      </p:cBhvr>
                                      <p:to>
                                        <p:strVal val="visible"/>
                                      </p:to>
                                    </p:set>
                                    <p:animEffect transition="in" filter="wipe(left)">
                                      <p:cBhvr>
                                        <p:cTn id="13" dur="500"/>
                                        <p:tgtEl>
                                          <p:spTgt spid="21709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7091">
                                            <p:txEl>
                                              <p:pRg st="3" end="3"/>
                                            </p:txEl>
                                          </p:spTgt>
                                        </p:tgtEl>
                                        <p:attrNameLst>
                                          <p:attrName>style.visibility</p:attrName>
                                        </p:attrNameLst>
                                      </p:cBhvr>
                                      <p:to>
                                        <p:strVal val="visible"/>
                                      </p:to>
                                    </p:set>
                                    <p:animEffect transition="in" filter="wipe(left)">
                                      <p:cBhvr>
                                        <p:cTn id="16" dur="500"/>
                                        <p:tgtEl>
                                          <p:spTgt spid="21709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7091">
                                            <p:txEl>
                                              <p:pRg st="5" end="5"/>
                                            </p:txEl>
                                          </p:spTgt>
                                        </p:tgtEl>
                                        <p:attrNameLst>
                                          <p:attrName>style.visibility</p:attrName>
                                        </p:attrNameLst>
                                      </p:cBhvr>
                                      <p:to>
                                        <p:strVal val="visible"/>
                                      </p:to>
                                    </p:set>
                                    <p:animEffect transition="in" filter="wipe(left)">
                                      <p:cBhvr>
                                        <p:cTn id="21" dur="500"/>
                                        <p:tgtEl>
                                          <p:spTgt spid="217091">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7091">
                                            <p:txEl>
                                              <p:pRg st="6" end="6"/>
                                            </p:txEl>
                                          </p:spTgt>
                                        </p:tgtEl>
                                        <p:attrNameLst>
                                          <p:attrName>style.visibility</p:attrName>
                                        </p:attrNameLst>
                                      </p:cBhvr>
                                      <p:to>
                                        <p:strVal val="visible"/>
                                      </p:to>
                                    </p:set>
                                    <p:animEffect transition="in" filter="wipe(left)">
                                      <p:cBhvr>
                                        <p:cTn id="24" dur="500"/>
                                        <p:tgtEl>
                                          <p:spTgt spid="217091">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17091">
                                            <p:txEl>
                                              <p:pRg st="7" end="7"/>
                                            </p:txEl>
                                          </p:spTgt>
                                        </p:tgtEl>
                                        <p:attrNameLst>
                                          <p:attrName>style.visibility</p:attrName>
                                        </p:attrNameLst>
                                      </p:cBhvr>
                                      <p:to>
                                        <p:strVal val="visible"/>
                                      </p:to>
                                    </p:set>
                                    <p:animEffect transition="in" filter="wipe(left)">
                                      <p:cBhvr>
                                        <p:cTn id="27" dur="500"/>
                                        <p:tgtEl>
                                          <p:spTgt spid="21709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7091">
                                            <p:txEl>
                                              <p:pRg st="9" end="9"/>
                                            </p:txEl>
                                          </p:spTgt>
                                        </p:tgtEl>
                                        <p:attrNameLst>
                                          <p:attrName>style.visibility</p:attrName>
                                        </p:attrNameLst>
                                      </p:cBhvr>
                                      <p:to>
                                        <p:strVal val="visible"/>
                                      </p:to>
                                    </p:set>
                                    <p:animEffect transition="in" filter="wipe(left)">
                                      <p:cBhvr>
                                        <p:cTn id="32" dur="500"/>
                                        <p:tgtEl>
                                          <p:spTgt spid="2170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4 </a:t>
            </a:r>
            <a:r>
              <a:rPr lang="en-US" dirty="0" err="1" smtClean="0"/>
              <a:t>Cyclisch</a:t>
            </a:r>
            <a:endParaRPr lang="nl-NL" dirty="0"/>
          </a:p>
        </p:txBody>
      </p:sp>
      <p:sp>
        <p:nvSpPr>
          <p:cNvPr id="3" name="Tijdelijke aanduiding voor inhoud 2"/>
          <p:cNvSpPr>
            <a:spLocks noGrp="1"/>
          </p:cNvSpPr>
          <p:nvPr>
            <p:ph idx="1"/>
          </p:nvPr>
        </p:nvSpPr>
        <p:spPr>
          <a:xfrm>
            <a:off x="1440000" y="1620000"/>
            <a:ext cx="7110789" cy="5238000"/>
          </a:xfrm>
        </p:spPr>
        <p:txBody>
          <a:bodyPr/>
          <a:lstStyle/>
          <a:p>
            <a:pPr>
              <a:buNone/>
            </a:pPr>
            <a:endParaRPr lang="nl-NL" sz="2000" dirty="0" smtClean="0"/>
          </a:p>
          <a:p>
            <a:pPr>
              <a:buNone/>
            </a:pPr>
            <a:endParaRPr lang="nl-NL" sz="2000" dirty="0" smtClean="0"/>
          </a:p>
          <a:p>
            <a:pPr>
              <a:buNone/>
            </a:pPr>
            <a:r>
              <a:rPr lang="nl-NL" sz="2000" dirty="0" smtClean="0"/>
              <a:t>Voordelen</a:t>
            </a:r>
            <a:endParaRPr lang="nl-NL" sz="2000" dirty="0" smtClean="0"/>
          </a:p>
          <a:p>
            <a:pPr lvl="1"/>
            <a:r>
              <a:rPr lang="nl-NL" sz="2000" dirty="0" smtClean="0"/>
              <a:t>Flexibiliteit.</a:t>
            </a:r>
            <a:br>
              <a:rPr lang="nl-NL" sz="2000" dirty="0" smtClean="0"/>
            </a:br>
            <a:r>
              <a:rPr lang="nl-NL" sz="2000" dirty="0" smtClean="0"/>
              <a:t>Er kan worden </a:t>
            </a:r>
            <a:br>
              <a:rPr lang="nl-NL" sz="2000" dirty="0" smtClean="0"/>
            </a:br>
            <a:r>
              <a:rPr lang="nl-NL" sz="2000" dirty="0" smtClean="0"/>
              <a:t>ingespeeld op voortschrijdend inzicht, nieuwe specificaties, etc. </a:t>
            </a:r>
          </a:p>
          <a:p>
            <a:pPr lvl="1"/>
            <a:r>
              <a:rPr lang="en-US" sz="2000" dirty="0" err="1" smtClean="0"/>
              <a:t>Foutherstel</a:t>
            </a:r>
            <a:r>
              <a:rPr lang="en-US" sz="2000" dirty="0" smtClean="0"/>
              <a:t> / </a:t>
            </a:r>
            <a:r>
              <a:rPr lang="en-US" sz="2000" dirty="0" err="1" smtClean="0"/>
              <a:t>doorontwikkeling</a:t>
            </a:r>
            <a:r>
              <a:rPr lang="en-US" sz="2000" dirty="0" smtClean="0"/>
              <a:t> </a:t>
            </a:r>
            <a:r>
              <a:rPr lang="en-US" sz="2000" dirty="0" err="1" smtClean="0"/>
              <a:t>makkelijker</a:t>
            </a:r>
            <a:r>
              <a:rPr lang="en-US" sz="2000" dirty="0" smtClean="0"/>
              <a:t> in </a:t>
            </a:r>
            <a:r>
              <a:rPr lang="en-US" sz="2000" dirty="0" err="1" smtClean="0"/>
              <a:t>te</a:t>
            </a:r>
            <a:r>
              <a:rPr lang="en-US" sz="2000" dirty="0" smtClean="0"/>
              <a:t> </a:t>
            </a:r>
            <a:r>
              <a:rPr lang="en-US" sz="2000" dirty="0" err="1" smtClean="0"/>
              <a:t>passen</a:t>
            </a:r>
            <a:endParaRPr lang="nl-NL" sz="2000" dirty="0" smtClean="0"/>
          </a:p>
          <a:p>
            <a:pPr>
              <a:buNone/>
            </a:pPr>
            <a:r>
              <a:rPr lang="nl-NL" sz="2000" dirty="0" smtClean="0"/>
              <a:t>Nadelen</a:t>
            </a:r>
            <a:endParaRPr lang="nl-NL" sz="2000" dirty="0" smtClean="0"/>
          </a:p>
          <a:p>
            <a:pPr lvl="1"/>
            <a:r>
              <a:rPr lang="nl-NL" sz="2000" dirty="0" smtClean="0"/>
              <a:t>Specificaties liggen aan het begin niet volledig vast. Kan onduidelijkheid geven.</a:t>
            </a:r>
          </a:p>
          <a:p>
            <a:pPr lvl="1"/>
            <a:r>
              <a:rPr lang="nl-NL" sz="2000" dirty="0" smtClean="0"/>
              <a:t>Voortgangscontrole is lastiger</a:t>
            </a:r>
          </a:p>
          <a:p>
            <a:pPr lvl="1"/>
            <a:r>
              <a:rPr lang="en-US" sz="2000" dirty="0" err="1" smtClean="0"/>
              <a:t>Vraagt</a:t>
            </a:r>
            <a:r>
              <a:rPr lang="en-US" sz="2000" dirty="0" smtClean="0"/>
              <a:t> </a:t>
            </a:r>
            <a:r>
              <a:rPr lang="en-US" sz="2000" dirty="0" err="1" smtClean="0"/>
              <a:t>om</a:t>
            </a:r>
            <a:r>
              <a:rPr lang="en-US" sz="2000" dirty="0" smtClean="0"/>
              <a:t> </a:t>
            </a:r>
            <a:r>
              <a:rPr lang="en-US" sz="2000" dirty="0" err="1" smtClean="0"/>
              <a:t>meer</a:t>
            </a:r>
            <a:r>
              <a:rPr lang="en-US" sz="2000" dirty="0" smtClean="0"/>
              <a:t> </a:t>
            </a:r>
            <a:r>
              <a:rPr lang="en-US" sz="2000" dirty="0" err="1" smtClean="0"/>
              <a:t>afstemming</a:t>
            </a:r>
            <a:r>
              <a:rPr lang="en-US" sz="2000" dirty="0" smtClean="0"/>
              <a:t> en </a:t>
            </a:r>
            <a:r>
              <a:rPr lang="en-US" sz="2000" dirty="0" err="1" smtClean="0"/>
              <a:t>uitwisseling</a:t>
            </a:r>
            <a:r>
              <a:rPr lang="en-US" sz="2000" dirty="0" smtClean="0"/>
              <a:t> </a:t>
            </a:r>
            <a:r>
              <a:rPr lang="en-US" sz="2000" dirty="0" err="1" smtClean="0"/>
              <a:t>binnen</a:t>
            </a:r>
            <a:r>
              <a:rPr lang="en-US" sz="2000" dirty="0" smtClean="0"/>
              <a:t> de </a:t>
            </a:r>
            <a:r>
              <a:rPr lang="en-US" sz="2000" dirty="0" err="1" smtClean="0"/>
              <a:t>groep</a:t>
            </a:r>
            <a:r>
              <a:rPr lang="en-US" sz="2000" dirty="0" smtClean="0"/>
              <a:t> en </a:t>
            </a:r>
            <a:r>
              <a:rPr lang="en-US" sz="2000" dirty="0" err="1" smtClean="0"/>
              <a:t>tussen</a:t>
            </a:r>
            <a:r>
              <a:rPr lang="en-US" sz="2000" dirty="0" smtClean="0"/>
              <a:t> </a:t>
            </a:r>
            <a:r>
              <a:rPr lang="en-US" sz="2000" dirty="0" err="1" smtClean="0"/>
              <a:t>groep</a:t>
            </a:r>
            <a:r>
              <a:rPr lang="en-US" sz="2000" dirty="0" smtClean="0"/>
              <a:t> en </a:t>
            </a:r>
            <a:r>
              <a:rPr lang="en-US" sz="2000" dirty="0" err="1" smtClean="0"/>
              <a:t>opdrachtgever</a:t>
            </a:r>
            <a:endParaRPr lang="nl-NL" sz="2000" dirty="0" smtClean="0"/>
          </a:p>
          <a:p>
            <a:pPr lvl="1"/>
            <a:endParaRPr lang="nl-NL" sz="2000" dirty="0" smtClean="0"/>
          </a:p>
          <a:p>
            <a:endParaRPr lang="nl-NL" dirty="0"/>
          </a:p>
        </p:txBody>
      </p:sp>
      <p:pic>
        <p:nvPicPr>
          <p:cNvPr id="4" name="Picture 2"/>
          <p:cNvPicPr>
            <a:picLocks noChangeAspect="1" noChangeArrowheads="1"/>
          </p:cNvPicPr>
          <p:nvPr/>
        </p:nvPicPr>
        <p:blipFill>
          <a:blip r:embed="rId2" cstate="print"/>
          <a:srcRect/>
          <a:stretch>
            <a:fillRect/>
          </a:stretch>
        </p:blipFill>
        <p:spPr bwMode="auto">
          <a:xfrm>
            <a:off x="4798188" y="0"/>
            <a:ext cx="4345812" cy="35719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403648" y="1124744"/>
            <a:ext cx="7127190" cy="504701"/>
          </a:xfrm>
        </p:spPr>
        <p:txBody>
          <a:bodyPr/>
          <a:lstStyle/>
          <a:p>
            <a:r>
              <a:rPr lang="en-US"/>
              <a:t>Workshop </a:t>
            </a:r>
            <a:r>
              <a:rPr lang="en-US" smtClean="0"/>
              <a:t>Projectmanagement</a:t>
            </a:r>
            <a:br>
              <a:rPr lang="en-US" smtClean="0"/>
            </a:br>
            <a:r>
              <a:rPr lang="en-US" sz="2000" smtClean="0"/>
              <a:t>- </a:t>
            </a:r>
            <a:r>
              <a:rPr lang="en-US" sz="2000" i="1" smtClean="0"/>
              <a:t>voorbereiding op het I-project</a:t>
            </a:r>
            <a:endParaRPr lang="nl-NL" sz="2000" i="1" dirty="0"/>
          </a:p>
        </p:txBody>
      </p:sp>
      <p:sp>
        <p:nvSpPr>
          <p:cNvPr id="93187" name="Rectangle 3"/>
          <p:cNvSpPr>
            <a:spLocks noGrp="1" noChangeArrowheads="1"/>
          </p:cNvSpPr>
          <p:nvPr>
            <p:ph idx="1"/>
          </p:nvPr>
        </p:nvSpPr>
        <p:spPr>
          <a:xfrm>
            <a:off x="1619672" y="2060848"/>
            <a:ext cx="6894765" cy="4248472"/>
          </a:xfrm>
        </p:spPr>
        <p:txBody>
          <a:bodyPr/>
          <a:lstStyle/>
          <a:p>
            <a:pPr>
              <a:lnSpc>
                <a:spcPct val="90000"/>
              </a:lnSpc>
              <a:buNone/>
            </a:pPr>
            <a:r>
              <a:rPr lang="en-US" dirty="0" err="1" smtClean="0"/>
              <a:t>Kernbegrippen</a:t>
            </a:r>
            <a:r>
              <a:rPr lang="en-US" dirty="0" smtClean="0"/>
              <a:t> </a:t>
            </a:r>
            <a:r>
              <a:rPr lang="en-US" dirty="0" err="1" smtClean="0"/>
              <a:t>bij</a:t>
            </a:r>
            <a:r>
              <a:rPr lang="en-US" dirty="0" smtClean="0"/>
              <a:t> </a:t>
            </a:r>
            <a:r>
              <a:rPr lang="en-US" dirty="0" err="1" smtClean="0"/>
              <a:t>projectmanagement</a:t>
            </a:r>
            <a:endParaRPr lang="en-US" dirty="0" smtClean="0"/>
          </a:p>
          <a:p>
            <a:pPr>
              <a:lnSpc>
                <a:spcPct val="90000"/>
              </a:lnSpc>
              <a:buNone/>
            </a:pPr>
            <a:endParaRPr lang="en-US" sz="2800" dirty="0" smtClean="0"/>
          </a:p>
          <a:p>
            <a:pPr>
              <a:lnSpc>
                <a:spcPct val="90000"/>
              </a:lnSpc>
            </a:pPr>
            <a:r>
              <a:rPr lang="en-US" dirty="0" err="1" smtClean="0"/>
              <a:t>Projectmatig</a:t>
            </a:r>
            <a:r>
              <a:rPr lang="en-US" dirty="0" smtClean="0"/>
              <a:t> </a:t>
            </a:r>
            <a:r>
              <a:rPr lang="en-US" dirty="0" err="1" smtClean="0"/>
              <a:t>werken</a:t>
            </a:r>
            <a:endParaRPr lang="en-US" dirty="0"/>
          </a:p>
          <a:p>
            <a:pPr>
              <a:lnSpc>
                <a:spcPct val="90000"/>
              </a:lnSpc>
            </a:pPr>
            <a:r>
              <a:rPr lang="en-US" dirty="0" err="1" smtClean="0"/>
              <a:t>Faseren</a:t>
            </a:r>
            <a:r>
              <a:rPr lang="en-US" dirty="0" smtClean="0"/>
              <a:t> en </a:t>
            </a:r>
            <a:r>
              <a:rPr lang="en-US" dirty="0" err="1" smtClean="0"/>
              <a:t>plannen</a:t>
            </a:r>
            <a:endParaRPr lang="en-US" dirty="0" smtClean="0"/>
          </a:p>
          <a:p>
            <a:pPr>
              <a:lnSpc>
                <a:spcPct val="90000"/>
              </a:lnSpc>
            </a:pPr>
            <a:r>
              <a:rPr lang="en-US" dirty="0" err="1" smtClean="0"/>
              <a:t>Beheersen</a:t>
            </a:r>
            <a:r>
              <a:rPr lang="en-US" dirty="0" smtClean="0"/>
              <a:t> (TGKIO)</a:t>
            </a:r>
          </a:p>
          <a:p>
            <a:pPr>
              <a:lnSpc>
                <a:spcPct val="90000"/>
              </a:lnSpc>
              <a:buNone/>
            </a:pPr>
            <a:endParaRPr lang="en-US" dirty="0" smtClean="0"/>
          </a:p>
          <a:p>
            <a:pPr>
              <a:lnSpc>
                <a:spcPct val="90000"/>
              </a:lnSpc>
              <a:buNone/>
            </a:pPr>
            <a:endParaRPr lang="en-US" dirty="0" smtClean="0"/>
          </a:p>
          <a:p>
            <a:pPr algn="r">
              <a:lnSpc>
                <a:spcPct val="90000"/>
              </a:lnSpc>
              <a:buNone/>
            </a:pPr>
            <a:endParaRPr lang="en-US" sz="1600" b="0" dirty="0" smtClean="0"/>
          </a:p>
          <a:p>
            <a:pPr algn="r">
              <a:lnSpc>
                <a:spcPct val="90000"/>
              </a:lnSpc>
              <a:buNone/>
            </a:pPr>
            <a:endParaRPr lang="en-US" sz="1600" b="0" dirty="0" smtClean="0"/>
          </a:p>
          <a:p>
            <a:pPr algn="r">
              <a:lnSpc>
                <a:spcPct val="90000"/>
              </a:lnSpc>
              <a:buNone/>
            </a:pPr>
            <a:r>
              <a:rPr lang="en-US" sz="1600" b="0" dirty="0" err="1" smtClean="0"/>
              <a:t>Bron</a:t>
            </a:r>
            <a:r>
              <a:rPr lang="en-US" sz="1600" b="0" dirty="0" smtClean="0"/>
              <a:t>: </a:t>
            </a:r>
            <a:r>
              <a:rPr lang="en-US" sz="1600" b="0" dirty="0" err="1" smtClean="0"/>
              <a:t>Roel</a:t>
            </a:r>
            <a:r>
              <a:rPr lang="en-US" sz="1600" b="0" dirty="0" smtClean="0"/>
              <a:t> Grit, </a:t>
            </a:r>
            <a:r>
              <a:rPr lang="en-US" sz="1600" b="0" i="1" dirty="0" err="1" smtClean="0"/>
              <a:t>Projectmanagement</a:t>
            </a:r>
            <a:endParaRPr lang="en-US" sz="1600" b="0" dirty="0" smtClean="0"/>
          </a:p>
          <a:p>
            <a:pPr>
              <a:lnSpc>
                <a:spcPct val="90000"/>
              </a:lnSpc>
              <a:buNone/>
            </a:pPr>
            <a:r>
              <a:rPr lang="en-US" sz="2400" dirty="0" smtClean="0"/>
              <a:t>			</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75656" y="332656"/>
            <a:ext cx="8435975" cy="1143000"/>
          </a:xfrm>
        </p:spPr>
        <p:txBody>
          <a:bodyPr/>
          <a:lstStyle/>
          <a:p>
            <a:r>
              <a:rPr lang="en-US" dirty="0" err="1"/>
              <a:t>Globale</a:t>
            </a:r>
            <a:r>
              <a:rPr lang="en-US" dirty="0"/>
              <a:t> </a:t>
            </a:r>
            <a:r>
              <a:rPr lang="en-US" dirty="0" err="1"/>
              <a:t>structuur</a:t>
            </a:r>
            <a:r>
              <a:rPr lang="en-US" dirty="0"/>
              <a:t> van </a:t>
            </a:r>
            <a:r>
              <a:rPr lang="en-US" dirty="0" err="1"/>
              <a:t>een</a:t>
            </a:r>
            <a:r>
              <a:rPr lang="en-US" dirty="0"/>
              <a:t> project</a:t>
            </a:r>
            <a:endParaRPr lang="nl-NL" dirty="0"/>
          </a:p>
        </p:txBody>
      </p:sp>
      <p:sp>
        <p:nvSpPr>
          <p:cNvPr id="27651" name="Rectangle 3"/>
          <p:cNvSpPr>
            <a:spLocks noGrp="1" noChangeArrowheads="1"/>
          </p:cNvSpPr>
          <p:nvPr>
            <p:ph type="body" idx="1"/>
          </p:nvPr>
        </p:nvSpPr>
        <p:spPr>
          <a:xfrm>
            <a:off x="1547665" y="1844824"/>
            <a:ext cx="7128792" cy="4530725"/>
          </a:xfrm>
        </p:spPr>
        <p:txBody>
          <a:bodyPr/>
          <a:lstStyle/>
          <a:p>
            <a:pPr>
              <a:lnSpc>
                <a:spcPct val="90000"/>
              </a:lnSpc>
              <a:spcBef>
                <a:spcPts val="0"/>
              </a:spcBef>
            </a:pPr>
            <a:r>
              <a:rPr lang="en-US" b="0" dirty="0" err="1" smtClean="0"/>
              <a:t>Definitie</a:t>
            </a:r>
            <a:r>
              <a:rPr lang="en-US" b="0" dirty="0" smtClean="0"/>
              <a:t> </a:t>
            </a:r>
            <a:r>
              <a:rPr lang="en-US" b="0" dirty="0" err="1"/>
              <a:t>fase</a:t>
            </a:r>
            <a:r>
              <a:rPr lang="en-US" b="0" dirty="0"/>
              <a:t>         </a:t>
            </a:r>
            <a:r>
              <a:rPr lang="en-US" b="0" dirty="0" smtClean="0"/>
              <a:t>   </a:t>
            </a:r>
            <a:r>
              <a:rPr lang="en-US" b="0" dirty="0">
                <a:sym typeface="Wingdings" pitchFamily="2" charset="2"/>
              </a:rPr>
              <a:t> plan van </a:t>
            </a:r>
            <a:r>
              <a:rPr lang="en-US" b="0" dirty="0" err="1" smtClean="0">
                <a:sym typeface="Wingdings" pitchFamily="2" charset="2"/>
              </a:rPr>
              <a:t>aanpak</a:t>
            </a:r>
            <a:endParaRPr lang="en-US" b="0" dirty="0" smtClean="0">
              <a:sym typeface="Wingdings" pitchFamily="2" charset="2"/>
            </a:endParaRPr>
          </a:p>
          <a:p>
            <a:pPr>
              <a:lnSpc>
                <a:spcPct val="90000"/>
              </a:lnSpc>
              <a:spcBef>
                <a:spcPts val="0"/>
              </a:spcBef>
            </a:pPr>
            <a:endParaRPr lang="en-US" b="0" dirty="0"/>
          </a:p>
          <a:p>
            <a:pPr>
              <a:lnSpc>
                <a:spcPct val="90000"/>
              </a:lnSpc>
              <a:spcBef>
                <a:spcPts val="0"/>
              </a:spcBef>
            </a:pPr>
            <a:r>
              <a:rPr lang="en-US" b="0" dirty="0" err="1" smtClean="0"/>
              <a:t>Uitvoering</a:t>
            </a:r>
            <a:r>
              <a:rPr lang="en-US" b="0" dirty="0" smtClean="0"/>
              <a:t> </a:t>
            </a:r>
          </a:p>
          <a:p>
            <a:pPr>
              <a:lnSpc>
                <a:spcPct val="90000"/>
              </a:lnSpc>
              <a:spcBef>
                <a:spcPts val="0"/>
              </a:spcBef>
            </a:pPr>
            <a:endParaRPr lang="en-US" b="0" dirty="0"/>
          </a:p>
          <a:p>
            <a:pPr>
              <a:lnSpc>
                <a:spcPct val="90000"/>
              </a:lnSpc>
              <a:spcBef>
                <a:spcPts val="0"/>
              </a:spcBef>
            </a:pPr>
            <a:r>
              <a:rPr lang="en-US" b="0" dirty="0" err="1"/>
              <a:t>Eindtest</a:t>
            </a:r>
            <a:r>
              <a:rPr lang="en-US" b="0" dirty="0"/>
              <a:t> / </a:t>
            </a:r>
            <a:r>
              <a:rPr lang="en-US" b="0" dirty="0" err="1"/>
              <a:t>oplevering</a:t>
            </a:r>
            <a:r>
              <a:rPr lang="en-US" b="0" dirty="0"/>
              <a:t> </a:t>
            </a:r>
            <a:r>
              <a:rPr lang="en-US" b="0" dirty="0">
                <a:sym typeface="Wingdings" pitchFamily="2" charset="2"/>
              </a:rPr>
              <a:t></a:t>
            </a:r>
            <a:r>
              <a:rPr lang="en-US" b="0" dirty="0"/>
              <a:t> </a:t>
            </a:r>
            <a:r>
              <a:rPr lang="en-US" b="0" dirty="0" err="1"/>
              <a:t>testen</a:t>
            </a:r>
            <a:r>
              <a:rPr lang="en-US" b="0" dirty="0"/>
              <a:t> + </a:t>
            </a:r>
          </a:p>
          <a:p>
            <a:pPr>
              <a:lnSpc>
                <a:spcPct val="90000"/>
              </a:lnSpc>
              <a:spcBef>
                <a:spcPts val="0"/>
              </a:spcBef>
              <a:buFont typeface="Wingdings" pitchFamily="2" charset="2"/>
              <a:buNone/>
            </a:pPr>
            <a:r>
              <a:rPr lang="en-US" b="0" dirty="0"/>
              <a:t>                                                 </a:t>
            </a:r>
            <a:r>
              <a:rPr lang="en-US" b="0" dirty="0" err="1" smtClean="0"/>
              <a:t>presenteren</a:t>
            </a:r>
            <a:endParaRPr lang="en-US" b="0" dirty="0" smtClean="0"/>
          </a:p>
          <a:p>
            <a:pPr>
              <a:lnSpc>
                <a:spcPct val="90000"/>
              </a:lnSpc>
              <a:spcBef>
                <a:spcPts val="0"/>
              </a:spcBef>
              <a:buFont typeface="Wingdings" pitchFamily="2" charset="2"/>
              <a:buNone/>
            </a:pPr>
            <a:endParaRPr lang="en-US" b="0" dirty="0"/>
          </a:p>
          <a:p>
            <a:pPr>
              <a:lnSpc>
                <a:spcPct val="90000"/>
              </a:lnSpc>
              <a:spcBef>
                <a:spcPts val="0"/>
              </a:spcBef>
            </a:pPr>
            <a:r>
              <a:rPr lang="en-US" b="0" dirty="0" err="1"/>
              <a:t>Invoering</a:t>
            </a:r>
            <a:r>
              <a:rPr lang="en-US" b="0" dirty="0"/>
              <a:t> en </a:t>
            </a:r>
            <a:r>
              <a:rPr lang="en-US" b="0" dirty="0" err="1"/>
              <a:t>nazorg</a:t>
            </a:r>
            <a:r>
              <a:rPr lang="en-US" b="0" dirty="0"/>
              <a:t>  </a:t>
            </a:r>
            <a:r>
              <a:rPr lang="en-US" b="0" dirty="0">
                <a:sym typeface="Wingdings" pitchFamily="2" charset="2"/>
              </a:rPr>
              <a:t> </a:t>
            </a:r>
            <a:r>
              <a:rPr lang="en-US" b="0" dirty="0" err="1">
                <a:sym typeface="Wingdings" pitchFamily="2" charset="2"/>
              </a:rPr>
              <a:t>begeleiding</a:t>
            </a:r>
            <a:r>
              <a:rPr lang="en-US" b="0" dirty="0">
                <a:sym typeface="Wingdings" pitchFamily="2" charset="2"/>
              </a:rPr>
              <a:t> +</a:t>
            </a:r>
            <a:r>
              <a:rPr lang="en-US" b="0" dirty="0"/>
              <a:t> 						</a:t>
            </a:r>
            <a:r>
              <a:rPr lang="en-US" b="0" dirty="0" err="1"/>
              <a:t>onderhoud</a:t>
            </a:r>
            <a:r>
              <a:rPr lang="en-US" b="0" dirty="0"/>
              <a:t> </a:t>
            </a:r>
            <a:endParaRPr lang="en-US" b="0" dirty="0" smtClean="0"/>
          </a:p>
          <a:p>
            <a:pPr>
              <a:lnSpc>
                <a:spcPct val="90000"/>
              </a:lnSpc>
              <a:spcBef>
                <a:spcPts val="0"/>
              </a:spcBef>
            </a:pPr>
            <a:endParaRPr lang="en-US" b="0" dirty="0"/>
          </a:p>
          <a:p>
            <a:pPr>
              <a:lnSpc>
                <a:spcPct val="90000"/>
              </a:lnSpc>
              <a:spcBef>
                <a:spcPts val="0"/>
              </a:spcBef>
            </a:pPr>
            <a:r>
              <a:rPr lang="en-US" b="0" dirty="0" err="1"/>
              <a:t>Evaluatie</a:t>
            </a:r>
            <a:r>
              <a:rPr lang="en-US" b="0" dirty="0"/>
              <a:t>                   </a:t>
            </a:r>
            <a:r>
              <a:rPr lang="en-US" b="0" dirty="0">
                <a:sym typeface="Wingdings" pitchFamily="2" charset="2"/>
              </a:rPr>
              <a:t> </a:t>
            </a:r>
            <a:r>
              <a:rPr lang="en-US" b="0" dirty="0" err="1"/>
              <a:t>waarom</a:t>
            </a:r>
            <a:r>
              <a:rPr lang="en-US" b="0" dirty="0"/>
              <a:t> ? </a:t>
            </a:r>
            <a:endParaRPr lang="nl-NL" b="0"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03648" y="188640"/>
            <a:ext cx="8229600" cy="1143000"/>
          </a:xfrm>
        </p:spPr>
        <p:txBody>
          <a:bodyPr/>
          <a:lstStyle/>
          <a:p>
            <a:r>
              <a:rPr lang="en-US" dirty="0" err="1" smtClean="0"/>
              <a:t>Definitiefase</a:t>
            </a:r>
            <a:endParaRPr lang="nl-NL" dirty="0"/>
          </a:p>
        </p:txBody>
      </p:sp>
      <p:sp>
        <p:nvSpPr>
          <p:cNvPr id="36867" name="Rectangle 3"/>
          <p:cNvSpPr>
            <a:spLocks noGrp="1" noChangeArrowheads="1"/>
          </p:cNvSpPr>
          <p:nvPr>
            <p:ph type="body" idx="1"/>
          </p:nvPr>
        </p:nvSpPr>
        <p:spPr>
          <a:xfrm>
            <a:off x="1403649" y="1412776"/>
            <a:ext cx="7488832" cy="4456112"/>
          </a:xfrm>
        </p:spPr>
        <p:txBody>
          <a:bodyPr/>
          <a:lstStyle/>
          <a:p>
            <a:r>
              <a:rPr lang="en-US" sz="2000" dirty="0" err="1"/>
              <a:t>Waarvoor</a:t>
            </a:r>
            <a:r>
              <a:rPr lang="en-US" sz="2000" dirty="0"/>
              <a:t> is </a:t>
            </a:r>
            <a:r>
              <a:rPr lang="en-US" sz="2000" dirty="0" err="1"/>
              <a:t>een</a:t>
            </a:r>
            <a:r>
              <a:rPr lang="en-US" sz="2000" dirty="0"/>
              <a:t> plan van </a:t>
            </a:r>
            <a:r>
              <a:rPr lang="en-US" sz="2000" dirty="0" err="1"/>
              <a:t>aanpak</a:t>
            </a:r>
            <a:r>
              <a:rPr lang="en-US" sz="2000" dirty="0"/>
              <a:t> </a:t>
            </a:r>
            <a:r>
              <a:rPr lang="en-US" sz="2000" dirty="0" err="1"/>
              <a:t>bedoeld</a:t>
            </a:r>
            <a:endParaRPr lang="en-US" sz="2000" dirty="0"/>
          </a:p>
          <a:p>
            <a:pPr lvl="1"/>
            <a:r>
              <a:rPr lang="en-US" sz="2000" dirty="0" err="1"/>
              <a:t>Beslisdocument</a:t>
            </a:r>
            <a:r>
              <a:rPr lang="en-US" sz="2000" dirty="0"/>
              <a:t> </a:t>
            </a:r>
            <a:r>
              <a:rPr lang="en-US" sz="2000" dirty="0" err="1"/>
              <a:t>voor</a:t>
            </a:r>
            <a:r>
              <a:rPr lang="en-US" sz="2000" dirty="0"/>
              <a:t> de </a:t>
            </a:r>
            <a:r>
              <a:rPr lang="en-US" sz="2000" dirty="0" err="1"/>
              <a:t>opdrachtgever</a:t>
            </a:r>
            <a:endParaRPr lang="en-US" sz="2000" dirty="0"/>
          </a:p>
          <a:p>
            <a:pPr lvl="1"/>
            <a:r>
              <a:rPr lang="en-US" sz="2000" dirty="0" err="1"/>
              <a:t>Richtlijn</a:t>
            </a:r>
            <a:r>
              <a:rPr lang="en-US" sz="2000" dirty="0"/>
              <a:t> </a:t>
            </a:r>
            <a:r>
              <a:rPr lang="en-US" sz="2000" dirty="0" err="1"/>
              <a:t>voor</a:t>
            </a:r>
            <a:r>
              <a:rPr lang="en-US" sz="2000" dirty="0"/>
              <a:t> de </a:t>
            </a:r>
            <a:r>
              <a:rPr lang="en-US" sz="2000" dirty="0" err="1"/>
              <a:t>projectgroep</a:t>
            </a:r>
            <a:endParaRPr lang="en-US" sz="2000" dirty="0"/>
          </a:p>
          <a:p>
            <a:pPr lvl="1">
              <a:buFontTx/>
              <a:buNone/>
            </a:pPr>
            <a:endParaRPr lang="nl-NL" sz="2000" dirty="0"/>
          </a:p>
          <a:p>
            <a:r>
              <a:rPr lang="en-US" sz="2000" dirty="0"/>
              <a:t>Hoe </a:t>
            </a:r>
            <a:r>
              <a:rPr lang="en-US" sz="2000" dirty="0" err="1"/>
              <a:t>komt</a:t>
            </a:r>
            <a:r>
              <a:rPr lang="en-US" sz="2000" dirty="0"/>
              <a:t> </a:t>
            </a:r>
            <a:r>
              <a:rPr lang="en-US" sz="2000" dirty="0" err="1"/>
              <a:t>een</a:t>
            </a:r>
            <a:r>
              <a:rPr lang="en-US" sz="2000" dirty="0"/>
              <a:t> plan van </a:t>
            </a:r>
            <a:r>
              <a:rPr lang="en-US" sz="2000" dirty="0" err="1"/>
              <a:t>aanpak</a:t>
            </a:r>
            <a:r>
              <a:rPr lang="en-US" sz="2000" dirty="0"/>
              <a:t> tot stand</a:t>
            </a:r>
          </a:p>
          <a:p>
            <a:pPr lvl="1"/>
            <a:r>
              <a:rPr lang="en-US" sz="2000" dirty="0" err="1"/>
              <a:t>Opdracht</a:t>
            </a:r>
            <a:r>
              <a:rPr lang="en-US" sz="2000" dirty="0"/>
              <a:t> </a:t>
            </a:r>
            <a:r>
              <a:rPr lang="en-US" sz="2000" dirty="0" err="1"/>
              <a:t>bestuderen</a:t>
            </a:r>
            <a:endParaRPr lang="en-US" sz="2000" dirty="0"/>
          </a:p>
          <a:p>
            <a:pPr lvl="1"/>
            <a:r>
              <a:rPr lang="en-US" sz="2000" dirty="0" err="1"/>
              <a:t>Nadenken</a:t>
            </a:r>
            <a:r>
              <a:rPr lang="en-US" sz="2000" dirty="0"/>
              <a:t> en </a:t>
            </a:r>
            <a:r>
              <a:rPr lang="en-US" sz="2000" dirty="0" err="1"/>
              <a:t>eens</a:t>
            </a:r>
            <a:r>
              <a:rPr lang="en-US" sz="2000" dirty="0"/>
              <a:t> </a:t>
            </a:r>
            <a:r>
              <a:rPr lang="en-US" sz="2000" dirty="0" err="1"/>
              <a:t>worden</a:t>
            </a:r>
            <a:r>
              <a:rPr lang="en-US" sz="2000" dirty="0"/>
              <a:t> over hoe </a:t>
            </a:r>
            <a:r>
              <a:rPr lang="en-US" sz="2000" dirty="0" err="1"/>
              <a:t>jullie</a:t>
            </a:r>
            <a:r>
              <a:rPr lang="en-US" sz="2000" dirty="0"/>
              <a:t> het project </a:t>
            </a:r>
            <a:r>
              <a:rPr lang="en-US" sz="2000" dirty="0" err="1"/>
              <a:t>gaan</a:t>
            </a:r>
            <a:r>
              <a:rPr lang="en-US" sz="2000" dirty="0"/>
              <a:t> </a:t>
            </a:r>
            <a:r>
              <a:rPr lang="en-US" sz="2000" dirty="0" err="1"/>
              <a:t>aanpakken</a:t>
            </a:r>
            <a:r>
              <a:rPr lang="en-US" sz="2000" dirty="0"/>
              <a:t>, de </a:t>
            </a:r>
            <a:r>
              <a:rPr lang="en-US" sz="2000" dirty="0" err="1"/>
              <a:t>administratie</a:t>
            </a:r>
            <a:r>
              <a:rPr lang="en-US" sz="2000" dirty="0"/>
              <a:t> </a:t>
            </a:r>
            <a:r>
              <a:rPr lang="en-US" sz="2000" dirty="0" err="1"/>
              <a:t>gaan</a:t>
            </a:r>
            <a:r>
              <a:rPr lang="en-US" sz="2000" dirty="0"/>
              <a:t> </a:t>
            </a:r>
            <a:r>
              <a:rPr lang="en-US" sz="2000" dirty="0" err="1"/>
              <a:t>regelen</a:t>
            </a:r>
            <a:r>
              <a:rPr lang="en-US" sz="2000" dirty="0"/>
              <a:t>, de “</a:t>
            </a:r>
            <a:r>
              <a:rPr lang="en-US" sz="2000" dirty="0" err="1"/>
              <a:t>documenten</a:t>
            </a:r>
            <a:r>
              <a:rPr lang="en-US" sz="2000" dirty="0"/>
              <a:t>” </a:t>
            </a:r>
            <a:r>
              <a:rPr lang="en-US" sz="2000" dirty="0" err="1"/>
              <a:t>gaan</a:t>
            </a:r>
            <a:r>
              <a:rPr lang="en-US" sz="2000" dirty="0"/>
              <a:t> </a:t>
            </a:r>
            <a:r>
              <a:rPr lang="en-US" sz="2000" dirty="0" err="1"/>
              <a:t>beheren</a:t>
            </a:r>
            <a:r>
              <a:rPr lang="en-US" sz="2000" dirty="0"/>
              <a:t>, de taken </a:t>
            </a:r>
            <a:r>
              <a:rPr lang="en-US" sz="2000" dirty="0" err="1"/>
              <a:t>gaan</a:t>
            </a:r>
            <a:r>
              <a:rPr lang="en-US" sz="2000" dirty="0"/>
              <a:t> </a:t>
            </a:r>
            <a:r>
              <a:rPr lang="en-US" sz="2000" dirty="0" err="1"/>
              <a:t>verdelen</a:t>
            </a:r>
            <a:r>
              <a:rPr lang="en-US" sz="2000" dirty="0"/>
              <a:t>, </a:t>
            </a:r>
            <a:r>
              <a:rPr lang="en-US" sz="2000" dirty="0" err="1"/>
              <a:t>afspraken</a:t>
            </a:r>
            <a:r>
              <a:rPr lang="en-US" sz="2000" dirty="0"/>
              <a:t> </a:t>
            </a:r>
            <a:r>
              <a:rPr lang="en-US" sz="2000" dirty="0" err="1"/>
              <a:t>gaan</a:t>
            </a:r>
            <a:r>
              <a:rPr lang="en-US" sz="2000" dirty="0"/>
              <a:t> </a:t>
            </a:r>
            <a:r>
              <a:rPr lang="en-US" sz="2000" dirty="0" err="1"/>
              <a:t>maken</a:t>
            </a:r>
            <a:r>
              <a:rPr lang="en-US" sz="2000" dirty="0"/>
              <a:t> over de </a:t>
            </a:r>
            <a:r>
              <a:rPr lang="en-US" sz="2000" dirty="0" err="1"/>
              <a:t>omgang</a:t>
            </a:r>
            <a:r>
              <a:rPr lang="en-US" sz="2000" dirty="0"/>
              <a:t> met </a:t>
            </a:r>
            <a:r>
              <a:rPr lang="en-US" sz="2000" dirty="0" err="1"/>
              <a:t>elkaar</a:t>
            </a:r>
            <a:r>
              <a:rPr lang="en-US" sz="2000" dirty="0"/>
              <a:t>, </a:t>
            </a:r>
            <a:r>
              <a:rPr lang="en-US" sz="2000" dirty="0" err="1"/>
              <a:t>enz</a:t>
            </a:r>
            <a:r>
              <a:rPr lang="en-US" sz="2000" dirty="0"/>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867">
                                            <p:txEl>
                                              <p:pRg st="1" end="1"/>
                                            </p:txEl>
                                          </p:spTgt>
                                        </p:tgtEl>
                                        <p:attrNameLst>
                                          <p:attrName>style.visibility</p:attrName>
                                        </p:attrNameLst>
                                      </p:cBhvr>
                                      <p:to>
                                        <p:strVal val="visible"/>
                                      </p:to>
                                    </p:set>
                                    <p:animEffect transition="in" filter="wipe(left)">
                                      <p:cBhvr>
                                        <p:cTn id="10" dur="500"/>
                                        <p:tgtEl>
                                          <p:spTgt spid="3686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Effect transition="in" filter="wipe(left)">
                                      <p:cBhvr>
                                        <p:cTn id="13" dur="500"/>
                                        <p:tgtEl>
                                          <p:spTgt spid="3686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6867">
                                            <p:txEl>
                                              <p:pRg st="4" end="4"/>
                                            </p:txEl>
                                          </p:spTgt>
                                        </p:tgtEl>
                                        <p:attrNameLst>
                                          <p:attrName>style.visibility</p:attrName>
                                        </p:attrNameLst>
                                      </p:cBhvr>
                                      <p:to>
                                        <p:strVal val="visible"/>
                                      </p:to>
                                    </p:set>
                                    <p:animEffect transition="in" filter="wipe(left)">
                                      <p:cBhvr>
                                        <p:cTn id="18" dur="500"/>
                                        <p:tgtEl>
                                          <p:spTgt spid="36867">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6867">
                                            <p:txEl>
                                              <p:pRg st="5" end="5"/>
                                            </p:txEl>
                                          </p:spTgt>
                                        </p:tgtEl>
                                        <p:attrNameLst>
                                          <p:attrName>style.visibility</p:attrName>
                                        </p:attrNameLst>
                                      </p:cBhvr>
                                      <p:to>
                                        <p:strVal val="visible"/>
                                      </p:to>
                                    </p:set>
                                    <p:animEffect transition="in" filter="wipe(left)">
                                      <p:cBhvr>
                                        <p:cTn id="21" dur="500"/>
                                        <p:tgtEl>
                                          <p:spTgt spid="36867">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6867">
                                            <p:txEl>
                                              <p:pRg st="6" end="6"/>
                                            </p:txEl>
                                          </p:spTgt>
                                        </p:tgtEl>
                                        <p:attrNameLst>
                                          <p:attrName>style.visibility</p:attrName>
                                        </p:attrNameLst>
                                      </p:cBhvr>
                                      <p:to>
                                        <p:strVal val="visible"/>
                                      </p:to>
                                    </p:set>
                                    <p:animEffect transition="in" filter="wipe(left)">
                                      <p:cBhvr>
                                        <p:cTn id="24" dur="500"/>
                                        <p:tgtEl>
                                          <p:spTgt spid="36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r>
              <a:rPr lang="en-US"/>
              <a:t>Plan van </a:t>
            </a:r>
            <a:r>
              <a:rPr lang="en-US" smtClean="0"/>
              <a:t>aanpak*</a:t>
            </a:r>
            <a:endParaRPr lang="nl-NL"/>
          </a:p>
        </p:txBody>
      </p:sp>
      <p:sp>
        <p:nvSpPr>
          <p:cNvPr id="38915" name="Rectangle 1027"/>
          <p:cNvSpPr>
            <a:spLocks noGrp="1" noChangeArrowheads="1"/>
          </p:cNvSpPr>
          <p:nvPr>
            <p:ph type="body" idx="1"/>
          </p:nvPr>
        </p:nvSpPr>
        <p:spPr>
          <a:xfrm>
            <a:off x="1547664" y="1447800"/>
            <a:ext cx="6910536" cy="5077544"/>
          </a:xfrm>
        </p:spPr>
        <p:txBody>
          <a:bodyPr/>
          <a:lstStyle/>
          <a:p>
            <a:pPr>
              <a:lnSpc>
                <a:spcPct val="90000"/>
              </a:lnSpc>
            </a:pPr>
            <a:r>
              <a:rPr lang="en-US" sz="2800" b="0" dirty="0" err="1" smtClean="0"/>
              <a:t>Achtergronden</a:t>
            </a:r>
            <a:endParaRPr lang="en-US" sz="2800" b="0" dirty="0"/>
          </a:p>
          <a:p>
            <a:pPr>
              <a:lnSpc>
                <a:spcPct val="90000"/>
              </a:lnSpc>
            </a:pPr>
            <a:r>
              <a:rPr lang="en-US" sz="2800" b="0" dirty="0" err="1" smtClean="0"/>
              <a:t>Projectresultaat</a:t>
            </a:r>
            <a:endParaRPr lang="en-US" sz="2800" b="0" dirty="0"/>
          </a:p>
          <a:p>
            <a:pPr>
              <a:lnSpc>
                <a:spcPct val="90000"/>
              </a:lnSpc>
            </a:pPr>
            <a:r>
              <a:rPr lang="en-US" sz="2800" b="0" dirty="0" err="1" smtClean="0"/>
              <a:t>Projectactiviteiten</a:t>
            </a:r>
            <a:endParaRPr lang="en-US" sz="2800" b="0" dirty="0"/>
          </a:p>
          <a:p>
            <a:pPr>
              <a:lnSpc>
                <a:spcPct val="90000"/>
              </a:lnSpc>
            </a:pPr>
            <a:r>
              <a:rPr lang="en-US" sz="2800" b="0" dirty="0" err="1" smtClean="0"/>
              <a:t>Projectgrenzen</a:t>
            </a:r>
            <a:endParaRPr lang="en-US" sz="2800" b="0" dirty="0" smtClean="0"/>
          </a:p>
          <a:p>
            <a:pPr>
              <a:lnSpc>
                <a:spcPct val="90000"/>
              </a:lnSpc>
            </a:pPr>
            <a:r>
              <a:rPr lang="en-US" sz="2800" b="0" dirty="0" err="1" smtClean="0"/>
              <a:t>Tussenresultaten</a:t>
            </a:r>
            <a:endParaRPr lang="en-US" sz="2800" b="0" dirty="0"/>
          </a:p>
          <a:p>
            <a:pPr>
              <a:lnSpc>
                <a:spcPct val="90000"/>
              </a:lnSpc>
            </a:pPr>
            <a:r>
              <a:rPr lang="en-US" sz="2800" b="0" dirty="0" err="1"/>
              <a:t>Kwaliteit</a:t>
            </a:r>
            <a:endParaRPr lang="en-US" sz="2800" b="0" dirty="0"/>
          </a:p>
          <a:p>
            <a:pPr>
              <a:lnSpc>
                <a:spcPct val="90000"/>
              </a:lnSpc>
            </a:pPr>
            <a:r>
              <a:rPr lang="en-US" sz="2800" b="0" dirty="0" err="1" smtClean="0"/>
              <a:t>Projectorganisatie</a:t>
            </a:r>
            <a:endParaRPr lang="en-US" sz="2800" b="0" dirty="0"/>
          </a:p>
          <a:p>
            <a:pPr>
              <a:lnSpc>
                <a:spcPct val="90000"/>
              </a:lnSpc>
            </a:pPr>
            <a:r>
              <a:rPr lang="en-US" sz="2800" b="0" dirty="0"/>
              <a:t>Planning</a:t>
            </a:r>
          </a:p>
          <a:p>
            <a:pPr>
              <a:lnSpc>
                <a:spcPct val="90000"/>
              </a:lnSpc>
            </a:pPr>
            <a:r>
              <a:rPr lang="nl-NL" sz="2800" b="0" dirty="0"/>
              <a:t>Kosten en baten</a:t>
            </a:r>
          </a:p>
          <a:p>
            <a:pPr>
              <a:lnSpc>
                <a:spcPct val="90000"/>
              </a:lnSpc>
            </a:pPr>
            <a:r>
              <a:rPr lang="nl-NL" sz="2800" b="0" dirty="0" smtClean="0"/>
              <a:t>Risico’s	</a:t>
            </a:r>
            <a:r>
              <a:rPr lang="nl-NL" sz="2800" dirty="0" smtClean="0"/>
              <a:t>			</a:t>
            </a:r>
            <a:br>
              <a:rPr lang="nl-NL" sz="2800" dirty="0" smtClean="0"/>
            </a:br>
            <a:r>
              <a:rPr lang="nl-NL" sz="2800" dirty="0" smtClean="0"/>
              <a:t>	</a:t>
            </a:r>
            <a:r>
              <a:rPr lang="nl-NL" sz="1600" dirty="0" smtClean="0"/>
              <a:t>*volgens Grit, R., (2011), </a:t>
            </a:r>
            <a:r>
              <a:rPr lang="nl-NL" sz="1600" i="1" dirty="0" smtClean="0"/>
              <a:t>Projectmanagement, </a:t>
            </a:r>
            <a:r>
              <a:rPr lang="nl-NL" sz="1600" dirty="0" smtClean="0"/>
              <a:t>hoofdstuk 5. </a:t>
            </a:r>
            <a:endParaRPr lang="nl-NL" sz="1600"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smtClean="0"/>
              <a:t>5  </a:t>
            </a:r>
            <a:r>
              <a:rPr lang="en-US" dirty="0" err="1" smtClean="0"/>
              <a:t>Faseren</a:t>
            </a:r>
            <a:endParaRPr lang="nl-NL" dirty="0"/>
          </a:p>
        </p:txBody>
      </p:sp>
      <p:sp>
        <p:nvSpPr>
          <p:cNvPr id="96259" name="Rectangle 3"/>
          <p:cNvSpPr>
            <a:spLocks noGrp="1" noChangeArrowheads="1"/>
          </p:cNvSpPr>
          <p:nvPr>
            <p:ph type="body" idx="1"/>
          </p:nvPr>
        </p:nvSpPr>
        <p:spPr/>
        <p:txBody>
          <a:bodyPr/>
          <a:lstStyle/>
          <a:p>
            <a:r>
              <a:rPr lang="nl-NL"/>
              <a:t>Wat is faseren?</a:t>
            </a:r>
          </a:p>
          <a:p>
            <a:pPr lvl="1">
              <a:buFontTx/>
              <a:buNone/>
            </a:pPr>
            <a:r>
              <a:rPr lang="nl-NL" i="1"/>
              <a:t>   Het opsplitsen van het project in een aantal perioden waarin bepaalde activiteiten worden uitgevoerd (fasen).</a:t>
            </a:r>
          </a:p>
          <a:p>
            <a:pPr>
              <a:buFont typeface="Wingdings" pitchFamily="2" charset="2"/>
              <a:buNone/>
            </a:pPr>
            <a:endParaRPr lang="nl-NL" i="1"/>
          </a:p>
          <a:p>
            <a:r>
              <a:rPr lang="nl-NL"/>
              <a:t>Waarom een project in fasen opsplitsen?</a:t>
            </a:r>
          </a:p>
          <a:p>
            <a:pPr lvl="1">
              <a:buFontTx/>
              <a:buNone/>
            </a:pPr>
            <a:r>
              <a:rPr lang="nl-NL" i="1"/>
              <a:t>   Omdat het geheel te complex is om in 1 keer te overzien; tussentijdse controle en mogelijkheid tot bijsturing is gewenst</a:t>
            </a:r>
            <a:endParaRPr lang="en-GB" i="1"/>
          </a:p>
          <a:p>
            <a:pPr lvl="1">
              <a:buFontTx/>
              <a:buNone/>
            </a:pPr>
            <a:endParaRPr lang="nl-NL"/>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left)">
                                      <p:cBhvr>
                                        <p:cTn id="7" dur="500"/>
                                        <p:tgtEl>
                                          <p:spTgt spid="9625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6259">
                                            <p:txEl>
                                              <p:pRg st="1" end="1"/>
                                            </p:txEl>
                                          </p:spTgt>
                                        </p:tgtEl>
                                        <p:attrNameLst>
                                          <p:attrName>style.visibility</p:attrName>
                                        </p:attrNameLst>
                                      </p:cBhvr>
                                      <p:to>
                                        <p:strVal val="visible"/>
                                      </p:to>
                                    </p:set>
                                    <p:animEffect transition="in" filter="wipe(left)">
                                      <p:cBhvr>
                                        <p:cTn id="10" dur="500"/>
                                        <p:tgtEl>
                                          <p:spTgt spid="962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6259">
                                            <p:txEl>
                                              <p:pRg st="3" end="3"/>
                                            </p:txEl>
                                          </p:spTgt>
                                        </p:tgtEl>
                                        <p:attrNameLst>
                                          <p:attrName>style.visibility</p:attrName>
                                        </p:attrNameLst>
                                      </p:cBhvr>
                                      <p:to>
                                        <p:strVal val="visible"/>
                                      </p:to>
                                    </p:set>
                                    <p:animEffect transition="in" filter="wipe(left)">
                                      <p:cBhvr>
                                        <p:cTn id="15" dur="500"/>
                                        <p:tgtEl>
                                          <p:spTgt spid="96259">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6259">
                                            <p:txEl>
                                              <p:pRg st="4" end="4"/>
                                            </p:txEl>
                                          </p:spTgt>
                                        </p:tgtEl>
                                        <p:attrNameLst>
                                          <p:attrName>style.visibility</p:attrName>
                                        </p:attrNameLst>
                                      </p:cBhvr>
                                      <p:to>
                                        <p:strVal val="visible"/>
                                      </p:to>
                                    </p:set>
                                    <p:animEffect transition="in" filter="wipe(left)">
                                      <p:cBhvr>
                                        <p:cTn id="18" dur="500"/>
                                        <p:tgtEl>
                                          <p:spTgt spid="96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t>5  </a:t>
            </a:r>
            <a:r>
              <a:rPr lang="en-US" dirty="0" err="1" smtClean="0"/>
              <a:t>Faseren</a:t>
            </a:r>
            <a:endParaRPr lang="nl-NL" dirty="0"/>
          </a:p>
        </p:txBody>
      </p:sp>
      <p:sp>
        <p:nvSpPr>
          <p:cNvPr id="98307" name="Rectangle 3"/>
          <p:cNvSpPr>
            <a:spLocks noGrp="1" noChangeArrowheads="1"/>
          </p:cNvSpPr>
          <p:nvPr>
            <p:ph type="body" idx="1"/>
          </p:nvPr>
        </p:nvSpPr>
        <p:spPr/>
        <p:txBody>
          <a:bodyPr/>
          <a:lstStyle/>
          <a:p>
            <a:pPr>
              <a:lnSpc>
                <a:spcPct val="80000"/>
              </a:lnSpc>
            </a:pPr>
            <a:r>
              <a:rPr lang="nl-NL" sz="2400" dirty="0"/>
              <a:t>Analyse </a:t>
            </a:r>
            <a:r>
              <a:rPr lang="nl-NL" sz="2400" dirty="0" smtClean="0"/>
              <a:t>(</a:t>
            </a:r>
            <a:r>
              <a:rPr lang="nl-NL" sz="2400" dirty="0"/>
              <a:t>WAT)</a:t>
            </a:r>
          </a:p>
          <a:p>
            <a:pPr lvl="1">
              <a:lnSpc>
                <a:spcPct val="80000"/>
              </a:lnSpc>
            </a:pPr>
            <a:r>
              <a:rPr lang="nl-NL" dirty="0"/>
              <a:t>nadere studie bestaande situatie en projectopdracht</a:t>
            </a:r>
          </a:p>
          <a:p>
            <a:pPr lvl="1">
              <a:lnSpc>
                <a:spcPct val="80000"/>
              </a:lnSpc>
            </a:pPr>
            <a:r>
              <a:rPr lang="en-GB" dirty="0" err="1"/>
              <a:t>opstellen</a:t>
            </a:r>
            <a:r>
              <a:rPr lang="en-GB" dirty="0"/>
              <a:t> </a:t>
            </a:r>
            <a:r>
              <a:rPr lang="en-GB" dirty="0" err="1"/>
              <a:t>pakket</a:t>
            </a:r>
            <a:r>
              <a:rPr lang="en-GB" dirty="0"/>
              <a:t> van </a:t>
            </a:r>
            <a:r>
              <a:rPr lang="en-GB" dirty="0" err="1"/>
              <a:t>eisen</a:t>
            </a:r>
            <a:endParaRPr lang="en-GB" dirty="0"/>
          </a:p>
          <a:p>
            <a:pPr lvl="1">
              <a:lnSpc>
                <a:spcPct val="80000"/>
              </a:lnSpc>
            </a:pPr>
            <a:r>
              <a:rPr lang="en-GB" dirty="0" err="1"/>
              <a:t>definieren</a:t>
            </a:r>
            <a:r>
              <a:rPr lang="en-GB" dirty="0"/>
              <a:t> </a:t>
            </a:r>
            <a:r>
              <a:rPr lang="en-GB" dirty="0" err="1"/>
              <a:t>aantal</a:t>
            </a:r>
            <a:r>
              <a:rPr lang="en-GB" dirty="0"/>
              <a:t> </a:t>
            </a:r>
            <a:r>
              <a:rPr lang="en-GB" dirty="0" err="1"/>
              <a:t>oplossingen</a:t>
            </a:r>
            <a:r>
              <a:rPr lang="en-GB" dirty="0"/>
              <a:t> (incl. </a:t>
            </a:r>
            <a:r>
              <a:rPr lang="en-GB" dirty="0" err="1"/>
              <a:t>kosten</a:t>
            </a:r>
            <a:r>
              <a:rPr lang="en-GB" dirty="0"/>
              <a:t> / </a:t>
            </a:r>
            <a:r>
              <a:rPr lang="en-GB" dirty="0" err="1"/>
              <a:t>baten</a:t>
            </a:r>
            <a:r>
              <a:rPr lang="en-GB" dirty="0"/>
              <a:t>)</a:t>
            </a:r>
          </a:p>
          <a:p>
            <a:pPr>
              <a:lnSpc>
                <a:spcPct val="80000"/>
              </a:lnSpc>
            </a:pPr>
            <a:r>
              <a:rPr lang="en-GB" sz="2400" dirty="0" err="1"/>
              <a:t>Ontwerp</a:t>
            </a:r>
            <a:r>
              <a:rPr lang="en-GB" sz="2400" dirty="0"/>
              <a:t> </a:t>
            </a:r>
            <a:r>
              <a:rPr lang="en-GB" sz="2400" dirty="0" smtClean="0"/>
              <a:t>(</a:t>
            </a:r>
            <a:r>
              <a:rPr lang="en-GB" sz="2400" dirty="0"/>
              <a:t>HOE)</a:t>
            </a:r>
          </a:p>
          <a:p>
            <a:pPr lvl="1">
              <a:lnSpc>
                <a:spcPct val="80000"/>
              </a:lnSpc>
            </a:pPr>
            <a:r>
              <a:rPr lang="en-GB" dirty="0" err="1"/>
              <a:t>keuze</a:t>
            </a:r>
            <a:r>
              <a:rPr lang="en-GB" dirty="0"/>
              <a:t> van </a:t>
            </a:r>
            <a:r>
              <a:rPr lang="en-GB" dirty="0" err="1"/>
              <a:t>een</a:t>
            </a:r>
            <a:r>
              <a:rPr lang="en-GB" dirty="0"/>
              <a:t> </a:t>
            </a:r>
            <a:r>
              <a:rPr lang="en-GB" dirty="0" err="1"/>
              <a:t>oplossing</a:t>
            </a:r>
            <a:r>
              <a:rPr lang="en-GB" dirty="0"/>
              <a:t> en </a:t>
            </a:r>
            <a:r>
              <a:rPr lang="en-GB" dirty="0" err="1"/>
              <a:t>deze</a:t>
            </a:r>
            <a:r>
              <a:rPr lang="en-GB" dirty="0"/>
              <a:t> </a:t>
            </a:r>
            <a:r>
              <a:rPr lang="en-GB" dirty="0" err="1"/>
              <a:t>uitwerken</a:t>
            </a:r>
            <a:endParaRPr lang="en-GB" dirty="0"/>
          </a:p>
          <a:p>
            <a:pPr lvl="1">
              <a:lnSpc>
                <a:spcPct val="80000"/>
              </a:lnSpc>
            </a:pPr>
            <a:r>
              <a:rPr lang="en-GB" dirty="0" err="1"/>
              <a:t>functioneel</a:t>
            </a:r>
            <a:r>
              <a:rPr lang="en-GB" dirty="0"/>
              <a:t> (WELKE) en </a:t>
            </a:r>
            <a:r>
              <a:rPr lang="en-GB" dirty="0" err="1"/>
              <a:t>technisch</a:t>
            </a:r>
            <a:r>
              <a:rPr lang="en-GB" dirty="0"/>
              <a:t> (HOE)</a:t>
            </a:r>
          </a:p>
          <a:p>
            <a:pPr>
              <a:lnSpc>
                <a:spcPct val="80000"/>
              </a:lnSpc>
            </a:pPr>
            <a:r>
              <a:rPr lang="en-GB" sz="2400" dirty="0" err="1" smtClean="0"/>
              <a:t>Realisatie</a:t>
            </a:r>
            <a:r>
              <a:rPr lang="en-GB" sz="2400" dirty="0" smtClean="0"/>
              <a:t> </a:t>
            </a:r>
            <a:r>
              <a:rPr lang="en-GB" sz="2400" dirty="0"/>
              <a:t>(MAAK)</a:t>
            </a:r>
          </a:p>
          <a:p>
            <a:pPr lvl="1">
              <a:lnSpc>
                <a:spcPct val="80000"/>
              </a:lnSpc>
            </a:pPr>
            <a:r>
              <a:rPr lang="en-GB" dirty="0" err="1"/>
              <a:t>programma’s</a:t>
            </a:r>
            <a:r>
              <a:rPr lang="en-GB" dirty="0"/>
              <a:t> en </a:t>
            </a:r>
            <a:r>
              <a:rPr lang="en-GB" dirty="0" err="1"/>
              <a:t>bestanden</a:t>
            </a:r>
            <a:r>
              <a:rPr lang="en-GB" dirty="0"/>
              <a:t> </a:t>
            </a:r>
            <a:r>
              <a:rPr lang="en-GB" dirty="0" err="1"/>
              <a:t>ontwikkelen</a:t>
            </a:r>
            <a:r>
              <a:rPr lang="en-GB" dirty="0"/>
              <a:t> en </a:t>
            </a:r>
            <a:r>
              <a:rPr lang="en-GB" dirty="0" err="1"/>
              <a:t>testen</a:t>
            </a:r>
            <a:endParaRPr lang="en-GB" dirty="0"/>
          </a:p>
          <a:p>
            <a:pPr lvl="1">
              <a:lnSpc>
                <a:spcPct val="80000"/>
              </a:lnSpc>
            </a:pPr>
            <a:r>
              <a:rPr lang="en-GB" dirty="0" err="1"/>
              <a:t>gegevens</a:t>
            </a:r>
            <a:r>
              <a:rPr lang="en-GB" dirty="0"/>
              <a:t> </a:t>
            </a:r>
            <a:r>
              <a:rPr lang="en-GB" dirty="0" err="1"/>
              <a:t>overzetten</a:t>
            </a:r>
            <a:r>
              <a:rPr lang="en-GB" dirty="0"/>
              <a:t> en </a:t>
            </a:r>
            <a:r>
              <a:rPr lang="en-GB" dirty="0" err="1"/>
              <a:t>gebruikers</a:t>
            </a:r>
            <a:r>
              <a:rPr lang="en-GB" dirty="0"/>
              <a:t> </a:t>
            </a:r>
            <a:r>
              <a:rPr lang="en-GB" dirty="0" err="1"/>
              <a:t>opleiden</a:t>
            </a:r>
            <a:endParaRPr lang="en-GB" dirty="0"/>
          </a:p>
          <a:p>
            <a:pPr lvl="1">
              <a:lnSpc>
                <a:spcPct val="80000"/>
              </a:lnSpc>
            </a:pPr>
            <a:r>
              <a:rPr lang="en-GB" dirty="0" err="1"/>
              <a:t>acceptatie</a:t>
            </a:r>
            <a:r>
              <a:rPr lang="en-GB" dirty="0"/>
              <a:t> door </a:t>
            </a:r>
            <a:r>
              <a:rPr lang="en-GB" dirty="0" err="1"/>
              <a:t>gebruikers</a:t>
            </a:r>
            <a:endParaRPr lang="en-GB" dirty="0"/>
          </a:p>
          <a:p>
            <a:pPr lvl="1">
              <a:lnSpc>
                <a:spcPct val="80000"/>
              </a:lnSpc>
              <a:buFontTx/>
              <a:buNone/>
            </a:pPr>
            <a:endParaRPr lang="nl-NL"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wipe(left)">
                                      <p:cBhvr>
                                        <p:cTn id="7" dur="500"/>
                                        <p:tgtEl>
                                          <p:spTgt spid="9830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8307">
                                            <p:txEl>
                                              <p:pRg st="1" end="1"/>
                                            </p:txEl>
                                          </p:spTgt>
                                        </p:tgtEl>
                                        <p:attrNameLst>
                                          <p:attrName>style.visibility</p:attrName>
                                        </p:attrNameLst>
                                      </p:cBhvr>
                                      <p:to>
                                        <p:strVal val="visible"/>
                                      </p:to>
                                    </p:set>
                                    <p:animEffect transition="in" filter="wipe(left)">
                                      <p:cBhvr>
                                        <p:cTn id="10" dur="500"/>
                                        <p:tgtEl>
                                          <p:spTgt spid="9830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8307">
                                            <p:txEl>
                                              <p:pRg st="2" end="2"/>
                                            </p:txEl>
                                          </p:spTgt>
                                        </p:tgtEl>
                                        <p:attrNameLst>
                                          <p:attrName>style.visibility</p:attrName>
                                        </p:attrNameLst>
                                      </p:cBhvr>
                                      <p:to>
                                        <p:strVal val="visible"/>
                                      </p:to>
                                    </p:set>
                                    <p:animEffect transition="in" filter="wipe(left)">
                                      <p:cBhvr>
                                        <p:cTn id="13" dur="500"/>
                                        <p:tgtEl>
                                          <p:spTgt spid="9830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8307">
                                            <p:txEl>
                                              <p:pRg st="3" end="3"/>
                                            </p:txEl>
                                          </p:spTgt>
                                        </p:tgtEl>
                                        <p:attrNameLst>
                                          <p:attrName>style.visibility</p:attrName>
                                        </p:attrNameLst>
                                      </p:cBhvr>
                                      <p:to>
                                        <p:strVal val="visible"/>
                                      </p:to>
                                    </p:set>
                                    <p:animEffect transition="in" filter="wipe(left)">
                                      <p:cBhvr>
                                        <p:cTn id="16" dur="500"/>
                                        <p:tgtEl>
                                          <p:spTgt spid="983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8307">
                                            <p:txEl>
                                              <p:pRg st="4" end="4"/>
                                            </p:txEl>
                                          </p:spTgt>
                                        </p:tgtEl>
                                        <p:attrNameLst>
                                          <p:attrName>style.visibility</p:attrName>
                                        </p:attrNameLst>
                                      </p:cBhvr>
                                      <p:to>
                                        <p:strVal val="visible"/>
                                      </p:to>
                                    </p:set>
                                    <p:animEffect transition="in" filter="wipe(left)">
                                      <p:cBhvr>
                                        <p:cTn id="21" dur="500"/>
                                        <p:tgtEl>
                                          <p:spTgt spid="9830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8307">
                                            <p:txEl>
                                              <p:pRg st="5" end="5"/>
                                            </p:txEl>
                                          </p:spTgt>
                                        </p:tgtEl>
                                        <p:attrNameLst>
                                          <p:attrName>style.visibility</p:attrName>
                                        </p:attrNameLst>
                                      </p:cBhvr>
                                      <p:to>
                                        <p:strVal val="visible"/>
                                      </p:to>
                                    </p:set>
                                    <p:animEffect transition="in" filter="wipe(left)">
                                      <p:cBhvr>
                                        <p:cTn id="24" dur="500"/>
                                        <p:tgtEl>
                                          <p:spTgt spid="98307">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98307">
                                            <p:txEl>
                                              <p:pRg st="6" end="6"/>
                                            </p:txEl>
                                          </p:spTgt>
                                        </p:tgtEl>
                                        <p:attrNameLst>
                                          <p:attrName>style.visibility</p:attrName>
                                        </p:attrNameLst>
                                      </p:cBhvr>
                                      <p:to>
                                        <p:strVal val="visible"/>
                                      </p:to>
                                    </p:set>
                                    <p:animEffect transition="in" filter="wipe(left)">
                                      <p:cBhvr>
                                        <p:cTn id="27" dur="500"/>
                                        <p:tgtEl>
                                          <p:spTgt spid="9830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8307">
                                            <p:txEl>
                                              <p:pRg st="7" end="7"/>
                                            </p:txEl>
                                          </p:spTgt>
                                        </p:tgtEl>
                                        <p:attrNameLst>
                                          <p:attrName>style.visibility</p:attrName>
                                        </p:attrNameLst>
                                      </p:cBhvr>
                                      <p:to>
                                        <p:strVal val="visible"/>
                                      </p:to>
                                    </p:set>
                                    <p:animEffect transition="in" filter="wipe(left)">
                                      <p:cBhvr>
                                        <p:cTn id="32" dur="500"/>
                                        <p:tgtEl>
                                          <p:spTgt spid="98307">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8307">
                                            <p:txEl>
                                              <p:pRg st="8" end="8"/>
                                            </p:txEl>
                                          </p:spTgt>
                                        </p:tgtEl>
                                        <p:attrNameLst>
                                          <p:attrName>style.visibility</p:attrName>
                                        </p:attrNameLst>
                                      </p:cBhvr>
                                      <p:to>
                                        <p:strVal val="visible"/>
                                      </p:to>
                                    </p:set>
                                    <p:animEffect transition="in" filter="wipe(left)">
                                      <p:cBhvr>
                                        <p:cTn id="35" dur="500"/>
                                        <p:tgtEl>
                                          <p:spTgt spid="98307">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98307">
                                            <p:txEl>
                                              <p:pRg st="9" end="9"/>
                                            </p:txEl>
                                          </p:spTgt>
                                        </p:tgtEl>
                                        <p:attrNameLst>
                                          <p:attrName>style.visibility</p:attrName>
                                        </p:attrNameLst>
                                      </p:cBhvr>
                                      <p:to>
                                        <p:strVal val="visible"/>
                                      </p:to>
                                    </p:set>
                                    <p:animEffect transition="in" filter="wipe(left)">
                                      <p:cBhvr>
                                        <p:cTn id="38" dur="500"/>
                                        <p:tgtEl>
                                          <p:spTgt spid="98307">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8307">
                                            <p:txEl>
                                              <p:pRg st="10" end="10"/>
                                            </p:txEl>
                                          </p:spTgt>
                                        </p:tgtEl>
                                        <p:attrNameLst>
                                          <p:attrName>style.visibility</p:attrName>
                                        </p:attrNameLst>
                                      </p:cBhvr>
                                      <p:to>
                                        <p:strVal val="visible"/>
                                      </p:to>
                                    </p:set>
                                    <p:animEffect transition="in" filter="wipe(left)">
                                      <p:cBhvr>
                                        <p:cTn id="41" dur="500"/>
                                        <p:tgtEl>
                                          <p:spTgt spid="983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DATA\HAN\Vakken\Cartoons\Managers.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738" y="116632"/>
            <a:ext cx="8862523" cy="2592288"/>
          </a:xfrm>
          <a:prstGeom prst="rect">
            <a:avLst/>
          </a:prstGeom>
          <a:noFill/>
          <a:extLst>
            <a:ext uri="{909E8E84-426E-40DD-AFC4-6F175D3DCCD1}">
              <a14:hiddenFill xmlns:a14="http://schemas.microsoft.com/office/drawing/2010/main" xmlns="">
                <a:solidFill>
                  <a:srgbClr val="FFFFFF"/>
                </a:solidFill>
              </a14:hiddenFill>
            </a:ext>
          </a:extLst>
        </p:spPr>
      </p:pic>
      <p:pic>
        <p:nvPicPr>
          <p:cNvPr id="5123" name="Picture 3" descr="C:\DATA\HAN\Vakken\Cartoons\Leadership.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1384" y="2831140"/>
            <a:ext cx="8871878" cy="275028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4171349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dirty="0" smtClean="0"/>
              <a:t>5  </a:t>
            </a:r>
            <a:r>
              <a:rPr lang="en-US" dirty="0" err="1" smtClean="0"/>
              <a:t>Faseren</a:t>
            </a:r>
            <a:endParaRPr lang="nl-NL" dirty="0"/>
          </a:p>
        </p:txBody>
      </p:sp>
      <p:sp>
        <p:nvSpPr>
          <p:cNvPr id="218115" name="Rectangle 3"/>
          <p:cNvSpPr>
            <a:spLocks noGrp="1" noChangeArrowheads="1"/>
          </p:cNvSpPr>
          <p:nvPr>
            <p:ph type="body" idx="1"/>
          </p:nvPr>
        </p:nvSpPr>
        <p:spPr/>
        <p:txBody>
          <a:bodyPr/>
          <a:lstStyle/>
          <a:p>
            <a:pPr>
              <a:buFont typeface="Wingdings" pitchFamily="2" charset="2"/>
              <a:buNone/>
            </a:pPr>
            <a:r>
              <a:rPr lang="nl-NL" sz="2400" dirty="0"/>
              <a:t>  Meetpunten (mijlpaalproducten)</a:t>
            </a:r>
          </a:p>
          <a:p>
            <a:endParaRPr lang="nl-NL" sz="2400" dirty="0"/>
          </a:p>
          <a:p>
            <a:r>
              <a:rPr lang="nl-NL" sz="2400" b="1" dirty="0"/>
              <a:t>Resultaat is </a:t>
            </a:r>
            <a:r>
              <a:rPr lang="nl-NL" sz="2400" b="1" dirty="0" err="1"/>
              <a:t>oke</a:t>
            </a:r>
            <a:r>
              <a:rPr lang="nl-NL" sz="2400" dirty="0"/>
              <a:t>, </a:t>
            </a:r>
            <a:r>
              <a:rPr lang="nl-NL" sz="2400" b="0" dirty="0"/>
              <a:t>verder met de volgende fase</a:t>
            </a:r>
          </a:p>
          <a:p>
            <a:pPr lvl="1">
              <a:buFontTx/>
              <a:buNone/>
            </a:pPr>
            <a:r>
              <a:rPr lang="nl-NL" dirty="0"/>
              <a:t>   eventueel moeten activiteiten uit volgende fase worden bijgesteld (bijv. eerder uitvoeren)</a:t>
            </a:r>
            <a:endParaRPr lang="en-GB" dirty="0"/>
          </a:p>
          <a:p>
            <a:r>
              <a:rPr lang="nl-NL" sz="2400" b="1" dirty="0"/>
              <a:t>Nog niet goed genoeg</a:t>
            </a:r>
            <a:r>
              <a:rPr lang="nl-NL" sz="2400" dirty="0"/>
              <a:t>, </a:t>
            </a:r>
            <a:r>
              <a:rPr lang="nl-NL" sz="2400" b="0" dirty="0"/>
              <a:t>de fase wordt nog een keer doorlopen</a:t>
            </a:r>
          </a:p>
          <a:p>
            <a:r>
              <a:rPr lang="nl-NL" sz="2400" b="1" dirty="0"/>
              <a:t>Resultaat voldoet totaal niet</a:t>
            </a:r>
            <a:r>
              <a:rPr lang="nl-NL" sz="2400" dirty="0"/>
              <a:t> </a:t>
            </a:r>
            <a:r>
              <a:rPr lang="nl-NL" sz="2400" b="0" dirty="0"/>
              <a:t>aan de eisen, project wordt gestopt</a:t>
            </a:r>
          </a:p>
          <a:p>
            <a:pPr lvl="1">
              <a:buFontTx/>
              <a:buNone/>
            </a:pPr>
            <a:endParaRPr lang="nl-NL"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5"/>
          <p:cNvSpPr>
            <a:spLocks noChangeArrowheads="1"/>
          </p:cNvSpPr>
          <p:nvPr/>
        </p:nvSpPr>
        <p:spPr bwMode="auto">
          <a:xfrm>
            <a:off x="3597547" y="1225847"/>
            <a:ext cx="2951163" cy="649288"/>
          </a:xfrm>
          <a:prstGeom prst="ellipse">
            <a:avLst/>
          </a:prstGeom>
          <a:noFill/>
          <a:ln w="38100">
            <a:solidFill>
              <a:srgbClr val="CC0000"/>
            </a:solidFill>
            <a:round/>
            <a:headEnd/>
            <a:tailEnd/>
          </a:ln>
        </p:spPr>
        <p:txBody>
          <a:bodyPr wrap="none" anchor="ctr"/>
          <a:lstStyle/>
          <a:p>
            <a:pPr algn="ctr">
              <a:lnSpc>
                <a:spcPct val="100000"/>
              </a:lnSpc>
            </a:pPr>
            <a:r>
              <a:rPr lang="nl-NL" sz="1400" b="1">
                <a:solidFill>
                  <a:schemeClr val="tx2">
                    <a:lumMod val="75000"/>
                  </a:schemeClr>
                </a:solidFill>
                <a:latin typeface="Trebuchet MS" pitchFamily="34" charset="0"/>
              </a:rPr>
              <a:t>idee / probleem / uitdaging</a:t>
            </a:r>
          </a:p>
        </p:txBody>
      </p:sp>
      <p:sp>
        <p:nvSpPr>
          <p:cNvPr id="11" name="Oval 6"/>
          <p:cNvSpPr>
            <a:spLocks noChangeArrowheads="1"/>
          </p:cNvSpPr>
          <p:nvPr/>
        </p:nvSpPr>
        <p:spPr bwMode="auto">
          <a:xfrm>
            <a:off x="3956322" y="2018010"/>
            <a:ext cx="2233613" cy="649287"/>
          </a:xfrm>
          <a:prstGeom prst="ellipse">
            <a:avLst/>
          </a:prstGeom>
          <a:noFill/>
          <a:ln w="38100">
            <a:solidFill>
              <a:srgbClr val="CC0000"/>
            </a:solidFill>
            <a:round/>
            <a:headEnd/>
            <a:tailEnd/>
          </a:ln>
        </p:spPr>
        <p:txBody>
          <a:bodyPr wrap="none" anchor="ctr"/>
          <a:lstStyle/>
          <a:p>
            <a:pPr algn="ctr">
              <a:lnSpc>
                <a:spcPct val="100000"/>
              </a:lnSpc>
            </a:pPr>
            <a:r>
              <a:rPr lang="nl-NL" sz="1400" b="1">
                <a:solidFill>
                  <a:schemeClr val="tx2">
                    <a:lumMod val="75000"/>
                  </a:schemeClr>
                </a:solidFill>
                <a:latin typeface="Trebuchet MS" pitchFamily="34" charset="0"/>
              </a:rPr>
              <a:t>projectbriefing</a:t>
            </a:r>
          </a:p>
        </p:txBody>
      </p:sp>
      <p:sp>
        <p:nvSpPr>
          <p:cNvPr id="12" name="Line 7"/>
          <p:cNvSpPr>
            <a:spLocks noChangeShapeType="1"/>
          </p:cNvSpPr>
          <p:nvPr/>
        </p:nvSpPr>
        <p:spPr bwMode="auto">
          <a:xfrm>
            <a:off x="3453085" y="1225847"/>
            <a:ext cx="2232025" cy="5040313"/>
          </a:xfrm>
          <a:prstGeom prst="line">
            <a:avLst/>
          </a:prstGeom>
          <a:noFill/>
          <a:ln w="38100">
            <a:solidFill>
              <a:srgbClr val="CC0000"/>
            </a:solidFill>
            <a:round/>
            <a:headEnd/>
            <a:tailEnd/>
          </a:ln>
        </p:spPr>
        <p:txBody>
          <a:bodyPr/>
          <a:lstStyle/>
          <a:p>
            <a:endParaRPr lang="nl-NL" b="1">
              <a:solidFill>
                <a:schemeClr val="tx2">
                  <a:lumMod val="75000"/>
                </a:schemeClr>
              </a:solidFill>
            </a:endParaRPr>
          </a:p>
        </p:txBody>
      </p:sp>
      <p:sp>
        <p:nvSpPr>
          <p:cNvPr id="13" name="Line 8"/>
          <p:cNvSpPr>
            <a:spLocks noChangeShapeType="1"/>
          </p:cNvSpPr>
          <p:nvPr/>
        </p:nvSpPr>
        <p:spPr bwMode="auto">
          <a:xfrm flipH="1">
            <a:off x="4461147" y="1225847"/>
            <a:ext cx="2232025" cy="5040313"/>
          </a:xfrm>
          <a:prstGeom prst="line">
            <a:avLst/>
          </a:prstGeom>
          <a:noFill/>
          <a:ln w="38100">
            <a:solidFill>
              <a:srgbClr val="CC0000"/>
            </a:solidFill>
            <a:round/>
            <a:headEnd/>
            <a:tailEnd/>
          </a:ln>
        </p:spPr>
        <p:txBody>
          <a:bodyPr/>
          <a:lstStyle/>
          <a:p>
            <a:endParaRPr lang="nl-NL" b="1">
              <a:solidFill>
                <a:schemeClr val="tx2">
                  <a:lumMod val="75000"/>
                </a:schemeClr>
              </a:solidFill>
            </a:endParaRPr>
          </a:p>
        </p:txBody>
      </p:sp>
      <p:sp>
        <p:nvSpPr>
          <p:cNvPr id="14" name="Oval 9"/>
          <p:cNvSpPr>
            <a:spLocks noChangeArrowheads="1"/>
          </p:cNvSpPr>
          <p:nvPr/>
        </p:nvSpPr>
        <p:spPr bwMode="auto">
          <a:xfrm>
            <a:off x="4316685" y="2810172"/>
            <a:ext cx="1512887" cy="649288"/>
          </a:xfrm>
          <a:prstGeom prst="ellipse">
            <a:avLst/>
          </a:prstGeom>
          <a:noFill/>
          <a:ln w="38100">
            <a:solidFill>
              <a:srgbClr val="CC0000"/>
            </a:solidFill>
            <a:round/>
            <a:headEnd/>
            <a:tailEnd/>
          </a:ln>
        </p:spPr>
        <p:txBody>
          <a:bodyPr wrap="none" anchor="ctr"/>
          <a:lstStyle/>
          <a:p>
            <a:pPr algn="ctr">
              <a:lnSpc>
                <a:spcPct val="100000"/>
              </a:lnSpc>
            </a:pPr>
            <a:r>
              <a:rPr lang="nl-NL" sz="1400" b="1">
                <a:solidFill>
                  <a:schemeClr val="tx2">
                    <a:lumMod val="75000"/>
                  </a:schemeClr>
                </a:solidFill>
                <a:latin typeface="Trebuchet MS" pitchFamily="34" charset="0"/>
              </a:rPr>
              <a:t>contract</a:t>
            </a:r>
          </a:p>
        </p:txBody>
      </p:sp>
      <p:sp>
        <p:nvSpPr>
          <p:cNvPr id="15" name="Oval 10"/>
          <p:cNvSpPr>
            <a:spLocks noChangeArrowheads="1"/>
          </p:cNvSpPr>
          <p:nvPr/>
        </p:nvSpPr>
        <p:spPr bwMode="auto">
          <a:xfrm>
            <a:off x="4172222" y="4465935"/>
            <a:ext cx="1800225" cy="649287"/>
          </a:xfrm>
          <a:prstGeom prst="ellipse">
            <a:avLst/>
          </a:prstGeom>
          <a:solidFill>
            <a:schemeClr val="bg1"/>
          </a:solidFill>
          <a:ln w="38100">
            <a:solidFill>
              <a:srgbClr val="CC0000"/>
            </a:solidFill>
            <a:round/>
            <a:headEnd/>
            <a:tailEnd/>
          </a:ln>
        </p:spPr>
        <p:txBody>
          <a:bodyPr wrap="none" anchor="ctr"/>
          <a:lstStyle/>
          <a:p>
            <a:pPr algn="ctr">
              <a:lnSpc>
                <a:spcPct val="100000"/>
              </a:lnSpc>
            </a:pPr>
            <a:r>
              <a:rPr lang="nl-NL" sz="1400" b="1">
                <a:solidFill>
                  <a:schemeClr val="tx2">
                    <a:lumMod val="75000"/>
                  </a:schemeClr>
                </a:solidFill>
                <a:latin typeface="Trebuchet MS" pitchFamily="34" charset="0"/>
              </a:rPr>
              <a:t>resultaat</a:t>
            </a:r>
          </a:p>
        </p:txBody>
      </p:sp>
      <p:sp>
        <p:nvSpPr>
          <p:cNvPr id="16" name="Oval 11"/>
          <p:cNvSpPr>
            <a:spLocks noChangeArrowheads="1"/>
          </p:cNvSpPr>
          <p:nvPr/>
        </p:nvSpPr>
        <p:spPr bwMode="auto">
          <a:xfrm>
            <a:off x="4605610" y="5761335"/>
            <a:ext cx="935037" cy="504825"/>
          </a:xfrm>
          <a:prstGeom prst="ellipse">
            <a:avLst/>
          </a:prstGeom>
          <a:noFill/>
          <a:ln w="38100">
            <a:solidFill>
              <a:srgbClr val="CC0000"/>
            </a:solidFill>
            <a:round/>
            <a:headEnd/>
            <a:tailEnd/>
          </a:ln>
        </p:spPr>
        <p:txBody>
          <a:bodyPr wrap="none" anchor="ctr"/>
          <a:lstStyle/>
          <a:p>
            <a:pPr algn="ctr">
              <a:lnSpc>
                <a:spcPct val="100000"/>
              </a:lnSpc>
            </a:pPr>
            <a:r>
              <a:rPr lang="nl-NL" sz="1400" b="1">
                <a:solidFill>
                  <a:schemeClr val="tx2">
                    <a:lumMod val="75000"/>
                  </a:schemeClr>
                </a:solidFill>
                <a:latin typeface="Trebuchet MS" pitchFamily="34" charset="0"/>
              </a:rPr>
              <a:t>evaluatie</a:t>
            </a:r>
          </a:p>
        </p:txBody>
      </p:sp>
      <p:sp>
        <p:nvSpPr>
          <p:cNvPr id="17" name="Line 12"/>
          <p:cNvSpPr>
            <a:spLocks noChangeShapeType="1"/>
          </p:cNvSpPr>
          <p:nvPr/>
        </p:nvSpPr>
        <p:spPr bwMode="auto">
          <a:xfrm flipH="1">
            <a:off x="2949847" y="2378372"/>
            <a:ext cx="1008063" cy="0"/>
          </a:xfrm>
          <a:prstGeom prst="line">
            <a:avLst/>
          </a:prstGeom>
          <a:noFill/>
          <a:ln w="38100">
            <a:solidFill>
              <a:srgbClr val="CC0000"/>
            </a:solidFill>
            <a:round/>
            <a:headEnd/>
            <a:tailEnd/>
          </a:ln>
        </p:spPr>
        <p:txBody>
          <a:bodyPr/>
          <a:lstStyle/>
          <a:p>
            <a:endParaRPr lang="nl-NL" b="1">
              <a:solidFill>
                <a:schemeClr val="tx2">
                  <a:lumMod val="75000"/>
                </a:schemeClr>
              </a:solidFill>
            </a:endParaRPr>
          </a:p>
        </p:txBody>
      </p:sp>
      <p:sp>
        <p:nvSpPr>
          <p:cNvPr id="18" name="Line 13"/>
          <p:cNvSpPr>
            <a:spLocks noChangeShapeType="1"/>
          </p:cNvSpPr>
          <p:nvPr/>
        </p:nvSpPr>
        <p:spPr bwMode="auto">
          <a:xfrm flipH="1">
            <a:off x="2949847" y="3170535"/>
            <a:ext cx="1368425" cy="0"/>
          </a:xfrm>
          <a:prstGeom prst="line">
            <a:avLst/>
          </a:prstGeom>
          <a:noFill/>
          <a:ln w="38100">
            <a:solidFill>
              <a:srgbClr val="CC0000"/>
            </a:solidFill>
            <a:round/>
            <a:headEnd/>
            <a:tailEnd/>
          </a:ln>
        </p:spPr>
        <p:txBody>
          <a:bodyPr/>
          <a:lstStyle/>
          <a:p>
            <a:endParaRPr lang="nl-NL" b="1">
              <a:solidFill>
                <a:schemeClr val="tx2">
                  <a:lumMod val="75000"/>
                </a:schemeClr>
              </a:solidFill>
            </a:endParaRPr>
          </a:p>
        </p:txBody>
      </p:sp>
      <p:sp>
        <p:nvSpPr>
          <p:cNvPr id="19" name="Line 14"/>
          <p:cNvSpPr>
            <a:spLocks noChangeShapeType="1"/>
          </p:cNvSpPr>
          <p:nvPr/>
        </p:nvSpPr>
        <p:spPr bwMode="auto">
          <a:xfrm flipH="1">
            <a:off x="2949847" y="4826297"/>
            <a:ext cx="1223963" cy="0"/>
          </a:xfrm>
          <a:prstGeom prst="line">
            <a:avLst/>
          </a:prstGeom>
          <a:noFill/>
          <a:ln w="38100">
            <a:solidFill>
              <a:srgbClr val="CC0000"/>
            </a:solidFill>
            <a:round/>
            <a:headEnd/>
            <a:tailEnd/>
          </a:ln>
        </p:spPr>
        <p:txBody>
          <a:bodyPr/>
          <a:lstStyle/>
          <a:p>
            <a:endParaRPr lang="nl-NL" b="1">
              <a:solidFill>
                <a:schemeClr val="tx2">
                  <a:lumMod val="75000"/>
                </a:schemeClr>
              </a:solidFill>
            </a:endParaRPr>
          </a:p>
        </p:txBody>
      </p:sp>
      <p:sp>
        <p:nvSpPr>
          <p:cNvPr id="20" name="Line 15"/>
          <p:cNvSpPr>
            <a:spLocks noChangeShapeType="1"/>
          </p:cNvSpPr>
          <p:nvPr/>
        </p:nvSpPr>
        <p:spPr bwMode="auto">
          <a:xfrm>
            <a:off x="3094310" y="1225847"/>
            <a:ext cx="0" cy="1081088"/>
          </a:xfrm>
          <a:prstGeom prst="line">
            <a:avLst/>
          </a:prstGeom>
          <a:noFill/>
          <a:ln w="38100">
            <a:solidFill>
              <a:srgbClr val="CC0000"/>
            </a:solidFill>
            <a:round/>
            <a:headEnd/>
            <a:tailEnd type="triangle" w="med" len="med"/>
          </a:ln>
        </p:spPr>
        <p:txBody>
          <a:bodyPr/>
          <a:lstStyle/>
          <a:p>
            <a:endParaRPr lang="nl-NL" b="1">
              <a:solidFill>
                <a:schemeClr val="tx2">
                  <a:lumMod val="75000"/>
                </a:schemeClr>
              </a:solidFill>
            </a:endParaRPr>
          </a:p>
        </p:txBody>
      </p:sp>
      <p:sp>
        <p:nvSpPr>
          <p:cNvPr id="21" name="Line 16"/>
          <p:cNvSpPr>
            <a:spLocks noChangeShapeType="1"/>
          </p:cNvSpPr>
          <p:nvPr/>
        </p:nvSpPr>
        <p:spPr bwMode="auto">
          <a:xfrm flipV="1">
            <a:off x="3094310" y="4897735"/>
            <a:ext cx="0" cy="1368425"/>
          </a:xfrm>
          <a:prstGeom prst="line">
            <a:avLst/>
          </a:prstGeom>
          <a:noFill/>
          <a:ln w="38100">
            <a:solidFill>
              <a:srgbClr val="CC0000"/>
            </a:solidFill>
            <a:round/>
            <a:headEnd/>
            <a:tailEnd type="triangle" w="med" len="med"/>
          </a:ln>
        </p:spPr>
        <p:txBody>
          <a:bodyPr/>
          <a:lstStyle/>
          <a:p>
            <a:endParaRPr lang="nl-NL" b="1">
              <a:solidFill>
                <a:schemeClr val="tx2">
                  <a:lumMod val="75000"/>
                </a:schemeClr>
              </a:solidFill>
            </a:endParaRPr>
          </a:p>
        </p:txBody>
      </p:sp>
      <p:grpSp>
        <p:nvGrpSpPr>
          <p:cNvPr id="2" name="Group 17"/>
          <p:cNvGrpSpPr>
            <a:grpSpLocks/>
          </p:cNvGrpSpPr>
          <p:nvPr/>
        </p:nvGrpSpPr>
        <p:grpSpPr bwMode="auto">
          <a:xfrm>
            <a:off x="3094310" y="3314997"/>
            <a:ext cx="0" cy="1439863"/>
            <a:chOff x="1565" y="2251"/>
            <a:chExt cx="0" cy="907"/>
          </a:xfrm>
        </p:grpSpPr>
        <p:sp>
          <p:nvSpPr>
            <p:cNvPr id="23" name="Line 18"/>
            <p:cNvSpPr>
              <a:spLocks noChangeShapeType="1"/>
            </p:cNvSpPr>
            <p:nvPr/>
          </p:nvSpPr>
          <p:spPr bwMode="auto">
            <a:xfrm flipV="1">
              <a:off x="1565" y="2251"/>
              <a:ext cx="0" cy="862"/>
            </a:xfrm>
            <a:prstGeom prst="line">
              <a:avLst/>
            </a:prstGeom>
            <a:noFill/>
            <a:ln w="38100">
              <a:solidFill>
                <a:srgbClr val="CC0000"/>
              </a:solidFill>
              <a:round/>
              <a:headEnd/>
              <a:tailEnd type="triangle" w="med" len="med"/>
            </a:ln>
          </p:spPr>
          <p:txBody>
            <a:bodyPr/>
            <a:lstStyle/>
            <a:p>
              <a:endParaRPr lang="nl-NL" b="1">
                <a:solidFill>
                  <a:schemeClr val="tx2">
                    <a:lumMod val="75000"/>
                  </a:schemeClr>
                </a:solidFill>
              </a:endParaRPr>
            </a:p>
          </p:txBody>
        </p:sp>
        <p:sp>
          <p:nvSpPr>
            <p:cNvPr id="24" name="Line 19"/>
            <p:cNvSpPr>
              <a:spLocks noChangeShapeType="1"/>
            </p:cNvSpPr>
            <p:nvPr/>
          </p:nvSpPr>
          <p:spPr bwMode="auto">
            <a:xfrm>
              <a:off x="1565" y="2296"/>
              <a:ext cx="0" cy="862"/>
            </a:xfrm>
            <a:prstGeom prst="line">
              <a:avLst/>
            </a:prstGeom>
            <a:noFill/>
            <a:ln w="38100">
              <a:solidFill>
                <a:srgbClr val="CC0000"/>
              </a:solidFill>
              <a:round/>
              <a:headEnd/>
              <a:tailEnd type="triangle" w="med" len="med"/>
            </a:ln>
          </p:spPr>
          <p:txBody>
            <a:bodyPr/>
            <a:lstStyle/>
            <a:p>
              <a:endParaRPr lang="nl-NL" b="1">
                <a:solidFill>
                  <a:schemeClr val="tx2">
                    <a:lumMod val="75000"/>
                  </a:schemeClr>
                </a:solidFill>
              </a:endParaRPr>
            </a:p>
          </p:txBody>
        </p:sp>
      </p:grpSp>
      <p:sp>
        <p:nvSpPr>
          <p:cNvPr id="25" name="Line 20"/>
          <p:cNvSpPr>
            <a:spLocks noChangeShapeType="1"/>
          </p:cNvSpPr>
          <p:nvPr/>
        </p:nvSpPr>
        <p:spPr bwMode="auto">
          <a:xfrm flipV="1">
            <a:off x="3094310" y="2449810"/>
            <a:ext cx="0" cy="576262"/>
          </a:xfrm>
          <a:prstGeom prst="line">
            <a:avLst/>
          </a:prstGeom>
          <a:noFill/>
          <a:ln w="38100">
            <a:solidFill>
              <a:srgbClr val="CC0000"/>
            </a:solidFill>
            <a:round/>
            <a:headEnd/>
            <a:tailEnd type="triangle" w="med" len="med"/>
          </a:ln>
        </p:spPr>
        <p:txBody>
          <a:bodyPr/>
          <a:lstStyle/>
          <a:p>
            <a:endParaRPr lang="nl-NL" b="1">
              <a:solidFill>
                <a:schemeClr val="tx2">
                  <a:lumMod val="75000"/>
                </a:schemeClr>
              </a:solidFill>
            </a:endParaRPr>
          </a:p>
        </p:txBody>
      </p:sp>
      <p:sp>
        <p:nvSpPr>
          <p:cNvPr id="26" name="Line 21"/>
          <p:cNvSpPr>
            <a:spLocks noChangeShapeType="1"/>
          </p:cNvSpPr>
          <p:nvPr/>
        </p:nvSpPr>
        <p:spPr bwMode="auto">
          <a:xfrm>
            <a:off x="3094310" y="2521247"/>
            <a:ext cx="0" cy="577850"/>
          </a:xfrm>
          <a:prstGeom prst="line">
            <a:avLst/>
          </a:prstGeom>
          <a:noFill/>
          <a:ln w="38100">
            <a:solidFill>
              <a:srgbClr val="CC0000"/>
            </a:solidFill>
            <a:round/>
            <a:headEnd/>
            <a:tailEnd type="triangle" w="med" len="med"/>
          </a:ln>
        </p:spPr>
        <p:txBody>
          <a:bodyPr/>
          <a:lstStyle/>
          <a:p>
            <a:endParaRPr lang="nl-NL" b="1">
              <a:solidFill>
                <a:schemeClr val="tx2">
                  <a:lumMod val="75000"/>
                </a:schemeClr>
              </a:solidFill>
            </a:endParaRPr>
          </a:p>
        </p:txBody>
      </p:sp>
      <p:sp>
        <p:nvSpPr>
          <p:cNvPr id="27" name="Text Box 22"/>
          <p:cNvSpPr txBox="1">
            <a:spLocks noChangeArrowheads="1"/>
          </p:cNvSpPr>
          <p:nvPr/>
        </p:nvSpPr>
        <p:spPr bwMode="auto">
          <a:xfrm>
            <a:off x="1652860" y="1486197"/>
            <a:ext cx="1395412" cy="336550"/>
          </a:xfrm>
          <a:prstGeom prst="rect">
            <a:avLst/>
          </a:prstGeom>
          <a:noFill/>
          <a:ln w="9525">
            <a:noFill/>
            <a:miter lim="800000"/>
            <a:headEnd/>
            <a:tailEnd/>
          </a:ln>
        </p:spPr>
        <p:txBody>
          <a:bodyPr wrap="none">
            <a:spAutoFit/>
          </a:bodyPr>
          <a:lstStyle/>
          <a:p>
            <a:pPr algn="r">
              <a:lnSpc>
                <a:spcPct val="100000"/>
              </a:lnSpc>
            </a:pPr>
            <a:r>
              <a:rPr lang="nl-NL" sz="1600" b="1">
                <a:solidFill>
                  <a:schemeClr val="tx2">
                    <a:lumMod val="75000"/>
                  </a:schemeClr>
                </a:solidFill>
                <a:latin typeface="Trebuchet MS" pitchFamily="34" charset="0"/>
              </a:rPr>
              <a:t>initiatieffase</a:t>
            </a:r>
          </a:p>
        </p:txBody>
      </p:sp>
      <p:sp>
        <p:nvSpPr>
          <p:cNvPr id="28" name="Text Box 23"/>
          <p:cNvSpPr txBox="1">
            <a:spLocks noChangeArrowheads="1"/>
          </p:cNvSpPr>
          <p:nvPr/>
        </p:nvSpPr>
        <p:spPr bwMode="auto">
          <a:xfrm>
            <a:off x="1640160" y="2594272"/>
            <a:ext cx="1381125" cy="336550"/>
          </a:xfrm>
          <a:prstGeom prst="rect">
            <a:avLst/>
          </a:prstGeom>
          <a:noFill/>
          <a:ln w="9525">
            <a:noFill/>
            <a:miter lim="800000"/>
            <a:headEnd/>
            <a:tailEnd/>
          </a:ln>
        </p:spPr>
        <p:txBody>
          <a:bodyPr wrap="none">
            <a:spAutoFit/>
          </a:bodyPr>
          <a:lstStyle/>
          <a:p>
            <a:pPr algn="r">
              <a:lnSpc>
                <a:spcPct val="100000"/>
              </a:lnSpc>
            </a:pPr>
            <a:r>
              <a:rPr lang="nl-NL" sz="1600" b="1">
                <a:solidFill>
                  <a:schemeClr val="tx2">
                    <a:lumMod val="75000"/>
                  </a:schemeClr>
                </a:solidFill>
                <a:latin typeface="Trebuchet MS" pitchFamily="34" charset="0"/>
              </a:rPr>
              <a:t>definitiefase</a:t>
            </a:r>
          </a:p>
        </p:txBody>
      </p:sp>
      <p:sp>
        <p:nvSpPr>
          <p:cNvPr id="29" name="Text Box 24"/>
          <p:cNvSpPr txBox="1">
            <a:spLocks noChangeArrowheads="1"/>
          </p:cNvSpPr>
          <p:nvPr/>
        </p:nvSpPr>
        <p:spPr bwMode="auto">
          <a:xfrm>
            <a:off x="1514747" y="3842047"/>
            <a:ext cx="1506538" cy="336550"/>
          </a:xfrm>
          <a:prstGeom prst="rect">
            <a:avLst/>
          </a:prstGeom>
          <a:noFill/>
          <a:ln w="9525">
            <a:noFill/>
            <a:miter lim="800000"/>
            <a:headEnd/>
            <a:tailEnd/>
          </a:ln>
        </p:spPr>
        <p:txBody>
          <a:bodyPr wrap="none">
            <a:spAutoFit/>
          </a:bodyPr>
          <a:lstStyle/>
          <a:p>
            <a:pPr algn="r">
              <a:lnSpc>
                <a:spcPct val="100000"/>
              </a:lnSpc>
            </a:pPr>
            <a:r>
              <a:rPr lang="nl-NL" sz="1600" b="1">
                <a:solidFill>
                  <a:schemeClr val="tx2">
                    <a:lumMod val="75000"/>
                  </a:schemeClr>
                </a:solidFill>
                <a:latin typeface="Trebuchet MS" pitchFamily="34" charset="0"/>
              </a:rPr>
              <a:t>ontwikkelfase</a:t>
            </a:r>
          </a:p>
        </p:txBody>
      </p:sp>
      <p:sp>
        <p:nvSpPr>
          <p:cNvPr id="30" name="Text Box 25"/>
          <p:cNvSpPr txBox="1">
            <a:spLocks noChangeArrowheads="1"/>
          </p:cNvSpPr>
          <p:nvPr/>
        </p:nvSpPr>
        <p:spPr bwMode="auto">
          <a:xfrm>
            <a:off x="1810022" y="5426372"/>
            <a:ext cx="1211263" cy="336550"/>
          </a:xfrm>
          <a:prstGeom prst="rect">
            <a:avLst/>
          </a:prstGeom>
          <a:noFill/>
          <a:ln w="9525">
            <a:noFill/>
            <a:miter lim="800000"/>
            <a:headEnd/>
            <a:tailEnd/>
          </a:ln>
        </p:spPr>
        <p:txBody>
          <a:bodyPr wrap="none">
            <a:spAutoFit/>
          </a:bodyPr>
          <a:lstStyle/>
          <a:p>
            <a:pPr algn="r">
              <a:lnSpc>
                <a:spcPct val="100000"/>
              </a:lnSpc>
            </a:pPr>
            <a:r>
              <a:rPr lang="nl-NL" sz="1600" b="1">
                <a:solidFill>
                  <a:schemeClr val="tx2">
                    <a:lumMod val="75000"/>
                  </a:schemeClr>
                </a:solidFill>
                <a:latin typeface="Trebuchet MS" pitchFamily="34" charset="0"/>
              </a:rPr>
              <a:t>nazorgfase</a:t>
            </a:r>
          </a:p>
        </p:txBody>
      </p:sp>
      <p:sp>
        <p:nvSpPr>
          <p:cNvPr id="31" name="AutoShape 26"/>
          <p:cNvSpPr>
            <a:spLocks noChangeArrowheads="1"/>
          </p:cNvSpPr>
          <p:nvPr/>
        </p:nvSpPr>
        <p:spPr bwMode="auto">
          <a:xfrm>
            <a:off x="2660922" y="4538960"/>
            <a:ext cx="360363" cy="360362"/>
          </a:xfrm>
          <a:prstGeom prst="triangle">
            <a:avLst>
              <a:gd name="adj" fmla="val 50000"/>
            </a:avLst>
          </a:prstGeom>
          <a:solidFill>
            <a:schemeClr val="bg1"/>
          </a:solidFill>
          <a:ln w="38100">
            <a:solidFill>
              <a:srgbClr val="CC0000"/>
            </a:solidFill>
            <a:miter lim="800000"/>
            <a:headEnd/>
            <a:tailEnd/>
          </a:ln>
        </p:spPr>
        <p:txBody>
          <a:bodyPr wrap="none" anchor="ctr"/>
          <a:lstStyle/>
          <a:p>
            <a:endParaRPr lang="nl-NL" b="1">
              <a:solidFill>
                <a:schemeClr val="tx2">
                  <a:lumMod val="75000"/>
                </a:schemeClr>
              </a:solidFill>
            </a:endParaRPr>
          </a:p>
        </p:txBody>
      </p:sp>
      <p:sp>
        <p:nvSpPr>
          <p:cNvPr id="32" name="AutoShape 27"/>
          <p:cNvSpPr>
            <a:spLocks noChangeArrowheads="1"/>
          </p:cNvSpPr>
          <p:nvPr/>
        </p:nvSpPr>
        <p:spPr bwMode="auto">
          <a:xfrm>
            <a:off x="2660922" y="2954635"/>
            <a:ext cx="360363" cy="360362"/>
          </a:xfrm>
          <a:prstGeom prst="triangle">
            <a:avLst>
              <a:gd name="adj" fmla="val 50000"/>
            </a:avLst>
          </a:prstGeom>
          <a:solidFill>
            <a:schemeClr val="bg1"/>
          </a:solidFill>
          <a:ln w="38100">
            <a:solidFill>
              <a:srgbClr val="CC0000"/>
            </a:solidFill>
            <a:miter lim="800000"/>
            <a:headEnd/>
            <a:tailEnd/>
          </a:ln>
        </p:spPr>
        <p:txBody>
          <a:bodyPr wrap="none" anchor="ctr"/>
          <a:lstStyle/>
          <a:p>
            <a:endParaRPr lang="nl-NL" b="1">
              <a:solidFill>
                <a:schemeClr val="tx2">
                  <a:lumMod val="75000"/>
                </a:schemeClr>
              </a:solidFill>
            </a:endParaRPr>
          </a:p>
        </p:txBody>
      </p:sp>
      <p:sp>
        <p:nvSpPr>
          <p:cNvPr id="33" name="AutoShape 28"/>
          <p:cNvSpPr>
            <a:spLocks noChangeArrowheads="1"/>
          </p:cNvSpPr>
          <p:nvPr/>
        </p:nvSpPr>
        <p:spPr bwMode="auto">
          <a:xfrm>
            <a:off x="2660922" y="2162472"/>
            <a:ext cx="360363" cy="360363"/>
          </a:xfrm>
          <a:prstGeom prst="triangle">
            <a:avLst>
              <a:gd name="adj" fmla="val 50000"/>
            </a:avLst>
          </a:prstGeom>
          <a:solidFill>
            <a:schemeClr val="bg1"/>
          </a:solidFill>
          <a:ln w="38100">
            <a:solidFill>
              <a:srgbClr val="CC0000"/>
            </a:solidFill>
            <a:miter lim="800000"/>
            <a:headEnd/>
            <a:tailEnd/>
          </a:ln>
        </p:spPr>
        <p:txBody>
          <a:bodyPr wrap="none" anchor="ctr"/>
          <a:lstStyle/>
          <a:p>
            <a:endParaRPr lang="nl-NL" b="1">
              <a:solidFill>
                <a:schemeClr val="tx2">
                  <a:lumMod val="75000"/>
                </a:schemeClr>
              </a:solidFill>
            </a:endParaRPr>
          </a:p>
        </p:txBody>
      </p:sp>
      <p:sp>
        <p:nvSpPr>
          <p:cNvPr id="34" name="AutoShape 29"/>
          <p:cNvSpPr>
            <a:spLocks noChangeArrowheads="1"/>
          </p:cNvSpPr>
          <p:nvPr/>
        </p:nvSpPr>
        <p:spPr bwMode="auto">
          <a:xfrm>
            <a:off x="7455172" y="4869160"/>
            <a:ext cx="360363" cy="360362"/>
          </a:xfrm>
          <a:prstGeom prst="triangle">
            <a:avLst>
              <a:gd name="adj" fmla="val 50000"/>
            </a:avLst>
          </a:prstGeom>
          <a:solidFill>
            <a:schemeClr val="bg1"/>
          </a:solidFill>
          <a:ln w="38100">
            <a:solidFill>
              <a:srgbClr val="CC0000"/>
            </a:solidFill>
            <a:miter lim="800000"/>
            <a:headEnd/>
            <a:tailEnd/>
          </a:ln>
        </p:spPr>
        <p:txBody>
          <a:bodyPr wrap="none" anchor="ctr"/>
          <a:lstStyle/>
          <a:p>
            <a:endParaRPr lang="nl-NL" b="1">
              <a:solidFill>
                <a:schemeClr val="tx2">
                  <a:lumMod val="75000"/>
                </a:schemeClr>
              </a:solidFill>
            </a:endParaRPr>
          </a:p>
        </p:txBody>
      </p:sp>
      <p:sp>
        <p:nvSpPr>
          <p:cNvPr id="35" name="Text Box 30"/>
          <p:cNvSpPr txBox="1">
            <a:spLocks noChangeArrowheads="1"/>
          </p:cNvSpPr>
          <p:nvPr/>
        </p:nvSpPr>
        <p:spPr bwMode="auto">
          <a:xfrm>
            <a:off x="7812360" y="4869160"/>
            <a:ext cx="949325" cy="336550"/>
          </a:xfrm>
          <a:prstGeom prst="rect">
            <a:avLst/>
          </a:prstGeom>
          <a:noFill/>
          <a:ln w="9525">
            <a:noFill/>
            <a:miter lim="800000"/>
            <a:headEnd/>
            <a:tailEnd/>
          </a:ln>
        </p:spPr>
        <p:txBody>
          <a:bodyPr wrap="none">
            <a:spAutoFit/>
          </a:bodyPr>
          <a:lstStyle/>
          <a:p>
            <a:pPr algn="r">
              <a:lnSpc>
                <a:spcPct val="100000"/>
              </a:lnSpc>
            </a:pPr>
            <a:r>
              <a:rPr lang="nl-NL" sz="1600" b="1">
                <a:solidFill>
                  <a:schemeClr val="tx2">
                    <a:lumMod val="75000"/>
                  </a:schemeClr>
                </a:solidFill>
                <a:latin typeface="Trebuchet MS" pitchFamily="34" charset="0"/>
              </a:rPr>
              <a:t>mijlpaal</a:t>
            </a:r>
          </a:p>
        </p:txBody>
      </p:sp>
      <p:sp>
        <p:nvSpPr>
          <p:cNvPr id="36" name="Rectangle 2"/>
          <p:cNvSpPr>
            <a:spLocks noGrp="1" noChangeArrowheads="1"/>
          </p:cNvSpPr>
          <p:nvPr>
            <p:ph type="title"/>
          </p:nvPr>
        </p:nvSpPr>
        <p:spPr>
          <a:xfrm>
            <a:off x="1403648" y="332656"/>
            <a:ext cx="7127190" cy="504701"/>
          </a:xfrm>
        </p:spPr>
        <p:txBody>
          <a:bodyPr/>
          <a:lstStyle/>
          <a:p>
            <a:r>
              <a:rPr lang="en-US" dirty="0" smtClean="0"/>
              <a:t>5  </a:t>
            </a:r>
            <a:r>
              <a:rPr lang="en-US" dirty="0" err="1" smtClean="0"/>
              <a:t>Faseren</a:t>
            </a:r>
            <a:endParaRPr lang="nl-NL"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5  </a:t>
            </a:r>
            <a:r>
              <a:rPr lang="en-US" dirty="0" err="1" smtClean="0"/>
              <a:t>Afsluiten</a:t>
            </a:r>
            <a:r>
              <a:rPr lang="en-US" dirty="0" smtClean="0"/>
              <a:t> </a:t>
            </a:r>
            <a:r>
              <a:rPr lang="en-US" dirty="0"/>
              <a:t>van het project</a:t>
            </a:r>
            <a:endParaRPr lang="nl-NL" dirty="0"/>
          </a:p>
        </p:txBody>
      </p:sp>
      <p:sp>
        <p:nvSpPr>
          <p:cNvPr id="35843" name="Rectangle 3"/>
          <p:cNvSpPr>
            <a:spLocks noGrp="1" noChangeArrowheads="1"/>
          </p:cNvSpPr>
          <p:nvPr>
            <p:ph type="body" idx="1"/>
          </p:nvPr>
        </p:nvSpPr>
        <p:spPr/>
        <p:txBody>
          <a:bodyPr/>
          <a:lstStyle/>
          <a:p>
            <a:r>
              <a:rPr lang="en-US"/>
              <a:t>Opleveren</a:t>
            </a:r>
          </a:p>
          <a:p>
            <a:pPr lvl="1"/>
            <a:r>
              <a:rPr lang="en-US"/>
              <a:t>Acceptatie door de opdrachtgever na een acceptatietest (in een productieomgeving)</a:t>
            </a:r>
          </a:p>
          <a:p>
            <a:pPr lvl="1"/>
            <a:r>
              <a:rPr lang="en-US"/>
              <a:t>Formele overdracht (opdrachtgever wordt eigenaar) eventueel d.m.v. presentatie en demo</a:t>
            </a:r>
          </a:p>
          <a:p>
            <a:pPr lvl="1"/>
            <a:r>
              <a:rPr lang="en-US"/>
              <a:t>Project stopt formeel (nazorg… geen onderhoudscontract, maar eventueel service)</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dirty="0" smtClean="0"/>
              <a:t>5  </a:t>
            </a:r>
            <a:r>
              <a:rPr lang="en-US" dirty="0" err="1" smtClean="0"/>
              <a:t>Afsluiten</a:t>
            </a:r>
            <a:r>
              <a:rPr lang="en-US" dirty="0" smtClean="0"/>
              <a:t> </a:t>
            </a:r>
            <a:r>
              <a:rPr lang="en-US" dirty="0"/>
              <a:t>van het project</a:t>
            </a:r>
            <a:endParaRPr lang="nl-NL" dirty="0"/>
          </a:p>
        </p:txBody>
      </p:sp>
      <p:sp>
        <p:nvSpPr>
          <p:cNvPr id="115715" name="Rectangle 3"/>
          <p:cNvSpPr>
            <a:spLocks noGrp="1" noChangeArrowheads="1"/>
          </p:cNvSpPr>
          <p:nvPr>
            <p:ph type="body" idx="1"/>
          </p:nvPr>
        </p:nvSpPr>
        <p:spPr/>
        <p:txBody>
          <a:bodyPr/>
          <a:lstStyle/>
          <a:p>
            <a:r>
              <a:rPr lang="nl-NL" dirty="0"/>
              <a:t>Evalueren</a:t>
            </a:r>
          </a:p>
          <a:p>
            <a:pPr lvl="1"/>
            <a:r>
              <a:rPr lang="nl-NL" dirty="0" smtClean="0"/>
              <a:t>Doel: </a:t>
            </a:r>
            <a:r>
              <a:rPr lang="nl-NL" dirty="0"/>
              <a:t>het verbeteren van de manier waarop in de organisatie aan projectmanagement wordt gedaan</a:t>
            </a:r>
          </a:p>
          <a:p>
            <a:pPr lvl="1"/>
            <a:endParaRPr lang="nl-NL" dirty="0"/>
          </a:p>
          <a:p>
            <a:pPr lvl="1">
              <a:buFontTx/>
              <a:buNone/>
            </a:pPr>
            <a:r>
              <a:rPr lang="nl-NL" dirty="0"/>
              <a:t>“Doel bereiken is een ding, mate van succes is een tweede.”</a:t>
            </a:r>
          </a:p>
          <a:p>
            <a:pPr lvl="1">
              <a:buFontTx/>
              <a:buNone/>
            </a:pPr>
            <a:r>
              <a:rPr lang="nl-NL" dirty="0"/>
              <a:t>“Hoe goed was het project; stond iedereen te juichen of was het kantje boord?”</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Eigen ervaring?</a:t>
            </a:r>
            <a:endParaRPr lang="nl-NL"/>
          </a:p>
        </p:txBody>
      </p:sp>
      <p:sp>
        <p:nvSpPr>
          <p:cNvPr id="3" name="Tijdelijke aanduiding voor inhoud 2"/>
          <p:cNvSpPr>
            <a:spLocks noGrp="1"/>
          </p:cNvSpPr>
          <p:nvPr>
            <p:ph idx="1"/>
          </p:nvPr>
        </p:nvSpPr>
        <p:spPr/>
        <p:txBody>
          <a:bodyPr/>
          <a:lstStyle/>
          <a:p>
            <a:endParaRPr lang="nl-NL"/>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6  Beheersaspecten</a:t>
            </a:r>
            <a:endParaRPr lang="nl-NL" dirty="0"/>
          </a:p>
        </p:txBody>
      </p:sp>
      <p:graphicFrame>
        <p:nvGraphicFramePr>
          <p:cNvPr id="2050" name="Object 4"/>
          <p:cNvGraphicFramePr>
            <a:graphicFrameLocks noChangeAspect="1"/>
          </p:cNvGraphicFramePr>
          <p:nvPr/>
        </p:nvGraphicFramePr>
        <p:xfrm>
          <a:off x="1475656" y="2060848"/>
          <a:ext cx="6078538" cy="3411537"/>
        </p:xfrm>
        <a:graphic>
          <a:graphicData uri="http://schemas.openxmlformats.org/presentationml/2006/ole">
            <p:oleObj spid="_x0000_s66562" name="SmartDraw" r:id="rId3" imgW="5830560" imgH="3831120" progId="">
              <p:embed/>
            </p:oleObj>
          </a:graphicData>
        </a:graphic>
      </p:graphicFrame>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619672" y="836712"/>
            <a:ext cx="7127190" cy="504701"/>
          </a:xfrm>
        </p:spPr>
        <p:txBody>
          <a:bodyPr/>
          <a:lstStyle/>
          <a:p>
            <a:r>
              <a:rPr lang="nl-NL" dirty="0" smtClean="0"/>
              <a:t>6  Beheersaspecten</a:t>
            </a:r>
            <a:endParaRPr lang="en-GB" sz="2400" i="1" dirty="0"/>
          </a:p>
        </p:txBody>
      </p:sp>
      <p:sp>
        <p:nvSpPr>
          <p:cNvPr id="72707" name="Rectangle 3"/>
          <p:cNvSpPr>
            <a:spLocks noGrp="1" noChangeArrowheads="1"/>
          </p:cNvSpPr>
          <p:nvPr>
            <p:ph type="body" idx="1"/>
          </p:nvPr>
        </p:nvSpPr>
        <p:spPr>
          <a:xfrm>
            <a:off x="1475656" y="1412776"/>
            <a:ext cx="7499176" cy="4530725"/>
          </a:xfrm>
        </p:spPr>
        <p:txBody>
          <a:bodyPr/>
          <a:lstStyle/>
          <a:p>
            <a:r>
              <a:rPr lang="nl-NL" sz="2400" dirty="0" smtClean="0"/>
              <a:t>Informatie / Communicatie</a:t>
            </a:r>
            <a:endParaRPr lang="nl-NL" sz="2400" dirty="0"/>
          </a:p>
          <a:p>
            <a:pPr lvl="1"/>
            <a:endParaRPr lang="en-US" dirty="0" smtClean="0"/>
          </a:p>
          <a:p>
            <a:pPr lvl="1"/>
            <a:r>
              <a:rPr lang="en-US" dirty="0" err="1" smtClean="0"/>
              <a:t>Goed</a:t>
            </a:r>
            <a:r>
              <a:rPr lang="en-US" dirty="0" smtClean="0"/>
              <a:t> </a:t>
            </a:r>
            <a:r>
              <a:rPr lang="en-US" dirty="0" err="1"/>
              <a:t>communiceren</a:t>
            </a:r>
            <a:r>
              <a:rPr lang="en-US" dirty="0"/>
              <a:t> over </a:t>
            </a:r>
            <a:r>
              <a:rPr lang="en-US" dirty="0" err="1"/>
              <a:t>doel</a:t>
            </a:r>
            <a:r>
              <a:rPr lang="en-US" dirty="0"/>
              <a:t>, </a:t>
            </a:r>
            <a:r>
              <a:rPr lang="en-US" dirty="0" err="1"/>
              <a:t>inhoud</a:t>
            </a:r>
            <a:r>
              <a:rPr lang="en-US" dirty="0"/>
              <a:t>, </a:t>
            </a:r>
            <a:r>
              <a:rPr lang="en-US" dirty="0" err="1"/>
              <a:t>werkwijze</a:t>
            </a:r>
            <a:r>
              <a:rPr lang="en-US" dirty="0"/>
              <a:t> en </a:t>
            </a:r>
            <a:r>
              <a:rPr lang="en-US" dirty="0" err="1"/>
              <a:t>voortgang</a:t>
            </a:r>
            <a:r>
              <a:rPr lang="en-US" dirty="0"/>
              <a:t> </a:t>
            </a:r>
            <a:r>
              <a:rPr lang="en-US" dirty="0" err="1" smtClean="0"/>
              <a:t>zowel</a:t>
            </a:r>
            <a:r>
              <a:rPr lang="en-US" dirty="0" smtClean="0"/>
              <a:t> </a:t>
            </a:r>
            <a:r>
              <a:rPr lang="en-US" dirty="0"/>
              <a:t>met </a:t>
            </a:r>
            <a:r>
              <a:rPr lang="en-US" dirty="0" err="1"/>
              <a:t>opdrachtgever</a:t>
            </a:r>
            <a:r>
              <a:rPr lang="en-US" dirty="0"/>
              <a:t> </a:t>
            </a:r>
            <a:r>
              <a:rPr lang="en-US" dirty="0" err="1"/>
              <a:t>als</a:t>
            </a:r>
            <a:r>
              <a:rPr lang="en-US" dirty="0"/>
              <a:t> </a:t>
            </a:r>
            <a:r>
              <a:rPr lang="en-US" dirty="0" err="1"/>
              <a:t>projectleden</a:t>
            </a:r>
            <a:r>
              <a:rPr lang="en-US" dirty="0"/>
              <a:t> (</a:t>
            </a:r>
            <a:r>
              <a:rPr lang="en-US" dirty="0" err="1"/>
              <a:t>rapportage</a:t>
            </a:r>
            <a:r>
              <a:rPr lang="en-US" dirty="0"/>
              <a:t> en </a:t>
            </a:r>
            <a:r>
              <a:rPr lang="en-US" dirty="0" err="1"/>
              <a:t>verantwoording</a:t>
            </a:r>
            <a:r>
              <a:rPr lang="en-US" dirty="0"/>
              <a:t>)</a:t>
            </a:r>
          </a:p>
          <a:p>
            <a:pPr lvl="1"/>
            <a:r>
              <a:rPr lang="en-US" dirty="0" err="1"/>
              <a:t>Juiste</a:t>
            </a:r>
            <a:r>
              <a:rPr lang="en-US" dirty="0"/>
              <a:t> en </a:t>
            </a:r>
            <a:r>
              <a:rPr lang="en-US" dirty="0" err="1"/>
              <a:t>juiste</a:t>
            </a:r>
            <a:r>
              <a:rPr lang="en-US" dirty="0"/>
              <a:t> </a:t>
            </a:r>
            <a:r>
              <a:rPr lang="en-US" dirty="0" err="1"/>
              <a:t>hoeveelheid</a:t>
            </a:r>
            <a:r>
              <a:rPr lang="en-US" dirty="0"/>
              <a:t> </a:t>
            </a:r>
            <a:r>
              <a:rPr lang="en-US" dirty="0" err="1"/>
              <a:t>informatie</a:t>
            </a:r>
            <a:r>
              <a:rPr lang="en-US" dirty="0"/>
              <a:t> </a:t>
            </a:r>
            <a:r>
              <a:rPr lang="en-US" dirty="0" err="1"/>
              <a:t>naar</a:t>
            </a:r>
            <a:r>
              <a:rPr lang="en-US" dirty="0"/>
              <a:t> </a:t>
            </a:r>
            <a:r>
              <a:rPr lang="en-US" dirty="0" err="1"/>
              <a:t>degene</a:t>
            </a:r>
            <a:r>
              <a:rPr lang="en-US" dirty="0"/>
              <a:t> die </a:t>
            </a:r>
            <a:r>
              <a:rPr lang="en-US" dirty="0" err="1"/>
              <a:t>deze</a:t>
            </a:r>
            <a:r>
              <a:rPr lang="en-US" dirty="0"/>
              <a:t> </a:t>
            </a:r>
            <a:r>
              <a:rPr lang="en-US" dirty="0" err="1"/>
              <a:t>informatie</a:t>
            </a:r>
            <a:r>
              <a:rPr lang="en-US" dirty="0"/>
              <a:t> </a:t>
            </a:r>
            <a:r>
              <a:rPr lang="en-US" dirty="0" err="1"/>
              <a:t>nodig</a:t>
            </a:r>
            <a:r>
              <a:rPr lang="en-US" dirty="0"/>
              <a:t> </a:t>
            </a:r>
            <a:r>
              <a:rPr lang="en-US" dirty="0" err="1"/>
              <a:t>heeft</a:t>
            </a:r>
            <a:endParaRPr lang="en-US" dirty="0"/>
          </a:p>
          <a:p>
            <a:pPr lvl="1"/>
            <a:r>
              <a:rPr lang="en-US" dirty="0" err="1"/>
              <a:t>Naar</a:t>
            </a:r>
            <a:r>
              <a:rPr lang="en-US" dirty="0"/>
              <a:t> </a:t>
            </a:r>
            <a:r>
              <a:rPr lang="en-US" dirty="0" err="1"/>
              <a:t>iedereen</a:t>
            </a:r>
            <a:r>
              <a:rPr lang="en-US" dirty="0"/>
              <a:t> </a:t>
            </a:r>
            <a:r>
              <a:rPr lang="en-US" dirty="0" err="1" smtClean="0"/>
              <a:t>dezelfde</a:t>
            </a:r>
            <a:r>
              <a:rPr lang="en-US" dirty="0" smtClean="0"/>
              <a:t> </a:t>
            </a:r>
            <a:r>
              <a:rPr lang="en-US" dirty="0" err="1"/>
              <a:t>informatie</a:t>
            </a:r>
            <a:endParaRPr lang="en-US" dirty="0"/>
          </a:p>
          <a:p>
            <a:pPr lvl="1"/>
            <a:r>
              <a:rPr lang="en-US" dirty="0" err="1" smtClean="0"/>
              <a:t>Miscommunicatie</a:t>
            </a:r>
            <a:r>
              <a:rPr lang="en-US" dirty="0" smtClean="0"/>
              <a:t> </a:t>
            </a:r>
            <a:r>
              <a:rPr lang="en-US" dirty="0" err="1"/>
              <a:t>kost</a:t>
            </a:r>
            <a:r>
              <a:rPr lang="en-US" dirty="0"/>
              <a:t> </a:t>
            </a:r>
            <a:r>
              <a:rPr lang="en-US" dirty="0" err="1"/>
              <a:t>veel</a:t>
            </a:r>
            <a:r>
              <a:rPr lang="en-US" dirty="0"/>
              <a:t> </a:t>
            </a:r>
            <a:r>
              <a:rPr lang="en-US" dirty="0" err="1"/>
              <a:t>hersteltijd</a:t>
            </a:r>
            <a:endParaRPr lang="en-US" dirty="0"/>
          </a:p>
          <a:p>
            <a:pPr lvl="1"/>
            <a:r>
              <a:rPr lang="en-US" dirty="0" err="1"/>
              <a:t>Communicatie</a:t>
            </a:r>
            <a:r>
              <a:rPr lang="en-US" dirty="0"/>
              <a:t> </a:t>
            </a:r>
            <a:r>
              <a:rPr lang="en-US" dirty="0" err="1"/>
              <a:t>plannen</a:t>
            </a:r>
            <a:r>
              <a:rPr lang="en-US" dirty="0"/>
              <a:t> en </a:t>
            </a:r>
            <a:r>
              <a:rPr lang="en-US" dirty="0" err="1"/>
              <a:t>beheersen</a:t>
            </a:r>
            <a:r>
              <a:rPr lang="en-US" dirty="0"/>
              <a:t> is </a:t>
            </a:r>
            <a:r>
              <a:rPr lang="en-US" dirty="0" err="1"/>
              <a:t>een</a:t>
            </a:r>
            <a:r>
              <a:rPr lang="en-US" dirty="0"/>
              <a:t> </a:t>
            </a:r>
            <a:r>
              <a:rPr lang="en-US" dirty="0" err="1"/>
              <a:t>succesfactor</a:t>
            </a:r>
            <a:endParaRPr lang="en-GB" dirty="0"/>
          </a:p>
          <a:p>
            <a:pPr lvl="2"/>
            <a:endParaRPr lang="nl-NL" sz="2400"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1475656" y="836712"/>
            <a:ext cx="7127190" cy="504701"/>
          </a:xfrm>
        </p:spPr>
        <p:txBody>
          <a:bodyPr/>
          <a:lstStyle/>
          <a:p>
            <a:r>
              <a:rPr lang="nl-NL" dirty="0" smtClean="0"/>
              <a:t>7  Plannen</a:t>
            </a:r>
            <a:endParaRPr lang="en-US" dirty="0"/>
          </a:p>
        </p:txBody>
      </p:sp>
      <p:sp>
        <p:nvSpPr>
          <p:cNvPr id="135171" name="Rectangle 3"/>
          <p:cNvSpPr>
            <a:spLocks noGrp="1" noChangeArrowheads="1"/>
          </p:cNvSpPr>
          <p:nvPr>
            <p:ph type="body" idx="1"/>
          </p:nvPr>
        </p:nvSpPr>
        <p:spPr>
          <a:xfrm>
            <a:off x="1547664" y="1412776"/>
            <a:ext cx="6836296" cy="4454525"/>
          </a:xfrm>
        </p:spPr>
        <p:txBody>
          <a:bodyPr/>
          <a:lstStyle/>
          <a:p>
            <a:pPr>
              <a:lnSpc>
                <a:spcPct val="90000"/>
              </a:lnSpc>
            </a:pPr>
            <a:r>
              <a:rPr lang="nl-NL" sz="2800" dirty="0"/>
              <a:t>Wat is een planning?</a:t>
            </a:r>
          </a:p>
          <a:p>
            <a:pPr lvl="1">
              <a:lnSpc>
                <a:spcPct val="90000"/>
              </a:lnSpc>
            </a:pPr>
            <a:r>
              <a:rPr lang="nl-NL" sz="2400" dirty="0"/>
              <a:t>Het plan van aanpak</a:t>
            </a:r>
          </a:p>
          <a:p>
            <a:pPr lvl="1">
              <a:lnSpc>
                <a:spcPct val="90000"/>
              </a:lnSpc>
            </a:pPr>
            <a:r>
              <a:rPr lang="nl-NL" sz="2400" dirty="0" smtClean="0"/>
              <a:t>Detailplanningen</a:t>
            </a:r>
          </a:p>
          <a:p>
            <a:pPr lvl="1">
              <a:lnSpc>
                <a:spcPct val="90000"/>
              </a:lnSpc>
              <a:buNone/>
            </a:pPr>
            <a:endParaRPr lang="nl-NL" sz="1200" dirty="0" smtClean="0"/>
          </a:p>
          <a:p>
            <a:pPr>
              <a:lnSpc>
                <a:spcPct val="90000"/>
              </a:lnSpc>
            </a:pPr>
            <a:r>
              <a:rPr lang="nl-NL" sz="2800" dirty="0" smtClean="0"/>
              <a:t>Waarom </a:t>
            </a:r>
            <a:r>
              <a:rPr lang="nl-NL" sz="2800" dirty="0"/>
              <a:t>is een planning belangrijk?</a:t>
            </a:r>
          </a:p>
          <a:p>
            <a:pPr>
              <a:lnSpc>
                <a:spcPct val="90000"/>
              </a:lnSpc>
            </a:pPr>
            <a:endParaRPr lang="nl-NL" sz="1200" dirty="0" smtClean="0"/>
          </a:p>
          <a:p>
            <a:pPr>
              <a:lnSpc>
                <a:spcPct val="90000"/>
              </a:lnSpc>
            </a:pPr>
            <a:r>
              <a:rPr lang="nl-NL" sz="2800" dirty="0" smtClean="0"/>
              <a:t>Hoe </a:t>
            </a:r>
            <a:r>
              <a:rPr lang="nl-NL" sz="2800" dirty="0"/>
              <a:t>werkt het?</a:t>
            </a:r>
          </a:p>
          <a:p>
            <a:pPr lvl="1">
              <a:lnSpc>
                <a:spcPct val="90000"/>
              </a:lnSpc>
            </a:pPr>
            <a:r>
              <a:rPr lang="nl-NL" sz="2400" dirty="0" smtClean="0"/>
              <a:t>Netwerkplanning </a:t>
            </a:r>
            <a:r>
              <a:rPr lang="nl-NL" sz="2400" dirty="0"/>
              <a:t>(PERT, CPM)</a:t>
            </a:r>
          </a:p>
          <a:p>
            <a:pPr lvl="1">
              <a:lnSpc>
                <a:spcPct val="90000"/>
              </a:lnSpc>
            </a:pPr>
            <a:r>
              <a:rPr lang="nl-NL" sz="2400" dirty="0"/>
              <a:t>Balkenplanning</a:t>
            </a:r>
          </a:p>
          <a:p>
            <a:pPr>
              <a:lnSpc>
                <a:spcPct val="90000"/>
              </a:lnSpc>
            </a:pPr>
            <a:endParaRPr lang="en-GB" sz="1200" dirty="0" smtClean="0"/>
          </a:p>
          <a:p>
            <a:pPr>
              <a:lnSpc>
                <a:spcPct val="90000"/>
              </a:lnSpc>
            </a:pPr>
            <a:r>
              <a:rPr lang="en-GB" sz="2800" dirty="0" err="1" smtClean="0"/>
              <a:t>Valkuilen</a:t>
            </a:r>
            <a:r>
              <a:rPr lang="en-GB" sz="2800" dirty="0" smtClean="0"/>
              <a:t> </a:t>
            </a:r>
            <a:r>
              <a:rPr lang="en-GB" sz="2800" dirty="0"/>
              <a:t>en hoe </a:t>
            </a:r>
            <a:r>
              <a:rPr lang="en-GB" sz="2800" dirty="0" err="1"/>
              <a:t>voorkom</a:t>
            </a:r>
            <a:r>
              <a:rPr lang="en-GB" sz="2800" dirty="0"/>
              <a:t> je </a:t>
            </a:r>
            <a:r>
              <a:rPr lang="en-GB" sz="2800" dirty="0" err="1"/>
              <a:t>dat</a:t>
            </a:r>
            <a:r>
              <a:rPr lang="en-GB" sz="2800" dirty="0"/>
              <a:t> je </a:t>
            </a:r>
            <a:r>
              <a:rPr lang="en-GB" sz="2800" dirty="0" err="1"/>
              <a:t>erin</a:t>
            </a:r>
            <a:r>
              <a:rPr lang="en-GB" sz="2800" dirty="0"/>
              <a:t> </a:t>
            </a:r>
            <a:r>
              <a:rPr lang="en-GB" sz="2800" dirty="0" err="1"/>
              <a:t>valt</a:t>
            </a:r>
            <a:endParaRPr lang="en-GB" sz="2800" dirty="0"/>
          </a:p>
          <a:p>
            <a:pPr>
              <a:lnSpc>
                <a:spcPct val="90000"/>
              </a:lnSpc>
              <a:buFont typeface="Wingdings" pitchFamily="2" charset="2"/>
              <a:buNone/>
            </a:pPr>
            <a:endParaRPr lang="en-US" sz="2800"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nl-NL" dirty="0" smtClean="0"/>
              <a:t>7  Wat </a:t>
            </a:r>
            <a:r>
              <a:rPr lang="nl-NL" dirty="0"/>
              <a:t>is een planning?</a:t>
            </a:r>
            <a:endParaRPr lang="en-US" dirty="0"/>
          </a:p>
        </p:txBody>
      </p:sp>
      <p:sp>
        <p:nvSpPr>
          <p:cNvPr id="139267" name="Rectangle 3"/>
          <p:cNvSpPr>
            <a:spLocks noGrp="1" noChangeArrowheads="1"/>
          </p:cNvSpPr>
          <p:nvPr>
            <p:ph type="body" idx="1"/>
          </p:nvPr>
        </p:nvSpPr>
        <p:spPr>
          <a:xfrm>
            <a:off x="1403648" y="1412875"/>
            <a:ext cx="7560840" cy="4968875"/>
          </a:xfrm>
        </p:spPr>
        <p:txBody>
          <a:bodyPr/>
          <a:lstStyle/>
          <a:p>
            <a:pPr>
              <a:lnSpc>
                <a:spcPct val="90000"/>
              </a:lnSpc>
            </a:pPr>
            <a:r>
              <a:rPr lang="nl-NL" sz="2400" i="1" dirty="0"/>
              <a:t>Een planning is het uitzetten van de verschillende activiteiten in de tijd: </a:t>
            </a:r>
          </a:p>
          <a:p>
            <a:pPr>
              <a:lnSpc>
                <a:spcPct val="90000"/>
              </a:lnSpc>
              <a:buFont typeface="Wingdings" pitchFamily="2" charset="2"/>
              <a:buNone/>
            </a:pPr>
            <a:endParaRPr lang="nl-NL" sz="2400" i="1" dirty="0"/>
          </a:p>
          <a:p>
            <a:pPr>
              <a:lnSpc>
                <a:spcPct val="90000"/>
              </a:lnSpc>
              <a:buFont typeface="Wingdings" pitchFamily="2" charset="2"/>
              <a:buNone/>
            </a:pPr>
            <a:r>
              <a:rPr lang="nl-NL" sz="2400" i="1" dirty="0"/>
              <a:t>“wie doet wat, wanneer, en hoe lang doet hij er over !!!!”</a:t>
            </a:r>
          </a:p>
          <a:p>
            <a:pPr>
              <a:lnSpc>
                <a:spcPct val="90000"/>
              </a:lnSpc>
              <a:buFont typeface="Wingdings" pitchFamily="2" charset="2"/>
              <a:buNone/>
            </a:pPr>
            <a:endParaRPr lang="nl-NL" sz="2400" dirty="0"/>
          </a:p>
          <a:p>
            <a:pPr>
              <a:lnSpc>
                <a:spcPct val="90000"/>
              </a:lnSpc>
            </a:pPr>
            <a:r>
              <a:rPr lang="nl-NL" sz="2400" dirty="0"/>
              <a:t>Uitgangspunt: Plan van </a:t>
            </a:r>
            <a:r>
              <a:rPr lang="nl-NL" sz="2400" dirty="0" smtClean="0"/>
              <a:t>aanpak</a:t>
            </a:r>
            <a:endParaRPr lang="nl-NL" sz="2400" dirty="0"/>
          </a:p>
          <a:p>
            <a:pPr lvl="1">
              <a:lnSpc>
                <a:spcPct val="90000"/>
              </a:lnSpc>
            </a:pPr>
            <a:r>
              <a:rPr lang="nl-NL" dirty="0"/>
              <a:t>Eindproduct en proces staan in </a:t>
            </a:r>
            <a:r>
              <a:rPr lang="nl-NL" dirty="0" err="1"/>
              <a:t>PvA</a:t>
            </a:r>
            <a:r>
              <a:rPr lang="nl-NL" dirty="0"/>
              <a:t>.</a:t>
            </a:r>
          </a:p>
          <a:p>
            <a:pPr lvl="1">
              <a:lnSpc>
                <a:spcPct val="90000"/>
              </a:lnSpc>
            </a:pPr>
            <a:r>
              <a:rPr lang="en-GB" dirty="0" err="1"/>
              <a:t>Fasering</a:t>
            </a:r>
            <a:r>
              <a:rPr lang="en-GB" dirty="0"/>
              <a:t> is </a:t>
            </a:r>
            <a:r>
              <a:rPr lang="en-GB" dirty="0" err="1"/>
              <a:t>gekozen</a:t>
            </a:r>
            <a:r>
              <a:rPr lang="en-GB" dirty="0"/>
              <a:t> </a:t>
            </a:r>
            <a:r>
              <a:rPr lang="en-GB" dirty="0" err="1"/>
              <a:t>zie</a:t>
            </a:r>
            <a:r>
              <a:rPr lang="en-GB" dirty="0"/>
              <a:t> </a:t>
            </a:r>
            <a:r>
              <a:rPr lang="en-GB" dirty="0" err="1"/>
              <a:t>PvA</a:t>
            </a:r>
            <a:endParaRPr lang="en-GB" dirty="0"/>
          </a:p>
          <a:p>
            <a:pPr lvl="1">
              <a:lnSpc>
                <a:spcPct val="90000"/>
              </a:lnSpc>
            </a:pPr>
            <a:r>
              <a:rPr lang="en-GB" dirty="0" err="1"/>
              <a:t>Activiteiten</a:t>
            </a:r>
            <a:r>
              <a:rPr lang="en-GB" dirty="0"/>
              <a:t> </a:t>
            </a:r>
            <a:r>
              <a:rPr lang="en-GB" dirty="0" err="1"/>
              <a:t>t.b.v</a:t>
            </a:r>
            <a:r>
              <a:rPr lang="en-GB" dirty="0"/>
              <a:t>. product en </a:t>
            </a:r>
            <a:r>
              <a:rPr lang="en-GB" dirty="0" err="1"/>
              <a:t>proces</a:t>
            </a:r>
            <a:r>
              <a:rPr lang="en-GB" dirty="0"/>
              <a:t> </a:t>
            </a:r>
            <a:r>
              <a:rPr lang="en-GB" dirty="0" err="1"/>
              <a:t>staan</a:t>
            </a:r>
            <a:r>
              <a:rPr lang="en-GB" dirty="0"/>
              <a:t> in </a:t>
            </a:r>
            <a:r>
              <a:rPr lang="en-GB" dirty="0" err="1"/>
              <a:t>PvA</a:t>
            </a:r>
            <a:r>
              <a:rPr lang="en-GB" dirty="0"/>
              <a:t> en </a:t>
            </a:r>
            <a:r>
              <a:rPr lang="en-GB" dirty="0" err="1"/>
              <a:t>ook</a:t>
            </a:r>
            <a:r>
              <a:rPr lang="en-GB" dirty="0"/>
              <a:t> </a:t>
            </a:r>
            <a:r>
              <a:rPr lang="en-GB" dirty="0" err="1"/>
              <a:t>een</a:t>
            </a:r>
            <a:r>
              <a:rPr lang="en-GB" dirty="0"/>
              <a:t> </a:t>
            </a:r>
            <a:r>
              <a:rPr lang="en-GB" dirty="0" err="1"/>
              <a:t>globale</a:t>
            </a:r>
            <a:r>
              <a:rPr lang="en-GB" dirty="0"/>
              <a:t> planning </a:t>
            </a:r>
            <a:r>
              <a:rPr lang="en-GB" dirty="0" err="1"/>
              <a:t>hiervan</a:t>
            </a:r>
            <a:endParaRPr lang="en-GB" dirty="0"/>
          </a:p>
          <a:p>
            <a:pPr lvl="1">
              <a:lnSpc>
                <a:spcPct val="90000"/>
              </a:lnSpc>
            </a:pPr>
            <a:r>
              <a:rPr lang="en-GB" dirty="0" err="1"/>
              <a:t>Tussenproducten</a:t>
            </a:r>
            <a:r>
              <a:rPr lang="en-GB" dirty="0"/>
              <a:t> </a:t>
            </a:r>
            <a:r>
              <a:rPr lang="en-GB" dirty="0" err="1"/>
              <a:t>staan</a:t>
            </a:r>
            <a:r>
              <a:rPr lang="en-GB" dirty="0"/>
              <a:t> in </a:t>
            </a:r>
            <a:r>
              <a:rPr lang="en-GB" dirty="0" err="1"/>
              <a:t>PvA</a:t>
            </a:r>
            <a:r>
              <a:rPr lang="en-GB" dirty="0"/>
              <a:t> en de </a:t>
            </a:r>
            <a:r>
              <a:rPr lang="en-GB" dirty="0" err="1"/>
              <a:t>globale</a:t>
            </a:r>
            <a:r>
              <a:rPr lang="en-GB" dirty="0"/>
              <a:t> planning</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475656" y="188640"/>
            <a:ext cx="8134350" cy="1219200"/>
          </a:xfrm>
        </p:spPr>
        <p:txBody>
          <a:bodyPr/>
          <a:lstStyle/>
          <a:p>
            <a:r>
              <a:rPr lang="nl-NL" sz="2400" dirty="0" smtClean="0"/>
              <a:t>7  Waarom </a:t>
            </a:r>
            <a:r>
              <a:rPr lang="nl-NL" sz="2400" dirty="0"/>
              <a:t>is een planning </a:t>
            </a:r>
            <a:r>
              <a:rPr lang="nl-NL" sz="2400" dirty="0" smtClean="0"/>
              <a:t>belangrijk?</a:t>
            </a:r>
            <a:endParaRPr lang="en-US" sz="2400" dirty="0"/>
          </a:p>
        </p:txBody>
      </p:sp>
      <p:sp>
        <p:nvSpPr>
          <p:cNvPr id="141315" name="Rectangle 3"/>
          <p:cNvSpPr>
            <a:spLocks noGrp="1" noChangeArrowheads="1"/>
          </p:cNvSpPr>
          <p:nvPr>
            <p:ph type="body" idx="1"/>
          </p:nvPr>
        </p:nvSpPr>
        <p:spPr>
          <a:xfrm>
            <a:off x="1475656" y="1844675"/>
            <a:ext cx="7309569" cy="3960813"/>
          </a:xfrm>
        </p:spPr>
        <p:txBody>
          <a:bodyPr/>
          <a:lstStyle/>
          <a:p>
            <a:r>
              <a:rPr lang="nl-NL" sz="2400" dirty="0"/>
              <a:t>Vaststellen van de totale duur van het </a:t>
            </a:r>
            <a:r>
              <a:rPr lang="nl-NL" sz="2400" dirty="0" smtClean="0"/>
              <a:t>project</a:t>
            </a:r>
          </a:p>
          <a:p>
            <a:pPr>
              <a:buNone/>
            </a:pPr>
            <a:endParaRPr lang="nl-NL" sz="2400" dirty="0"/>
          </a:p>
          <a:p>
            <a:r>
              <a:rPr lang="nl-NL" sz="2400" dirty="0"/>
              <a:t>Inzicht in gevolgen bij vertraging </a:t>
            </a:r>
            <a:r>
              <a:rPr lang="nl-NL" sz="2400" dirty="0" smtClean="0"/>
              <a:t>activiteit</a:t>
            </a:r>
          </a:p>
          <a:p>
            <a:pPr>
              <a:buNone/>
            </a:pPr>
            <a:endParaRPr lang="nl-NL" sz="2400" dirty="0"/>
          </a:p>
          <a:p>
            <a:r>
              <a:rPr lang="nl-NL" sz="2400" dirty="0"/>
              <a:t>Bepalen kosten van het </a:t>
            </a:r>
            <a:r>
              <a:rPr lang="nl-NL" sz="2400" dirty="0" smtClean="0"/>
              <a:t>project</a:t>
            </a:r>
          </a:p>
          <a:p>
            <a:pPr>
              <a:buNone/>
            </a:pPr>
            <a:endParaRPr lang="nl-NL" sz="2400" dirty="0"/>
          </a:p>
          <a:p>
            <a:r>
              <a:rPr lang="nl-NL" sz="2400" dirty="0"/>
              <a:t>Verdelen activiteiten over de projectleden </a:t>
            </a:r>
            <a:endParaRPr lang="nl-NL" sz="2400" dirty="0" smtClean="0"/>
          </a:p>
          <a:p>
            <a:pPr>
              <a:buNone/>
            </a:pPr>
            <a:endParaRPr lang="nl-NL" sz="2400" dirty="0"/>
          </a:p>
          <a:p>
            <a:r>
              <a:rPr lang="nl-NL" sz="2400" dirty="0"/>
              <a:t>Bewaken van de voortgang van het project</a:t>
            </a:r>
            <a:endParaRPr lang="en-GB" sz="240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331640" y="188640"/>
            <a:ext cx="8820150" cy="1219200"/>
          </a:xfrm>
        </p:spPr>
        <p:txBody>
          <a:bodyPr/>
          <a:lstStyle/>
          <a:p>
            <a:r>
              <a:rPr lang="nl-NL" sz="2400" dirty="0" smtClean="0"/>
              <a:t>7  Hoe </a:t>
            </a:r>
            <a:r>
              <a:rPr lang="nl-NL" sz="2400" dirty="0"/>
              <a:t>maak je een detail planning (1)</a:t>
            </a:r>
            <a:endParaRPr lang="en-US" sz="2400" dirty="0"/>
          </a:p>
        </p:txBody>
      </p:sp>
      <p:sp>
        <p:nvSpPr>
          <p:cNvPr id="143363" name="Rectangle 3"/>
          <p:cNvSpPr>
            <a:spLocks noGrp="1" noChangeArrowheads="1"/>
          </p:cNvSpPr>
          <p:nvPr>
            <p:ph type="body" idx="1"/>
          </p:nvPr>
        </p:nvSpPr>
        <p:spPr>
          <a:xfrm>
            <a:off x="1475655" y="1557338"/>
            <a:ext cx="7201619" cy="4454525"/>
          </a:xfrm>
        </p:spPr>
        <p:txBody>
          <a:bodyPr/>
          <a:lstStyle/>
          <a:p>
            <a:r>
              <a:rPr lang="en-GB" sz="2800" dirty="0" err="1"/>
              <a:t>Bepalen</a:t>
            </a:r>
            <a:r>
              <a:rPr lang="en-GB" sz="2800" dirty="0"/>
              <a:t> van de </a:t>
            </a:r>
            <a:r>
              <a:rPr lang="en-GB" sz="2800" dirty="0" err="1"/>
              <a:t>activiteiten</a:t>
            </a:r>
            <a:endParaRPr lang="en-GB" sz="2800" dirty="0"/>
          </a:p>
          <a:p>
            <a:pPr lvl="1"/>
            <a:r>
              <a:rPr lang="en-GB" sz="2400" dirty="0" err="1"/>
              <a:t>Tussenproducten</a:t>
            </a:r>
            <a:r>
              <a:rPr lang="en-GB" sz="2400" dirty="0"/>
              <a:t> event. </a:t>
            </a:r>
            <a:r>
              <a:rPr lang="en-GB" sz="2400" dirty="0" err="1"/>
              <a:t>opdelen</a:t>
            </a:r>
            <a:r>
              <a:rPr lang="en-GB" sz="2400" dirty="0"/>
              <a:t> in </a:t>
            </a:r>
            <a:r>
              <a:rPr lang="en-GB" sz="2400" dirty="0" err="1"/>
              <a:t>onderdelen</a:t>
            </a:r>
            <a:endParaRPr lang="en-GB" sz="2400" dirty="0"/>
          </a:p>
          <a:p>
            <a:pPr lvl="1"/>
            <a:r>
              <a:rPr lang="en-GB" sz="2400" dirty="0" err="1"/>
              <a:t>Bepalen</a:t>
            </a:r>
            <a:r>
              <a:rPr lang="en-GB" sz="2400" dirty="0"/>
              <a:t> van </a:t>
            </a:r>
            <a:r>
              <a:rPr lang="en-GB" sz="2400" dirty="0" err="1"/>
              <a:t>afhankelijkheid</a:t>
            </a:r>
            <a:r>
              <a:rPr lang="en-GB" sz="2400" dirty="0"/>
              <a:t> </a:t>
            </a:r>
            <a:r>
              <a:rPr lang="en-GB" sz="2400" dirty="0" err="1"/>
              <a:t>tussen</a:t>
            </a:r>
            <a:r>
              <a:rPr lang="en-GB" sz="2400" dirty="0"/>
              <a:t> </a:t>
            </a:r>
            <a:r>
              <a:rPr lang="en-GB" sz="2400" dirty="0" err="1"/>
              <a:t>onderdelen</a:t>
            </a:r>
            <a:endParaRPr lang="en-GB" sz="2400" dirty="0"/>
          </a:p>
          <a:p>
            <a:pPr lvl="1"/>
            <a:r>
              <a:rPr lang="en-GB" sz="2400" dirty="0"/>
              <a:t>Per </a:t>
            </a:r>
            <a:r>
              <a:rPr lang="en-GB" sz="2400" dirty="0" err="1"/>
              <a:t>onderdeel</a:t>
            </a:r>
            <a:r>
              <a:rPr lang="en-GB" sz="2400" dirty="0"/>
              <a:t> </a:t>
            </a:r>
            <a:r>
              <a:rPr lang="en-GB" sz="2400" dirty="0" err="1"/>
              <a:t>bepalen</a:t>
            </a:r>
            <a:r>
              <a:rPr lang="en-GB" sz="2400" dirty="0"/>
              <a:t> </a:t>
            </a:r>
            <a:r>
              <a:rPr lang="en-GB" sz="2400" dirty="0" err="1"/>
              <a:t>welke</a:t>
            </a:r>
            <a:r>
              <a:rPr lang="en-GB" sz="2400" dirty="0"/>
              <a:t> </a:t>
            </a:r>
            <a:r>
              <a:rPr lang="en-GB" sz="2400" dirty="0" err="1"/>
              <a:t>activiteiten</a:t>
            </a:r>
            <a:r>
              <a:rPr lang="en-GB" sz="2400" dirty="0"/>
              <a:t> </a:t>
            </a:r>
            <a:r>
              <a:rPr lang="en-GB" sz="2400" dirty="0" err="1"/>
              <a:t>moeten</a:t>
            </a:r>
            <a:r>
              <a:rPr lang="en-GB" sz="2400" dirty="0"/>
              <a:t> </a:t>
            </a:r>
            <a:r>
              <a:rPr lang="en-GB" sz="2400" dirty="0" err="1"/>
              <a:t>worden</a:t>
            </a:r>
            <a:r>
              <a:rPr lang="en-GB" sz="2400" dirty="0"/>
              <a:t> </a:t>
            </a:r>
            <a:r>
              <a:rPr lang="en-GB" sz="2400" dirty="0" err="1"/>
              <a:t>uitgevoerd</a:t>
            </a:r>
            <a:endParaRPr lang="en-GB" sz="2400" dirty="0"/>
          </a:p>
          <a:p>
            <a:pPr lvl="1"/>
            <a:r>
              <a:rPr lang="en-GB" sz="2400" dirty="0" err="1"/>
              <a:t>Bepalen</a:t>
            </a:r>
            <a:r>
              <a:rPr lang="en-GB" sz="2400" dirty="0"/>
              <a:t> van de </a:t>
            </a:r>
            <a:r>
              <a:rPr lang="en-GB" sz="2400" dirty="0" err="1"/>
              <a:t>inzet</a:t>
            </a:r>
            <a:r>
              <a:rPr lang="en-GB" sz="2400" dirty="0"/>
              <a:t> en </a:t>
            </a:r>
            <a:r>
              <a:rPr lang="en-GB" sz="2400" dirty="0" err="1"/>
              <a:t>tijdsduur</a:t>
            </a:r>
            <a:r>
              <a:rPr lang="en-GB" sz="2400" dirty="0"/>
              <a:t> per </a:t>
            </a:r>
            <a:r>
              <a:rPr lang="en-GB" sz="2400" dirty="0" err="1"/>
              <a:t>activiteit</a:t>
            </a:r>
            <a:endParaRPr lang="en-GB" sz="2400" dirty="0"/>
          </a:p>
          <a:p>
            <a:r>
              <a:rPr lang="en-GB" sz="2800" dirty="0"/>
              <a:t>Rooster </a:t>
            </a:r>
            <a:r>
              <a:rPr lang="en-GB" sz="2800" dirty="0" err="1"/>
              <a:t>deze</a:t>
            </a:r>
            <a:r>
              <a:rPr lang="en-GB" sz="2800" dirty="0"/>
              <a:t> </a:t>
            </a:r>
            <a:r>
              <a:rPr lang="en-GB" sz="2800" dirty="0" err="1"/>
              <a:t>activiteiten</a:t>
            </a:r>
            <a:endParaRPr lang="en-GB" sz="2800" dirty="0"/>
          </a:p>
          <a:p>
            <a:pPr lvl="1"/>
            <a:r>
              <a:rPr lang="en-GB" sz="2400" dirty="0" err="1"/>
              <a:t>Activiteiten</a:t>
            </a:r>
            <a:r>
              <a:rPr lang="en-GB" sz="2400" dirty="0"/>
              <a:t> op de </a:t>
            </a:r>
            <a:r>
              <a:rPr lang="en-GB" sz="2400" dirty="0" err="1"/>
              <a:t>tijdas</a:t>
            </a:r>
            <a:r>
              <a:rPr lang="en-GB" sz="2400" dirty="0"/>
              <a:t> </a:t>
            </a:r>
            <a:r>
              <a:rPr lang="en-GB" sz="2400" dirty="0" err="1"/>
              <a:t>plaatsen</a:t>
            </a:r>
            <a:endParaRPr lang="en-GB" sz="2400" dirty="0"/>
          </a:p>
          <a:p>
            <a:pPr lvl="1"/>
            <a:r>
              <a:rPr lang="en-GB" sz="2400" dirty="0" err="1"/>
              <a:t>Uitvoerder</a:t>
            </a:r>
            <a:r>
              <a:rPr lang="en-GB" sz="2400" dirty="0"/>
              <a:t> </a:t>
            </a:r>
            <a:r>
              <a:rPr lang="en-GB" sz="2400" dirty="0" err="1"/>
              <a:t>toekennen</a:t>
            </a:r>
            <a:r>
              <a:rPr lang="en-GB" sz="2400" dirty="0"/>
              <a:t> </a:t>
            </a:r>
            <a:r>
              <a:rPr lang="en-GB" sz="2400" dirty="0" err="1"/>
              <a:t>aan</a:t>
            </a:r>
            <a:r>
              <a:rPr lang="en-GB" sz="2400" dirty="0"/>
              <a:t> </a:t>
            </a:r>
            <a:r>
              <a:rPr lang="en-GB" sz="2400" dirty="0" err="1"/>
              <a:t>activiteit</a:t>
            </a:r>
            <a:endParaRPr lang="en-GB" sz="2400"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475656" y="188640"/>
            <a:ext cx="8820150" cy="1219200"/>
          </a:xfrm>
        </p:spPr>
        <p:txBody>
          <a:bodyPr/>
          <a:lstStyle/>
          <a:p>
            <a:r>
              <a:rPr lang="nl-NL" sz="2400" dirty="0" smtClean="0"/>
              <a:t>7  Hoe </a:t>
            </a:r>
            <a:r>
              <a:rPr lang="nl-NL" sz="2400" dirty="0"/>
              <a:t>maak je een detail planning </a:t>
            </a:r>
            <a:r>
              <a:rPr lang="nl-NL" sz="2400" dirty="0" smtClean="0"/>
              <a:t>(2)</a:t>
            </a:r>
            <a:endParaRPr lang="en-US" sz="2400" dirty="0"/>
          </a:p>
        </p:txBody>
      </p:sp>
      <p:sp>
        <p:nvSpPr>
          <p:cNvPr id="148483" name="Rectangle 3"/>
          <p:cNvSpPr>
            <a:spLocks noGrp="1" noChangeArrowheads="1"/>
          </p:cNvSpPr>
          <p:nvPr>
            <p:ph type="body" idx="1"/>
          </p:nvPr>
        </p:nvSpPr>
        <p:spPr>
          <a:xfrm>
            <a:off x="1475655" y="1557338"/>
            <a:ext cx="7201619" cy="4454525"/>
          </a:xfrm>
        </p:spPr>
        <p:txBody>
          <a:bodyPr/>
          <a:lstStyle/>
          <a:p>
            <a:r>
              <a:rPr lang="nl-NL" dirty="0"/>
              <a:t>Roosteren: alle(!!) activiteiten op de tijdas plaatsen rekening houdend met</a:t>
            </a:r>
            <a:r>
              <a:rPr lang="nl-NL" dirty="0" smtClean="0"/>
              <a:t>:</a:t>
            </a:r>
          </a:p>
          <a:p>
            <a:pPr>
              <a:buNone/>
            </a:pPr>
            <a:endParaRPr lang="nl-NL" sz="900" dirty="0"/>
          </a:p>
          <a:p>
            <a:pPr lvl="1"/>
            <a:r>
              <a:rPr lang="en-GB" dirty="0" err="1"/>
              <a:t>afhankelijkheden</a:t>
            </a:r>
            <a:endParaRPr lang="en-GB" dirty="0"/>
          </a:p>
          <a:p>
            <a:pPr lvl="1"/>
            <a:r>
              <a:rPr lang="en-GB" dirty="0" err="1"/>
              <a:t>wachttijden</a:t>
            </a:r>
            <a:endParaRPr lang="en-GB" dirty="0"/>
          </a:p>
          <a:p>
            <a:pPr lvl="1"/>
            <a:r>
              <a:rPr lang="en-GB" dirty="0" err="1"/>
              <a:t>beschikbaarheid</a:t>
            </a:r>
            <a:r>
              <a:rPr lang="en-GB" dirty="0"/>
              <a:t> van </a:t>
            </a:r>
            <a:r>
              <a:rPr lang="en-GB" dirty="0" err="1"/>
              <a:t>middelen</a:t>
            </a:r>
            <a:endParaRPr lang="en-GB" dirty="0"/>
          </a:p>
          <a:p>
            <a:pPr lvl="1"/>
            <a:r>
              <a:rPr lang="en-GB" dirty="0" err="1"/>
              <a:t>speling</a:t>
            </a:r>
            <a:r>
              <a:rPr lang="en-GB" dirty="0"/>
              <a:t> (= post </a:t>
            </a:r>
            <a:r>
              <a:rPr lang="en-GB" dirty="0" err="1"/>
              <a:t>onvoorzien</a:t>
            </a:r>
            <a:r>
              <a:rPr lang="en-GB" dirty="0"/>
              <a:t>)</a:t>
            </a:r>
          </a:p>
          <a:p>
            <a:pPr lvl="1">
              <a:buFontTx/>
              <a:buNone/>
            </a:pPr>
            <a:endParaRPr lang="en-GB" dirty="0"/>
          </a:p>
          <a:p>
            <a:r>
              <a:rPr lang="en-GB" dirty="0" err="1"/>
              <a:t>Kosten</a:t>
            </a:r>
            <a:r>
              <a:rPr lang="en-GB" dirty="0"/>
              <a:t> / </a:t>
            </a:r>
            <a:r>
              <a:rPr lang="en-GB" dirty="0" err="1"/>
              <a:t>doorlooptijd</a:t>
            </a:r>
            <a:r>
              <a:rPr lang="en-GB" dirty="0"/>
              <a:t>  </a:t>
            </a:r>
            <a:r>
              <a:rPr lang="en-GB" dirty="0" smtClean="0"/>
              <a:t/>
            </a:r>
            <a:br>
              <a:rPr lang="en-GB" dirty="0" smtClean="0"/>
            </a:br>
            <a:r>
              <a:rPr lang="en-GB" sz="2400" dirty="0" smtClean="0"/>
              <a:t>“</a:t>
            </a:r>
            <a:r>
              <a:rPr lang="en-GB" sz="2400" dirty="0" err="1"/>
              <a:t>Mythe</a:t>
            </a:r>
            <a:r>
              <a:rPr lang="en-GB" sz="2400" dirty="0"/>
              <a:t> van de </a:t>
            </a:r>
            <a:r>
              <a:rPr lang="en-GB" sz="2400" dirty="0" smtClean="0"/>
              <a:t>Man-</a:t>
            </a:r>
            <a:r>
              <a:rPr lang="en-GB" sz="2400" dirty="0" err="1" smtClean="0"/>
              <a:t>maand</a:t>
            </a:r>
            <a:r>
              <a:rPr lang="en-GB" sz="2400" dirty="0" smtClean="0"/>
              <a:t>”:	</a:t>
            </a:r>
            <a:r>
              <a:rPr lang="en-GB" sz="2400" dirty="0" err="1" smtClean="0"/>
              <a:t>tijd</a:t>
            </a:r>
            <a:r>
              <a:rPr lang="en-GB" sz="2400" dirty="0" smtClean="0"/>
              <a:t> ≠ </a:t>
            </a:r>
            <a:r>
              <a:rPr lang="en-GB" sz="2400" dirty="0" err="1" smtClean="0"/>
              <a:t>persoon</a:t>
            </a:r>
            <a:endParaRPr lang="en-GB" sz="2400"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331640" y="188640"/>
            <a:ext cx="8820150" cy="1219200"/>
          </a:xfrm>
        </p:spPr>
        <p:txBody>
          <a:bodyPr/>
          <a:lstStyle/>
          <a:p>
            <a:r>
              <a:rPr lang="nl-NL" sz="2400" dirty="0" smtClean="0"/>
              <a:t>7  Hoe </a:t>
            </a:r>
            <a:r>
              <a:rPr lang="nl-NL" sz="2400" dirty="0"/>
              <a:t>maak je een detail planning </a:t>
            </a:r>
            <a:r>
              <a:rPr lang="nl-NL" sz="2400" dirty="0" smtClean="0"/>
              <a:t>(3)</a:t>
            </a:r>
            <a:endParaRPr lang="en-US" sz="2400" dirty="0"/>
          </a:p>
        </p:txBody>
      </p:sp>
      <p:sp>
        <p:nvSpPr>
          <p:cNvPr id="149507" name="Rectangle 3"/>
          <p:cNvSpPr>
            <a:spLocks noGrp="1" noChangeArrowheads="1"/>
          </p:cNvSpPr>
          <p:nvPr>
            <p:ph type="body" idx="1"/>
          </p:nvPr>
        </p:nvSpPr>
        <p:spPr>
          <a:xfrm>
            <a:off x="1475655" y="1557338"/>
            <a:ext cx="7201619" cy="4454525"/>
          </a:xfrm>
        </p:spPr>
        <p:txBody>
          <a:bodyPr/>
          <a:lstStyle/>
          <a:p>
            <a:pPr>
              <a:lnSpc>
                <a:spcPct val="90000"/>
              </a:lnSpc>
            </a:pPr>
            <a:r>
              <a:rPr lang="nl-NL" sz="2800" dirty="0"/>
              <a:t>Strokendiagram  (</a:t>
            </a:r>
            <a:r>
              <a:rPr lang="nl-NL" sz="2800" dirty="0" err="1"/>
              <a:t>Gantt</a:t>
            </a:r>
            <a:r>
              <a:rPr lang="nl-NL" sz="2800" dirty="0"/>
              <a:t> </a:t>
            </a:r>
            <a:r>
              <a:rPr lang="nl-NL" sz="2800" dirty="0" err="1"/>
              <a:t>Chart</a:t>
            </a:r>
            <a:r>
              <a:rPr lang="nl-NL" sz="2800" dirty="0"/>
              <a:t>)</a:t>
            </a:r>
          </a:p>
          <a:p>
            <a:pPr>
              <a:lnSpc>
                <a:spcPct val="90000"/>
              </a:lnSpc>
              <a:buFont typeface="Wingdings" pitchFamily="2" charset="2"/>
              <a:buNone/>
            </a:pPr>
            <a:r>
              <a:rPr lang="nl-NL" sz="2800" dirty="0"/>
              <a:t>    </a:t>
            </a:r>
            <a:r>
              <a:rPr lang="nl-NL" sz="2800" b="0" dirty="0"/>
              <a:t>iedere activiteit op een regel met kolommen voor begindatum, einddatum, tijdsduur, uitvoerder en een kolom voor doorlooptijd</a:t>
            </a:r>
          </a:p>
          <a:p>
            <a:pPr>
              <a:lnSpc>
                <a:spcPct val="90000"/>
              </a:lnSpc>
            </a:pPr>
            <a:r>
              <a:rPr lang="nl-NL" sz="2800" dirty="0"/>
              <a:t>PERT diagram</a:t>
            </a:r>
          </a:p>
          <a:p>
            <a:pPr>
              <a:lnSpc>
                <a:spcPct val="90000"/>
              </a:lnSpc>
              <a:buFont typeface="Wingdings" pitchFamily="2" charset="2"/>
              <a:buNone/>
            </a:pPr>
            <a:r>
              <a:rPr lang="en-GB" sz="2800" b="0" dirty="0"/>
              <a:t>    in het </a:t>
            </a:r>
            <a:r>
              <a:rPr lang="en-GB" sz="2800" b="0" dirty="0" err="1"/>
              <a:t>midden</a:t>
            </a:r>
            <a:r>
              <a:rPr lang="en-GB" sz="2800" b="0" dirty="0"/>
              <a:t> </a:t>
            </a:r>
            <a:r>
              <a:rPr lang="en-GB" sz="2800" b="0" dirty="0" err="1"/>
              <a:t>staat</a:t>
            </a:r>
            <a:r>
              <a:rPr lang="en-GB" sz="2800" b="0" dirty="0"/>
              <a:t> de </a:t>
            </a:r>
            <a:r>
              <a:rPr lang="en-GB" sz="2800" b="0" dirty="0" err="1"/>
              <a:t>naam</a:t>
            </a:r>
            <a:r>
              <a:rPr lang="en-GB" sz="2800" b="0" dirty="0"/>
              <a:t> van de </a:t>
            </a:r>
            <a:r>
              <a:rPr lang="en-GB" sz="2800" b="0" dirty="0" err="1"/>
              <a:t>activiteit</a:t>
            </a:r>
            <a:r>
              <a:rPr lang="en-GB" sz="2800" b="0" dirty="0"/>
              <a:t>, in de </a:t>
            </a:r>
            <a:r>
              <a:rPr lang="en-GB" sz="2800" b="0" dirty="0" err="1"/>
              <a:t>bovenrand</a:t>
            </a:r>
            <a:r>
              <a:rPr lang="en-GB" sz="2800" b="0" dirty="0"/>
              <a:t> </a:t>
            </a:r>
            <a:r>
              <a:rPr lang="en-GB" sz="2800" b="0" dirty="0" err="1"/>
              <a:t>vroegste</a:t>
            </a:r>
            <a:r>
              <a:rPr lang="en-GB" sz="2800" b="0" dirty="0"/>
              <a:t> start, de </a:t>
            </a:r>
            <a:r>
              <a:rPr lang="en-GB" sz="2800" b="0" dirty="0" err="1"/>
              <a:t>duur</a:t>
            </a:r>
            <a:r>
              <a:rPr lang="en-GB" sz="2800" b="0" dirty="0"/>
              <a:t> van het project en het </a:t>
            </a:r>
            <a:r>
              <a:rPr lang="en-GB" sz="2800" b="0" dirty="0" err="1"/>
              <a:t>vroegste</a:t>
            </a:r>
            <a:r>
              <a:rPr lang="en-GB" sz="2800" b="0" dirty="0"/>
              <a:t> </a:t>
            </a:r>
            <a:r>
              <a:rPr lang="en-GB" sz="2800" b="0" dirty="0" err="1"/>
              <a:t>einde</a:t>
            </a:r>
            <a:r>
              <a:rPr lang="en-GB" sz="2800" b="0" dirty="0"/>
              <a:t>, in de </a:t>
            </a:r>
            <a:r>
              <a:rPr lang="en-GB" sz="2800" b="0" dirty="0" err="1"/>
              <a:t>onderrand</a:t>
            </a:r>
            <a:r>
              <a:rPr lang="en-GB" sz="2800" b="0" dirty="0"/>
              <a:t> de </a:t>
            </a:r>
            <a:r>
              <a:rPr lang="en-GB" sz="2800" b="0" dirty="0" err="1"/>
              <a:t>laatst</a:t>
            </a:r>
            <a:r>
              <a:rPr lang="en-GB" sz="2800" b="0" dirty="0"/>
              <a:t> </a:t>
            </a:r>
            <a:r>
              <a:rPr lang="en-GB" sz="2800" b="0" dirty="0" err="1"/>
              <a:t>mogelijke</a:t>
            </a:r>
            <a:r>
              <a:rPr lang="en-GB" sz="2800" b="0" dirty="0"/>
              <a:t> start, </a:t>
            </a:r>
            <a:r>
              <a:rPr lang="en-GB" sz="2800" b="0" dirty="0" err="1"/>
              <a:t>speling</a:t>
            </a:r>
            <a:r>
              <a:rPr lang="en-GB" sz="2800" b="0" dirty="0"/>
              <a:t> en </a:t>
            </a:r>
            <a:r>
              <a:rPr lang="en-GB" sz="2800" b="0" dirty="0" err="1"/>
              <a:t>laatst</a:t>
            </a:r>
            <a:r>
              <a:rPr lang="en-GB" sz="2800" b="0" dirty="0"/>
              <a:t> </a:t>
            </a:r>
            <a:r>
              <a:rPr lang="en-GB" sz="2800" b="0" dirty="0" err="1"/>
              <a:t>mogelijke</a:t>
            </a:r>
            <a:r>
              <a:rPr lang="en-GB" sz="2800" b="0" dirty="0"/>
              <a:t> </a:t>
            </a:r>
            <a:r>
              <a:rPr lang="en-GB" sz="2800" b="0" dirty="0" err="1"/>
              <a:t>einde</a:t>
            </a:r>
            <a:endParaRPr lang="en-GB" sz="2800" b="0"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475656" y="188640"/>
            <a:ext cx="8820150" cy="1219200"/>
          </a:xfrm>
        </p:spPr>
        <p:txBody>
          <a:bodyPr/>
          <a:lstStyle/>
          <a:p>
            <a:r>
              <a:rPr lang="nl-NL" dirty="0" smtClean="0"/>
              <a:t>7  Valkuilen</a:t>
            </a:r>
            <a:endParaRPr lang="en-US" dirty="0"/>
          </a:p>
        </p:txBody>
      </p:sp>
      <p:sp>
        <p:nvSpPr>
          <p:cNvPr id="151555" name="Rectangle 3"/>
          <p:cNvSpPr>
            <a:spLocks noGrp="1" noChangeArrowheads="1"/>
          </p:cNvSpPr>
          <p:nvPr>
            <p:ph type="body" idx="1"/>
          </p:nvPr>
        </p:nvSpPr>
        <p:spPr>
          <a:xfrm>
            <a:off x="1547663" y="1557338"/>
            <a:ext cx="7129611" cy="4454525"/>
          </a:xfrm>
        </p:spPr>
        <p:txBody>
          <a:bodyPr/>
          <a:lstStyle/>
          <a:p>
            <a:r>
              <a:rPr lang="nl-NL" dirty="0"/>
              <a:t>Te optimistisch plannen</a:t>
            </a:r>
          </a:p>
          <a:p>
            <a:endParaRPr lang="nl-NL" dirty="0"/>
          </a:p>
          <a:p>
            <a:r>
              <a:rPr lang="nl-NL" dirty="0"/>
              <a:t>Te ruim plannen</a:t>
            </a:r>
          </a:p>
          <a:p>
            <a:pPr>
              <a:buFont typeface="Wingdings" pitchFamily="2" charset="2"/>
              <a:buNone/>
            </a:pPr>
            <a:endParaRPr lang="nl-NL" dirty="0"/>
          </a:p>
          <a:p>
            <a:r>
              <a:rPr lang="nl-NL" dirty="0"/>
              <a:t>Geen speling inbouwen</a:t>
            </a:r>
          </a:p>
          <a:p>
            <a:pPr>
              <a:buFont typeface="Wingdings" pitchFamily="2" charset="2"/>
              <a:buNone/>
            </a:pPr>
            <a:endParaRPr lang="nl-NL" dirty="0"/>
          </a:p>
          <a:p>
            <a:r>
              <a:rPr lang="nl-NL" dirty="0"/>
              <a:t>Planning niet tijdig bijstellen</a:t>
            </a:r>
            <a:endParaRPr lang="en-GB"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txBox="1">
            <a:spLocks/>
          </p:cNvSpPr>
          <p:nvPr/>
        </p:nvSpPr>
        <p:spPr bwMode="auto">
          <a:xfrm>
            <a:off x="1403648" y="692696"/>
            <a:ext cx="7467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lang="nl-NL" sz="2600" b="1" dirty="0" smtClean="0">
                <a:solidFill>
                  <a:srgbClr val="E11837"/>
                </a:solidFill>
                <a:latin typeface="Arial" pitchFamily="34" charset="0"/>
                <a:ea typeface="+mj-ea"/>
                <a:cs typeface="Arial" pitchFamily="34" charset="0"/>
              </a:rPr>
              <a:t>7  Planning: te vrijblijvend</a:t>
            </a:r>
          </a:p>
        </p:txBody>
      </p:sp>
      <p:sp>
        <p:nvSpPr>
          <p:cNvPr id="8" name="Content Placeholder 7"/>
          <p:cNvSpPr txBox="1">
            <a:spLocks/>
          </p:cNvSpPr>
          <p:nvPr/>
        </p:nvSpPr>
        <p:spPr bwMode="auto">
          <a:xfrm>
            <a:off x="1691680" y="1676400"/>
            <a:ext cx="6918920" cy="47769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Blip>
                <a:blip r:embed="rId2"/>
              </a:buBlip>
              <a:tabLst/>
              <a:defRPr/>
            </a:pPr>
            <a:endParaRPr kumimoji="0" lang="nl-NL"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Blip>
                <a:blip r:embed="rId2"/>
              </a:buBlip>
              <a:tabLst/>
              <a:defRPr/>
            </a:pPr>
            <a:endParaRPr kumimoji="0" lang="nl-NL"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Blip>
                <a:blip r:embed="rId2"/>
              </a:buBlip>
              <a:tabLst/>
              <a:defRPr/>
            </a:pPr>
            <a:endParaRPr kumimoji="0" lang="nl-NL"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Blip>
                <a:blip r:embed="rId2"/>
              </a:buBlip>
              <a:tabLst/>
              <a:defRPr/>
            </a:pPr>
            <a:endParaRPr kumimoji="0" lang="nl-NL"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Blip>
                <a:blip r:embed="rId2"/>
              </a:buBlip>
              <a:tabLst/>
              <a:defRPr/>
            </a:pPr>
            <a:endParaRPr kumimoji="0" lang="nl-NL"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itchFamily="2" charset="2"/>
              <a:buBlip>
                <a:blip r:embed="rId2"/>
              </a:buBlip>
              <a:tabLst/>
              <a:defRPr/>
            </a:pPr>
            <a:endParaRPr kumimoji="0" lang="nl-NL"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tabLst/>
              <a:defRPr/>
            </a:pPr>
            <a:r>
              <a:rPr lang="nl-NL" sz="3600" b="1" dirty="0" smtClean="0">
                <a:solidFill>
                  <a:schemeClr val="accent2"/>
                </a:solidFill>
                <a:latin typeface="Arial" pitchFamily="34" charset="0"/>
                <a:cs typeface="Arial" pitchFamily="34" charset="0"/>
              </a:rPr>
              <a:t>Wie </a:t>
            </a:r>
            <a:r>
              <a:rPr lang="nl-NL" sz="3600" b="1" dirty="0" smtClean="0">
                <a:solidFill>
                  <a:srgbClr val="0B1A58"/>
                </a:solidFill>
                <a:latin typeface="Arial" pitchFamily="34" charset="0"/>
                <a:cs typeface="Arial" pitchFamily="34" charset="0"/>
              </a:rPr>
              <a:t>moet </a:t>
            </a:r>
            <a:r>
              <a:rPr lang="nl-NL" sz="3600" b="1" dirty="0" smtClean="0">
                <a:solidFill>
                  <a:schemeClr val="accent2"/>
                </a:solidFill>
                <a:latin typeface="Arial" pitchFamily="34" charset="0"/>
                <a:cs typeface="Arial" pitchFamily="34" charset="0"/>
              </a:rPr>
              <a:t>wat </a:t>
            </a:r>
            <a:r>
              <a:rPr lang="nl-NL" sz="3600" b="1" dirty="0" smtClean="0">
                <a:solidFill>
                  <a:srgbClr val="0B1A58"/>
                </a:solidFill>
                <a:latin typeface="Arial" pitchFamily="34" charset="0"/>
                <a:cs typeface="Arial" pitchFamily="34" charset="0"/>
              </a:rPr>
              <a:t>uitvoeren?</a:t>
            </a:r>
          </a:p>
        </p:txBody>
      </p:sp>
      <p:pic>
        <p:nvPicPr>
          <p:cNvPr id="9" name="Picture 2"/>
          <p:cNvPicPr>
            <a:picLocks noChangeAspect="1" noChangeArrowheads="1"/>
          </p:cNvPicPr>
          <p:nvPr/>
        </p:nvPicPr>
        <p:blipFill>
          <a:blip r:embed="rId3" cstate="print"/>
          <a:srcRect/>
          <a:stretch>
            <a:fillRect/>
          </a:stretch>
        </p:blipFill>
        <p:spPr bwMode="auto">
          <a:xfrm>
            <a:off x="642909" y="1571612"/>
            <a:ext cx="8016917" cy="207846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0" name="Oval 4"/>
          <p:cNvSpPr/>
          <p:nvPr/>
        </p:nvSpPr>
        <p:spPr>
          <a:xfrm>
            <a:off x="2714625" y="2143125"/>
            <a:ext cx="214313" cy="214313"/>
          </a:xfrm>
          <a:prstGeom prst="ellipse">
            <a:avLst/>
          </a:prstGeom>
          <a:solidFill>
            <a:srgbClr val="FFFFFF">
              <a:alpha val="20000"/>
            </a:srgbClr>
          </a:solidFill>
          <a:ln w="19050"/>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nl-NL"/>
          </a:p>
        </p:txBody>
      </p:sp>
      <p:sp>
        <p:nvSpPr>
          <p:cNvPr id="11" name="Oval 5"/>
          <p:cNvSpPr/>
          <p:nvPr/>
        </p:nvSpPr>
        <p:spPr>
          <a:xfrm>
            <a:off x="2714625" y="2500313"/>
            <a:ext cx="214313" cy="214312"/>
          </a:xfrm>
          <a:prstGeom prst="ellipse">
            <a:avLst/>
          </a:prstGeom>
          <a:solidFill>
            <a:srgbClr val="FFFFFF">
              <a:alpha val="20000"/>
            </a:srgbClr>
          </a:solidFill>
          <a:ln w="19050"/>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nl-NL"/>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fade">
                                      <p:cBhvr>
                                        <p:cTn id="7" dur="1000"/>
                                        <p:tgtEl>
                                          <p:spTgt spid="8">
                                            <p:txEl>
                                              <p:pRg st="6" end="6"/>
                                            </p:txEl>
                                          </p:spTgt>
                                        </p:tgtEl>
                                      </p:cBhvr>
                                    </p:animEffect>
                                    <p:anim calcmode="lin" valueType="num">
                                      <p:cBhvr>
                                        <p:cTn id="8"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6" end="6"/>
                                            </p:txEl>
                                          </p:spTgt>
                                        </p:tgtEl>
                                        <p:attrNameLst>
                                          <p:attrName>ppt_y</p:attrName>
                                        </p:attrNameLst>
                                      </p:cBhvr>
                                      <p:tavLst>
                                        <p:tav tm="0">
                                          <p:val>
                                            <p:strVal val="#ppt_y+.1"/>
                                          </p:val>
                                        </p:tav>
                                        <p:tav tm="100000">
                                          <p:val>
                                            <p:strVal val="#ppt_y"/>
                                          </p:val>
                                        </p:tav>
                                      </p:tavLst>
                                    </p:anim>
                                  </p:childTnLst>
                                </p:cTn>
                              </p:par>
                              <p:par>
                                <p:cTn id="10" presetID="53"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29"/>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xmlns="" val="55663089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75656" y="620688"/>
            <a:ext cx="7467600" cy="685800"/>
          </a:xfrm>
        </p:spPr>
        <p:txBody>
          <a:bodyPr/>
          <a:lstStyle/>
          <a:p>
            <a:r>
              <a:rPr lang="nl-NL" dirty="0" smtClean="0"/>
              <a:t>7  Planning: te globaal</a:t>
            </a:r>
          </a:p>
        </p:txBody>
      </p:sp>
      <p:sp>
        <p:nvSpPr>
          <p:cNvPr id="8" name="Content Placeholder 7"/>
          <p:cNvSpPr>
            <a:spLocks noGrp="1"/>
          </p:cNvSpPr>
          <p:nvPr>
            <p:ph idx="1"/>
          </p:nvPr>
        </p:nvSpPr>
        <p:spPr>
          <a:xfrm>
            <a:off x="1547663" y="1428750"/>
            <a:ext cx="7110561" cy="5257800"/>
          </a:xfrm>
        </p:spPr>
        <p:txBody>
          <a:bodyPr/>
          <a:lstStyle/>
          <a:p>
            <a:endParaRPr lang="nl-NL" dirty="0" smtClean="0"/>
          </a:p>
          <a:p>
            <a:endParaRPr lang="nl-NL" dirty="0" smtClean="0"/>
          </a:p>
          <a:p>
            <a:endParaRPr lang="nl-NL" dirty="0" smtClean="0"/>
          </a:p>
          <a:p>
            <a:endParaRPr lang="nl-NL" dirty="0" smtClean="0"/>
          </a:p>
          <a:p>
            <a:endParaRPr lang="nl-NL" dirty="0" smtClean="0"/>
          </a:p>
          <a:p>
            <a:pPr>
              <a:buFont typeface="Wingdings" pitchFamily="2" charset="2"/>
              <a:buNone/>
            </a:pPr>
            <a:r>
              <a:rPr lang="nl-NL" dirty="0" smtClean="0"/>
              <a:t>	</a:t>
            </a:r>
            <a:r>
              <a:rPr lang="nl-NL" dirty="0" smtClean="0">
                <a:solidFill>
                  <a:srgbClr val="000066"/>
                </a:solidFill>
              </a:rPr>
              <a:t>	</a:t>
            </a:r>
          </a:p>
          <a:p>
            <a:pPr>
              <a:buFont typeface="Wingdings" pitchFamily="2" charset="2"/>
              <a:buNone/>
            </a:pPr>
            <a:endParaRPr lang="nl-NL" sz="2400" dirty="0" smtClean="0">
              <a:solidFill>
                <a:srgbClr val="000066"/>
              </a:solidFill>
            </a:endParaRPr>
          </a:p>
          <a:p>
            <a:pPr>
              <a:buFont typeface="Wingdings" pitchFamily="2" charset="2"/>
              <a:buNone/>
            </a:pPr>
            <a:r>
              <a:rPr lang="nl-NL" sz="2400" dirty="0" smtClean="0"/>
              <a:t>	</a:t>
            </a:r>
            <a:r>
              <a:rPr lang="nl-NL" sz="3600" dirty="0" smtClean="0">
                <a:solidFill>
                  <a:schemeClr val="accent2"/>
                </a:solidFill>
              </a:rPr>
              <a:t>Wat</a:t>
            </a:r>
            <a:r>
              <a:rPr lang="nl-NL" sz="3600" dirty="0" smtClean="0"/>
              <a:t> doe je </a:t>
            </a:r>
            <a:r>
              <a:rPr lang="nl-NL" sz="3600" dirty="0" smtClean="0">
                <a:solidFill>
                  <a:schemeClr val="accent2"/>
                </a:solidFill>
              </a:rPr>
              <a:t>precies</a:t>
            </a:r>
            <a:r>
              <a:rPr lang="nl-NL" sz="3600" dirty="0" smtClean="0"/>
              <a:t> in die tijd?</a:t>
            </a:r>
          </a:p>
        </p:txBody>
      </p:sp>
      <p:pic>
        <p:nvPicPr>
          <p:cNvPr id="9" name="Picture 2"/>
          <p:cNvPicPr>
            <a:picLocks noChangeAspect="1" noChangeArrowheads="1"/>
          </p:cNvPicPr>
          <p:nvPr/>
        </p:nvPicPr>
        <p:blipFill>
          <a:blip r:embed="rId2" cstate="print"/>
          <a:srcRect/>
          <a:stretch>
            <a:fillRect/>
          </a:stretch>
        </p:blipFill>
        <p:spPr bwMode="auto">
          <a:xfrm>
            <a:off x="642910" y="1571613"/>
            <a:ext cx="8032778" cy="274078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0" name="Oval 4"/>
          <p:cNvSpPr/>
          <p:nvPr/>
        </p:nvSpPr>
        <p:spPr>
          <a:xfrm>
            <a:off x="2143125" y="3214688"/>
            <a:ext cx="214313" cy="214312"/>
          </a:xfrm>
          <a:prstGeom prst="ellipse">
            <a:avLst/>
          </a:prstGeom>
          <a:solidFill>
            <a:srgbClr val="FFFFFF">
              <a:alpha val="20000"/>
            </a:srgbClr>
          </a:solidFill>
          <a:ln w="19050"/>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nl-NL"/>
          </a:p>
        </p:txBody>
      </p:sp>
      <p:sp>
        <p:nvSpPr>
          <p:cNvPr id="11" name="Oval 5"/>
          <p:cNvSpPr/>
          <p:nvPr/>
        </p:nvSpPr>
        <p:spPr>
          <a:xfrm>
            <a:off x="3571875" y="3000375"/>
            <a:ext cx="214313" cy="214313"/>
          </a:xfrm>
          <a:prstGeom prst="ellipse">
            <a:avLst/>
          </a:prstGeom>
          <a:solidFill>
            <a:srgbClr val="FFFFFF">
              <a:alpha val="20000"/>
            </a:srgbClr>
          </a:solidFill>
          <a:ln w="19050"/>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nl-NL"/>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animEffect transition="in" filter="fade">
                                      <p:cBhvr>
                                        <p:cTn id="7" dur="1000"/>
                                        <p:tgtEl>
                                          <p:spTgt spid="8">
                                            <p:txEl>
                                              <p:pRg st="7" end="7"/>
                                            </p:txEl>
                                          </p:spTgt>
                                        </p:tgtEl>
                                      </p:cBhvr>
                                    </p:animEffect>
                                    <p:anim calcmode="lin" valueType="num">
                                      <p:cBhvr>
                                        <p:cTn id="8"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7" end="7"/>
                                            </p:txEl>
                                          </p:spTgt>
                                        </p:tgtEl>
                                        <p:attrNameLst>
                                          <p:attrName>ppt_y</p:attrName>
                                        </p:attrNameLst>
                                      </p:cBhvr>
                                      <p:tavLst>
                                        <p:tav tm="0">
                                          <p:val>
                                            <p:strVal val="#ppt_y+.1"/>
                                          </p:val>
                                        </p:tav>
                                        <p:tav tm="100000">
                                          <p:val>
                                            <p:strVal val="#ppt_y"/>
                                          </p:val>
                                        </p:tav>
                                      </p:tavLst>
                                    </p:anim>
                                  </p:childTnLst>
                                </p:cTn>
                              </p:par>
                              <p:par>
                                <p:cTn id="10" presetID="53"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03648" y="620688"/>
            <a:ext cx="8208912" cy="685800"/>
          </a:xfrm>
        </p:spPr>
        <p:txBody>
          <a:bodyPr/>
          <a:lstStyle/>
          <a:p>
            <a:r>
              <a:rPr lang="nl-NL" dirty="0" smtClean="0"/>
              <a:t>7  Planning: gedetailleerd genoeg</a:t>
            </a:r>
          </a:p>
        </p:txBody>
      </p:sp>
      <p:pic>
        <p:nvPicPr>
          <p:cNvPr id="9" name="Picture 2"/>
          <p:cNvPicPr>
            <a:picLocks noChangeAspect="1" noChangeArrowheads="1"/>
          </p:cNvPicPr>
          <p:nvPr/>
        </p:nvPicPr>
        <p:blipFill>
          <a:blip r:embed="rId2" cstate="print"/>
          <a:srcRect/>
          <a:stretch>
            <a:fillRect/>
          </a:stretch>
        </p:blipFill>
        <p:spPr bwMode="auto">
          <a:xfrm>
            <a:off x="785785" y="1571612"/>
            <a:ext cx="7874053" cy="362783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8  </a:t>
            </a:r>
            <a:r>
              <a:rPr lang="en-US" dirty="0" err="1" smtClean="0"/>
              <a:t>Kwaliteit</a:t>
            </a:r>
            <a:r>
              <a:rPr lang="en-US" dirty="0" smtClean="0"/>
              <a:t> </a:t>
            </a:r>
            <a:r>
              <a:rPr lang="en-US" dirty="0" err="1"/>
              <a:t>bewaken</a:t>
            </a:r>
            <a:endParaRPr lang="nl-NL" dirty="0"/>
          </a:p>
        </p:txBody>
      </p:sp>
      <p:sp>
        <p:nvSpPr>
          <p:cNvPr id="29699" name="Rectangle 3"/>
          <p:cNvSpPr>
            <a:spLocks noGrp="1" noChangeArrowheads="1"/>
          </p:cNvSpPr>
          <p:nvPr>
            <p:ph type="body" idx="1"/>
          </p:nvPr>
        </p:nvSpPr>
        <p:spPr>
          <a:xfrm>
            <a:off x="1547663" y="1628775"/>
            <a:ext cx="7199461" cy="4724400"/>
          </a:xfrm>
        </p:spPr>
        <p:txBody>
          <a:bodyPr/>
          <a:lstStyle/>
          <a:p>
            <a:pPr>
              <a:lnSpc>
                <a:spcPct val="90000"/>
              </a:lnSpc>
            </a:pPr>
            <a:r>
              <a:rPr lang="en-US" sz="2400" dirty="0" err="1"/>
              <a:t>Kwaliteit</a:t>
            </a:r>
            <a:r>
              <a:rPr lang="en-US" sz="2400" dirty="0"/>
              <a:t> van het </a:t>
            </a:r>
            <a:r>
              <a:rPr lang="en-US" sz="2400" dirty="0" err="1"/>
              <a:t>proces</a:t>
            </a:r>
            <a:endParaRPr lang="en-US" sz="2400" dirty="0"/>
          </a:p>
          <a:p>
            <a:pPr>
              <a:lnSpc>
                <a:spcPct val="90000"/>
              </a:lnSpc>
              <a:buFont typeface="Wingdings" pitchFamily="2" charset="2"/>
              <a:buNone/>
            </a:pPr>
            <a:r>
              <a:rPr lang="en-US" sz="2400" dirty="0"/>
              <a:t>                              (</a:t>
            </a:r>
            <a:r>
              <a:rPr lang="en-US" sz="2400" dirty="0" err="1"/>
              <a:t>projectbewaking</a:t>
            </a:r>
            <a:r>
              <a:rPr lang="en-US" sz="2400" dirty="0"/>
              <a:t>)</a:t>
            </a:r>
          </a:p>
          <a:p>
            <a:pPr>
              <a:lnSpc>
                <a:spcPct val="90000"/>
              </a:lnSpc>
              <a:buFont typeface="Wingdings" pitchFamily="2" charset="2"/>
              <a:buNone/>
            </a:pPr>
            <a:endParaRPr lang="en-US" sz="2400" dirty="0"/>
          </a:p>
          <a:p>
            <a:pPr>
              <a:lnSpc>
                <a:spcPct val="90000"/>
              </a:lnSpc>
            </a:pPr>
            <a:r>
              <a:rPr lang="en-US" sz="2400" dirty="0" err="1"/>
              <a:t>Kwaliteit</a:t>
            </a:r>
            <a:r>
              <a:rPr lang="en-US" sz="2400" dirty="0"/>
              <a:t> van het product</a:t>
            </a:r>
          </a:p>
          <a:p>
            <a:pPr>
              <a:lnSpc>
                <a:spcPct val="90000"/>
              </a:lnSpc>
              <a:buFont typeface="Wingdings" pitchFamily="2" charset="2"/>
              <a:buNone/>
            </a:pPr>
            <a:r>
              <a:rPr lang="nl-NL" sz="2400" dirty="0"/>
              <a:t>                              (productbewaking)</a:t>
            </a:r>
          </a:p>
          <a:p>
            <a:pPr>
              <a:lnSpc>
                <a:spcPct val="90000"/>
              </a:lnSpc>
              <a:buFont typeface="Wingdings" pitchFamily="2" charset="2"/>
              <a:buNone/>
            </a:pPr>
            <a:endParaRPr lang="nl-NL" sz="2400" dirty="0"/>
          </a:p>
          <a:p>
            <a:pPr>
              <a:lnSpc>
                <a:spcPct val="90000"/>
              </a:lnSpc>
            </a:pPr>
            <a:r>
              <a:rPr lang="nl-NL" sz="2400" dirty="0"/>
              <a:t>Sterke samenhang tussen </a:t>
            </a:r>
            <a:r>
              <a:rPr lang="nl-NL" sz="2400" dirty="0" err="1"/>
              <a:t>project-bewaking</a:t>
            </a:r>
            <a:r>
              <a:rPr lang="nl-NL" sz="2400" dirty="0"/>
              <a:t> en productbewaking</a:t>
            </a:r>
          </a:p>
          <a:p>
            <a:pPr>
              <a:lnSpc>
                <a:spcPct val="90000"/>
              </a:lnSpc>
              <a:buFont typeface="Wingdings" pitchFamily="2" charset="2"/>
              <a:buNone/>
            </a:pPr>
            <a:r>
              <a:rPr lang="nl-NL" sz="2400" dirty="0"/>
              <a:t>       “zonder product geen proces”</a:t>
            </a:r>
          </a:p>
          <a:p>
            <a:pPr>
              <a:lnSpc>
                <a:spcPct val="90000"/>
              </a:lnSpc>
              <a:buFont typeface="Wingdings" pitchFamily="2" charset="2"/>
              <a:buNone/>
            </a:pPr>
            <a:r>
              <a:rPr lang="nl-NL" sz="2400" dirty="0"/>
              <a:t>                              “zonder proces geen product”</a:t>
            </a:r>
          </a:p>
        </p:txBody>
      </p:sp>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smtClean="0"/>
              <a:t>8  </a:t>
            </a:r>
            <a:r>
              <a:rPr lang="en-US" dirty="0" err="1" smtClean="0"/>
              <a:t>Kwaliteit</a:t>
            </a:r>
            <a:r>
              <a:rPr lang="en-US" dirty="0" smtClean="0"/>
              <a:t> </a:t>
            </a:r>
            <a:r>
              <a:rPr lang="en-US" dirty="0" err="1"/>
              <a:t>bewaken</a:t>
            </a:r>
            <a:r>
              <a:rPr lang="en-US" dirty="0"/>
              <a:t> (product) </a:t>
            </a:r>
            <a:endParaRPr lang="nl-NL" dirty="0"/>
          </a:p>
        </p:txBody>
      </p:sp>
      <p:sp>
        <p:nvSpPr>
          <p:cNvPr id="101379" name="Rectangle 3"/>
          <p:cNvSpPr>
            <a:spLocks noGrp="1" noChangeArrowheads="1"/>
          </p:cNvSpPr>
          <p:nvPr>
            <p:ph type="body" idx="1"/>
          </p:nvPr>
        </p:nvSpPr>
        <p:spPr/>
        <p:txBody>
          <a:bodyPr/>
          <a:lstStyle/>
          <a:p>
            <a:pPr>
              <a:buFont typeface="Wingdings" pitchFamily="2" charset="2"/>
              <a:buNone/>
            </a:pPr>
            <a:r>
              <a:rPr lang="en-US" i="1" dirty="0"/>
              <a:t>   </a:t>
            </a:r>
            <a:r>
              <a:rPr lang="en-US" u="sng" dirty="0" err="1"/>
              <a:t>Kwaliteit</a:t>
            </a:r>
            <a:r>
              <a:rPr lang="en-US" u="sng" dirty="0"/>
              <a:t> </a:t>
            </a:r>
            <a:r>
              <a:rPr lang="en-US" u="sng" dirty="0" err="1"/>
              <a:t>eindproduct</a:t>
            </a:r>
            <a:r>
              <a:rPr lang="en-US" dirty="0"/>
              <a:t> is of </a:t>
            </a:r>
            <a:r>
              <a:rPr lang="en-US" dirty="0" err="1"/>
              <a:t>wordt</a:t>
            </a:r>
            <a:r>
              <a:rPr lang="en-US" dirty="0"/>
              <a:t> </a:t>
            </a:r>
            <a:r>
              <a:rPr lang="en-US" dirty="0" err="1"/>
              <a:t>bepaald</a:t>
            </a:r>
            <a:r>
              <a:rPr lang="en-US" dirty="0"/>
              <a:t> door </a:t>
            </a:r>
            <a:r>
              <a:rPr lang="en-US" dirty="0" err="1"/>
              <a:t>wensen</a:t>
            </a:r>
            <a:r>
              <a:rPr lang="en-US" dirty="0"/>
              <a:t> en </a:t>
            </a:r>
            <a:r>
              <a:rPr lang="en-US" dirty="0" err="1"/>
              <a:t>eisen</a:t>
            </a:r>
            <a:r>
              <a:rPr lang="en-US" dirty="0"/>
              <a:t> van de </a:t>
            </a:r>
            <a:r>
              <a:rPr lang="en-US" dirty="0" err="1"/>
              <a:t>opdrachtgever</a:t>
            </a:r>
            <a:r>
              <a:rPr lang="en-US" dirty="0"/>
              <a:t>.</a:t>
            </a:r>
          </a:p>
          <a:p>
            <a:pPr>
              <a:buFont typeface="Wingdings" pitchFamily="2" charset="2"/>
              <a:buNone/>
            </a:pPr>
            <a:endParaRPr lang="en-US" sz="1000" i="1" dirty="0"/>
          </a:p>
          <a:p>
            <a:pPr lvl="1"/>
            <a:r>
              <a:rPr lang="nl-NL" dirty="0"/>
              <a:t>Overleg is belangrijk</a:t>
            </a:r>
          </a:p>
          <a:p>
            <a:pPr lvl="1"/>
            <a:r>
              <a:rPr lang="nl-NL" dirty="0"/>
              <a:t>Opdrachtgever niet materiedeskundig </a:t>
            </a:r>
            <a:r>
              <a:rPr lang="nl-NL" dirty="0">
                <a:sym typeface="Wingdings" pitchFamily="2" charset="2"/>
              </a:rPr>
              <a:t></a:t>
            </a:r>
          </a:p>
          <a:p>
            <a:pPr lvl="1">
              <a:buFontTx/>
              <a:buNone/>
            </a:pPr>
            <a:r>
              <a:rPr lang="nl-NL" dirty="0"/>
              <a:t>          hij schakelt een ‘uitvoerder / controleur’ in</a:t>
            </a:r>
          </a:p>
          <a:p>
            <a:pPr lvl="1"/>
            <a:r>
              <a:rPr lang="nl-NL" dirty="0"/>
              <a:t>Kwaliteit kost geld </a:t>
            </a:r>
            <a:r>
              <a:rPr lang="nl-NL" dirty="0">
                <a:sym typeface="Wingdings" pitchFamily="2" charset="2"/>
              </a:rPr>
              <a:t></a:t>
            </a:r>
          </a:p>
          <a:p>
            <a:pPr lvl="2">
              <a:buClr>
                <a:schemeClr val="tx2"/>
              </a:buClr>
              <a:buFontTx/>
              <a:buChar char="o"/>
            </a:pPr>
            <a:r>
              <a:rPr lang="nl-NL" dirty="0"/>
              <a:t>  compromissen moeten worden gesloten</a:t>
            </a:r>
          </a:p>
          <a:p>
            <a:pPr lvl="2">
              <a:buClr>
                <a:schemeClr val="tx1"/>
              </a:buClr>
              <a:buFontTx/>
              <a:buChar char="o"/>
            </a:pPr>
            <a:r>
              <a:rPr lang="nl-NL" dirty="0"/>
              <a:t>  extra wens als meerwerk of </a:t>
            </a:r>
            <a:r>
              <a:rPr lang="nl-NL" dirty="0" smtClean="0"/>
              <a:t>onderdeel </a:t>
            </a:r>
            <a:r>
              <a:rPr lang="nl-NL" dirty="0"/>
              <a:t>opdracht?</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1026"/>
          <p:cNvSpPr>
            <a:spLocks noGrp="1" noChangeArrowheads="1"/>
          </p:cNvSpPr>
          <p:nvPr>
            <p:ph type="title"/>
          </p:nvPr>
        </p:nvSpPr>
        <p:spPr/>
        <p:txBody>
          <a:bodyPr/>
          <a:lstStyle/>
          <a:p>
            <a:r>
              <a:rPr lang="en-US" dirty="0" smtClean="0"/>
              <a:t>8  </a:t>
            </a:r>
            <a:r>
              <a:rPr lang="en-US" dirty="0" err="1" smtClean="0"/>
              <a:t>Kwaliteit</a:t>
            </a:r>
            <a:r>
              <a:rPr lang="en-US" dirty="0" smtClean="0"/>
              <a:t> </a:t>
            </a:r>
            <a:r>
              <a:rPr lang="en-US" dirty="0" err="1"/>
              <a:t>bewaken</a:t>
            </a:r>
            <a:r>
              <a:rPr lang="en-US" dirty="0"/>
              <a:t> (product)</a:t>
            </a:r>
            <a:endParaRPr lang="nl-NL" dirty="0"/>
          </a:p>
        </p:txBody>
      </p:sp>
      <p:sp>
        <p:nvSpPr>
          <p:cNvPr id="104451" name="Rectangle 1027"/>
          <p:cNvSpPr>
            <a:spLocks noGrp="1" noChangeArrowheads="1"/>
          </p:cNvSpPr>
          <p:nvPr>
            <p:ph type="body" idx="1"/>
          </p:nvPr>
        </p:nvSpPr>
        <p:spPr/>
        <p:txBody>
          <a:bodyPr/>
          <a:lstStyle/>
          <a:p>
            <a:pPr>
              <a:lnSpc>
                <a:spcPct val="90000"/>
              </a:lnSpc>
              <a:buFont typeface="Wingdings" pitchFamily="2" charset="2"/>
              <a:buNone/>
            </a:pPr>
            <a:r>
              <a:rPr lang="en-US" i="1" dirty="0"/>
              <a:t>   </a:t>
            </a:r>
            <a:r>
              <a:rPr lang="en-US" u="sng" dirty="0" err="1"/>
              <a:t>Kwaliteit</a:t>
            </a:r>
            <a:r>
              <a:rPr lang="en-US" u="sng" dirty="0"/>
              <a:t> </a:t>
            </a:r>
            <a:r>
              <a:rPr lang="en-US" u="sng" dirty="0" err="1"/>
              <a:t>eindproduct</a:t>
            </a:r>
            <a:r>
              <a:rPr lang="en-US" dirty="0"/>
              <a:t> is of </a:t>
            </a:r>
            <a:r>
              <a:rPr lang="en-US" dirty="0" err="1"/>
              <a:t>wordt</a:t>
            </a:r>
            <a:r>
              <a:rPr lang="en-US" dirty="0"/>
              <a:t> </a:t>
            </a:r>
            <a:r>
              <a:rPr lang="en-US" dirty="0" err="1"/>
              <a:t>bepaald</a:t>
            </a:r>
            <a:r>
              <a:rPr lang="en-US" dirty="0"/>
              <a:t> door </a:t>
            </a:r>
            <a:r>
              <a:rPr lang="en-US" dirty="0" err="1"/>
              <a:t>wat</a:t>
            </a:r>
            <a:r>
              <a:rPr lang="en-US" dirty="0"/>
              <a:t> de </a:t>
            </a:r>
            <a:r>
              <a:rPr lang="en-US" dirty="0" err="1"/>
              <a:t>opdrachtgever</a:t>
            </a:r>
            <a:r>
              <a:rPr lang="en-US" dirty="0"/>
              <a:t> </a:t>
            </a:r>
            <a:r>
              <a:rPr lang="en-US" dirty="0" err="1"/>
              <a:t>nodig</a:t>
            </a:r>
            <a:r>
              <a:rPr lang="en-US" dirty="0"/>
              <a:t> </a:t>
            </a:r>
            <a:r>
              <a:rPr lang="en-US" dirty="0" err="1"/>
              <a:t>heeft</a:t>
            </a:r>
            <a:r>
              <a:rPr lang="en-US" dirty="0"/>
              <a:t>.</a:t>
            </a:r>
          </a:p>
          <a:p>
            <a:pPr>
              <a:lnSpc>
                <a:spcPct val="90000"/>
              </a:lnSpc>
              <a:buFont typeface="Wingdings" pitchFamily="2" charset="2"/>
              <a:buNone/>
            </a:pPr>
            <a:endParaRPr lang="en-US" sz="1000" i="1" dirty="0"/>
          </a:p>
          <a:p>
            <a:pPr lvl="1">
              <a:lnSpc>
                <a:spcPct val="90000"/>
              </a:lnSpc>
            </a:pPr>
            <a:r>
              <a:rPr lang="nl-NL" dirty="0"/>
              <a:t>In welke mate heeft klant iets aan het product</a:t>
            </a:r>
          </a:p>
          <a:p>
            <a:pPr lvl="1">
              <a:lnSpc>
                <a:spcPct val="90000"/>
              </a:lnSpc>
            </a:pPr>
            <a:r>
              <a:rPr lang="nl-NL" dirty="0"/>
              <a:t>Uitvoerder / controleur moet in de huid van de klant kruipen </a:t>
            </a:r>
          </a:p>
          <a:p>
            <a:pPr lvl="1">
              <a:lnSpc>
                <a:spcPct val="90000"/>
              </a:lnSpc>
            </a:pPr>
            <a:r>
              <a:rPr lang="nl-NL" dirty="0"/>
              <a:t>Geen lastige discussies over meerwerk</a:t>
            </a:r>
            <a:endParaRPr lang="nl-NL" dirty="0">
              <a:sym typeface="Wingdings" pitchFamily="2" charset="2"/>
            </a:endParaRPr>
          </a:p>
          <a:p>
            <a:pPr lvl="1">
              <a:lnSpc>
                <a:spcPct val="90000"/>
              </a:lnSpc>
            </a:pPr>
            <a:r>
              <a:rPr lang="nl-NL" dirty="0">
                <a:sym typeface="Wingdings" pitchFamily="2" charset="2"/>
              </a:rPr>
              <a:t>Opdrachtgever besteedt project uit, maar medewerkers uit organisatie zullen (voor zover beschikbaar) regelmatig worden geraadpleegd</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wipe(left)">
                                      <p:cBhvr>
                                        <p:cTn id="7" dur="500"/>
                                        <p:tgtEl>
                                          <p:spTgt spid="10445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4451">
                                            <p:txEl>
                                              <p:pRg st="2" end="2"/>
                                            </p:txEl>
                                          </p:spTgt>
                                        </p:tgtEl>
                                        <p:attrNameLst>
                                          <p:attrName>style.visibility</p:attrName>
                                        </p:attrNameLst>
                                      </p:cBhvr>
                                      <p:to>
                                        <p:strVal val="visible"/>
                                      </p:to>
                                    </p:set>
                                    <p:animEffect transition="in" filter="wipe(left)">
                                      <p:cBhvr>
                                        <p:cTn id="10" dur="500"/>
                                        <p:tgtEl>
                                          <p:spTgt spid="104451">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4451">
                                            <p:txEl>
                                              <p:pRg st="3" end="3"/>
                                            </p:txEl>
                                          </p:spTgt>
                                        </p:tgtEl>
                                        <p:attrNameLst>
                                          <p:attrName>style.visibility</p:attrName>
                                        </p:attrNameLst>
                                      </p:cBhvr>
                                      <p:to>
                                        <p:strVal val="visible"/>
                                      </p:to>
                                    </p:set>
                                    <p:animEffect transition="in" filter="wipe(left)">
                                      <p:cBhvr>
                                        <p:cTn id="13" dur="500"/>
                                        <p:tgtEl>
                                          <p:spTgt spid="104451">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4451">
                                            <p:txEl>
                                              <p:pRg st="4" end="4"/>
                                            </p:txEl>
                                          </p:spTgt>
                                        </p:tgtEl>
                                        <p:attrNameLst>
                                          <p:attrName>style.visibility</p:attrName>
                                        </p:attrNameLst>
                                      </p:cBhvr>
                                      <p:to>
                                        <p:strVal val="visible"/>
                                      </p:to>
                                    </p:set>
                                    <p:animEffect transition="in" filter="wipe(left)">
                                      <p:cBhvr>
                                        <p:cTn id="16" dur="500"/>
                                        <p:tgtEl>
                                          <p:spTgt spid="104451">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4451">
                                            <p:txEl>
                                              <p:pRg st="5" end="5"/>
                                            </p:txEl>
                                          </p:spTgt>
                                        </p:tgtEl>
                                        <p:attrNameLst>
                                          <p:attrName>style.visibility</p:attrName>
                                        </p:attrNameLst>
                                      </p:cBhvr>
                                      <p:to>
                                        <p:strVal val="visible"/>
                                      </p:to>
                                    </p:set>
                                    <p:animEffect transition="in" filter="wipe(left)">
                                      <p:cBhvr>
                                        <p:cTn id="19" dur="500"/>
                                        <p:tgtEl>
                                          <p:spTgt spid="1044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smtClean="0"/>
              <a:t>8  </a:t>
            </a:r>
            <a:r>
              <a:rPr lang="en-US" dirty="0" err="1" smtClean="0"/>
              <a:t>Kwaliteit</a:t>
            </a:r>
            <a:r>
              <a:rPr lang="en-US" dirty="0" smtClean="0"/>
              <a:t> </a:t>
            </a:r>
            <a:r>
              <a:rPr lang="en-US" dirty="0" err="1"/>
              <a:t>bewaken</a:t>
            </a:r>
            <a:r>
              <a:rPr lang="en-US" dirty="0"/>
              <a:t> (product)</a:t>
            </a:r>
            <a:endParaRPr lang="nl-NL" dirty="0"/>
          </a:p>
        </p:txBody>
      </p:sp>
      <p:sp>
        <p:nvSpPr>
          <p:cNvPr id="102403" name="Rectangle 3"/>
          <p:cNvSpPr>
            <a:spLocks noGrp="1" noChangeArrowheads="1"/>
          </p:cNvSpPr>
          <p:nvPr>
            <p:ph type="body" idx="1"/>
          </p:nvPr>
        </p:nvSpPr>
        <p:spPr/>
        <p:txBody>
          <a:bodyPr/>
          <a:lstStyle/>
          <a:p>
            <a:r>
              <a:rPr lang="nl-NL"/>
              <a:t>Kwaliteitsbewaking is teamwerk</a:t>
            </a:r>
          </a:p>
          <a:p>
            <a:r>
              <a:rPr lang="nl-NL" u="sng"/>
              <a:t>Alle</a:t>
            </a:r>
            <a:r>
              <a:rPr lang="nl-NL"/>
              <a:t> deelnemers moeten zich bewust zijn van het streven naar kwaliteit</a:t>
            </a:r>
          </a:p>
          <a:p>
            <a:r>
              <a:rPr lang="nl-NL"/>
              <a:t>Kwaliteitsbewaking vereist een plan; het ‘kwaliteitsplan’ en iemand die er op toeziet dat het plan wordt uitgevoerd.</a:t>
            </a:r>
          </a:p>
          <a:p>
            <a:r>
              <a:rPr lang="nl-NL"/>
              <a:t>Wat moet er in het plan en wat is de functie van het plan………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500"/>
                                        <p:tgtEl>
                                          <p:spTgt spid="102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wipe(left)">
                                      <p:cBhvr>
                                        <p:cTn id="12" dur="500"/>
                                        <p:tgtEl>
                                          <p:spTgt spid="102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03">
                                            <p:txEl>
                                              <p:pRg st="2" end="2"/>
                                            </p:txEl>
                                          </p:spTgt>
                                        </p:tgtEl>
                                        <p:attrNameLst>
                                          <p:attrName>style.visibility</p:attrName>
                                        </p:attrNameLst>
                                      </p:cBhvr>
                                      <p:to>
                                        <p:strVal val="visible"/>
                                      </p:to>
                                    </p:set>
                                    <p:animEffect transition="in" filter="wipe(left)">
                                      <p:cBhvr>
                                        <p:cTn id="17" dur="500"/>
                                        <p:tgtEl>
                                          <p:spTgt spid="102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03">
                                            <p:txEl>
                                              <p:pRg st="3" end="3"/>
                                            </p:txEl>
                                          </p:spTgt>
                                        </p:tgtEl>
                                        <p:attrNameLst>
                                          <p:attrName>style.visibility</p:attrName>
                                        </p:attrNameLst>
                                      </p:cBhvr>
                                      <p:to>
                                        <p:strVal val="visible"/>
                                      </p:to>
                                    </p:set>
                                    <p:animEffect transition="in" filter="wipe(left)">
                                      <p:cBhvr>
                                        <p:cTn id="22" dur="500"/>
                                        <p:tgtEl>
                                          <p:spTgt spid="102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nl-NL" dirty="0" smtClean="0"/>
              <a:t>8  Kwaliteit </a:t>
            </a:r>
            <a:r>
              <a:rPr lang="nl-NL" dirty="0"/>
              <a:t>bewaken (product)</a:t>
            </a:r>
            <a:endParaRPr lang="en-GB" dirty="0"/>
          </a:p>
        </p:txBody>
      </p:sp>
      <p:sp>
        <p:nvSpPr>
          <p:cNvPr id="106499" name="Rectangle 3"/>
          <p:cNvSpPr>
            <a:spLocks noGrp="1" noChangeArrowheads="1"/>
          </p:cNvSpPr>
          <p:nvPr>
            <p:ph type="body" idx="1"/>
          </p:nvPr>
        </p:nvSpPr>
        <p:spPr>
          <a:xfrm>
            <a:off x="1475656" y="1412776"/>
            <a:ext cx="7293496" cy="4530725"/>
          </a:xfrm>
        </p:spPr>
        <p:txBody>
          <a:bodyPr/>
          <a:lstStyle/>
          <a:p>
            <a:r>
              <a:rPr lang="nl-NL" dirty="0" err="1"/>
              <a:t>Review</a:t>
            </a:r>
            <a:endParaRPr lang="nl-NL" dirty="0"/>
          </a:p>
          <a:p>
            <a:r>
              <a:rPr lang="nl-NL" dirty="0"/>
              <a:t>Inspectie</a:t>
            </a:r>
          </a:p>
          <a:p>
            <a:pPr lvl="1"/>
            <a:r>
              <a:rPr lang="nl-NL" sz="2400" dirty="0"/>
              <a:t>zo vroeg mogelijk</a:t>
            </a:r>
          </a:p>
          <a:p>
            <a:pPr lvl="1"/>
            <a:r>
              <a:rPr lang="nl-NL" sz="2400" dirty="0"/>
              <a:t>voorbeeldfunctie goede oplossingen</a:t>
            </a:r>
          </a:p>
          <a:p>
            <a:pPr lvl="1"/>
            <a:r>
              <a:rPr lang="nl-NL" sz="2400" dirty="0"/>
              <a:t>rapportage </a:t>
            </a:r>
            <a:endParaRPr lang="en-GB" sz="2400" dirty="0"/>
          </a:p>
          <a:p>
            <a:r>
              <a:rPr lang="en-GB" dirty="0"/>
              <a:t>Tests</a:t>
            </a:r>
          </a:p>
          <a:p>
            <a:pPr lvl="1"/>
            <a:r>
              <a:rPr lang="en-GB" sz="2400" dirty="0" err="1"/>
              <a:t>testgevallen</a:t>
            </a:r>
            <a:r>
              <a:rPr lang="en-GB" sz="2400" dirty="0"/>
              <a:t> en </a:t>
            </a:r>
            <a:r>
              <a:rPr lang="en-GB" sz="2400" dirty="0" err="1"/>
              <a:t>testset</a:t>
            </a:r>
            <a:endParaRPr lang="en-GB" sz="2400" dirty="0"/>
          </a:p>
          <a:p>
            <a:pPr lvl="1"/>
            <a:r>
              <a:rPr lang="en-GB" sz="2400" dirty="0" err="1"/>
              <a:t>uitvoering</a:t>
            </a:r>
            <a:r>
              <a:rPr lang="en-GB" sz="2400" dirty="0"/>
              <a:t> van </a:t>
            </a:r>
            <a:r>
              <a:rPr lang="en-GB" sz="2400" dirty="0" err="1"/>
              <a:t>een</a:t>
            </a:r>
            <a:r>
              <a:rPr lang="en-GB" sz="2400" dirty="0"/>
              <a:t> test</a:t>
            </a:r>
          </a:p>
          <a:p>
            <a:pPr lvl="1"/>
            <a:r>
              <a:rPr lang="en-GB" sz="2400" dirty="0" err="1"/>
              <a:t>testrapport</a:t>
            </a:r>
            <a:endParaRPr lang="en-GB" sz="2400" dirty="0"/>
          </a:p>
          <a:p>
            <a:pPr lvl="1"/>
            <a:r>
              <a:rPr lang="en-GB" sz="2400" dirty="0" err="1"/>
              <a:t>omvang</a:t>
            </a:r>
            <a:r>
              <a:rPr lang="en-GB" sz="2400" dirty="0"/>
              <a:t> van de test</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DATA\HAN\Vakken\Cartoons\SQL_injectio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7216" y="2060848"/>
            <a:ext cx="8672298" cy="26699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29016400"/>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nl-NL" dirty="0" smtClean="0"/>
              <a:t>8  Kwaliteit </a:t>
            </a:r>
            <a:r>
              <a:rPr lang="nl-NL" dirty="0"/>
              <a:t>bewaken (proces)</a:t>
            </a:r>
            <a:endParaRPr lang="en-GB" dirty="0"/>
          </a:p>
        </p:txBody>
      </p:sp>
      <p:sp>
        <p:nvSpPr>
          <p:cNvPr id="111619" name="Rectangle 3"/>
          <p:cNvSpPr>
            <a:spLocks noGrp="1" noChangeArrowheads="1"/>
          </p:cNvSpPr>
          <p:nvPr>
            <p:ph type="body" idx="1"/>
          </p:nvPr>
        </p:nvSpPr>
        <p:spPr>
          <a:xfrm>
            <a:off x="1440000" y="1620000"/>
            <a:ext cx="7110789" cy="4185264"/>
          </a:xfrm>
        </p:spPr>
        <p:txBody>
          <a:bodyPr/>
          <a:lstStyle/>
          <a:p>
            <a:pPr>
              <a:buFont typeface="Wingdings" pitchFamily="2" charset="2"/>
              <a:buNone/>
            </a:pPr>
            <a:r>
              <a:rPr lang="nl-NL" sz="2400" dirty="0"/>
              <a:t>Meten van de voortgang door</a:t>
            </a:r>
          </a:p>
          <a:p>
            <a:pPr>
              <a:buFont typeface="Wingdings" pitchFamily="2" charset="2"/>
              <a:buNone/>
            </a:pPr>
            <a:r>
              <a:rPr lang="nl-NL" sz="2400" dirty="0"/>
              <a:t> </a:t>
            </a:r>
            <a:r>
              <a:rPr lang="nl-NL" sz="2400" u="sng" dirty="0"/>
              <a:t>het project in de tijd te volgen</a:t>
            </a:r>
            <a:endParaRPr lang="nl-NL" sz="2400" dirty="0"/>
          </a:p>
          <a:p>
            <a:pPr>
              <a:buFont typeface="Wingdings" pitchFamily="2" charset="2"/>
              <a:buNone/>
            </a:pPr>
            <a:endParaRPr lang="en-GB" sz="2400" b="1" dirty="0"/>
          </a:p>
          <a:p>
            <a:r>
              <a:rPr lang="en-GB" sz="2400" b="1" dirty="0" err="1"/>
              <a:t>Bewaken</a:t>
            </a:r>
            <a:r>
              <a:rPr lang="en-GB" sz="2400" b="1" dirty="0"/>
              <a:t> van de </a:t>
            </a:r>
            <a:r>
              <a:rPr lang="en-GB" sz="2400" b="1" dirty="0" err="1"/>
              <a:t>doorlooptijd</a:t>
            </a:r>
            <a:r>
              <a:rPr lang="en-GB" sz="2400" b="1" dirty="0"/>
              <a:t> van het </a:t>
            </a:r>
            <a:r>
              <a:rPr lang="en-GB" sz="2400" b="1" dirty="0" smtClean="0"/>
              <a:t>project</a:t>
            </a:r>
            <a:br>
              <a:rPr lang="en-GB" sz="2400" b="1" dirty="0" smtClean="0"/>
            </a:br>
            <a:r>
              <a:rPr lang="en-GB" sz="2400" b="0" dirty="0" smtClean="0"/>
              <a:t>De </a:t>
            </a:r>
            <a:r>
              <a:rPr lang="en-GB" sz="2400" b="0" dirty="0" err="1"/>
              <a:t>geplande</a:t>
            </a:r>
            <a:r>
              <a:rPr lang="en-GB" sz="2400" b="0" dirty="0"/>
              <a:t> </a:t>
            </a:r>
            <a:r>
              <a:rPr lang="en-GB" sz="2400" b="0" dirty="0" err="1"/>
              <a:t>tijd</a:t>
            </a:r>
            <a:r>
              <a:rPr lang="en-GB" sz="2400" b="0" dirty="0"/>
              <a:t> </a:t>
            </a:r>
            <a:r>
              <a:rPr lang="en-GB" sz="2400" b="0" dirty="0" err="1"/>
              <a:t>vergelijken</a:t>
            </a:r>
            <a:r>
              <a:rPr lang="en-GB" sz="2400" b="0" dirty="0"/>
              <a:t> met de </a:t>
            </a:r>
            <a:r>
              <a:rPr lang="en-GB" sz="2400" b="0" dirty="0" err="1" smtClean="0"/>
              <a:t>werkelijk</a:t>
            </a:r>
            <a:r>
              <a:rPr lang="en-GB" sz="2400" b="0" dirty="0" smtClean="0"/>
              <a:t> </a:t>
            </a:r>
            <a:r>
              <a:rPr lang="en-GB" sz="2400" b="0" dirty="0" err="1"/>
              <a:t>verbruikte</a:t>
            </a:r>
            <a:r>
              <a:rPr lang="en-GB" sz="2400" b="0" dirty="0"/>
              <a:t> </a:t>
            </a:r>
            <a:r>
              <a:rPr lang="en-GB" sz="2400" b="0" dirty="0" err="1"/>
              <a:t>tijd</a:t>
            </a:r>
            <a:endParaRPr lang="en-GB" sz="2400" b="0" dirty="0"/>
          </a:p>
          <a:p>
            <a:r>
              <a:rPr lang="en-GB" sz="2400" b="1" dirty="0" err="1"/>
              <a:t>Bewaken</a:t>
            </a:r>
            <a:r>
              <a:rPr lang="en-GB" sz="2400" b="1" dirty="0"/>
              <a:t> van de </a:t>
            </a:r>
            <a:r>
              <a:rPr lang="en-GB" sz="2400" b="1" dirty="0" err="1"/>
              <a:t>kosten</a:t>
            </a:r>
            <a:r>
              <a:rPr lang="en-GB" sz="2400" b="1" dirty="0"/>
              <a:t> van het </a:t>
            </a:r>
            <a:r>
              <a:rPr lang="en-GB" sz="2400" b="1" dirty="0" smtClean="0"/>
              <a:t>project</a:t>
            </a:r>
            <a:br>
              <a:rPr lang="en-GB" sz="2400" b="1" dirty="0" smtClean="0"/>
            </a:br>
            <a:r>
              <a:rPr lang="en-GB" sz="2400" b="0" dirty="0" err="1" smtClean="0"/>
              <a:t>Kosten</a:t>
            </a:r>
            <a:r>
              <a:rPr lang="en-GB" sz="2400" b="0" dirty="0" smtClean="0"/>
              <a:t> </a:t>
            </a:r>
            <a:r>
              <a:rPr lang="en-GB" sz="2400" b="0" dirty="0" err="1"/>
              <a:t>vergelijken</a:t>
            </a:r>
            <a:r>
              <a:rPr lang="en-GB" sz="2400" b="0" dirty="0"/>
              <a:t> met de </a:t>
            </a:r>
            <a:r>
              <a:rPr lang="en-GB" sz="2400" b="0" dirty="0" err="1"/>
              <a:t>gebruikte</a:t>
            </a:r>
            <a:r>
              <a:rPr lang="en-GB" sz="2400" b="0" dirty="0"/>
              <a:t> </a:t>
            </a:r>
            <a:r>
              <a:rPr lang="en-GB" sz="2400" b="0" dirty="0" err="1"/>
              <a:t>inzet</a:t>
            </a:r>
            <a:r>
              <a:rPr lang="en-GB" sz="2400" b="0" dirty="0"/>
              <a:t> </a:t>
            </a:r>
            <a:r>
              <a:rPr lang="en-GB" sz="2400" b="0" dirty="0" smtClean="0"/>
              <a:t>en/of de </a:t>
            </a:r>
            <a:r>
              <a:rPr lang="en-GB" sz="2400" b="0" dirty="0" err="1"/>
              <a:t>gerealiseerde</a:t>
            </a:r>
            <a:r>
              <a:rPr lang="en-GB" sz="2400" b="0" dirty="0"/>
              <a:t> </a:t>
            </a:r>
            <a:r>
              <a:rPr lang="en-GB" sz="2400" b="0" dirty="0" err="1"/>
              <a:t>productie</a:t>
            </a:r>
            <a:endParaRPr lang="en-GB" sz="2400" b="0"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1026"/>
          <p:cNvSpPr>
            <a:spLocks noGrp="1" noChangeArrowheads="1"/>
          </p:cNvSpPr>
          <p:nvPr>
            <p:ph type="title"/>
          </p:nvPr>
        </p:nvSpPr>
        <p:spPr/>
        <p:txBody>
          <a:bodyPr/>
          <a:lstStyle/>
          <a:p>
            <a:r>
              <a:rPr lang="nl-NL" dirty="0" smtClean="0"/>
              <a:t>8  Kwaliteit </a:t>
            </a:r>
            <a:r>
              <a:rPr lang="nl-NL" dirty="0"/>
              <a:t>bewaken (proces)</a:t>
            </a:r>
            <a:endParaRPr lang="en-GB" dirty="0"/>
          </a:p>
        </p:txBody>
      </p:sp>
      <p:sp>
        <p:nvSpPr>
          <p:cNvPr id="122883" name="Rectangle 1027"/>
          <p:cNvSpPr>
            <a:spLocks noGrp="1" noChangeArrowheads="1"/>
          </p:cNvSpPr>
          <p:nvPr>
            <p:ph type="body" idx="1"/>
          </p:nvPr>
        </p:nvSpPr>
        <p:spPr>
          <a:xfrm>
            <a:off x="1475656" y="1484784"/>
            <a:ext cx="6982544" cy="5184576"/>
          </a:xfrm>
        </p:spPr>
        <p:txBody>
          <a:bodyPr/>
          <a:lstStyle/>
          <a:p>
            <a:pPr>
              <a:lnSpc>
                <a:spcPct val="90000"/>
              </a:lnSpc>
              <a:buFont typeface="Wingdings" pitchFamily="2" charset="2"/>
              <a:buNone/>
            </a:pPr>
            <a:r>
              <a:rPr lang="nl-NL" sz="2400" b="1" dirty="0" smtClean="0"/>
              <a:t>Bijsturen</a:t>
            </a:r>
            <a:r>
              <a:rPr lang="nl-NL" sz="2400" dirty="0" smtClean="0"/>
              <a:t> </a:t>
            </a:r>
            <a:r>
              <a:rPr lang="nl-NL" sz="2400" dirty="0"/>
              <a:t>(hoe kun je ingrijpen</a:t>
            </a:r>
            <a:r>
              <a:rPr lang="nl-NL" sz="2400" dirty="0" smtClean="0"/>
              <a:t>)</a:t>
            </a:r>
          </a:p>
          <a:p>
            <a:pPr>
              <a:lnSpc>
                <a:spcPct val="90000"/>
              </a:lnSpc>
              <a:buFont typeface="Wingdings" pitchFamily="2" charset="2"/>
              <a:buNone/>
            </a:pPr>
            <a:endParaRPr lang="nl-NL" sz="2400" dirty="0"/>
          </a:p>
          <a:p>
            <a:pPr>
              <a:lnSpc>
                <a:spcPct val="90000"/>
              </a:lnSpc>
            </a:pPr>
            <a:r>
              <a:rPr lang="en-GB" sz="2400" dirty="0" err="1"/>
              <a:t>Niets</a:t>
            </a:r>
            <a:r>
              <a:rPr lang="en-GB" sz="2400" dirty="0"/>
              <a:t> </a:t>
            </a:r>
            <a:r>
              <a:rPr lang="en-GB" sz="2400" dirty="0" err="1"/>
              <a:t>doen</a:t>
            </a:r>
            <a:endParaRPr lang="en-GB" sz="2400" dirty="0"/>
          </a:p>
          <a:p>
            <a:pPr>
              <a:lnSpc>
                <a:spcPct val="90000"/>
              </a:lnSpc>
            </a:pPr>
            <a:r>
              <a:rPr lang="en-GB" sz="2400" dirty="0" err="1"/>
              <a:t>Bestaande</a:t>
            </a:r>
            <a:r>
              <a:rPr lang="en-GB" sz="2400" dirty="0"/>
              <a:t> </a:t>
            </a:r>
            <a:r>
              <a:rPr lang="en-GB" sz="2400" dirty="0" err="1"/>
              <a:t>inzet</a:t>
            </a:r>
            <a:r>
              <a:rPr lang="en-GB" sz="2400" dirty="0"/>
              <a:t> </a:t>
            </a:r>
            <a:r>
              <a:rPr lang="en-GB" sz="2400" dirty="0" err="1"/>
              <a:t>herordenen</a:t>
            </a:r>
            <a:endParaRPr lang="en-GB" sz="2400" dirty="0"/>
          </a:p>
          <a:p>
            <a:pPr lvl="1">
              <a:lnSpc>
                <a:spcPct val="90000"/>
              </a:lnSpc>
            </a:pPr>
            <a:r>
              <a:rPr lang="en-GB" dirty="0" err="1"/>
              <a:t>overwerken</a:t>
            </a:r>
            <a:r>
              <a:rPr lang="en-GB" dirty="0"/>
              <a:t>, </a:t>
            </a:r>
            <a:r>
              <a:rPr lang="en-GB" dirty="0" err="1"/>
              <a:t>herverdelen</a:t>
            </a:r>
            <a:r>
              <a:rPr lang="en-GB" dirty="0"/>
              <a:t> van taken, </a:t>
            </a:r>
            <a:r>
              <a:rPr lang="en-GB" dirty="0" err="1"/>
              <a:t>niet</a:t>
            </a:r>
            <a:r>
              <a:rPr lang="en-GB" dirty="0"/>
              <a:t> </a:t>
            </a:r>
            <a:r>
              <a:rPr lang="en-GB" dirty="0" err="1"/>
              <a:t>uitvoeren</a:t>
            </a:r>
            <a:r>
              <a:rPr lang="en-GB" dirty="0"/>
              <a:t>, </a:t>
            </a:r>
            <a:r>
              <a:rPr lang="en-GB" dirty="0" err="1"/>
              <a:t>verbeteren</a:t>
            </a:r>
            <a:r>
              <a:rPr lang="en-GB" dirty="0"/>
              <a:t> procedures</a:t>
            </a:r>
          </a:p>
          <a:p>
            <a:pPr>
              <a:lnSpc>
                <a:spcPct val="90000"/>
              </a:lnSpc>
            </a:pPr>
            <a:r>
              <a:rPr lang="en-GB" sz="2400" dirty="0" err="1"/>
              <a:t>Inzet</a:t>
            </a:r>
            <a:r>
              <a:rPr lang="en-GB" sz="2400" dirty="0"/>
              <a:t> </a:t>
            </a:r>
            <a:r>
              <a:rPr lang="en-GB" sz="2400" dirty="0" err="1"/>
              <a:t>aanvullen</a:t>
            </a:r>
            <a:endParaRPr lang="en-GB" sz="2400" dirty="0"/>
          </a:p>
          <a:p>
            <a:pPr lvl="1">
              <a:lnSpc>
                <a:spcPct val="90000"/>
              </a:lnSpc>
            </a:pPr>
            <a:r>
              <a:rPr lang="en-GB" dirty="0" err="1"/>
              <a:t>meer</a:t>
            </a:r>
            <a:r>
              <a:rPr lang="en-GB" dirty="0"/>
              <a:t> </a:t>
            </a:r>
            <a:r>
              <a:rPr lang="en-GB" dirty="0" err="1"/>
              <a:t>mensen</a:t>
            </a:r>
            <a:r>
              <a:rPr lang="en-GB" dirty="0"/>
              <a:t>, </a:t>
            </a:r>
            <a:r>
              <a:rPr lang="en-GB" dirty="0" err="1"/>
              <a:t>andere</a:t>
            </a:r>
            <a:r>
              <a:rPr lang="en-GB" dirty="0"/>
              <a:t> </a:t>
            </a:r>
            <a:r>
              <a:rPr lang="en-GB" dirty="0" err="1"/>
              <a:t>kennis</a:t>
            </a:r>
            <a:r>
              <a:rPr lang="en-GB" dirty="0"/>
              <a:t>, </a:t>
            </a:r>
            <a:r>
              <a:rPr lang="en-GB" dirty="0" err="1"/>
              <a:t>ruimer</a:t>
            </a:r>
            <a:r>
              <a:rPr lang="en-GB" dirty="0"/>
              <a:t> </a:t>
            </a:r>
            <a:r>
              <a:rPr lang="en-GB" dirty="0" err="1"/>
              <a:t>gebruik</a:t>
            </a:r>
            <a:r>
              <a:rPr lang="en-GB" dirty="0"/>
              <a:t> van </a:t>
            </a:r>
            <a:r>
              <a:rPr lang="en-GB" dirty="0" err="1" smtClean="0"/>
              <a:t>materieel</a:t>
            </a:r>
            <a:endParaRPr lang="en-GB" dirty="0"/>
          </a:p>
          <a:p>
            <a:pPr>
              <a:lnSpc>
                <a:spcPct val="90000"/>
              </a:lnSpc>
            </a:pPr>
            <a:r>
              <a:rPr lang="en-GB" sz="2400" dirty="0"/>
              <a:t>Het </a:t>
            </a:r>
            <a:r>
              <a:rPr lang="en-GB" sz="2400" dirty="0" err="1"/>
              <a:t>projectplan</a:t>
            </a:r>
            <a:r>
              <a:rPr lang="en-GB" sz="2400" dirty="0"/>
              <a:t> </a:t>
            </a:r>
            <a:r>
              <a:rPr lang="en-GB" sz="2400" dirty="0" err="1"/>
              <a:t>veranderen</a:t>
            </a:r>
            <a:endParaRPr lang="en-GB" sz="2400" dirty="0"/>
          </a:p>
          <a:p>
            <a:pPr lvl="1">
              <a:lnSpc>
                <a:spcPct val="90000"/>
              </a:lnSpc>
            </a:pPr>
            <a:r>
              <a:rPr lang="en-GB" dirty="0" err="1"/>
              <a:t>schuiven</a:t>
            </a:r>
            <a:r>
              <a:rPr lang="en-GB" dirty="0"/>
              <a:t> met </a:t>
            </a:r>
            <a:r>
              <a:rPr lang="en-GB" dirty="0" err="1"/>
              <a:t>oplevertijden</a:t>
            </a:r>
            <a:r>
              <a:rPr lang="en-GB" dirty="0"/>
              <a:t>, </a:t>
            </a:r>
            <a:r>
              <a:rPr lang="en-GB" dirty="0" err="1"/>
              <a:t>uitbesteden</a:t>
            </a:r>
            <a:r>
              <a:rPr lang="en-GB" dirty="0"/>
              <a:t> van </a:t>
            </a:r>
            <a:r>
              <a:rPr lang="en-GB" dirty="0" err="1"/>
              <a:t>werk</a:t>
            </a:r>
            <a:r>
              <a:rPr lang="en-GB" dirty="0"/>
              <a:t>, </a:t>
            </a:r>
            <a:r>
              <a:rPr lang="en-GB" dirty="0" err="1"/>
              <a:t>herplannen</a:t>
            </a:r>
            <a:r>
              <a:rPr lang="en-GB" dirty="0"/>
              <a:t>, </a:t>
            </a:r>
            <a:r>
              <a:rPr lang="en-GB" dirty="0" err="1"/>
              <a:t>herzien</a:t>
            </a:r>
            <a:r>
              <a:rPr lang="en-GB" dirty="0"/>
              <a:t> van het </a:t>
            </a:r>
            <a:r>
              <a:rPr lang="en-GB" dirty="0" err="1"/>
              <a:t>eindproduct</a:t>
            </a:r>
            <a:r>
              <a:rPr lang="en-GB" dirty="0"/>
              <a:t>, </a:t>
            </a:r>
            <a:r>
              <a:rPr lang="en-GB" dirty="0" err="1"/>
              <a:t>opgeven</a:t>
            </a:r>
            <a:endParaRPr lang="en-GB"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wipe(left)">
                                      <p:cBhvr>
                                        <p:cTn id="7" dur="500"/>
                                        <p:tgtEl>
                                          <p:spTgt spid="122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883">
                                            <p:txEl>
                                              <p:pRg st="2" end="2"/>
                                            </p:txEl>
                                          </p:spTgt>
                                        </p:tgtEl>
                                        <p:attrNameLst>
                                          <p:attrName>style.visibility</p:attrName>
                                        </p:attrNameLst>
                                      </p:cBhvr>
                                      <p:to>
                                        <p:strVal val="visible"/>
                                      </p:to>
                                    </p:set>
                                    <p:animEffect transition="in" filter="wipe(left)">
                                      <p:cBhvr>
                                        <p:cTn id="12" dur="500"/>
                                        <p:tgtEl>
                                          <p:spTgt spid="1228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883">
                                            <p:txEl>
                                              <p:pRg st="3" end="3"/>
                                            </p:txEl>
                                          </p:spTgt>
                                        </p:tgtEl>
                                        <p:attrNameLst>
                                          <p:attrName>style.visibility</p:attrName>
                                        </p:attrNameLst>
                                      </p:cBhvr>
                                      <p:to>
                                        <p:strVal val="visible"/>
                                      </p:to>
                                    </p:set>
                                    <p:animEffect transition="in" filter="wipe(left)">
                                      <p:cBhvr>
                                        <p:cTn id="17" dur="500"/>
                                        <p:tgtEl>
                                          <p:spTgt spid="122883">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22883">
                                            <p:txEl>
                                              <p:pRg st="4" end="4"/>
                                            </p:txEl>
                                          </p:spTgt>
                                        </p:tgtEl>
                                        <p:attrNameLst>
                                          <p:attrName>style.visibility</p:attrName>
                                        </p:attrNameLst>
                                      </p:cBhvr>
                                      <p:to>
                                        <p:strVal val="visible"/>
                                      </p:to>
                                    </p:set>
                                    <p:animEffect transition="in" filter="wipe(left)">
                                      <p:cBhvr>
                                        <p:cTn id="20" dur="500"/>
                                        <p:tgtEl>
                                          <p:spTgt spid="12288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2883">
                                            <p:txEl>
                                              <p:pRg st="5" end="5"/>
                                            </p:txEl>
                                          </p:spTgt>
                                        </p:tgtEl>
                                        <p:attrNameLst>
                                          <p:attrName>style.visibility</p:attrName>
                                        </p:attrNameLst>
                                      </p:cBhvr>
                                      <p:to>
                                        <p:strVal val="visible"/>
                                      </p:to>
                                    </p:set>
                                    <p:animEffect transition="in" filter="wipe(left)">
                                      <p:cBhvr>
                                        <p:cTn id="25" dur="500"/>
                                        <p:tgtEl>
                                          <p:spTgt spid="122883">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2883">
                                            <p:txEl>
                                              <p:pRg st="6" end="6"/>
                                            </p:txEl>
                                          </p:spTgt>
                                        </p:tgtEl>
                                        <p:attrNameLst>
                                          <p:attrName>style.visibility</p:attrName>
                                        </p:attrNameLst>
                                      </p:cBhvr>
                                      <p:to>
                                        <p:strVal val="visible"/>
                                      </p:to>
                                    </p:set>
                                    <p:animEffect transition="in" filter="wipe(left)">
                                      <p:cBhvr>
                                        <p:cTn id="28" dur="500"/>
                                        <p:tgtEl>
                                          <p:spTgt spid="12288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2883">
                                            <p:txEl>
                                              <p:pRg st="7" end="7"/>
                                            </p:txEl>
                                          </p:spTgt>
                                        </p:tgtEl>
                                        <p:attrNameLst>
                                          <p:attrName>style.visibility</p:attrName>
                                        </p:attrNameLst>
                                      </p:cBhvr>
                                      <p:to>
                                        <p:strVal val="visible"/>
                                      </p:to>
                                    </p:set>
                                    <p:animEffect transition="in" filter="wipe(left)">
                                      <p:cBhvr>
                                        <p:cTn id="33" dur="500"/>
                                        <p:tgtEl>
                                          <p:spTgt spid="122883">
                                            <p:txEl>
                                              <p:pRg st="7" end="7"/>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2883">
                                            <p:txEl>
                                              <p:pRg st="8" end="8"/>
                                            </p:txEl>
                                          </p:spTgt>
                                        </p:tgtEl>
                                        <p:attrNameLst>
                                          <p:attrName>style.visibility</p:attrName>
                                        </p:attrNameLst>
                                      </p:cBhvr>
                                      <p:to>
                                        <p:strVal val="visible"/>
                                      </p:to>
                                    </p:set>
                                    <p:animEffect transition="in" filter="wipe(left)">
                                      <p:cBhvr>
                                        <p:cTn id="36" dur="500"/>
                                        <p:tgtEl>
                                          <p:spTgt spid="1228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Projectmatig werken</a:t>
            </a:r>
            <a:endParaRPr lang="nl-NL"/>
          </a:p>
        </p:txBody>
      </p:sp>
      <p:sp>
        <p:nvSpPr>
          <p:cNvPr id="4099" name="Rectangle 3"/>
          <p:cNvSpPr>
            <a:spLocks noGrp="1" noChangeArrowheads="1"/>
          </p:cNvSpPr>
          <p:nvPr>
            <p:ph type="body" idx="1"/>
          </p:nvPr>
        </p:nvSpPr>
        <p:spPr>
          <a:xfrm>
            <a:off x="1475656" y="1412776"/>
            <a:ext cx="7272808" cy="5040560"/>
          </a:xfrm>
        </p:spPr>
        <p:txBody>
          <a:bodyPr/>
          <a:lstStyle/>
          <a:p>
            <a:pPr>
              <a:buFont typeface="Wingdings" pitchFamily="2" charset="2"/>
              <a:buNone/>
            </a:pPr>
            <a:r>
              <a:rPr lang="en-US" sz="2000" dirty="0" err="1" smtClean="0"/>
              <a:t>Indicatoren</a:t>
            </a:r>
            <a:r>
              <a:rPr lang="en-US" sz="2000" dirty="0" smtClean="0"/>
              <a:t> </a:t>
            </a:r>
            <a:r>
              <a:rPr lang="en-US" sz="2000" dirty="0" err="1"/>
              <a:t>bij</a:t>
            </a:r>
            <a:r>
              <a:rPr lang="en-US" sz="2000" dirty="0"/>
              <a:t> </a:t>
            </a:r>
            <a:r>
              <a:rPr lang="en-US" sz="2000" dirty="0" err="1"/>
              <a:t>competentie</a:t>
            </a:r>
            <a:r>
              <a:rPr lang="en-US" sz="2000" dirty="0"/>
              <a:t> “</a:t>
            </a:r>
            <a:r>
              <a:rPr lang="en-US" sz="2000" dirty="0" err="1"/>
              <a:t>Planmatig</a:t>
            </a:r>
            <a:r>
              <a:rPr lang="en-US" sz="2000" dirty="0"/>
              <a:t> </a:t>
            </a:r>
            <a:r>
              <a:rPr lang="en-US" sz="2000" dirty="0" err="1"/>
              <a:t>werken</a:t>
            </a:r>
            <a:r>
              <a:rPr lang="en-US" sz="2000" dirty="0" smtClean="0"/>
              <a:t>”</a:t>
            </a:r>
          </a:p>
          <a:p>
            <a:pPr>
              <a:buFont typeface="Wingdings" pitchFamily="2" charset="2"/>
              <a:buNone/>
            </a:pPr>
            <a:endParaRPr lang="nl-NL" sz="2000" dirty="0"/>
          </a:p>
          <a:p>
            <a:pPr marL="514350" indent="-514350">
              <a:buNone/>
            </a:pPr>
            <a:r>
              <a:rPr lang="nl-NL" sz="1800" dirty="0" smtClean="0"/>
              <a:t>PW1</a:t>
            </a:r>
            <a:r>
              <a:rPr lang="nl-NL" sz="1800" b="0" dirty="0" smtClean="0"/>
              <a:t>	Maakt een individuele planning en voert deze uit. Signaleert afwijkingen tussen planning en uitvoering en analyseert de oorzaak. Formuleert een passende oplossing  en stelt waar nodig de planning bij. </a:t>
            </a:r>
          </a:p>
          <a:p>
            <a:pPr marL="514350" indent="-514350">
              <a:buNone/>
            </a:pPr>
            <a:r>
              <a:rPr lang="nl-NL" sz="1800" dirty="0" smtClean="0"/>
              <a:t>PW2</a:t>
            </a:r>
            <a:r>
              <a:rPr lang="nl-NL" sz="1800" b="0" dirty="0" smtClean="0"/>
              <a:t>	Levert een aantoonbare, actieve bijdrage aan het plan van aanpak van een project of opdracht. </a:t>
            </a:r>
          </a:p>
          <a:p>
            <a:pPr marL="514350" indent="-514350">
              <a:buNone/>
            </a:pPr>
            <a:r>
              <a:rPr lang="nl-NL" sz="1800" dirty="0" smtClean="0"/>
              <a:t>PW3</a:t>
            </a:r>
            <a:r>
              <a:rPr lang="nl-NL" sz="1800" b="0" dirty="0" smtClean="0"/>
              <a:t>	Onderbouwt de keuze voor een planningsmethode en past deze methode toe binnen het project of de opdracht. Evalueert na afloop bruikbaarheid en toepasbaarheid daarvan in relatie tot het project of de opdracht.  </a:t>
            </a:r>
          </a:p>
          <a:p>
            <a:pPr marL="514350" indent="-514350">
              <a:buNone/>
            </a:pPr>
            <a:r>
              <a:rPr lang="nl-NL" sz="1800" dirty="0" smtClean="0"/>
              <a:t>PW4</a:t>
            </a:r>
            <a:r>
              <a:rPr lang="nl-NL" sz="1800" b="0" dirty="0" smtClean="0"/>
              <a:t>	Herkent en benoemt eigen kwaliteiten en valkuilen rond planmatig werken.</a:t>
            </a:r>
            <a:endParaRPr lang="nl-NL" sz="1800" b="0" dirty="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9  </a:t>
            </a:r>
            <a:r>
              <a:rPr lang="en-US" dirty="0" err="1" smtClean="0"/>
              <a:t>Risicomanagement</a:t>
            </a:r>
            <a:r>
              <a:rPr lang="en-US" dirty="0" smtClean="0"/>
              <a:t> </a:t>
            </a:r>
            <a:endParaRPr lang="nl-NL" dirty="0"/>
          </a:p>
        </p:txBody>
      </p:sp>
      <p:sp>
        <p:nvSpPr>
          <p:cNvPr id="30723" name="Rectangle 3"/>
          <p:cNvSpPr>
            <a:spLocks noGrp="1" noChangeArrowheads="1"/>
          </p:cNvSpPr>
          <p:nvPr>
            <p:ph type="body" idx="1"/>
          </p:nvPr>
        </p:nvSpPr>
        <p:spPr/>
        <p:txBody>
          <a:bodyPr/>
          <a:lstStyle/>
          <a:p>
            <a:pPr>
              <a:lnSpc>
                <a:spcPct val="90000"/>
              </a:lnSpc>
              <a:buNone/>
            </a:pPr>
            <a:r>
              <a:rPr lang="en-US" dirty="0" err="1"/>
              <a:t>Categoriseren</a:t>
            </a:r>
            <a:r>
              <a:rPr lang="en-US" dirty="0"/>
              <a:t> van </a:t>
            </a:r>
            <a:r>
              <a:rPr lang="en-US" dirty="0" err="1"/>
              <a:t>risico’s</a:t>
            </a:r>
            <a:endParaRPr lang="en-US" dirty="0"/>
          </a:p>
          <a:p>
            <a:pPr lvl="1">
              <a:lnSpc>
                <a:spcPct val="90000"/>
              </a:lnSpc>
            </a:pPr>
            <a:r>
              <a:rPr lang="en-US" dirty="0"/>
              <a:t>Contract</a:t>
            </a:r>
          </a:p>
          <a:p>
            <a:pPr lvl="1">
              <a:lnSpc>
                <a:spcPct val="90000"/>
              </a:lnSpc>
            </a:pPr>
            <a:r>
              <a:rPr lang="en-US" dirty="0" err="1"/>
              <a:t>Projectplan</a:t>
            </a:r>
            <a:endParaRPr lang="en-US" dirty="0"/>
          </a:p>
          <a:p>
            <a:pPr lvl="1">
              <a:lnSpc>
                <a:spcPct val="90000"/>
              </a:lnSpc>
            </a:pPr>
            <a:r>
              <a:rPr lang="en-US" dirty="0" err="1"/>
              <a:t>Methode</a:t>
            </a:r>
            <a:endParaRPr lang="en-US" dirty="0"/>
          </a:p>
          <a:p>
            <a:pPr lvl="1">
              <a:lnSpc>
                <a:spcPct val="90000"/>
              </a:lnSpc>
            </a:pPr>
            <a:r>
              <a:rPr lang="en-US" dirty="0" err="1"/>
              <a:t>Leveranciers</a:t>
            </a:r>
            <a:endParaRPr lang="en-US" dirty="0"/>
          </a:p>
          <a:p>
            <a:pPr lvl="1">
              <a:lnSpc>
                <a:spcPct val="90000"/>
              </a:lnSpc>
            </a:pPr>
            <a:r>
              <a:rPr lang="en-US" dirty="0" err="1"/>
              <a:t>Klanten</a:t>
            </a:r>
            <a:endParaRPr lang="en-US" dirty="0"/>
          </a:p>
          <a:p>
            <a:pPr lvl="1">
              <a:lnSpc>
                <a:spcPct val="90000"/>
              </a:lnSpc>
            </a:pPr>
            <a:r>
              <a:rPr lang="en-US" dirty="0" err="1"/>
              <a:t>Functionele</a:t>
            </a:r>
            <a:r>
              <a:rPr lang="en-US" dirty="0"/>
              <a:t> </a:t>
            </a:r>
            <a:r>
              <a:rPr lang="en-US" dirty="0" err="1"/>
              <a:t>eisen</a:t>
            </a:r>
            <a:endParaRPr lang="en-US" dirty="0"/>
          </a:p>
          <a:p>
            <a:pPr lvl="1">
              <a:lnSpc>
                <a:spcPct val="90000"/>
              </a:lnSpc>
            </a:pPr>
            <a:r>
              <a:rPr lang="en-US" dirty="0" err="1"/>
              <a:t>Technische</a:t>
            </a:r>
            <a:r>
              <a:rPr lang="en-US" dirty="0"/>
              <a:t> </a:t>
            </a:r>
            <a:r>
              <a:rPr lang="en-US" dirty="0" err="1"/>
              <a:t>eisen</a:t>
            </a:r>
            <a:endParaRPr lang="en-US" dirty="0"/>
          </a:p>
          <a:p>
            <a:pPr lvl="1">
              <a:lnSpc>
                <a:spcPct val="90000"/>
              </a:lnSpc>
            </a:pPr>
            <a:r>
              <a:rPr lang="en-US" dirty="0" err="1"/>
              <a:t>Acceptatie</a:t>
            </a:r>
            <a:endParaRPr lang="en-US"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1026"/>
          <p:cNvSpPr>
            <a:spLocks noGrp="1" noChangeArrowheads="1"/>
          </p:cNvSpPr>
          <p:nvPr>
            <p:ph type="title"/>
          </p:nvPr>
        </p:nvSpPr>
        <p:spPr/>
        <p:txBody>
          <a:bodyPr/>
          <a:lstStyle/>
          <a:p>
            <a:r>
              <a:rPr lang="en-US" dirty="0" smtClean="0"/>
              <a:t>9  </a:t>
            </a:r>
            <a:r>
              <a:rPr lang="en-US" dirty="0" err="1" smtClean="0"/>
              <a:t>Risicomanagement</a:t>
            </a:r>
            <a:r>
              <a:rPr lang="en-US" dirty="0" smtClean="0"/>
              <a:t> </a:t>
            </a:r>
            <a:endParaRPr lang="nl-NL" dirty="0"/>
          </a:p>
        </p:txBody>
      </p:sp>
      <p:sp>
        <p:nvSpPr>
          <p:cNvPr id="107523" name="Rectangle 1027"/>
          <p:cNvSpPr>
            <a:spLocks noGrp="1" noChangeArrowheads="1"/>
          </p:cNvSpPr>
          <p:nvPr>
            <p:ph type="body" idx="1"/>
          </p:nvPr>
        </p:nvSpPr>
        <p:spPr/>
        <p:txBody>
          <a:bodyPr/>
          <a:lstStyle/>
          <a:p>
            <a:r>
              <a:rPr lang="en-US"/>
              <a:t>Inventariseren van risico’s</a:t>
            </a:r>
          </a:p>
          <a:p>
            <a:pPr lvl="1"/>
            <a:r>
              <a:rPr lang="en-US"/>
              <a:t>Kans dat het optreedt (globale indicatoren)</a:t>
            </a:r>
          </a:p>
          <a:p>
            <a:pPr lvl="2"/>
            <a:r>
              <a:rPr lang="en-US"/>
              <a:t>laag</a:t>
            </a:r>
          </a:p>
          <a:p>
            <a:pPr lvl="2"/>
            <a:r>
              <a:rPr lang="en-US"/>
              <a:t>middelmatig</a:t>
            </a:r>
          </a:p>
          <a:p>
            <a:pPr lvl="2"/>
            <a:r>
              <a:rPr lang="en-US"/>
              <a:t>hoog</a:t>
            </a:r>
          </a:p>
          <a:p>
            <a:pPr lvl="1"/>
            <a:r>
              <a:rPr lang="en-US"/>
              <a:t>Gevolgen als het zich voordoet</a:t>
            </a:r>
          </a:p>
          <a:p>
            <a:pPr lvl="2"/>
            <a:r>
              <a:rPr lang="en-US"/>
              <a:t>klein </a:t>
            </a:r>
          </a:p>
          <a:p>
            <a:pPr lvl="2"/>
            <a:r>
              <a:rPr lang="en-US"/>
              <a:t>middelmatig</a:t>
            </a:r>
          </a:p>
          <a:p>
            <a:pPr lvl="2"/>
            <a:r>
              <a:rPr lang="en-US"/>
              <a:t>groot</a:t>
            </a:r>
          </a:p>
          <a:p>
            <a:pPr lvl="1">
              <a:buFontTx/>
              <a:buNone/>
            </a:pPr>
            <a:endParaRPr lang="en-US"/>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smtClean="0"/>
              <a:t>9  </a:t>
            </a:r>
            <a:r>
              <a:rPr lang="en-US" dirty="0" err="1" smtClean="0"/>
              <a:t>Risicomanagement</a:t>
            </a:r>
            <a:r>
              <a:rPr lang="en-US" dirty="0" smtClean="0"/>
              <a:t> </a:t>
            </a:r>
            <a:endParaRPr lang="nl-NL" dirty="0"/>
          </a:p>
        </p:txBody>
      </p:sp>
      <p:sp>
        <p:nvSpPr>
          <p:cNvPr id="108547" name="Rectangle 3"/>
          <p:cNvSpPr>
            <a:spLocks noGrp="1" noChangeArrowheads="1"/>
          </p:cNvSpPr>
          <p:nvPr>
            <p:ph type="body" idx="1"/>
          </p:nvPr>
        </p:nvSpPr>
        <p:spPr/>
        <p:txBody>
          <a:bodyPr/>
          <a:lstStyle/>
          <a:p>
            <a:r>
              <a:rPr lang="en-US"/>
              <a:t>Afdekken van risico’s</a:t>
            </a:r>
          </a:p>
          <a:p>
            <a:pPr lvl="1"/>
            <a:r>
              <a:rPr lang="en-US"/>
              <a:t>Accepteren</a:t>
            </a:r>
          </a:p>
          <a:p>
            <a:pPr lvl="1"/>
            <a:r>
              <a:rPr lang="en-US"/>
              <a:t>Vermijden</a:t>
            </a:r>
          </a:p>
          <a:p>
            <a:pPr lvl="1"/>
            <a:r>
              <a:rPr lang="en-US"/>
              <a:t>Opvangen</a:t>
            </a:r>
          </a:p>
          <a:p>
            <a:pPr lvl="1"/>
            <a:r>
              <a:rPr lang="en-US"/>
              <a:t>Overdragen</a:t>
            </a:r>
          </a:p>
          <a:p>
            <a:pPr lvl="1">
              <a:buFontTx/>
              <a:buNone/>
            </a:pPr>
            <a:endParaRPr lang="en-US" sz="1000"/>
          </a:p>
          <a:p>
            <a:r>
              <a:rPr lang="en-US"/>
              <a:t>‘Risicoplan’ en iemand die controleert of het plan wordt uitgevoerd.</a:t>
            </a:r>
          </a:p>
          <a:p>
            <a:pPr lvl="1">
              <a:buFontTx/>
              <a:buNone/>
            </a:pPr>
            <a:endParaRPr lang="nl-NL" sz="32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wipe(left)">
                                      <p:cBhvr>
                                        <p:cTn id="7" dur="500"/>
                                        <p:tgtEl>
                                          <p:spTgt spid="1085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8547">
                                            <p:txEl>
                                              <p:pRg st="1" end="1"/>
                                            </p:txEl>
                                          </p:spTgt>
                                        </p:tgtEl>
                                        <p:attrNameLst>
                                          <p:attrName>style.visibility</p:attrName>
                                        </p:attrNameLst>
                                      </p:cBhvr>
                                      <p:to>
                                        <p:strVal val="visible"/>
                                      </p:to>
                                    </p:set>
                                    <p:animEffect transition="in" filter="wipe(left)">
                                      <p:cBhvr>
                                        <p:cTn id="10" dur="500"/>
                                        <p:tgtEl>
                                          <p:spTgt spid="10854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Effect transition="in" filter="wipe(left)">
                                      <p:cBhvr>
                                        <p:cTn id="13" dur="500"/>
                                        <p:tgtEl>
                                          <p:spTgt spid="10854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8547">
                                            <p:txEl>
                                              <p:pRg st="3" end="3"/>
                                            </p:txEl>
                                          </p:spTgt>
                                        </p:tgtEl>
                                        <p:attrNameLst>
                                          <p:attrName>style.visibility</p:attrName>
                                        </p:attrNameLst>
                                      </p:cBhvr>
                                      <p:to>
                                        <p:strVal val="visible"/>
                                      </p:to>
                                    </p:set>
                                    <p:animEffect transition="in" filter="wipe(left)">
                                      <p:cBhvr>
                                        <p:cTn id="16" dur="500"/>
                                        <p:tgtEl>
                                          <p:spTgt spid="108547">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8547">
                                            <p:txEl>
                                              <p:pRg st="4" end="4"/>
                                            </p:txEl>
                                          </p:spTgt>
                                        </p:tgtEl>
                                        <p:attrNameLst>
                                          <p:attrName>style.visibility</p:attrName>
                                        </p:attrNameLst>
                                      </p:cBhvr>
                                      <p:to>
                                        <p:strVal val="visible"/>
                                      </p:to>
                                    </p:set>
                                    <p:animEffect transition="in" filter="wipe(left)">
                                      <p:cBhvr>
                                        <p:cTn id="19" dur="500"/>
                                        <p:tgtEl>
                                          <p:spTgt spid="10854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8547">
                                            <p:txEl>
                                              <p:pRg st="6" end="6"/>
                                            </p:txEl>
                                          </p:spTgt>
                                        </p:tgtEl>
                                        <p:attrNameLst>
                                          <p:attrName>style.visibility</p:attrName>
                                        </p:attrNameLst>
                                      </p:cBhvr>
                                      <p:to>
                                        <p:strVal val="visible"/>
                                      </p:to>
                                    </p:set>
                                    <p:animEffect transition="in" filter="wipe(left)">
                                      <p:cBhvr>
                                        <p:cTn id="24" dur="500"/>
                                        <p:tgtEl>
                                          <p:spTgt spid="1085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10  </a:t>
            </a:r>
            <a:r>
              <a:rPr lang="en-US" dirty="0" err="1" smtClean="0"/>
              <a:t>Organisatie</a:t>
            </a:r>
            <a:r>
              <a:rPr lang="en-US" dirty="0" smtClean="0"/>
              <a:t> </a:t>
            </a:r>
            <a:r>
              <a:rPr lang="en-US" dirty="0"/>
              <a:t>en teambuilding</a:t>
            </a:r>
            <a:endParaRPr lang="nl-NL" dirty="0"/>
          </a:p>
        </p:txBody>
      </p:sp>
      <p:sp>
        <p:nvSpPr>
          <p:cNvPr id="50179" name="Rectangle 3"/>
          <p:cNvSpPr>
            <a:spLocks noGrp="1" noChangeArrowheads="1"/>
          </p:cNvSpPr>
          <p:nvPr>
            <p:ph type="body" idx="1"/>
          </p:nvPr>
        </p:nvSpPr>
        <p:spPr>
          <a:xfrm>
            <a:off x="1475656" y="1556792"/>
            <a:ext cx="6906344" cy="4269333"/>
          </a:xfrm>
        </p:spPr>
        <p:txBody>
          <a:bodyPr/>
          <a:lstStyle/>
          <a:p>
            <a:pPr>
              <a:lnSpc>
                <a:spcPct val="90000"/>
              </a:lnSpc>
            </a:pPr>
            <a:r>
              <a:rPr lang="en-US" sz="2800" dirty="0" err="1"/>
              <a:t>Waarom</a:t>
            </a:r>
            <a:r>
              <a:rPr lang="en-US" sz="2800" dirty="0"/>
              <a:t> is het </a:t>
            </a:r>
            <a:r>
              <a:rPr lang="en-US" sz="2800" dirty="0" err="1"/>
              <a:t>belangrijk</a:t>
            </a:r>
            <a:r>
              <a:rPr lang="en-US" sz="2800" dirty="0"/>
              <a:t> </a:t>
            </a:r>
            <a:r>
              <a:rPr lang="en-US" sz="2800" dirty="0" err="1"/>
              <a:t>om</a:t>
            </a:r>
            <a:r>
              <a:rPr lang="en-US" sz="2800" dirty="0"/>
              <a:t> van </a:t>
            </a:r>
            <a:r>
              <a:rPr lang="en-US" sz="2800" dirty="0" err="1"/>
              <a:t>groepen</a:t>
            </a:r>
            <a:r>
              <a:rPr lang="en-US" sz="2800" dirty="0"/>
              <a:t> teams </a:t>
            </a:r>
            <a:r>
              <a:rPr lang="en-US" sz="2800" dirty="0" err="1"/>
              <a:t>te</a:t>
            </a:r>
            <a:r>
              <a:rPr lang="en-US" sz="2800" dirty="0"/>
              <a:t> </a:t>
            </a:r>
            <a:r>
              <a:rPr lang="en-US" sz="2800" dirty="0" err="1" smtClean="0"/>
              <a:t>maken</a:t>
            </a:r>
            <a:r>
              <a:rPr lang="en-US" sz="2800" dirty="0" smtClean="0"/>
              <a:t>?</a:t>
            </a:r>
            <a:endParaRPr lang="en-US" sz="2800" dirty="0"/>
          </a:p>
          <a:p>
            <a:pPr lvl="2">
              <a:lnSpc>
                <a:spcPct val="90000"/>
              </a:lnSpc>
            </a:pPr>
            <a:r>
              <a:rPr lang="en-US" sz="2000" dirty="0" err="1"/>
              <a:t>doel</a:t>
            </a:r>
            <a:r>
              <a:rPr lang="en-US" sz="2000" dirty="0"/>
              <a:t>, </a:t>
            </a:r>
            <a:r>
              <a:rPr lang="en-US" sz="2000" dirty="0" err="1"/>
              <a:t>methode</a:t>
            </a:r>
            <a:r>
              <a:rPr lang="en-US" sz="2000" dirty="0"/>
              <a:t>, </a:t>
            </a:r>
            <a:r>
              <a:rPr lang="en-US" sz="2000" dirty="0" err="1"/>
              <a:t>deskundigheid</a:t>
            </a:r>
            <a:r>
              <a:rPr lang="en-US" sz="2000" dirty="0"/>
              <a:t>, </a:t>
            </a:r>
            <a:r>
              <a:rPr lang="en-US" sz="2000" dirty="0" err="1"/>
              <a:t>verantwoordelijkheid</a:t>
            </a:r>
            <a:endParaRPr lang="en-US" sz="2000" dirty="0"/>
          </a:p>
          <a:p>
            <a:pPr>
              <a:lnSpc>
                <a:spcPct val="90000"/>
              </a:lnSpc>
            </a:pPr>
            <a:r>
              <a:rPr lang="en-US" sz="2800" dirty="0"/>
              <a:t>Hoe is </a:t>
            </a:r>
            <a:r>
              <a:rPr lang="en-US" sz="2800" dirty="0" err="1"/>
              <a:t>teamvorming</a:t>
            </a:r>
            <a:r>
              <a:rPr lang="en-US" sz="2800" dirty="0"/>
              <a:t> </a:t>
            </a:r>
            <a:r>
              <a:rPr lang="en-US" sz="2800" dirty="0" err="1"/>
              <a:t>te</a:t>
            </a:r>
            <a:r>
              <a:rPr lang="en-US" sz="2800" dirty="0"/>
              <a:t> </a:t>
            </a:r>
            <a:r>
              <a:rPr lang="en-US" sz="2800" dirty="0" err="1" smtClean="0"/>
              <a:t>bevorderen</a:t>
            </a:r>
            <a:r>
              <a:rPr lang="en-US" sz="2800" dirty="0" smtClean="0"/>
              <a:t>?</a:t>
            </a:r>
            <a:endParaRPr lang="en-US" sz="2800" dirty="0"/>
          </a:p>
          <a:p>
            <a:pPr lvl="2">
              <a:lnSpc>
                <a:spcPct val="90000"/>
              </a:lnSpc>
            </a:pPr>
            <a:r>
              <a:rPr lang="en-US" sz="2000" dirty="0" err="1"/>
              <a:t>ontwikkelen</a:t>
            </a:r>
            <a:r>
              <a:rPr lang="en-US" sz="2000" dirty="0"/>
              <a:t> </a:t>
            </a:r>
            <a:r>
              <a:rPr lang="en-US" sz="2000" dirty="0" err="1"/>
              <a:t>wij-gevoel</a:t>
            </a:r>
            <a:r>
              <a:rPr lang="en-US" sz="2000" dirty="0"/>
              <a:t> door </a:t>
            </a:r>
            <a:r>
              <a:rPr lang="en-US" sz="2000" dirty="0" err="1"/>
              <a:t>gezamenlijke</a:t>
            </a:r>
            <a:r>
              <a:rPr lang="en-US" sz="2000" dirty="0"/>
              <a:t> </a:t>
            </a:r>
            <a:r>
              <a:rPr lang="en-US" sz="2000" dirty="0" err="1"/>
              <a:t>prestatie</a:t>
            </a:r>
            <a:r>
              <a:rPr lang="en-US" sz="2000" dirty="0"/>
              <a:t> </a:t>
            </a:r>
            <a:r>
              <a:rPr lang="en-US" sz="2000" dirty="0" err="1"/>
              <a:t>neerzetten</a:t>
            </a:r>
            <a:r>
              <a:rPr lang="en-US" sz="2000" dirty="0"/>
              <a:t>, </a:t>
            </a:r>
            <a:r>
              <a:rPr lang="en-US" sz="2000" dirty="0" err="1"/>
              <a:t>individu</a:t>
            </a:r>
            <a:r>
              <a:rPr lang="en-US" sz="2000" dirty="0"/>
              <a:t> versus team, discipline</a:t>
            </a:r>
          </a:p>
          <a:p>
            <a:pPr>
              <a:lnSpc>
                <a:spcPct val="90000"/>
              </a:lnSpc>
            </a:pPr>
            <a:r>
              <a:rPr lang="en-US" sz="2800" dirty="0" err="1"/>
              <a:t>Wat</a:t>
            </a:r>
            <a:r>
              <a:rPr lang="en-US" sz="2800" dirty="0"/>
              <a:t> </a:t>
            </a:r>
            <a:r>
              <a:rPr lang="en-US" sz="2800" dirty="0" err="1"/>
              <a:t>te</a:t>
            </a:r>
            <a:r>
              <a:rPr lang="en-US" sz="2800" dirty="0"/>
              <a:t> </a:t>
            </a:r>
            <a:r>
              <a:rPr lang="en-US" sz="2800" dirty="0" err="1"/>
              <a:t>doen</a:t>
            </a:r>
            <a:r>
              <a:rPr lang="en-US" sz="2800" dirty="0"/>
              <a:t> </a:t>
            </a:r>
            <a:r>
              <a:rPr lang="en-US" sz="2800" dirty="0" err="1" smtClean="0"/>
              <a:t>als</a:t>
            </a:r>
            <a:r>
              <a:rPr lang="en-US" sz="2800" dirty="0" smtClean="0"/>
              <a:t> </a:t>
            </a:r>
            <a:r>
              <a:rPr lang="en-US" sz="2800" dirty="0" err="1" smtClean="0"/>
              <a:t>teamvorming</a:t>
            </a:r>
            <a:r>
              <a:rPr lang="en-US" sz="2800" dirty="0" smtClean="0"/>
              <a:t> </a:t>
            </a:r>
            <a:r>
              <a:rPr lang="en-US" sz="2800" dirty="0" err="1" smtClean="0"/>
              <a:t>niet</a:t>
            </a:r>
            <a:r>
              <a:rPr lang="en-US" sz="2800" dirty="0" smtClean="0"/>
              <a:t> </a:t>
            </a:r>
            <a:r>
              <a:rPr lang="en-US" sz="2800" dirty="0" err="1" smtClean="0"/>
              <a:t>mogelijk</a:t>
            </a:r>
            <a:r>
              <a:rPr lang="en-US" sz="2800" dirty="0" smtClean="0"/>
              <a:t> is?</a:t>
            </a:r>
            <a:endParaRPr lang="en-US" sz="2800" dirty="0"/>
          </a:p>
          <a:p>
            <a:pPr lvl="2">
              <a:lnSpc>
                <a:spcPct val="90000"/>
              </a:lnSpc>
            </a:pPr>
            <a:r>
              <a:rPr lang="en-US" sz="2000" dirty="0" err="1"/>
              <a:t>misschien</a:t>
            </a:r>
            <a:r>
              <a:rPr lang="en-US" sz="2000" dirty="0"/>
              <a:t> </a:t>
            </a:r>
            <a:r>
              <a:rPr lang="en-US" sz="2000" dirty="0" err="1"/>
              <a:t>subgroepen</a:t>
            </a:r>
            <a:r>
              <a:rPr lang="en-US" sz="2000" dirty="0"/>
              <a:t>; </a:t>
            </a:r>
            <a:r>
              <a:rPr lang="en-US" sz="2000" dirty="0" err="1"/>
              <a:t>meer</a:t>
            </a:r>
            <a:r>
              <a:rPr lang="en-US" sz="2000" dirty="0"/>
              <a:t> </a:t>
            </a:r>
            <a:r>
              <a:rPr lang="en-US" sz="2000" dirty="0" err="1"/>
              <a:t>regelen</a:t>
            </a:r>
            <a:r>
              <a:rPr lang="en-US" sz="2000" dirty="0"/>
              <a:t> </a:t>
            </a:r>
            <a:r>
              <a:rPr lang="en-US" sz="2000" dirty="0" err="1"/>
              <a:t>dan</a:t>
            </a:r>
            <a:r>
              <a:rPr lang="en-US" sz="2000" dirty="0"/>
              <a:t> je </a:t>
            </a:r>
            <a:r>
              <a:rPr lang="en-US" sz="2000" dirty="0" err="1"/>
              <a:t>lief</a:t>
            </a:r>
            <a:r>
              <a:rPr lang="en-US" sz="2000" dirty="0"/>
              <a:t> </a:t>
            </a:r>
            <a:r>
              <a:rPr lang="en-US" sz="2000" dirty="0" smtClean="0"/>
              <a:t>is</a:t>
            </a:r>
            <a:endParaRPr lang="en-US"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wipe(left)">
                                      <p:cBhvr>
                                        <p:cTn id="7" dur="500"/>
                                        <p:tgtEl>
                                          <p:spTgt spid="5017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0179">
                                            <p:txEl>
                                              <p:pRg st="1" end="1"/>
                                            </p:txEl>
                                          </p:spTgt>
                                        </p:tgtEl>
                                        <p:attrNameLst>
                                          <p:attrName>style.visibility</p:attrName>
                                        </p:attrNameLst>
                                      </p:cBhvr>
                                      <p:to>
                                        <p:strVal val="visible"/>
                                      </p:to>
                                    </p:set>
                                    <p:animEffect transition="in" filter="wipe(left)">
                                      <p:cBhvr>
                                        <p:cTn id="10" dur="500"/>
                                        <p:tgtEl>
                                          <p:spTgt spid="501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animEffect transition="in" filter="wipe(left)">
                                      <p:cBhvr>
                                        <p:cTn id="15" dur="500"/>
                                        <p:tgtEl>
                                          <p:spTgt spid="5017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0179">
                                            <p:txEl>
                                              <p:pRg st="3" end="3"/>
                                            </p:txEl>
                                          </p:spTgt>
                                        </p:tgtEl>
                                        <p:attrNameLst>
                                          <p:attrName>style.visibility</p:attrName>
                                        </p:attrNameLst>
                                      </p:cBhvr>
                                      <p:to>
                                        <p:strVal val="visible"/>
                                      </p:to>
                                    </p:set>
                                    <p:animEffect transition="in" filter="wipe(left)">
                                      <p:cBhvr>
                                        <p:cTn id="18" dur="500"/>
                                        <p:tgtEl>
                                          <p:spTgt spid="501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0179">
                                            <p:txEl>
                                              <p:pRg st="4" end="4"/>
                                            </p:txEl>
                                          </p:spTgt>
                                        </p:tgtEl>
                                        <p:attrNameLst>
                                          <p:attrName>style.visibility</p:attrName>
                                        </p:attrNameLst>
                                      </p:cBhvr>
                                      <p:to>
                                        <p:strVal val="visible"/>
                                      </p:to>
                                    </p:set>
                                    <p:animEffect transition="in" filter="wipe(left)">
                                      <p:cBhvr>
                                        <p:cTn id="23" dur="500"/>
                                        <p:tgtEl>
                                          <p:spTgt spid="5017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0179">
                                            <p:txEl>
                                              <p:pRg st="5" end="5"/>
                                            </p:txEl>
                                          </p:spTgt>
                                        </p:tgtEl>
                                        <p:attrNameLst>
                                          <p:attrName>style.visibility</p:attrName>
                                        </p:attrNameLst>
                                      </p:cBhvr>
                                      <p:to>
                                        <p:strVal val="visible"/>
                                      </p:to>
                                    </p:set>
                                    <p:animEffect transition="in" filter="wipe(left)">
                                      <p:cBhvr>
                                        <p:cTn id="26" dur="500"/>
                                        <p:tgtEl>
                                          <p:spTgt spid="50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DATA\HAN\Vakken\Cartoons\CreateDatabases.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836712"/>
            <a:ext cx="8789430" cy="26642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74377531"/>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I-Project = ?</a:t>
            </a:r>
            <a:endParaRPr lang="nl-NL" dirty="0"/>
          </a:p>
        </p:txBody>
      </p:sp>
      <p:sp>
        <p:nvSpPr>
          <p:cNvPr id="3" name="Tijdelijke aanduiding voor inhoud 2"/>
          <p:cNvSpPr>
            <a:spLocks noGrp="1"/>
          </p:cNvSpPr>
          <p:nvPr>
            <p:ph idx="1"/>
          </p:nvPr>
        </p:nvSpPr>
        <p:spPr>
          <a:xfrm>
            <a:off x="1475656" y="1412776"/>
            <a:ext cx="7110789" cy="5238000"/>
          </a:xfrm>
        </p:spPr>
        <p:txBody>
          <a:bodyPr/>
          <a:lstStyle/>
          <a:p>
            <a:pPr>
              <a:lnSpc>
                <a:spcPct val="90000"/>
              </a:lnSpc>
              <a:spcBef>
                <a:spcPct val="0"/>
              </a:spcBef>
              <a:buNone/>
            </a:pPr>
            <a:r>
              <a:rPr lang="nl-NL" sz="2000" b="0" dirty="0" smtClean="0">
                <a:solidFill>
                  <a:srgbClr val="E11837"/>
                </a:solidFill>
                <a:ea typeface="+mj-ea"/>
              </a:rPr>
              <a:t>“Ontwikkel beroepsvaardigheden door in een projectcontext een dynamische website en bijbehorende beheerapplicatie te realiseren.”</a:t>
            </a:r>
            <a:endParaRPr lang="en-US" sz="2000" b="0" dirty="0" smtClean="0">
              <a:solidFill>
                <a:srgbClr val="E11837"/>
              </a:solidFill>
              <a:ea typeface="+mj-ea"/>
            </a:endParaRPr>
          </a:p>
          <a:p>
            <a:pPr>
              <a:buNone/>
            </a:pPr>
            <a:endParaRPr lang="en-US" sz="2000" dirty="0" smtClean="0"/>
          </a:p>
          <a:p>
            <a:pPr>
              <a:buNone/>
            </a:pPr>
            <a:r>
              <a:rPr lang="en-US" sz="2000" dirty="0" err="1" smtClean="0"/>
              <a:t>Toepassen</a:t>
            </a:r>
            <a:r>
              <a:rPr lang="en-US" sz="2000" dirty="0" smtClean="0"/>
              <a:t>:</a:t>
            </a:r>
          </a:p>
          <a:p>
            <a:pPr lvl="1"/>
            <a:r>
              <a:rPr lang="en-US" sz="2000" dirty="0" err="1" smtClean="0"/>
              <a:t>Vakkennis</a:t>
            </a:r>
            <a:endParaRPr lang="en-US" sz="2000" dirty="0" smtClean="0"/>
          </a:p>
          <a:p>
            <a:pPr lvl="1"/>
            <a:r>
              <a:rPr lang="en-US" sz="2000" dirty="0" err="1" smtClean="0"/>
              <a:t>Proceskennis</a:t>
            </a:r>
            <a:r>
              <a:rPr lang="en-US" sz="2000" dirty="0" smtClean="0"/>
              <a:t> (Professional Skills)</a:t>
            </a:r>
          </a:p>
          <a:p>
            <a:pPr>
              <a:buNone/>
            </a:pPr>
            <a:r>
              <a:rPr lang="en-US" sz="2000" dirty="0" err="1" smtClean="0"/>
              <a:t>Begeleiding</a:t>
            </a:r>
            <a:r>
              <a:rPr lang="en-US" sz="2000" dirty="0" smtClean="0"/>
              <a:t>:</a:t>
            </a:r>
          </a:p>
          <a:p>
            <a:pPr lvl="1"/>
            <a:r>
              <a:rPr lang="en-US" sz="2000" dirty="0" err="1" smtClean="0"/>
              <a:t>Procesbegeleider</a:t>
            </a:r>
            <a:endParaRPr lang="en-US" sz="2000" dirty="0" smtClean="0"/>
          </a:p>
          <a:p>
            <a:pPr lvl="1"/>
            <a:r>
              <a:rPr lang="en-US" sz="2000" dirty="0" err="1" smtClean="0"/>
              <a:t>Productbegeleider</a:t>
            </a:r>
            <a:endParaRPr lang="en-US" sz="2000" dirty="0" smtClean="0"/>
          </a:p>
          <a:p>
            <a:pPr lvl="1"/>
            <a:r>
              <a:rPr lang="en-US" sz="2000" dirty="0" smtClean="0"/>
              <a:t>Docent Professional Skills</a:t>
            </a:r>
          </a:p>
          <a:p>
            <a:pPr>
              <a:buNone/>
            </a:pPr>
            <a:r>
              <a:rPr lang="en-US" sz="2000" dirty="0" err="1" smtClean="0"/>
              <a:t>Toetsing</a:t>
            </a:r>
            <a:r>
              <a:rPr lang="en-US" sz="2000" dirty="0" smtClean="0"/>
              <a:t>: </a:t>
            </a:r>
          </a:p>
          <a:p>
            <a:pPr lvl="1"/>
            <a:r>
              <a:rPr lang="en-US" sz="2000" dirty="0" smtClean="0"/>
              <a:t>Product (</a:t>
            </a:r>
            <a:r>
              <a:rPr lang="en-US" sz="2000" dirty="0" err="1" smtClean="0"/>
              <a:t>beroepsproducten</a:t>
            </a:r>
            <a:r>
              <a:rPr lang="en-US" sz="2000" dirty="0" smtClean="0"/>
              <a:t> </a:t>
            </a:r>
            <a:r>
              <a:rPr lang="en-US" sz="2000" dirty="0" err="1" smtClean="0"/>
              <a:t>groep</a:t>
            </a:r>
            <a:r>
              <a:rPr lang="en-US" sz="2000" dirty="0" smtClean="0"/>
              <a:t>)</a:t>
            </a:r>
            <a:endParaRPr lang="en-US" sz="2000" dirty="0" smtClean="0"/>
          </a:p>
          <a:p>
            <a:pPr lvl="1"/>
            <a:r>
              <a:rPr lang="en-US" sz="2000" dirty="0" err="1" smtClean="0"/>
              <a:t>Proces</a:t>
            </a:r>
            <a:r>
              <a:rPr lang="en-US" sz="2000" dirty="0" smtClean="0"/>
              <a:t> (</a:t>
            </a:r>
            <a:r>
              <a:rPr lang="en-US" sz="2000" dirty="0" err="1" smtClean="0"/>
              <a:t>eindverslag</a:t>
            </a:r>
            <a:r>
              <a:rPr lang="en-US" sz="2000" dirty="0" smtClean="0"/>
              <a:t> </a:t>
            </a:r>
            <a:r>
              <a:rPr lang="en-US" sz="2000" dirty="0" err="1" smtClean="0"/>
              <a:t>individueel</a:t>
            </a:r>
            <a:r>
              <a:rPr lang="en-US" sz="2000" dirty="0" smtClean="0"/>
              <a:t>)</a:t>
            </a:r>
            <a:endParaRPr lang="en-US" sz="2000" dirty="0" smtClean="0"/>
          </a:p>
          <a:p>
            <a:endParaRPr lang="nl-NL" sz="2000" dirty="0"/>
          </a:p>
        </p:txBody>
      </p:sp>
      <p:sp>
        <p:nvSpPr>
          <p:cNvPr id="4" name="Rechteraccolade 3"/>
          <p:cNvSpPr/>
          <p:nvPr/>
        </p:nvSpPr>
        <p:spPr bwMode="auto">
          <a:xfrm>
            <a:off x="6156176" y="6021288"/>
            <a:ext cx="288032" cy="504056"/>
          </a:xfrm>
          <a:prstGeom prst="rightBrace">
            <a:avLst/>
          </a:prstGeom>
          <a:noFill/>
          <a:ln w="31750">
            <a:solidFill>
              <a:schemeClr val="accent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nl-NL" sz="3600" b="1" i="0" u="none" strike="noStrike" cap="none" normalizeH="0" baseline="0" smtClean="0">
              <a:ln>
                <a:noFill/>
              </a:ln>
              <a:solidFill>
                <a:srgbClr val="000000"/>
              </a:solidFill>
              <a:effectLst/>
              <a:latin typeface="Arial" charset="0"/>
            </a:endParaRPr>
          </a:p>
        </p:txBody>
      </p:sp>
      <p:sp>
        <p:nvSpPr>
          <p:cNvPr id="5" name="Tekstvak 4"/>
          <p:cNvSpPr txBox="1"/>
          <p:nvPr/>
        </p:nvSpPr>
        <p:spPr>
          <a:xfrm>
            <a:off x="6444208" y="6093296"/>
            <a:ext cx="1584176" cy="400110"/>
          </a:xfrm>
          <a:prstGeom prst="rect">
            <a:avLst/>
          </a:prstGeom>
          <a:noFill/>
        </p:spPr>
        <p:txBody>
          <a:bodyPr wrap="square" rtlCol="0">
            <a:spAutoFit/>
          </a:bodyPr>
          <a:lstStyle/>
          <a:p>
            <a:r>
              <a:rPr lang="nl-NL" sz="2000" dirty="0" err="1" smtClean="0">
                <a:solidFill>
                  <a:srgbClr val="0B1A58"/>
                </a:solidFill>
                <a:latin typeface="Arial" pitchFamily="34" charset="0"/>
                <a:cs typeface="Arial" pitchFamily="34" charset="0"/>
              </a:rPr>
              <a:t>Assessment</a:t>
            </a:r>
            <a:endParaRPr lang="nl-NL" sz="2000" dirty="0" smtClean="0">
              <a:solidFill>
                <a:srgbClr val="0B1A58"/>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03648" y="332656"/>
            <a:ext cx="7127190" cy="504701"/>
          </a:xfrm>
        </p:spPr>
        <p:txBody>
          <a:bodyPr/>
          <a:lstStyle/>
          <a:p>
            <a:r>
              <a:rPr lang="en-US" dirty="0" smtClean="0"/>
              <a:t>Start I-project</a:t>
            </a:r>
            <a:endParaRPr lang="en-US" dirty="0"/>
          </a:p>
        </p:txBody>
      </p:sp>
      <p:sp>
        <p:nvSpPr>
          <p:cNvPr id="3" name="Tijdelijke aanduiding voor inhoud 2"/>
          <p:cNvSpPr>
            <a:spLocks noGrp="1"/>
          </p:cNvSpPr>
          <p:nvPr>
            <p:ph idx="1"/>
          </p:nvPr>
        </p:nvSpPr>
        <p:spPr>
          <a:xfrm>
            <a:off x="1440000" y="1052736"/>
            <a:ext cx="7110789" cy="4968552"/>
          </a:xfrm>
        </p:spPr>
        <p:txBody>
          <a:bodyPr/>
          <a:lstStyle/>
          <a:p>
            <a:pPr>
              <a:buNone/>
            </a:pPr>
            <a:r>
              <a:rPr lang="en-US" sz="2000" dirty="0" err="1" smtClean="0"/>
              <a:t>Eerste</a:t>
            </a:r>
            <a:r>
              <a:rPr lang="en-US" sz="2000" dirty="0" smtClean="0"/>
              <a:t> </a:t>
            </a:r>
            <a:r>
              <a:rPr lang="en-US" sz="2000" dirty="0" err="1" smtClean="0"/>
              <a:t>actie</a:t>
            </a:r>
            <a:r>
              <a:rPr lang="en-US" sz="2000" dirty="0" smtClean="0"/>
              <a:t> in </a:t>
            </a:r>
            <a:r>
              <a:rPr lang="en-US" sz="2000" dirty="0" err="1" smtClean="0"/>
              <a:t>projectweek</a:t>
            </a:r>
            <a:r>
              <a:rPr lang="en-US" sz="2000" dirty="0" smtClean="0"/>
              <a:t> 1: plan van </a:t>
            </a:r>
            <a:r>
              <a:rPr lang="en-US" sz="2000" dirty="0" err="1" smtClean="0"/>
              <a:t>aanpak</a:t>
            </a:r>
            <a:r>
              <a:rPr lang="en-US" sz="2000" dirty="0" smtClean="0"/>
              <a:t> </a:t>
            </a:r>
            <a:r>
              <a:rPr lang="en-US" sz="2000" dirty="0" err="1" smtClean="0"/>
              <a:t>opstellen</a:t>
            </a:r>
            <a:endParaRPr lang="en-US" sz="2000" dirty="0" smtClean="0"/>
          </a:p>
          <a:p>
            <a:pPr>
              <a:buNone/>
            </a:pPr>
            <a:r>
              <a:rPr lang="en-US" sz="2000" b="0" dirty="0" err="1" smtClean="0"/>
              <a:t>Gebruik</a:t>
            </a:r>
            <a:r>
              <a:rPr lang="en-US" sz="2000" b="0" dirty="0" smtClean="0"/>
              <a:t> </a:t>
            </a:r>
            <a:r>
              <a:rPr lang="en-US" sz="2000" b="0" dirty="0" err="1" smtClean="0"/>
              <a:t>daarbij</a:t>
            </a:r>
            <a:r>
              <a:rPr lang="en-US" sz="2000" b="0" dirty="0" smtClean="0"/>
              <a:t>:</a:t>
            </a:r>
          </a:p>
          <a:p>
            <a:r>
              <a:rPr lang="en-US" sz="2000" b="0" dirty="0" smtClean="0"/>
              <a:t>Van het </a:t>
            </a:r>
            <a:r>
              <a:rPr lang="en-US" sz="2000" b="0" dirty="0" err="1" smtClean="0"/>
              <a:t>boek</a:t>
            </a:r>
            <a:r>
              <a:rPr lang="en-US" sz="2000" b="0" dirty="0" smtClean="0"/>
              <a:t> “</a:t>
            </a:r>
            <a:r>
              <a:rPr lang="en-US" sz="2000" b="0" dirty="0" err="1" smtClean="0"/>
              <a:t>Projectmanagement</a:t>
            </a:r>
            <a:r>
              <a:rPr lang="en-US" sz="2000" b="0" dirty="0" smtClean="0"/>
              <a:t>” </a:t>
            </a:r>
            <a:r>
              <a:rPr lang="en-US" sz="2000" b="0" dirty="0" err="1" smtClean="0"/>
              <a:t>hoofdstuk</a:t>
            </a:r>
            <a:r>
              <a:rPr lang="en-US" sz="2000" b="0" dirty="0" smtClean="0"/>
              <a:t> 5 en 9</a:t>
            </a:r>
          </a:p>
          <a:p>
            <a:r>
              <a:rPr lang="en-US" sz="2000" b="0" dirty="0" smtClean="0"/>
              <a:t>Van het </a:t>
            </a:r>
            <a:r>
              <a:rPr lang="en-US" sz="2000" b="0" dirty="0" err="1" smtClean="0"/>
              <a:t>boek</a:t>
            </a:r>
            <a:r>
              <a:rPr lang="en-US" sz="2000" b="0" dirty="0" smtClean="0"/>
              <a:t> “De </a:t>
            </a:r>
            <a:r>
              <a:rPr lang="en-US" sz="2000" b="0" dirty="0" err="1" smtClean="0"/>
              <a:t>effectieve</a:t>
            </a:r>
            <a:r>
              <a:rPr lang="en-US" sz="2000" b="0" dirty="0" smtClean="0"/>
              <a:t> </a:t>
            </a:r>
            <a:r>
              <a:rPr lang="en-US" sz="2000" b="0" dirty="0" err="1" smtClean="0"/>
              <a:t>projectgroep</a:t>
            </a:r>
            <a:r>
              <a:rPr lang="en-US" sz="2000" b="0" dirty="0" smtClean="0"/>
              <a:t>” </a:t>
            </a:r>
            <a:r>
              <a:rPr lang="en-US" sz="2000" b="0" dirty="0" err="1" smtClean="0"/>
              <a:t>hoofdstuk</a:t>
            </a:r>
            <a:r>
              <a:rPr lang="en-US" sz="2000" b="0" dirty="0" smtClean="0"/>
              <a:t> 2,3,6 en 7</a:t>
            </a:r>
          </a:p>
          <a:p>
            <a:r>
              <a:rPr lang="en-US" sz="2000" b="0" dirty="0" smtClean="0"/>
              <a:t>De </a:t>
            </a:r>
            <a:r>
              <a:rPr lang="en-US" sz="2000" b="0" dirty="0" err="1" smtClean="0"/>
              <a:t>beschikbare</a:t>
            </a:r>
            <a:r>
              <a:rPr lang="en-US" sz="2000" b="0" dirty="0" smtClean="0"/>
              <a:t> </a:t>
            </a:r>
            <a:r>
              <a:rPr lang="en-US" sz="2000" b="0" dirty="0" err="1" smtClean="0"/>
              <a:t>documenten</a:t>
            </a:r>
            <a:r>
              <a:rPr lang="en-US" sz="2000" b="0" dirty="0" smtClean="0"/>
              <a:t> (checklists) op Scholar</a:t>
            </a:r>
          </a:p>
          <a:p>
            <a:pPr>
              <a:buNone/>
            </a:pPr>
            <a:endParaRPr lang="en-US" sz="2000" dirty="0" smtClean="0"/>
          </a:p>
          <a:p>
            <a:pPr>
              <a:buNone/>
            </a:pPr>
            <a:r>
              <a:rPr lang="en-US" sz="2000" dirty="0" err="1" smtClean="0"/>
              <a:t>Voorafgaand</a:t>
            </a:r>
            <a:r>
              <a:rPr lang="en-US" sz="2000" dirty="0" smtClean="0"/>
              <a:t> </a:t>
            </a:r>
            <a:r>
              <a:rPr lang="en-US" sz="2000" dirty="0" err="1" smtClean="0"/>
              <a:t>aan</a:t>
            </a:r>
            <a:r>
              <a:rPr lang="en-US" sz="2000" dirty="0" smtClean="0"/>
              <a:t> </a:t>
            </a:r>
            <a:r>
              <a:rPr lang="en-US" sz="2000" dirty="0" err="1" smtClean="0"/>
              <a:t>projectweek</a:t>
            </a:r>
            <a:r>
              <a:rPr lang="en-US" sz="2000" dirty="0" smtClean="0"/>
              <a:t> 1: </a:t>
            </a:r>
            <a:r>
              <a:rPr lang="en-US" sz="2000" dirty="0" err="1" smtClean="0"/>
              <a:t>inlezen</a:t>
            </a:r>
            <a:endParaRPr lang="en-US" sz="2000" dirty="0" smtClean="0"/>
          </a:p>
          <a:p>
            <a:r>
              <a:rPr lang="en-US" sz="2000" b="0" dirty="0" err="1" smtClean="0"/>
              <a:t>Neem</a:t>
            </a:r>
            <a:r>
              <a:rPr lang="en-US" sz="2000" b="0" dirty="0" smtClean="0"/>
              <a:t> de </a:t>
            </a:r>
            <a:r>
              <a:rPr lang="en-US" sz="2000" b="0" dirty="0" err="1" smtClean="0"/>
              <a:t>studiehandleiding</a:t>
            </a:r>
            <a:r>
              <a:rPr lang="en-US" sz="2000" b="0" dirty="0" smtClean="0"/>
              <a:t> door</a:t>
            </a:r>
          </a:p>
          <a:p>
            <a:r>
              <a:rPr lang="en-US" sz="2000" b="0" dirty="0" err="1" smtClean="0"/>
              <a:t>Bestudeer</a:t>
            </a:r>
            <a:r>
              <a:rPr lang="en-US" sz="2000" b="0" dirty="0" smtClean="0"/>
              <a:t> de casus</a:t>
            </a:r>
          </a:p>
          <a:p>
            <a:r>
              <a:rPr lang="en-US" sz="2000" b="0" dirty="0" err="1" smtClean="0"/>
              <a:t>Kijk</a:t>
            </a:r>
            <a:r>
              <a:rPr lang="en-US" sz="2000" b="0" dirty="0" smtClean="0"/>
              <a:t> de </a:t>
            </a:r>
            <a:r>
              <a:rPr lang="en-US" sz="2000" b="0" dirty="0" err="1" smtClean="0"/>
              <a:t>verplichte</a:t>
            </a:r>
            <a:r>
              <a:rPr lang="en-US" sz="2000" b="0" dirty="0" smtClean="0"/>
              <a:t> </a:t>
            </a:r>
            <a:r>
              <a:rPr lang="en-US" sz="2000" b="0" dirty="0" err="1" smtClean="0"/>
              <a:t>boeken</a:t>
            </a:r>
            <a:r>
              <a:rPr lang="en-US" sz="2000" b="0" dirty="0" smtClean="0"/>
              <a:t> “</a:t>
            </a:r>
            <a:r>
              <a:rPr lang="en-US" sz="2000" b="0" dirty="0" err="1" smtClean="0"/>
              <a:t>Projectmanagement</a:t>
            </a:r>
            <a:r>
              <a:rPr lang="en-US" sz="2000" b="0" dirty="0" smtClean="0"/>
              <a:t>” en “De </a:t>
            </a:r>
            <a:r>
              <a:rPr lang="en-US" sz="2000" b="0" dirty="0" err="1" smtClean="0"/>
              <a:t>effectieve</a:t>
            </a:r>
            <a:r>
              <a:rPr lang="en-US" sz="2000" b="0" dirty="0" smtClean="0"/>
              <a:t> </a:t>
            </a:r>
            <a:r>
              <a:rPr lang="en-US" sz="2000" b="0" dirty="0" err="1" smtClean="0"/>
              <a:t>projectgroep</a:t>
            </a:r>
            <a:r>
              <a:rPr lang="en-US" sz="2000" b="0" dirty="0" smtClean="0"/>
              <a:t>” door</a:t>
            </a:r>
          </a:p>
          <a:p>
            <a:pPr>
              <a:buNone/>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Projectmatig werken</a:t>
            </a:r>
            <a:endParaRPr lang="nl-NL"/>
          </a:p>
        </p:txBody>
      </p:sp>
      <p:sp>
        <p:nvSpPr>
          <p:cNvPr id="89091" name="Rectangle 3"/>
          <p:cNvSpPr>
            <a:spLocks noGrp="1" noChangeArrowheads="1"/>
          </p:cNvSpPr>
          <p:nvPr>
            <p:ph type="body" idx="1"/>
          </p:nvPr>
        </p:nvSpPr>
        <p:spPr>
          <a:xfrm>
            <a:off x="1475656" y="1484784"/>
            <a:ext cx="7110789" cy="5373216"/>
          </a:xfrm>
        </p:spPr>
        <p:txBody>
          <a:bodyPr/>
          <a:lstStyle/>
          <a:p>
            <a:pPr>
              <a:buNone/>
            </a:pPr>
            <a:r>
              <a:rPr lang="en-US" dirty="0" err="1" smtClean="0"/>
              <a:t>Onderwerpen</a:t>
            </a:r>
            <a:endParaRPr lang="en-US" dirty="0" smtClean="0"/>
          </a:p>
          <a:p>
            <a:pPr marL="457200" indent="-457200">
              <a:buSzPct val="80000"/>
              <a:buFont typeface="+mj-lt"/>
              <a:buAutoNum type="arabicPeriod"/>
            </a:pPr>
            <a:r>
              <a:rPr lang="en-US" sz="2400" dirty="0" err="1" smtClean="0"/>
              <a:t>Kenmerken</a:t>
            </a:r>
            <a:r>
              <a:rPr lang="en-US" sz="2400" dirty="0" smtClean="0"/>
              <a:t> van </a:t>
            </a:r>
            <a:r>
              <a:rPr lang="en-US" sz="2400" dirty="0" err="1"/>
              <a:t>een</a:t>
            </a:r>
            <a:r>
              <a:rPr lang="en-US" sz="2400" dirty="0"/>
              <a:t> project</a:t>
            </a:r>
          </a:p>
          <a:p>
            <a:pPr marL="457200" indent="-457200">
              <a:buSzPct val="80000"/>
              <a:buFont typeface="+mj-lt"/>
              <a:buAutoNum type="arabicPeriod"/>
            </a:pPr>
            <a:r>
              <a:rPr lang="en-US" sz="2400" dirty="0"/>
              <a:t>De </a:t>
            </a:r>
            <a:r>
              <a:rPr lang="en-US" sz="2400" dirty="0" err="1"/>
              <a:t>opdracht</a:t>
            </a:r>
            <a:r>
              <a:rPr lang="en-US" sz="2400" dirty="0"/>
              <a:t> en de </a:t>
            </a:r>
            <a:r>
              <a:rPr lang="en-US" sz="2400" dirty="0" err="1"/>
              <a:t>opdrachtgever</a:t>
            </a:r>
            <a:endParaRPr lang="en-US" sz="2400" dirty="0"/>
          </a:p>
          <a:p>
            <a:pPr marL="457200" indent="-457200">
              <a:buSzPct val="80000"/>
              <a:buFont typeface="+mj-lt"/>
              <a:buAutoNum type="arabicPeriod"/>
            </a:pPr>
            <a:r>
              <a:rPr lang="en-US" sz="2400" dirty="0"/>
              <a:t>Het product en het </a:t>
            </a:r>
            <a:r>
              <a:rPr lang="en-US" sz="2400" dirty="0" err="1" smtClean="0"/>
              <a:t>proces</a:t>
            </a:r>
            <a:endParaRPr lang="en-US" sz="2400" dirty="0" smtClean="0"/>
          </a:p>
          <a:p>
            <a:pPr marL="457200" indent="-457200">
              <a:buSzPct val="80000"/>
              <a:buFont typeface="+mj-lt"/>
              <a:buAutoNum type="arabicPeriod"/>
            </a:pPr>
            <a:r>
              <a:rPr lang="en-US" sz="2400" dirty="0" err="1" smtClean="0"/>
              <a:t>Projectmanagementmethoden</a:t>
            </a:r>
            <a:endParaRPr lang="en-US" sz="2400" dirty="0" smtClean="0"/>
          </a:p>
          <a:p>
            <a:pPr marL="457200" indent="-457200">
              <a:buSzPct val="80000"/>
              <a:buFont typeface="+mj-lt"/>
              <a:buAutoNum type="arabicPeriod"/>
            </a:pPr>
            <a:r>
              <a:rPr lang="en-US" sz="2400" dirty="0" err="1" smtClean="0"/>
              <a:t>Faseren</a:t>
            </a:r>
            <a:endParaRPr lang="en-US" sz="2400" dirty="0"/>
          </a:p>
          <a:p>
            <a:pPr marL="457200" indent="-457200">
              <a:buSzPct val="80000"/>
              <a:buFont typeface="+mj-lt"/>
              <a:buAutoNum type="arabicPeriod"/>
            </a:pPr>
            <a:r>
              <a:rPr lang="en-US" sz="2400" dirty="0" err="1" smtClean="0"/>
              <a:t>Beheersaspecten</a:t>
            </a:r>
            <a:r>
              <a:rPr lang="en-US" sz="2400" dirty="0" smtClean="0"/>
              <a:t> TGKIO</a:t>
            </a:r>
          </a:p>
          <a:p>
            <a:pPr marL="457200" indent="-457200">
              <a:buSzPct val="80000"/>
              <a:buFont typeface="+mj-lt"/>
              <a:buAutoNum type="arabicPeriod"/>
            </a:pPr>
            <a:r>
              <a:rPr lang="en-US" sz="2400" dirty="0" smtClean="0"/>
              <a:t>Planning</a:t>
            </a:r>
          </a:p>
          <a:p>
            <a:pPr marL="457200" indent="-457200">
              <a:buSzPct val="80000"/>
              <a:buFont typeface="+mj-lt"/>
              <a:buAutoNum type="arabicPeriod"/>
            </a:pPr>
            <a:r>
              <a:rPr lang="en-US" sz="2400" dirty="0" err="1" smtClean="0"/>
              <a:t>Kwaliteit</a:t>
            </a:r>
            <a:endParaRPr lang="en-US" sz="2400" dirty="0" smtClean="0"/>
          </a:p>
          <a:p>
            <a:pPr marL="457200" indent="-457200">
              <a:buSzPct val="80000"/>
              <a:buFont typeface="+mj-lt"/>
              <a:buAutoNum type="arabicPeriod"/>
            </a:pPr>
            <a:r>
              <a:rPr lang="en-US" sz="2400" dirty="0" err="1" smtClean="0"/>
              <a:t>Risico’s</a:t>
            </a:r>
            <a:endParaRPr lang="en-US" sz="2400" dirty="0" smtClean="0"/>
          </a:p>
          <a:p>
            <a:pPr marL="457200" indent="-457200">
              <a:buSzPct val="80000"/>
              <a:buFont typeface="+mj-lt"/>
              <a:buAutoNum type="arabicPeriod"/>
            </a:pPr>
            <a:r>
              <a:rPr lang="en-US" sz="2400" dirty="0" err="1" smtClean="0"/>
              <a:t>Teamontwikkeling</a:t>
            </a:r>
            <a:endParaRPr lang="en-US" sz="2400" dirty="0" smtClean="0"/>
          </a:p>
          <a:p>
            <a:pPr marL="457200" indent="-457200">
              <a:buSzPct val="80000"/>
              <a:buFont typeface="+mj-lt"/>
              <a:buAutoNum type="arabicPeriod"/>
            </a:pPr>
            <a:endParaRPr lang="en-US" sz="2400"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1  </a:t>
            </a:r>
            <a:r>
              <a:rPr lang="en-US" dirty="0" err="1" smtClean="0"/>
              <a:t>Kenmerken</a:t>
            </a:r>
            <a:r>
              <a:rPr lang="en-US" dirty="0" smtClean="0"/>
              <a:t> van </a:t>
            </a:r>
            <a:r>
              <a:rPr lang="en-US" dirty="0" err="1"/>
              <a:t>een</a:t>
            </a:r>
            <a:r>
              <a:rPr lang="en-US" dirty="0"/>
              <a:t> project</a:t>
            </a:r>
            <a:endParaRPr lang="nl-NL" dirty="0"/>
          </a:p>
        </p:txBody>
      </p:sp>
      <p:sp>
        <p:nvSpPr>
          <p:cNvPr id="13315" name="Rectangle 3"/>
          <p:cNvSpPr>
            <a:spLocks noGrp="1" noChangeArrowheads="1"/>
          </p:cNvSpPr>
          <p:nvPr>
            <p:ph type="body" idx="1"/>
          </p:nvPr>
        </p:nvSpPr>
        <p:spPr>
          <a:xfrm>
            <a:off x="1116013" y="1844675"/>
            <a:ext cx="6707187" cy="4530725"/>
          </a:xfrm>
        </p:spPr>
        <p:txBody>
          <a:bodyPr/>
          <a:lstStyle/>
          <a:p>
            <a:pPr marL="355600" lvl="1" indent="-355600">
              <a:buClr>
                <a:srgbClr val="000050"/>
              </a:buClr>
              <a:buSzPct val="60000"/>
              <a:buFont typeface="Wingdings" pitchFamily="2" charset="2"/>
              <a:buChar char="l"/>
            </a:pPr>
            <a:r>
              <a:rPr lang="en-US" sz="2800" b="1" dirty="0" err="1">
                <a:ea typeface="+mn-ea"/>
              </a:rPr>
              <a:t>Eenmalige</a:t>
            </a:r>
            <a:r>
              <a:rPr lang="en-US" sz="2800" b="1" dirty="0">
                <a:ea typeface="+mn-ea"/>
              </a:rPr>
              <a:t> </a:t>
            </a:r>
            <a:r>
              <a:rPr lang="en-US" sz="2800" b="1" dirty="0" err="1">
                <a:ea typeface="+mn-ea"/>
              </a:rPr>
              <a:t>opdracht</a:t>
            </a:r>
            <a:endParaRPr lang="en-US" sz="2800" b="1" dirty="0">
              <a:ea typeface="+mn-ea"/>
            </a:endParaRPr>
          </a:p>
          <a:p>
            <a:pPr marL="355600" lvl="1" indent="-355600">
              <a:buClr>
                <a:srgbClr val="000050"/>
              </a:buClr>
              <a:buSzPct val="60000"/>
              <a:buFont typeface="Wingdings" pitchFamily="2" charset="2"/>
              <a:buChar char="l"/>
            </a:pPr>
            <a:r>
              <a:rPr lang="en-US" sz="2800" b="1" dirty="0" err="1" smtClean="0">
                <a:ea typeface="+mn-ea"/>
              </a:rPr>
              <a:t>Nieuw</a:t>
            </a:r>
            <a:r>
              <a:rPr lang="en-US" sz="2800" b="1" dirty="0" smtClean="0">
                <a:ea typeface="+mn-ea"/>
              </a:rPr>
              <a:t> </a:t>
            </a:r>
            <a:r>
              <a:rPr lang="en-US" sz="2800" b="1" dirty="0" err="1">
                <a:ea typeface="+mn-ea"/>
              </a:rPr>
              <a:t>uniek</a:t>
            </a:r>
            <a:r>
              <a:rPr lang="en-US" sz="2800" b="1" dirty="0">
                <a:ea typeface="+mn-ea"/>
              </a:rPr>
              <a:t> product</a:t>
            </a:r>
          </a:p>
          <a:p>
            <a:pPr marL="355600" lvl="1" indent="-355600">
              <a:buClr>
                <a:srgbClr val="000050"/>
              </a:buClr>
              <a:buSzPct val="60000"/>
              <a:buFont typeface="Wingdings" pitchFamily="2" charset="2"/>
              <a:buChar char="l"/>
            </a:pPr>
            <a:r>
              <a:rPr lang="en-US" sz="2800" b="1" dirty="0" err="1" smtClean="0">
                <a:ea typeface="+mn-ea"/>
              </a:rPr>
              <a:t>Meerdere</a:t>
            </a:r>
            <a:r>
              <a:rPr lang="en-US" sz="2800" b="1" dirty="0" smtClean="0">
                <a:ea typeface="+mn-ea"/>
              </a:rPr>
              <a:t> </a:t>
            </a:r>
            <a:r>
              <a:rPr lang="en-US" sz="2800" b="1" dirty="0">
                <a:ea typeface="+mn-ea"/>
              </a:rPr>
              <a:t>disciplines</a:t>
            </a:r>
          </a:p>
          <a:p>
            <a:pPr marL="355600" lvl="1" indent="-355600">
              <a:buClr>
                <a:srgbClr val="000050"/>
              </a:buClr>
              <a:buSzPct val="60000"/>
              <a:buFont typeface="Wingdings" pitchFamily="2" charset="2"/>
              <a:buChar char="l"/>
            </a:pPr>
            <a:r>
              <a:rPr lang="en-US" sz="2800" b="1" dirty="0" err="1" smtClean="0">
                <a:ea typeface="+mn-ea"/>
              </a:rPr>
              <a:t>Beperkt</a:t>
            </a:r>
            <a:r>
              <a:rPr lang="en-US" sz="2800" b="1" dirty="0" smtClean="0">
                <a:ea typeface="+mn-ea"/>
              </a:rPr>
              <a:t> </a:t>
            </a:r>
            <a:r>
              <a:rPr lang="en-US" sz="2800" b="1" dirty="0" err="1">
                <a:ea typeface="+mn-ea"/>
              </a:rPr>
              <a:t>aantal</a:t>
            </a:r>
            <a:r>
              <a:rPr lang="en-US" sz="2800" b="1" dirty="0">
                <a:ea typeface="+mn-ea"/>
              </a:rPr>
              <a:t> </a:t>
            </a:r>
            <a:r>
              <a:rPr lang="en-US" sz="2800" b="1" dirty="0" err="1">
                <a:ea typeface="+mn-ea"/>
              </a:rPr>
              <a:t>middelen</a:t>
            </a:r>
            <a:endParaRPr lang="en-US" sz="2800" b="1" dirty="0">
              <a:ea typeface="+mn-ea"/>
            </a:endParaRPr>
          </a:p>
          <a:p>
            <a:pPr marL="355600" lvl="1" indent="-355600">
              <a:buClr>
                <a:srgbClr val="000050"/>
              </a:buClr>
              <a:buSzPct val="60000"/>
              <a:buFont typeface="Wingdings" pitchFamily="2" charset="2"/>
              <a:buChar char="l"/>
            </a:pPr>
            <a:r>
              <a:rPr lang="en-US" sz="2800" b="1" dirty="0" err="1" smtClean="0">
                <a:ea typeface="+mn-ea"/>
              </a:rPr>
              <a:t>Begindatum</a:t>
            </a:r>
            <a:r>
              <a:rPr lang="en-US" sz="2800" b="1" dirty="0" smtClean="0">
                <a:ea typeface="+mn-ea"/>
              </a:rPr>
              <a:t> </a:t>
            </a:r>
            <a:r>
              <a:rPr lang="en-US" sz="2800" b="1" dirty="0">
                <a:ea typeface="+mn-ea"/>
              </a:rPr>
              <a:t>en </a:t>
            </a:r>
            <a:r>
              <a:rPr lang="en-US" sz="2800" b="1" dirty="0" err="1">
                <a:ea typeface="+mn-ea"/>
              </a:rPr>
              <a:t>einddatum</a:t>
            </a:r>
            <a:endParaRPr lang="nl-NL" sz="2800" b="1" dirty="0">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475656" y="188640"/>
            <a:ext cx="8229600" cy="1143000"/>
          </a:xfrm>
        </p:spPr>
        <p:txBody>
          <a:bodyPr/>
          <a:lstStyle/>
          <a:p>
            <a:r>
              <a:rPr lang="nl-NL" dirty="0" smtClean="0"/>
              <a:t>2  De </a:t>
            </a:r>
            <a:r>
              <a:rPr lang="nl-NL" dirty="0"/>
              <a:t>opdracht en de opdrachtgever</a:t>
            </a:r>
            <a:endParaRPr lang="en-GB" dirty="0"/>
          </a:p>
        </p:txBody>
      </p:sp>
      <p:sp>
        <p:nvSpPr>
          <p:cNvPr id="80899" name="Rectangle 3"/>
          <p:cNvSpPr>
            <a:spLocks noGrp="1" noChangeArrowheads="1"/>
          </p:cNvSpPr>
          <p:nvPr>
            <p:ph type="body" idx="1"/>
          </p:nvPr>
        </p:nvSpPr>
        <p:spPr>
          <a:xfrm>
            <a:off x="1475656" y="1371600"/>
            <a:ext cx="7273057" cy="4606925"/>
          </a:xfrm>
        </p:spPr>
        <p:txBody>
          <a:bodyPr/>
          <a:lstStyle/>
          <a:p>
            <a:r>
              <a:rPr lang="nl-NL" sz="2400" dirty="0"/>
              <a:t>Er is een duidelijke, nauwkeurig omschreven opdracht. </a:t>
            </a:r>
          </a:p>
          <a:p>
            <a:pPr>
              <a:buFont typeface="Wingdings" pitchFamily="2" charset="2"/>
              <a:buNone/>
            </a:pPr>
            <a:r>
              <a:rPr lang="nl-NL" sz="2400" dirty="0"/>
              <a:t>    </a:t>
            </a:r>
            <a:r>
              <a:rPr lang="nl-NL" sz="2400" b="0" dirty="0"/>
              <a:t>Het eindproduct is tot in detail gespecificeerd.</a:t>
            </a:r>
          </a:p>
          <a:p>
            <a:pPr>
              <a:buFont typeface="Wingdings" pitchFamily="2" charset="2"/>
              <a:buNone/>
            </a:pPr>
            <a:endParaRPr lang="nl-NL" sz="2400" dirty="0"/>
          </a:p>
          <a:p>
            <a:r>
              <a:rPr lang="nl-NL" sz="2400" dirty="0"/>
              <a:t>Er is een niet afgebakende opdracht met nog veel open einden </a:t>
            </a:r>
            <a:r>
              <a:rPr lang="nl-NL" sz="2400" dirty="0" smtClean="0"/>
              <a:t>erin.</a:t>
            </a:r>
            <a:br>
              <a:rPr lang="nl-NL" sz="2400" dirty="0" smtClean="0"/>
            </a:br>
            <a:r>
              <a:rPr lang="nl-NL" sz="2400" dirty="0" smtClean="0"/>
              <a:t>De </a:t>
            </a:r>
            <a:r>
              <a:rPr lang="nl-NL" sz="2400" dirty="0"/>
              <a:t>opdrachtgever: </a:t>
            </a:r>
          </a:p>
          <a:p>
            <a:pPr lvl="1"/>
            <a:r>
              <a:rPr lang="nl-NL" dirty="0"/>
              <a:t>heeft alleen nog maar een vaag idee over wat hij wil.</a:t>
            </a:r>
          </a:p>
          <a:p>
            <a:pPr lvl="1"/>
            <a:r>
              <a:rPr lang="nl-NL" dirty="0"/>
              <a:t>weet nog niet precies wat hij nodig heeft.</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ATA\HAN\Vakken\Cartoons\Requirements.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908720"/>
            <a:ext cx="8671068" cy="38884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9328778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HAN standaard EN ">
  <a:themeElements>
    <a:clrScheme name="HAN">
      <a:dk1>
        <a:sysClr val="windowText" lastClr="000000"/>
      </a:dk1>
      <a:lt1>
        <a:sysClr val="window" lastClr="FFFFFF"/>
      </a:lt1>
      <a:dk2>
        <a:srgbClr val="1F497D"/>
      </a:dk2>
      <a:lt2>
        <a:srgbClr val="EEECE1"/>
      </a:lt2>
      <a:accent1>
        <a:srgbClr val="0B1A58"/>
      </a:accent1>
      <a:accent2>
        <a:srgbClr val="E11837"/>
      </a:accent2>
      <a:accent3>
        <a:srgbClr val="009DD9"/>
      </a:accent3>
      <a:accent4>
        <a:srgbClr val="FF7200"/>
      </a:accent4>
      <a:accent5>
        <a:srgbClr val="A24CC8"/>
      </a:accent5>
      <a:accent6>
        <a:srgbClr val="317023"/>
      </a:accent6>
      <a:hlink>
        <a:srgbClr val="0B1A58"/>
      </a:hlink>
      <a:folHlink>
        <a:srgbClr val="009DD9"/>
      </a:folHlink>
    </a:clrScheme>
    <a:fontScheme name="HAN model print">
      <a:majorFont>
        <a:latin typeface="OfficinaSans"/>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3600" b="1" i="0" u="none" strike="noStrike" cap="none" normalizeH="0" baseline="0" smtClean="0">
            <a:ln>
              <a:noFill/>
            </a:ln>
            <a:solidFill>
              <a:srgbClr val="000000"/>
            </a:solidFill>
            <a:effectLst/>
            <a:latin typeface="Arial" charset="0"/>
          </a:defRPr>
        </a:defPPr>
      </a:lstStyle>
    </a:lnDef>
  </a:objectDefaults>
  <a:extraClrSchemeLst>
    <a:extraClrScheme>
      <a:clrScheme name="HAN model print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HAN model print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HAN model print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HAN model print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DD321ACC888A4483B2006F77AF8746" ma:contentTypeVersion="0" ma:contentTypeDescription="Een nieuw document maken." ma:contentTypeScope="" ma:versionID="a1dde622771c46d6bb6141d089d51fff">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7C3B41B-731B-441D-B8E3-166F9BA661FF}"/>
</file>

<file path=customXml/itemProps2.xml><?xml version="1.0" encoding="utf-8"?>
<ds:datastoreItem xmlns:ds="http://schemas.openxmlformats.org/officeDocument/2006/customXml" ds:itemID="{B617A4D0-AD90-46DA-AA85-14D40E179977}"/>
</file>

<file path=customXml/itemProps3.xml><?xml version="1.0" encoding="utf-8"?>
<ds:datastoreItem xmlns:ds="http://schemas.openxmlformats.org/officeDocument/2006/customXml" ds:itemID="{3BDC1107-E1AC-4139-AB83-E7CCFCF11AAE}"/>
</file>

<file path=docProps/app.xml><?xml version="1.0" encoding="utf-8"?>
<Properties xmlns="http://schemas.openxmlformats.org/officeDocument/2006/extended-properties" xmlns:vt="http://schemas.openxmlformats.org/officeDocument/2006/docPropsVTypes">
  <Template>HAN standaard EN </Template>
  <TotalTime>0</TotalTime>
  <Words>2164</Words>
  <Application>Microsoft Office PowerPoint</Application>
  <PresentationFormat>Diavoorstelling (4:3)</PresentationFormat>
  <Paragraphs>441</Paragraphs>
  <Slides>56</Slides>
  <Notes>9</Notes>
  <HiddenSlides>0</HiddenSlides>
  <MMClips>0</MMClips>
  <ScaleCrop>false</ScaleCrop>
  <HeadingPairs>
    <vt:vector size="6" baseType="variant">
      <vt:variant>
        <vt:lpstr>Thema</vt:lpstr>
      </vt:variant>
      <vt:variant>
        <vt:i4>1</vt:i4>
      </vt:variant>
      <vt:variant>
        <vt:lpstr>Ingesloten OLE-bronprogramma's</vt:lpstr>
      </vt:variant>
      <vt:variant>
        <vt:i4>1</vt:i4>
      </vt:variant>
      <vt:variant>
        <vt:lpstr>Diatitels</vt:lpstr>
      </vt:variant>
      <vt:variant>
        <vt:i4>56</vt:i4>
      </vt:variant>
    </vt:vector>
  </HeadingPairs>
  <TitlesOfParts>
    <vt:vector size="58" baseType="lpstr">
      <vt:lpstr>HAN standaard EN </vt:lpstr>
      <vt:lpstr>SmartDraw</vt:lpstr>
      <vt:lpstr>[BV-1]             I-Propedeuse</vt:lpstr>
      <vt:lpstr>Workshop Projectmanagement - voorbereiding op het I-project</vt:lpstr>
      <vt:lpstr>Eigen ervaring?</vt:lpstr>
      <vt:lpstr>Dia 4</vt:lpstr>
      <vt:lpstr>Projectmatig werken</vt:lpstr>
      <vt:lpstr>Projectmatig werken</vt:lpstr>
      <vt:lpstr>1  Kenmerken van een project</vt:lpstr>
      <vt:lpstr>2  De opdracht en de opdrachtgever</vt:lpstr>
      <vt:lpstr>Dia 9</vt:lpstr>
      <vt:lpstr>2  De opdracht en de opdrachtgever</vt:lpstr>
      <vt:lpstr>2  De opdracht en de opdrachtgever</vt:lpstr>
      <vt:lpstr>Dia 12</vt:lpstr>
      <vt:lpstr>3  Het product en het proces faseren en beheersen</vt:lpstr>
      <vt:lpstr>3  Het product en het proces faseren en beheersen</vt:lpstr>
      <vt:lpstr>Dia 15</vt:lpstr>
      <vt:lpstr>4 Projectmanagementmethoden</vt:lpstr>
      <vt:lpstr>Dia 17</vt:lpstr>
      <vt:lpstr>4  Cyclisch</vt:lpstr>
      <vt:lpstr>4 Cyclisch</vt:lpstr>
      <vt:lpstr>Globale structuur van een project</vt:lpstr>
      <vt:lpstr>Definitiefase</vt:lpstr>
      <vt:lpstr>Plan van aanpak*</vt:lpstr>
      <vt:lpstr>5  Faseren</vt:lpstr>
      <vt:lpstr>5  Faseren</vt:lpstr>
      <vt:lpstr>Dia 25</vt:lpstr>
      <vt:lpstr>5  Faseren</vt:lpstr>
      <vt:lpstr>5  Faseren</vt:lpstr>
      <vt:lpstr>5  Afsluiten van het project</vt:lpstr>
      <vt:lpstr>5  Afsluiten van het project</vt:lpstr>
      <vt:lpstr>6  Beheersaspecten</vt:lpstr>
      <vt:lpstr>6  Beheersaspecten</vt:lpstr>
      <vt:lpstr>7  Plannen</vt:lpstr>
      <vt:lpstr>7  Wat is een planning?</vt:lpstr>
      <vt:lpstr>7  Waarom is een planning belangrijk?</vt:lpstr>
      <vt:lpstr>7  Hoe maak je een detail planning (1)</vt:lpstr>
      <vt:lpstr>7  Hoe maak je een detail planning (2)</vt:lpstr>
      <vt:lpstr>7  Hoe maak je een detail planning (3)</vt:lpstr>
      <vt:lpstr>7  Valkuilen</vt:lpstr>
      <vt:lpstr>Dia 39</vt:lpstr>
      <vt:lpstr>7  Planning: te globaal</vt:lpstr>
      <vt:lpstr>7  Planning: gedetailleerd genoeg</vt:lpstr>
      <vt:lpstr>8  Kwaliteit bewaken</vt:lpstr>
      <vt:lpstr>8  Kwaliteit bewaken (product) </vt:lpstr>
      <vt:lpstr>8  Kwaliteit bewaken (product)</vt:lpstr>
      <vt:lpstr>8  Kwaliteit bewaken (product)</vt:lpstr>
      <vt:lpstr>8  Kwaliteit bewaken (product)</vt:lpstr>
      <vt:lpstr>Dia 47</vt:lpstr>
      <vt:lpstr>8  Kwaliteit bewaken (proces)</vt:lpstr>
      <vt:lpstr>8  Kwaliteit bewaken (proces)</vt:lpstr>
      <vt:lpstr>9  Risicomanagement </vt:lpstr>
      <vt:lpstr>9  Risicomanagement </vt:lpstr>
      <vt:lpstr>9  Risicomanagement </vt:lpstr>
      <vt:lpstr>10  Organisatie en teambuilding</vt:lpstr>
      <vt:lpstr>Dia 54</vt:lpstr>
      <vt:lpstr>I-Project = ?</vt:lpstr>
      <vt:lpstr>Start I-project</vt:lpstr>
    </vt:vector>
  </TitlesOfParts>
  <Company>HAN University of Applied Sciences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Aftrap Pr-IP</dc:title>
  <dc:creator>Arnoud van Bers</dc:creator>
  <cp:lastModifiedBy>blv</cp:lastModifiedBy>
  <cp:revision>83</cp:revision>
  <dcterms:created xsi:type="dcterms:W3CDTF">2013-03-19T15:42:03Z</dcterms:created>
  <dcterms:modified xsi:type="dcterms:W3CDTF">2014-04-07T11:59:08Z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0x010100A7DD321ACC888A4483B2006F77AF8746</vt:lpwstr>
  </property>
</Properties>
</file>