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Default Extension="png" ContentType="image/png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82" autoAdjust="0"/>
  </p:normalViewPr>
  <p:slideViewPr>
    <p:cSldViewPr>
      <p:cViewPr>
        <p:scale>
          <a:sx n="60" d="100"/>
          <a:sy n="60" d="100"/>
        </p:scale>
        <p:origin x="-2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7770C-9342-4D92-BC68-716B56A347A2}" type="datetimeFigureOut">
              <a:rPr lang="nl-NL" smtClean="0"/>
              <a:t>27-8-2012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7AD03-9742-4A69-BFC0-5FDA7E9E25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400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Systeem Architectuur</a:t>
            </a:r>
          </a:p>
          <a:p>
            <a:r>
              <a:rPr lang="nl-NL" dirty="0" smtClean="0"/>
              <a:t>Software componenten</a:t>
            </a:r>
          </a:p>
          <a:p>
            <a:r>
              <a:rPr lang="nl-NL" dirty="0" smtClean="0"/>
              <a:t>Source-control</a:t>
            </a:r>
            <a:r>
              <a:rPr lang="nl-NL" baseline="0" dirty="0" smtClean="0"/>
              <a:t> (risico beheer)</a:t>
            </a:r>
          </a:p>
          <a:p>
            <a:r>
              <a:rPr lang="nl-NL" baseline="0" dirty="0" smtClean="0"/>
              <a:t>Tussenproducten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461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titeldia MET FOTO SMAL N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422700" y="6377050"/>
            <a:ext cx="3279775" cy="215444"/>
          </a:xfrm>
        </p:spPr>
        <p:txBody>
          <a:bodyPr anchor="b">
            <a:spAutoFit/>
          </a:bodyPr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9104" name="Rectangle 16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440000" y="1620000"/>
            <a:ext cx="7058300" cy="50425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 smtClean="0"/>
              <a:t>Klik om een titel te maken</a:t>
            </a:r>
          </a:p>
        </p:txBody>
      </p:sp>
      <p:cxnSp>
        <p:nvCxnSpPr>
          <p:cNvPr id="3" name="Rechte verbindingslijn 2"/>
          <p:cNvCxnSpPr/>
          <p:nvPr/>
        </p:nvCxnSpPr>
        <p:spPr bwMode="auto">
          <a:xfrm>
            <a:off x="-1" y="836712"/>
            <a:ext cx="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Subtitle 2"/>
          <p:cNvSpPr>
            <a:spLocks noGrp="1"/>
          </p:cNvSpPr>
          <p:nvPr>
            <p:ph type="subTitle" idx="4294967295" hasCustomPrompt="1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en-US" smtClean="0"/>
              <a:t>Klik om een ondertitel te maken</a:t>
            </a:r>
            <a:endParaRPr lang="nl-NL"/>
          </a:p>
        </p:txBody>
      </p:sp>
      <p:sp>
        <p:nvSpPr>
          <p:cNvPr id="10" name="Rechthoek 9"/>
          <p:cNvSpPr/>
          <p:nvPr userDrawn="1"/>
        </p:nvSpPr>
        <p:spPr bwMode="auto">
          <a:xfrm>
            <a:off x="6102170" y="278650"/>
            <a:ext cx="24752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1" name="Afbeelding 10" descr="logoNLl-transpara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62800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413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8037384" y="908720"/>
            <a:ext cx="673229" cy="536825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1439999" y="900000"/>
            <a:ext cx="6417365" cy="536825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756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titeldia zonder vlakke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620000"/>
            <a:ext cx="7090225" cy="5047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nl-NL" smtClean="0"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440000" y="2160000"/>
            <a:ext cx="2268000" cy="1574800"/>
          </a:xfrm>
        </p:spPr>
        <p:txBody>
          <a:bodyPr/>
          <a:lstStyle>
            <a:lvl1pPr>
              <a:buNone/>
              <a:defRPr sz="1600"/>
            </a:lvl1pPr>
          </a:lstStyle>
          <a:p>
            <a:r>
              <a:rPr lang="nl-NL" smtClean="0"/>
              <a:t> Klik om afbeelding in te voegen</a:t>
            </a:r>
            <a:endParaRPr lang="nl-NL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794389" y="2160000"/>
            <a:ext cx="2268000" cy="1573200"/>
          </a:xfrm>
        </p:spPr>
        <p:txBody>
          <a:bodyPr/>
          <a:lstStyle>
            <a:lvl1pPr>
              <a:buNone/>
              <a:defRPr sz="1600"/>
            </a:lvl1pPr>
          </a:lstStyle>
          <a:p>
            <a:r>
              <a:rPr lang="nl-NL" smtClean="0"/>
              <a:t> Klik om afbeelding in te voegen</a:t>
            </a:r>
            <a:endParaRPr lang="nl-NL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6147175" y="2160000"/>
            <a:ext cx="2385265" cy="1574800"/>
          </a:xfrm>
        </p:spPr>
        <p:txBody>
          <a:bodyPr/>
          <a:lstStyle>
            <a:lvl1pPr>
              <a:buNone/>
              <a:defRPr sz="1600"/>
            </a:lvl1pPr>
          </a:lstStyle>
          <a:p>
            <a:r>
              <a:rPr lang="nl-NL" smtClean="0"/>
              <a:t> Klik om afbeelding in te voegen</a:t>
            </a:r>
            <a:endParaRPr lang="nl-N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25227" y="3776399"/>
            <a:ext cx="2392471" cy="687715"/>
          </a:xfrm>
        </p:spPr>
        <p:txBody>
          <a:bodyPr/>
          <a:lstStyle>
            <a:lvl1pPr marL="0" indent="0" algn="ctr">
              <a:buNone/>
              <a:defRPr sz="1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Klik om tekst toe te voegen </a:t>
            </a:r>
          </a:p>
        </p:txBody>
      </p:sp>
      <p:pic>
        <p:nvPicPr>
          <p:cNvPr id="12" name="Afbeelding 11" descr="logoNLl-transpara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662" y="6360100"/>
            <a:ext cx="2895600" cy="337581"/>
          </a:xfrm>
        </p:spPr>
        <p:txBody>
          <a:bodyPr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0938" y="6360100"/>
            <a:ext cx="459114" cy="337581"/>
          </a:xfrm>
        </p:spPr>
        <p:txBody>
          <a:bodyPr/>
          <a:lstStyle>
            <a:lvl1pPr algn="l"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Afbeelding 8" descr="logoNLl-transparan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5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4464115"/>
            <a:ext cx="7118068" cy="85509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440000" y="2906713"/>
            <a:ext cx="7118068" cy="1440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Afbeelding 10" descr="logoNLl-transparan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0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875" y="900000"/>
            <a:ext cx="7079738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439998" y="1620000"/>
            <a:ext cx="3420000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/>
            </a:lvl4pPr>
            <a:lvl5pPr marL="903288" indent="-190500"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039999" y="1620000"/>
            <a:ext cx="3447435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 b="0"/>
            </a:lvl4pPr>
            <a:lvl5pPr marL="903288" indent="-190500">
              <a:defRPr sz="10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3615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1543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62800" cy="504701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61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3882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25038" y="900000"/>
            <a:ext cx="2040477" cy="78315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575050" y="900000"/>
            <a:ext cx="5111750" cy="5235516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600" b="0"/>
            </a:lvl4pPr>
            <a:lvl5pPr>
              <a:defRPr sz="14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425038" y="1853825"/>
            <a:ext cx="2064227" cy="4272340"/>
          </a:xfrm>
        </p:spPr>
        <p:txBody>
          <a:bodyPr/>
          <a:lstStyle>
            <a:lvl1pPr marL="0" indent="0">
              <a:buNone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447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7913" y="4349350"/>
            <a:ext cx="7039522" cy="566739"/>
          </a:xfrm>
        </p:spPr>
        <p:txBody>
          <a:bodyPr/>
          <a:lstStyle>
            <a:lvl1pPr algn="l">
              <a:defRPr sz="2000" b="1" baseline="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1439999" y="900000"/>
            <a:ext cx="7047435" cy="343196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Klik om een afbeelding toe te 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447912" y="4964906"/>
            <a:ext cx="7069787" cy="3196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987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8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452750" y="900000"/>
            <a:ext cx="7162800" cy="504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een titel te maken</a:t>
            </a:r>
            <a:endParaRPr lang="nl-NL" smtClean="0"/>
          </a:p>
        </p:txBody>
      </p:sp>
      <p:sp>
        <p:nvSpPr>
          <p:cNvPr id="8808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0938" y="1620000"/>
            <a:ext cx="7162800" cy="370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smtClean="0"/>
          </a:p>
        </p:txBody>
      </p:sp>
      <p:sp>
        <p:nvSpPr>
          <p:cNvPr id="88101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35695" y="6381751"/>
            <a:ext cx="3491346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defRPr kumimoji="1" sz="1000" b="0">
                <a:solidFill>
                  <a:srgbClr val="0B1A5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8102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05314" y="6381751"/>
            <a:ext cx="556396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lnSpc>
                <a:spcPct val="100000"/>
              </a:lnSpc>
              <a:defRPr kumimoji="1" lang="nl-NL" sz="1000" b="0" kern="1200" smtClean="0">
                <a:solidFill>
                  <a:srgbClr val="0B1A58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760717"/>
            <a:ext cx="9144000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Afbeelding 9" descr="logoNLl-transparant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nl-NL" sz="2600" b="1" baseline="0" smtClean="0">
          <a:solidFill>
            <a:srgbClr val="E11837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50"/>
        </a:buClr>
        <a:buSzPct val="60000"/>
        <a:buFont typeface="Wingdings" pitchFamily="2" charset="2"/>
        <a:buChar char="l"/>
        <a:defRPr sz="2600" b="1">
          <a:solidFill>
            <a:srgbClr val="0B1A58"/>
          </a:solidFill>
          <a:latin typeface="Arial" pitchFamily="34" charset="0"/>
          <a:ea typeface="+mn-ea"/>
          <a:cs typeface="Arial" pitchFamily="34" charset="0"/>
        </a:defRPr>
      </a:lvl1pPr>
      <a:lvl2pPr marL="712788" indent="-357188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300" b="1">
          <a:solidFill>
            <a:srgbClr val="0B1A58"/>
          </a:solidFill>
          <a:latin typeface="Arial" pitchFamily="34" charset="0"/>
          <a:cs typeface="Arial" pitchFamily="34" charset="0"/>
        </a:defRPr>
      </a:lvl2pPr>
      <a:lvl3pPr marL="985838" indent="-2730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50"/>
        </a:buClr>
        <a:buSzPct val="90000"/>
        <a:buFont typeface="Arial" pitchFamily="34" charset="0"/>
        <a:buChar char="•"/>
        <a:defRPr sz="2000" b="1">
          <a:solidFill>
            <a:srgbClr val="0B1A58"/>
          </a:solidFill>
          <a:latin typeface="Arial" pitchFamily="34" charset="0"/>
          <a:cs typeface="Arial" pitchFamily="34" charset="0"/>
        </a:defRPr>
      </a:lvl3pPr>
      <a:lvl4pPr marL="1258888" indent="-2730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>
          <a:solidFill>
            <a:srgbClr val="0B1A58"/>
          </a:solidFill>
          <a:latin typeface="Arial" pitchFamily="34" charset="0"/>
          <a:cs typeface="Arial" pitchFamily="34" charset="0"/>
        </a:defRPr>
      </a:lvl4pPr>
      <a:lvl5pPr marL="1520825" indent="-261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1400">
          <a:solidFill>
            <a:srgbClr val="0B1A58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Arnoud.Bers@han.n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nl-NL" dirty="0" smtClean="0"/>
              <a:t>Workshop 1:  Opstarten!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8" name="Ondertitel 7"/>
          <p:cNvSpPr>
            <a:spLocks noGrp="1"/>
          </p:cNvSpPr>
          <p:nvPr>
            <p:ph type="subTitle" idx="4294967295"/>
          </p:nvPr>
        </p:nvSpPr>
        <p:spPr>
          <a:xfrm>
            <a:off x="6120000" y="3780000"/>
            <a:ext cx="2340259" cy="459090"/>
          </a:xfrm>
        </p:spPr>
        <p:txBody>
          <a:bodyPr/>
          <a:lstStyle/>
          <a:p>
            <a:pPr algn="ctr">
              <a:buNone/>
            </a:pPr>
            <a:r>
              <a:rPr lang="nl-NL" sz="1600" dirty="0" smtClean="0"/>
              <a:t>Pr-IP</a:t>
            </a:r>
          </a:p>
          <a:p>
            <a:pPr algn="ctr">
              <a:buNone/>
            </a:pPr>
            <a:r>
              <a:rPr lang="nl-NL" sz="1600" dirty="0" smtClean="0"/>
              <a:t>Propedeuse I-Project</a:t>
            </a:r>
          </a:p>
          <a:p>
            <a:pPr algn="ctr">
              <a:buNone/>
            </a:pPr>
            <a:r>
              <a:rPr lang="nl-NL" sz="1600" dirty="0" smtClean="0"/>
              <a:t>Arnoud van Bers</a:t>
            </a:r>
          </a:p>
          <a:p>
            <a:pPr algn="ctr">
              <a:buNone/>
            </a:pPr>
            <a:r>
              <a:rPr lang="nl-NL" sz="1600" dirty="0" smtClean="0">
                <a:hlinkClick r:id="rId2"/>
              </a:rPr>
              <a:t>Arnoud.Bers@han.nl</a:t>
            </a:r>
            <a:endParaRPr lang="nl-NL" sz="1600" dirty="0" smtClean="0"/>
          </a:p>
          <a:p>
            <a:pPr algn="ctr">
              <a:buNone/>
            </a:pPr>
            <a:endParaRPr lang="nl-NL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eigenlijk een project?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Tijdelijke</a:t>
            </a:r>
            <a:r>
              <a:rPr lang="nl-NL" b="0" dirty="0" smtClean="0"/>
              <a:t> samenwerking van een aantal mensen met </a:t>
            </a:r>
            <a:r>
              <a:rPr lang="nl-NL" dirty="0" smtClean="0"/>
              <a:t>verschillende disciplines</a:t>
            </a:r>
          </a:p>
          <a:p>
            <a:pPr marL="0" indent="0">
              <a:buNone/>
            </a:pPr>
            <a:r>
              <a:rPr lang="nl-NL" b="0" dirty="0"/>
              <a:t>o</a:t>
            </a:r>
            <a:r>
              <a:rPr lang="nl-NL" b="0" dirty="0" smtClean="0"/>
              <a:t>m binnen een </a:t>
            </a:r>
            <a:r>
              <a:rPr lang="nl-NL" dirty="0" smtClean="0"/>
              <a:t>vastgestelde tijd</a:t>
            </a:r>
          </a:p>
          <a:p>
            <a:pPr marL="0" indent="0">
              <a:buNone/>
            </a:pPr>
            <a:r>
              <a:rPr lang="nl-NL" b="0" dirty="0"/>
              <a:t>e</a:t>
            </a:r>
            <a:r>
              <a:rPr lang="nl-NL" b="0" dirty="0" smtClean="0"/>
              <a:t>en vooraf </a:t>
            </a:r>
            <a:r>
              <a:rPr lang="nl-NL" dirty="0" smtClean="0"/>
              <a:t>vastgesteld doel</a:t>
            </a:r>
          </a:p>
          <a:p>
            <a:pPr marL="0" indent="0">
              <a:buNone/>
            </a:pPr>
            <a:r>
              <a:rPr lang="nl-NL" b="0" dirty="0"/>
              <a:t>m</a:t>
            </a:r>
            <a:r>
              <a:rPr lang="nl-NL" b="0" dirty="0" smtClean="0"/>
              <a:t>et een </a:t>
            </a:r>
            <a:r>
              <a:rPr lang="nl-NL" dirty="0" smtClean="0"/>
              <a:t>vastgesteld budget</a:t>
            </a:r>
            <a:r>
              <a:rPr lang="nl-NL" b="0" dirty="0" smtClean="0"/>
              <a:t> te bereiken.</a:t>
            </a:r>
            <a:endParaRPr lang="nl-NL" b="0" dirty="0"/>
          </a:p>
        </p:txBody>
      </p:sp>
    </p:spTree>
    <p:extLst>
      <p:ext uri="{BB962C8B-B14F-4D97-AF65-F5344CB8AC3E}">
        <p14:creationId xmlns:p14="http://schemas.microsoft.com/office/powerpoint/2010/main" val="399783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Projectorganisatie I-Project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/>
              <a:t>“Tijdelijke</a:t>
            </a:r>
            <a:r>
              <a:rPr lang="nl-NL" sz="2000" b="0" dirty="0" smtClean="0"/>
              <a:t> </a:t>
            </a:r>
            <a:r>
              <a:rPr lang="nl-NL" sz="2000" b="0" dirty="0"/>
              <a:t>samenwerking van een aantal mensen met </a:t>
            </a:r>
            <a:r>
              <a:rPr lang="nl-NL" sz="2000" dirty="0"/>
              <a:t>verschillende </a:t>
            </a:r>
            <a:r>
              <a:rPr lang="nl-NL" sz="2000" dirty="0" smtClean="0"/>
              <a:t>disciplines…”</a:t>
            </a:r>
          </a:p>
          <a:p>
            <a:pPr marL="0" indent="0">
              <a:buNone/>
            </a:pPr>
            <a:endParaRPr lang="nl-NL" sz="2000" dirty="0" smtClean="0"/>
          </a:p>
          <a:p>
            <a:pPr marL="0" indent="0">
              <a:buNone/>
            </a:pPr>
            <a:r>
              <a:rPr lang="nl-NL" sz="2000" dirty="0" smtClean="0"/>
              <a:t>Hoe ziet de projectorganisatie er voor dit project uit?</a:t>
            </a:r>
            <a:endParaRPr lang="nl-NL" dirty="0" smtClean="0"/>
          </a:p>
          <a:p>
            <a:pPr lvl="7"/>
            <a:r>
              <a:rPr lang="nl-NL" dirty="0" smtClean="0"/>
              <a:t>Heeft budget</a:t>
            </a:r>
          </a:p>
          <a:p>
            <a:pPr lvl="7"/>
            <a:r>
              <a:rPr lang="nl-NL" dirty="0" smtClean="0"/>
              <a:t>Neemt formele beslissingen / tekenbevoegd</a:t>
            </a:r>
          </a:p>
          <a:p>
            <a:pPr lvl="7"/>
            <a:r>
              <a:rPr lang="nl-NL" dirty="0" smtClean="0"/>
              <a:t>Bewaken voortgang en kwaliteit</a:t>
            </a:r>
          </a:p>
          <a:p>
            <a:pPr lvl="7"/>
            <a:endParaRPr lang="nl-NL" dirty="0"/>
          </a:p>
          <a:p>
            <a:pPr lvl="7"/>
            <a:r>
              <a:rPr lang="nl-NL" dirty="0" smtClean="0"/>
              <a:t>Dagelijkse leiding</a:t>
            </a:r>
          </a:p>
          <a:p>
            <a:pPr lvl="7"/>
            <a:r>
              <a:rPr lang="nl-NL" dirty="0" smtClean="0"/>
              <a:t>Externe communicatie</a:t>
            </a:r>
          </a:p>
          <a:p>
            <a:pPr lvl="7"/>
            <a:r>
              <a:rPr lang="nl-NL" dirty="0" smtClean="0"/>
              <a:t>Bewaken planning/budget/kwaliteit</a:t>
            </a:r>
          </a:p>
          <a:p>
            <a:pPr marL="3200400" lvl="7" indent="0">
              <a:buNone/>
            </a:pPr>
            <a:endParaRPr lang="nl-NL" dirty="0"/>
          </a:p>
          <a:p>
            <a:pPr lvl="7"/>
            <a:r>
              <a:rPr lang="nl-NL" dirty="0" smtClean="0"/>
              <a:t>Correcte uitvoering van taken</a:t>
            </a:r>
          </a:p>
          <a:p>
            <a:pPr lvl="7"/>
            <a:r>
              <a:rPr lang="nl-NL" dirty="0" smtClean="0"/>
              <a:t>Eigen planningen beheren</a:t>
            </a:r>
          </a:p>
          <a:p>
            <a:pPr lvl="7"/>
            <a:r>
              <a:rPr lang="nl-NL" dirty="0" smtClean="0"/>
              <a:t>Voortgang rapporteren Projectleider</a:t>
            </a:r>
          </a:p>
          <a:p>
            <a:pPr lvl="7"/>
            <a:endParaRPr lang="nl-NL" dirty="0" smtClean="0"/>
          </a:p>
          <a:p>
            <a:pPr lvl="7"/>
            <a:endParaRPr lang="nl-NL" dirty="0" smtClean="0"/>
          </a:p>
          <a:p>
            <a:pPr lvl="7"/>
            <a:r>
              <a:rPr lang="nl-NL" dirty="0" smtClean="0"/>
              <a:t>Adviseurs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34925"/>
            <a:ext cx="2414511" cy="372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35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Projectmatig 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4617312"/>
          </a:xfrm>
        </p:spPr>
        <p:txBody>
          <a:bodyPr/>
          <a:lstStyle/>
          <a:p>
            <a:pPr marL="0" indent="0">
              <a:buNone/>
            </a:pPr>
            <a:r>
              <a:rPr lang="nl-NL" sz="2000" b="0" dirty="0" smtClean="0"/>
              <a:t>“..om </a:t>
            </a:r>
            <a:r>
              <a:rPr lang="nl-NL" sz="2000" b="0" dirty="0"/>
              <a:t>binnen een </a:t>
            </a:r>
            <a:r>
              <a:rPr lang="nl-NL" sz="2000" dirty="0"/>
              <a:t>vastgestelde </a:t>
            </a:r>
            <a:r>
              <a:rPr lang="nl-NL" sz="2000" dirty="0" smtClean="0"/>
              <a:t>tijd </a:t>
            </a:r>
          </a:p>
          <a:p>
            <a:pPr marL="0" indent="0">
              <a:buNone/>
            </a:pPr>
            <a:r>
              <a:rPr lang="nl-NL" sz="2000" b="0" dirty="0" smtClean="0"/>
              <a:t>een </a:t>
            </a:r>
            <a:r>
              <a:rPr lang="nl-NL" sz="2000" b="0" dirty="0"/>
              <a:t>vooraf </a:t>
            </a:r>
            <a:r>
              <a:rPr lang="nl-NL" sz="2000" dirty="0"/>
              <a:t>vastgesteld </a:t>
            </a:r>
            <a:r>
              <a:rPr lang="nl-NL" sz="2000" dirty="0" smtClean="0"/>
              <a:t>doel </a:t>
            </a:r>
          </a:p>
          <a:p>
            <a:pPr marL="0" indent="0">
              <a:buNone/>
            </a:pPr>
            <a:r>
              <a:rPr lang="nl-NL" sz="2000" b="0" dirty="0" smtClean="0"/>
              <a:t>met </a:t>
            </a:r>
            <a:r>
              <a:rPr lang="nl-NL" sz="2000" b="0" dirty="0"/>
              <a:t>een </a:t>
            </a:r>
            <a:r>
              <a:rPr lang="nl-NL" sz="2000" dirty="0"/>
              <a:t>vastgesteld budget</a:t>
            </a:r>
            <a:r>
              <a:rPr lang="nl-NL" sz="2000" b="0" dirty="0"/>
              <a:t> te </a:t>
            </a:r>
            <a:r>
              <a:rPr lang="nl-NL" sz="2000" b="0" dirty="0" smtClean="0"/>
              <a:t>bereiken”</a:t>
            </a:r>
          </a:p>
          <a:p>
            <a:pPr marL="0" indent="0">
              <a:buNone/>
            </a:pPr>
            <a:endParaRPr lang="nl-NL" sz="2000" b="0" dirty="0" smtClean="0"/>
          </a:p>
          <a:p>
            <a:pPr marL="0" indent="0">
              <a:buNone/>
            </a:pPr>
            <a:r>
              <a:rPr lang="nl-NL" sz="2000" dirty="0" smtClean="0"/>
              <a:t>Dit kan </a:t>
            </a:r>
            <a:r>
              <a:rPr lang="nl-NL" sz="2000" dirty="0"/>
              <a:t>alleen </a:t>
            </a:r>
            <a:r>
              <a:rPr lang="nl-NL" sz="2000" dirty="0" smtClean="0"/>
              <a:t>beheersbaar blijven als er projectmatig </a:t>
            </a:r>
            <a:r>
              <a:rPr lang="nl-NL" sz="2000" dirty="0"/>
              <a:t>wordt gewerkt!</a:t>
            </a:r>
          </a:p>
          <a:p>
            <a:pPr marL="0" indent="0">
              <a:buNone/>
            </a:pPr>
            <a:endParaRPr lang="nl-NL" sz="2000" b="0" dirty="0" smtClean="0"/>
          </a:p>
          <a:p>
            <a:pPr marL="0" indent="0">
              <a:buNone/>
            </a:pPr>
            <a:r>
              <a:rPr lang="nl-NL" b="0" dirty="0" smtClean="0"/>
              <a:t>-Planning, Fasering</a:t>
            </a:r>
          </a:p>
          <a:p>
            <a:pPr marL="0" indent="0">
              <a:buNone/>
            </a:pPr>
            <a:r>
              <a:rPr lang="nl-NL" b="0" dirty="0" smtClean="0"/>
              <a:t>-Doelstelling, Deelproducten</a:t>
            </a:r>
          </a:p>
          <a:p>
            <a:pPr marL="0" indent="0">
              <a:buNone/>
            </a:pPr>
            <a:r>
              <a:rPr lang="nl-NL" b="0" dirty="0" smtClean="0"/>
              <a:t>-Risico’s</a:t>
            </a:r>
          </a:p>
        </p:txBody>
      </p:sp>
    </p:spTree>
    <p:extLst>
      <p:ext uri="{BB962C8B-B14F-4D97-AF65-F5344CB8AC3E}">
        <p14:creationId xmlns:p14="http://schemas.microsoft.com/office/powerpoint/2010/main" val="41263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524488" cy="3744215"/>
          </a:xfrm>
        </p:spPr>
        <p:txBody>
          <a:bodyPr/>
          <a:lstStyle/>
          <a:p>
            <a:r>
              <a:rPr lang="nl-NL" sz="2200" dirty="0" smtClean="0"/>
              <a:t>Opdelen in fasen om beheersbaarheid te vergroten</a:t>
            </a:r>
          </a:p>
          <a:p>
            <a:pPr marL="712788" lvl="2" indent="0" algn="r">
              <a:buNone/>
            </a:pPr>
            <a:endParaRPr lang="nl-NL" sz="2800" dirty="0"/>
          </a:p>
          <a:p>
            <a:pPr marL="712788" lvl="2" indent="0" algn="r">
              <a:buNone/>
            </a:pPr>
            <a:r>
              <a:rPr lang="nl-NL" sz="2800" dirty="0" smtClean="0"/>
              <a:t>	</a:t>
            </a:r>
            <a:endParaRPr lang="nl-NL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57400"/>
            <a:ext cx="3810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5357664" y="2308230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Projectopdracht (Anton </a:t>
            </a:r>
            <a:r>
              <a:rPr lang="nl-NL" dirty="0" err="1" smtClean="0"/>
              <a:t>Mijnder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5357664" y="3068960"/>
            <a:ext cx="202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Plan van Aanpak</a:t>
            </a:r>
            <a:endParaRPr lang="nl-NL" b="1" dirty="0"/>
          </a:p>
        </p:txBody>
      </p:sp>
      <p:sp>
        <p:nvSpPr>
          <p:cNvPr id="8" name="Tekstvak 7"/>
          <p:cNvSpPr txBox="1"/>
          <p:nvPr/>
        </p:nvSpPr>
        <p:spPr>
          <a:xfrm>
            <a:off x="5357664" y="393305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Ontwerp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5357664" y="47251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Gedetailleerd Ontwerp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5357664" y="558924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Project Resultaat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357664" y="623731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Gebruik &amp; aanpassingen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08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eerste product: Plan van Aanpak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-Procesmatige Elementen</a:t>
            </a:r>
          </a:p>
          <a:p>
            <a:pPr lvl="1"/>
            <a:r>
              <a:rPr lang="nl-NL" dirty="0" smtClean="0"/>
              <a:t>Planning</a:t>
            </a:r>
          </a:p>
          <a:p>
            <a:pPr lvl="1"/>
            <a:r>
              <a:rPr lang="nl-NL" dirty="0" smtClean="0"/>
              <a:t>Afspraken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-Product Elementen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07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Tweede product: Ontwerpdocument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Functioneel</a:t>
            </a:r>
          </a:p>
          <a:p>
            <a:pPr lvl="1"/>
            <a:r>
              <a:rPr lang="nl-NL" dirty="0" smtClean="0"/>
              <a:t>Welke schermen</a:t>
            </a:r>
          </a:p>
          <a:p>
            <a:pPr lvl="1"/>
            <a:r>
              <a:rPr lang="nl-NL" dirty="0" smtClean="0"/>
              <a:t>Wat gaan deze schermen doen?</a:t>
            </a:r>
          </a:p>
          <a:p>
            <a:pPr lvl="1"/>
            <a:r>
              <a:rPr lang="nl-NL" dirty="0" smtClean="0"/>
              <a:t>Hoe navigeer je tussen de schermen?</a:t>
            </a:r>
          </a:p>
          <a:p>
            <a:r>
              <a:rPr lang="nl-NL" dirty="0" smtClean="0"/>
              <a:t>Visueel</a:t>
            </a:r>
          </a:p>
          <a:p>
            <a:pPr lvl="1"/>
            <a:r>
              <a:rPr lang="nl-NL" dirty="0" smtClean="0"/>
              <a:t>Uitstraling</a:t>
            </a:r>
          </a:p>
          <a:p>
            <a:pPr lvl="1"/>
            <a:r>
              <a:rPr lang="nl-NL" dirty="0" smtClean="0"/>
              <a:t>Kleurgebruik</a:t>
            </a:r>
          </a:p>
          <a:p>
            <a:pPr lvl="1"/>
            <a:r>
              <a:rPr lang="nl-NL" dirty="0" smtClean="0"/>
              <a:t>Duidelijkheid</a:t>
            </a:r>
          </a:p>
          <a:p>
            <a:pPr lvl="1"/>
            <a:r>
              <a:rPr lang="nl-NL" dirty="0" smtClean="0"/>
              <a:t>Herkenbaarheid</a:t>
            </a:r>
          </a:p>
          <a:p>
            <a:pPr lvl="1"/>
            <a:r>
              <a:rPr lang="nl-NL" dirty="0" err="1" smtClean="0"/>
              <a:t>Bruikbaakheid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02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Volgende week: Reviewsessie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Sitemap</a:t>
            </a:r>
            <a:endParaRPr lang="nl-NL" dirty="0" smtClean="0"/>
          </a:p>
          <a:p>
            <a:pPr lvl="1"/>
            <a:r>
              <a:rPr lang="nl-NL" dirty="0" smtClean="0"/>
              <a:t>Welke pagina’s</a:t>
            </a:r>
          </a:p>
          <a:p>
            <a:pPr lvl="1"/>
            <a:r>
              <a:rPr lang="nl-NL" dirty="0" smtClean="0"/>
              <a:t>Navigatiepaden (wel/niet ingelogd)</a:t>
            </a:r>
          </a:p>
          <a:p>
            <a:r>
              <a:rPr lang="nl-NL" dirty="0" err="1" smtClean="0"/>
              <a:t>Wireframes</a:t>
            </a:r>
            <a:endParaRPr lang="nl-NL" dirty="0" smtClean="0"/>
          </a:p>
          <a:p>
            <a:pPr lvl="1"/>
            <a:r>
              <a:rPr lang="nl-NL" dirty="0" smtClean="0"/>
              <a:t>Homepage en 2 andere pagina’s</a:t>
            </a:r>
          </a:p>
          <a:p>
            <a:pPr lvl="1"/>
            <a:r>
              <a:rPr lang="nl-NL" dirty="0" smtClean="0"/>
              <a:t>Koppeling maken met </a:t>
            </a:r>
            <a:r>
              <a:rPr lang="nl-NL" dirty="0" err="1" smtClean="0"/>
              <a:t>use</a:t>
            </a:r>
            <a:r>
              <a:rPr lang="nl-NL" dirty="0" smtClean="0"/>
              <a:t>-cases</a:t>
            </a:r>
          </a:p>
          <a:p>
            <a:pPr lvl="1"/>
            <a:r>
              <a:rPr lang="nl-NL" dirty="0" err="1" smtClean="0"/>
              <a:t>Layout</a:t>
            </a:r>
            <a:r>
              <a:rPr lang="nl-NL" dirty="0" smtClean="0"/>
              <a:t>, </a:t>
            </a:r>
            <a:r>
              <a:rPr lang="nl-NL" dirty="0" err="1" smtClean="0"/>
              <a:t>widgets</a:t>
            </a:r>
            <a:endParaRPr lang="nl-NL" dirty="0" smtClean="0"/>
          </a:p>
          <a:p>
            <a:r>
              <a:rPr lang="nl-NL" dirty="0" smtClean="0"/>
              <a:t>Visual Design</a:t>
            </a:r>
          </a:p>
          <a:p>
            <a:pPr lvl="1"/>
            <a:r>
              <a:rPr lang="nl-NL" dirty="0" smtClean="0"/>
              <a:t>Kleurgebruik, uitstraling, call </a:t>
            </a:r>
            <a:r>
              <a:rPr lang="nl-NL" dirty="0" err="1" smtClean="0"/>
              <a:t>to</a:t>
            </a:r>
            <a:r>
              <a:rPr lang="nl-NL" dirty="0" smtClean="0"/>
              <a:t> action</a:t>
            </a:r>
          </a:p>
          <a:p>
            <a:pPr marL="355600" lvl="1" indent="0">
              <a:buNone/>
            </a:pPr>
            <a:r>
              <a:rPr lang="nl-NL" dirty="0" smtClean="0">
                <a:solidFill>
                  <a:srgbClr val="FF0000"/>
                </a:solidFill>
              </a:rPr>
              <a:t>LET OP: Gebruik bronnen!</a:t>
            </a:r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88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Week 3: Reviewsessie 2</a:t>
            </a:r>
            <a:br>
              <a:rPr lang="nl-NL" dirty="0" smtClean="0"/>
            </a:br>
            <a:r>
              <a:rPr lang="nl-NL" dirty="0" smtClean="0"/>
              <a:t>Gedetailleerd ontwerp &amp; Beheerapplicatie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Website: High </a:t>
            </a:r>
            <a:r>
              <a:rPr lang="nl-NL" dirty="0" err="1" smtClean="0"/>
              <a:t>Fidelity</a:t>
            </a:r>
            <a:r>
              <a:rPr lang="nl-NL" dirty="0" smtClean="0"/>
              <a:t> ontwerpen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Beheerapplicatie</a:t>
            </a:r>
          </a:p>
          <a:p>
            <a:r>
              <a:rPr lang="nl-NL" dirty="0" smtClean="0"/>
              <a:t>Verplaats je in de situatie van de klant / medewerker!</a:t>
            </a:r>
          </a:p>
          <a:p>
            <a:r>
              <a:rPr lang="nl-NL" dirty="0" smtClean="0"/>
              <a:t>Schrijf </a:t>
            </a:r>
            <a:r>
              <a:rPr lang="nl-NL" dirty="0" err="1" smtClean="0"/>
              <a:t>use</a:t>
            </a:r>
            <a:r>
              <a:rPr lang="nl-NL" dirty="0" smtClean="0"/>
              <a:t> cases (gebruik voorbeeld)</a:t>
            </a:r>
          </a:p>
          <a:p>
            <a:r>
              <a:rPr lang="nl-NL" dirty="0" smtClean="0"/>
              <a:t>Beschrijf de (sub-) schermen</a:t>
            </a:r>
          </a:p>
          <a:p>
            <a:r>
              <a:rPr lang="nl-NL" dirty="0" smtClean="0"/>
              <a:t>Beschrijf de tabellen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5118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 standaard NL">
  <a:themeElements>
    <a:clrScheme name="HA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1A58"/>
      </a:accent1>
      <a:accent2>
        <a:srgbClr val="E11837"/>
      </a:accent2>
      <a:accent3>
        <a:srgbClr val="009DD9"/>
      </a:accent3>
      <a:accent4>
        <a:srgbClr val="FF7200"/>
      </a:accent4>
      <a:accent5>
        <a:srgbClr val="A24CC8"/>
      </a:accent5>
      <a:accent6>
        <a:srgbClr val="317023"/>
      </a:accent6>
      <a:hlink>
        <a:srgbClr val="0B1A58"/>
      </a:hlink>
      <a:folHlink>
        <a:srgbClr val="009DD9"/>
      </a:folHlink>
    </a:clrScheme>
    <a:fontScheme name="HAN model print">
      <a:majorFont>
        <a:latin typeface="OfficinaSans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AN model print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N model print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model prin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model print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D321ACC888A4483B2006F77AF8746" ma:contentTypeVersion="0" ma:contentTypeDescription="Een nieuw document maken." ma:contentTypeScope="" ma:versionID="a1dde622771c46d6bb6141d089d51fff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C3CB060-ACB0-4BD0-B576-DAB437D413E4}"/>
</file>

<file path=customXml/itemProps2.xml><?xml version="1.0" encoding="utf-8"?>
<ds:datastoreItem xmlns:ds="http://schemas.openxmlformats.org/officeDocument/2006/customXml" ds:itemID="{8C1C1B2D-CC04-4240-A35A-46D3F60B3C6A}"/>
</file>

<file path=customXml/itemProps3.xml><?xml version="1.0" encoding="utf-8"?>
<ds:datastoreItem xmlns:ds="http://schemas.openxmlformats.org/officeDocument/2006/customXml" ds:itemID="{7B88F103-417C-4C1B-AB7C-E15B1EE3DCFB}"/>
</file>

<file path=docProps/app.xml><?xml version="1.0" encoding="utf-8"?>
<Properties xmlns="http://schemas.openxmlformats.org/officeDocument/2006/extended-properties" xmlns:vt="http://schemas.openxmlformats.org/officeDocument/2006/docPropsVTypes">
  <Template>HAN standaard NL</Template>
  <TotalTime>1133</TotalTime>
  <Words>288</Words>
  <Application>Microsoft Office PowerPoint</Application>
  <PresentationFormat>Diavoorstelling (4:3)</PresentationFormat>
  <Paragraphs>90</Paragraphs>
  <Slides>9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HAN standaard NL</vt:lpstr>
      <vt:lpstr>Workshop 1:  Opstarten! </vt:lpstr>
      <vt:lpstr>Wat is eigenlijk een project?</vt:lpstr>
      <vt:lpstr>Projectorganisatie I-Project</vt:lpstr>
      <vt:lpstr>Projectmatig werken</vt:lpstr>
      <vt:lpstr>Fasering</vt:lpstr>
      <vt:lpstr>Het eerste product: Plan van Aanpak</vt:lpstr>
      <vt:lpstr>Tweede product: Ontwerpdocument</vt:lpstr>
      <vt:lpstr>Volgende week: Reviewsessie</vt:lpstr>
      <vt:lpstr>Week 3: Reviewsessie 2 Gedetailleerd ontwerp &amp; Beheerapplicatie</vt:lpstr>
    </vt:vector>
  </TitlesOfParts>
  <Company>HAN University of Applied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Arnoud van Bers</dc:creator>
  <cp:keywords>I-Project;Pr-IP</cp:keywords>
  <cp:lastModifiedBy>Arnoud van Bers</cp:lastModifiedBy>
  <cp:revision>16</cp:revision>
  <dcterms:created xsi:type="dcterms:W3CDTF">2012-08-27T13:05:26Z</dcterms:created>
  <dcterms:modified xsi:type="dcterms:W3CDTF">2012-08-28T08:15:45Z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0x010100A7DD321ACC888A4483B2006F77AF8746</vt:lpwstr>
  </property>
</Properties>
</file>