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4"/>
  </p:notesMasterIdLst>
  <p:sldIdLst>
    <p:sldId id="256" r:id="rId2"/>
    <p:sldId id="258" r:id="rId3"/>
    <p:sldId id="259" r:id="rId4"/>
    <p:sldId id="261" r:id="rId5"/>
    <p:sldId id="302" r:id="rId6"/>
    <p:sldId id="303" r:id="rId7"/>
    <p:sldId id="301" r:id="rId8"/>
    <p:sldId id="304" r:id="rId9"/>
    <p:sldId id="266" r:id="rId10"/>
    <p:sldId id="297" r:id="rId11"/>
    <p:sldId id="291" r:id="rId12"/>
    <p:sldId id="283" r:id="rId13"/>
    <p:sldId id="300" r:id="rId14"/>
    <p:sldId id="281" r:id="rId15"/>
    <p:sldId id="286" r:id="rId16"/>
    <p:sldId id="299" r:id="rId17"/>
    <p:sldId id="265" r:id="rId18"/>
    <p:sldId id="306" r:id="rId19"/>
    <p:sldId id="312" r:id="rId20"/>
    <p:sldId id="310" r:id="rId21"/>
    <p:sldId id="311" r:id="rId22"/>
    <p:sldId id="295" r:id="rId23"/>
    <p:sldId id="305" r:id="rId24"/>
    <p:sldId id="288" r:id="rId25"/>
    <p:sldId id="289" r:id="rId26"/>
    <p:sldId id="307" r:id="rId27"/>
    <p:sldId id="280" r:id="rId28"/>
    <p:sldId id="308" r:id="rId29"/>
    <p:sldId id="294" r:id="rId30"/>
    <p:sldId id="293" r:id="rId31"/>
    <p:sldId id="292" r:id="rId32"/>
    <p:sldId id="26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B11D4CE-E416-427A-B7F4-CF83FE85295F}">
          <p14:sldIdLst>
            <p14:sldId id="256"/>
            <p14:sldId id="258"/>
            <p14:sldId id="259"/>
            <p14:sldId id="261"/>
            <p14:sldId id="302"/>
            <p14:sldId id="303"/>
            <p14:sldId id="301"/>
            <p14:sldId id="304"/>
            <p14:sldId id="266"/>
            <p14:sldId id="297"/>
            <p14:sldId id="291"/>
            <p14:sldId id="283"/>
            <p14:sldId id="300"/>
            <p14:sldId id="281"/>
            <p14:sldId id="286"/>
            <p14:sldId id="299"/>
            <p14:sldId id="265"/>
          </p14:sldIdLst>
        </p14:section>
        <p14:section name="Appendix" id="{04D85A8A-5B63-4284-AD32-33477A8BF74E}">
          <p14:sldIdLst>
            <p14:sldId id="306"/>
            <p14:sldId id="312"/>
            <p14:sldId id="310"/>
            <p14:sldId id="311"/>
            <p14:sldId id="295"/>
            <p14:sldId id="305"/>
            <p14:sldId id="288"/>
            <p14:sldId id="289"/>
            <p14:sldId id="307"/>
            <p14:sldId id="280"/>
            <p14:sldId id="308"/>
            <p14:sldId id="294"/>
            <p14:sldId id="293"/>
            <p14:sldId id="292"/>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pos="288">
          <p15:clr>
            <a:srgbClr val="9AA0A6"/>
          </p15:clr>
        </p15:guide>
        <p15:guide id="4" pos="5472">
          <p15:clr>
            <a:srgbClr val="9AA0A6"/>
          </p15:clr>
        </p15:guide>
        <p15:guide id="5" orient="horz" pos="144">
          <p15:clr>
            <a:srgbClr val="9AA0A6"/>
          </p15:clr>
        </p15:guide>
        <p15:guide id="6" orient="horz" pos="3117">
          <p15:clr>
            <a:srgbClr val="9AA0A6"/>
          </p15:clr>
        </p15:guide>
        <p15:guide id="7" pos="1907">
          <p15:clr>
            <a:srgbClr val="9AA0A6"/>
          </p15:clr>
        </p15:guide>
        <p15:guide id="8" pos="3816">
          <p15:clr>
            <a:srgbClr val="9AA0A6"/>
          </p15:clr>
        </p15:guide>
        <p15:guide id="9" orient="horz" pos="631">
          <p15:clr>
            <a:srgbClr val="9AA0A6"/>
          </p15:clr>
        </p15:guide>
        <p15:guide id="10" pos="3950">
          <p15:clr>
            <a:srgbClr val="9AA0A6"/>
          </p15:clr>
        </p15:guide>
        <p15:guide id="11" pos="3669">
          <p15:clr>
            <a:srgbClr val="9AA0A6"/>
          </p15:clr>
        </p15:guide>
        <p15:guide id="12" orient="horz" pos="1035">
          <p15:clr>
            <a:srgbClr val="9AA0A6"/>
          </p15:clr>
        </p15:guide>
        <p15:guide id="13" orient="horz" pos="52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3CD"/>
    <a:srgbClr val="FFFFFF"/>
    <a:srgbClr val="FFFF99"/>
    <a:srgbClr val="FFDB93"/>
    <a:srgbClr val="FFCC66"/>
    <a:srgbClr val="33CC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48" autoAdjust="0"/>
  </p:normalViewPr>
  <p:slideViewPr>
    <p:cSldViewPr snapToGrid="0">
      <p:cViewPr varScale="1">
        <p:scale>
          <a:sx n="118" d="100"/>
          <a:sy n="118" d="100"/>
        </p:scale>
        <p:origin x="1404" y="108"/>
      </p:cViewPr>
      <p:guideLst>
        <p:guide orient="horz" pos="1620"/>
        <p:guide pos="2880"/>
        <p:guide pos="288"/>
        <p:guide pos="5472"/>
        <p:guide orient="horz" pos="144"/>
        <p:guide orient="horz" pos="3117"/>
        <p:guide pos="1907"/>
        <p:guide pos="3816"/>
        <p:guide orient="horz" pos="631"/>
        <p:guide pos="3950"/>
        <p:guide pos="3669"/>
        <p:guide orient="horz" pos="1035"/>
        <p:guide orient="horz" pos="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thuis, Mikki" userId="ffdb2754-938f-4123-b57a-f5bf2861f940" providerId="ADAL" clId="{AC9CD8A1-6417-4D32-ACFC-0446FD96FEA6}"/>
    <pc:docChg chg="undo custSel delSld modSld modSection">
      <pc:chgData name="Northuis, Mikki" userId="ffdb2754-938f-4123-b57a-f5bf2861f940" providerId="ADAL" clId="{AC9CD8A1-6417-4D32-ACFC-0446FD96FEA6}" dt="2023-03-01T23:30:02.515" v="30" actId="47"/>
      <pc:docMkLst>
        <pc:docMk/>
      </pc:docMkLst>
      <pc:sldChg chg="delSp mod">
        <pc:chgData name="Northuis, Mikki" userId="ffdb2754-938f-4123-b57a-f5bf2861f940" providerId="ADAL" clId="{AC9CD8A1-6417-4D32-ACFC-0446FD96FEA6}" dt="2023-03-01T23:21:57.674" v="5" actId="478"/>
        <pc:sldMkLst>
          <pc:docMk/>
          <pc:sldMk cId="2165076797" sldId="281"/>
        </pc:sldMkLst>
        <pc:spChg chg="del">
          <ac:chgData name="Northuis, Mikki" userId="ffdb2754-938f-4123-b57a-f5bf2861f940" providerId="ADAL" clId="{AC9CD8A1-6417-4D32-ACFC-0446FD96FEA6}" dt="2023-03-01T23:21:57.674" v="5" actId="478"/>
          <ac:spMkLst>
            <pc:docMk/>
            <pc:sldMk cId="2165076797" sldId="281"/>
            <ac:spMk id="14" creationId="{BC1E9FE3-5B19-4F67-BC86-F3B6FAB46408}"/>
          </ac:spMkLst>
        </pc:spChg>
      </pc:sldChg>
      <pc:sldChg chg="modSp mod">
        <pc:chgData name="Northuis, Mikki" userId="ffdb2754-938f-4123-b57a-f5bf2861f940" providerId="ADAL" clId="{AC9CD8A1-6417-4D32-ACFC-0446FD96FEA6}" dt="2023-03-01T23:25:11.965" v="10" actId="113"/>
        <pc:sldMkLst>
          <pc:docMk/>
          <pc:sldMk cId="733183117" sldId="286"/>
        </pc:sldMkLst>
        <pc:graphicFrameChg chg="modGraphic">
          <ac:chgData name="Northuis, Mikki" userId="ffdb2754-938f-4123-b57a-f5bf2861f940" providerId="ADAL" clId="{AC9CD8A1-6417-4D32-ACFC-0446FD96FEA6}" dt="2023-03-01T23:25:11.965" v="10" actId="113"/>
          <ac:graphicFrameMkLst>
            <pc:docMk/>
            <pc:sldMk cId="733183117" sldId="286"/>
            <ac:graphicFrameMk id="7" creationId="{2BB0101B-164A-4D20-843C-4F60C6505465}"/>
          </ac:graphicFrameMkLst>
        </pc:graphicFrameChg>
      </pc:sldChg>
      <pc:sldChg chg="modSp mod">
        <pc:chgData name="Northuis, Mikki" userId="ffdb2754-938f-4123-b57a-f5bf2861f940" providerId="ADAL" clId="{AC9CD8A1-6417-4D32-ACFC-0446FD96FEA6}" dt="2023-03-01T23:17:59.013" v="4" actId="14100"/>
        <pc:sldMkLst>
          <pc:docMk/>
          <pc:sldMk cId="214120590" sldId="291"/>
        </pc:sldMkLst>
        <pc:graphicFrameChg chg="mod modGraphic">
          <ac:chgData name="Northuis, Mikki" userId="ffdb2754-938f-4123-b57a-f5bf2861f940" providerId="ADAL" clId="{AC9CD8A1-6417-4D32-ACFC-0446FD96FEA6}" dt="2023-03-01T23:17:59.013" v="4" actId="14100"/>
          <ac:graphicFrameMkLst>
            <pc:docMk/>
            <pc:sldMk cId="214120590" sldId="291"/>
            <ac:graphicFrameMk id="7" creationId="{EA7F386F-E931-425F-BB78-E26C3DE1BAB7}"/>
          </ac:graphicFrameMkLst>
        </pc:graphicFrameChg>
      </pc:sldChg>
      <pc:sldChg chg="modSp mod">
        <pc:chgData name="Northuis, Mikki" userId="ffdb2754-938f-4123-b57a-f5bf2861f940" providerId="ADAL" clId="{AC9CD8A1-6417-4D32-ACFC-0446FD96FEA6}" dt="2023-03-01T23:16:05.750" v="1" actId="1076"/>
        <pc:sldMkLst>
          <pc:docMk/>
          <pc:sldMk cId="1270308032" sldId="297"/>
        </pc:sldMkLst>
        <pc:spChg chg="mod">
          <ac:chgData name="Northuis, Mikki" userId="ffdb2754-938f-4123-b57a-f5bf2861f940" providerId="ADAL" clId="{AC9CD8A1-6417-4D32-ACFC-0446FD96FEA6}" dt="2023-03-01T23:15:59.745" v="0" actId="1076"/>
          <ac:spMkLst>
            <pc:docMk/>
            <pc:sldMk cId="1270308032" sldId="297"/>
            <ac:spMk id="14" creationId="{5A615077-17C3-4795-AC1F-5EF46D6E361A}"/>
          </ac:spMkLst>
        </pc:spChg>
        <pc:graphicFrameChg chg="mod">
          <ac:chgData name="Northuis, Mikki" userId="ffdb2754-938f-4123-b57a-f5bf2861f940" providerId="ADAL" clId="{AC9CD8A1-6417-4D32-ACFC-0446FD96FEA6}" dt="2023-03-01T23:16:05.750" v="1" actId="1076"/>
          <ac:graphicFrameMkLst>
            <pc:docMk/>
            <pc:sldMk cId="1270308032" sldId="297"/>
            <ac:graphicFrameMk id="9" creationId="{23CD63CA-9AE1-4199-B080-6DD89CBBC8F6}"/>
          </ac:graphicFrameMkLst>
        </pc:graphicFrameChg>
      </pc:sldChg>
      <pc:sldChg chg="modSp mod">
        <pc:chgData name="Northuis, Mikki" userId="ffdb2754-938f-4123-b57a-f5bf2861f940" providerId="ADAL" clId="{AC9CD8A1-6417-4D32-ACFC-0446FD96FEA6}" dt="2023-03-01T23:28:11.855" v="27" actId="14734"/>
        <pc:sldMkLst>
          <pc:docMk/>
          <pc:sldMk cId="1920682782" sldId="299"/>
        </pc:sldMkLst>
        <pc:graphicFrameChg chg="modGraphic">
          <ac:chgData name="Northuis, Mikki" userId="ffdb2754-938f-4123-b57a-f5bf2861f940" providerId="ADAL" clId="{AC9CD8A1-6417-4D32-ACFC-0446FD96FEA6}" dt="2023-03-01T23:28:11.855" v="27" actId="14734"/>
          <ac:graphicFrameMkLst>
            <pc:docMk/>
            <pc:sldMk cId="1920682782" sldId="299"/>
            <ac:graphicFrameMk id="16" creationId="{76694419-AC41-45B7-AD76-484E74F7839A}"/>
          </ac:graphicFrameMkLst>
        </pc:graphicFrameChg>
      </pc:sldChg>
      <pc:sldChg chg="del">
        <pc:chgData name="Northuis, Mikki" userId="ffdb2754-938f-4123-b57a-f5bf2861f940" providerId="ADAL" clId="{AC9CD8A1-6417-4D32-ACFC-0446FD96FEA6}" dt="2023-03-01T23:29:49.259" v="28" actId="47"/>
        <pc:sldMkLst>
          <pc:docMk/>
          <pc:sldMk cId="644334199" sldId="313"/>
        </pc:sldMkLst>
      </pc:sldChg>
      <pc:sldChg chg="del">
        <pc:chgData name="Northuis, Mikki" userId="ffdb2754-938f-4123-b57a-f5bf2861f940" providerId="ADAL" clId="{AC9CD8A1-6417-4D32-ACFC-0446FD96FEA6}" dt="2023-03-01T23:29:55.576" v="29" actId="47"/>
        <pc:sldMkLst>
          <pc:docMk/>
          <pc:sldMk cId="1899467336" sldId="314"/>
        </pc:sldMkLst>
      </pc:sldChg>
      <pc:sldChg chg="del">
        <pc:chgData name="Northuis, Mikki" userId="ffdb2754-938f-4123-b57a-f5bf2861f940" providerId="ADAL" clId="{AC9CD8A1-6417-4D32-ACFC-0446FD96FEA6}" dt="2023-03-01T23:30:02.515" v="30" actId="47"/>
        <pc:sldMkLst>
          <pc:docMk/>
          <pc:sldMk cId="2190735930"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92adcb623_0_1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892adcb623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1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Hypothesis: All Veterans, regardless of their health care enrollment status, will understand that information related to applying for benefits will be within the “Get benefits” area, and information related to managing their benefits will be within the “My health” section.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solidFill>
                  <a:schemeClr val="accent2"/>
                </a:solidFill>
                <a:latin typeface="Source Sans Pro Light" panose="020B0403030403020204" pitchFamily="34" charset="0"/>
                <a:ea typeface="Source Sans Pro Light" panose="020B0403030403020204" pitchFamily="34" charset="0"/>
              </a:rPr>
              <a:t>Did </a:t>
            </a:r>
            <a:r>
              <a:rPr lang="en-US" sz="1100" b="1" dirty="0">
                <a:solidFill>
                  <a:schemeClr val="accent2"/>
                </a:solidFill>
                <a:latin typeface="Source Sans Pro Light" panose="020B0403030403020204" pitchFamily="34" charset="0"/>
                <a:ea typeface="Source Sans Pro Light" panose="020B0403030403020204" pitchFamily="34" charset="0"/>
              </a:rPr>
              <a:t>Veterans enrolled in VA health care </a:t>
            </a:r>
            <a:r>
              <a:rPr lang="en-US" sz="1100" b="0" dirty="0">
                <a:solidFill>
                  <a:schemeClr val="accent2"/>
                </a:solidFill>
                <a:latin typeface="Source Sans Pro Light" panose="020B0403030403020204" pitchFamily="34" charset="0"/>
                <a:ea typeface="Source Sans Pro Light" panose="020B0403030403020204" pitchFamily="34" charset="0"/>
              </a:rPr>
              <a:t>and </a:t>
            </a:r>
            <a:r>
              <a:rPr lang="en-US" sz="1100" b="1" dirty="0">
                <a:solidFill>
                  <a:schemeClr val="accent2"/>
                </a:solidFill>
                <a:latin typeface="Source Sans Pro Light" panose="020B0403030403020204" pitchFamily="34" charset="0"/>
                <a:ea typeface="Source Sans Pro Light" panose="020B0403030403020204" pitchFamily="34" charset="0"/>
              </a:rPr>
              <a:t>Veterans not enrolled in VA health care</a:t>
            </a:r>
            <a:r>
              <a:rPr lang="en-US" sz="1100" b="0" dirty="0">
                <a:solidFill>
                  <a:schemeClr val="accent2"/>
                </a:solidFill>
                <a:latin typeface="Source Sans Pro Light" panose="020B0403030403020204" pitchFamily="34" charset="0"/>
                <a:ea typeface="Source Sans Pro Light" panose="020B0403030403020204" pitchFamily="34" charset="0"/>
              </a:rPr>
              <a:t> both correctly look for </a:t>
            </a:r>
            <a:r>
              <a:rPr lang="en-US" sz="1100" dirty="0">
                <a:solidFill>
                  <a:schemeClr val="accent2"/>
                </a:solidFill>
                <a:latin typeface="Source Sans Pro Light" panose="020B0403030403020204" pitchFamily="34" charset="0"/>
                <a:ea typeface="Source Sans Pro Light" panose="020B0403030403020204" pitchFamily="34" charset="0"/>
              </a:rPr>
              <a:t>information on exploring and applying for health care benefits within “Get benefits” (</a:t>
            </a:r>
            <a:r>
              <a:rPr lang="en-US" sz="1100" b="1" dirty="0">
                <a:solidFill>
                  <a:schemeClr val="accent2"/>
                </a:solidFill>
                <a:latin typeface="Source Sans Pro Light" panose="020B0403030403020204" pitchFamily="34" charset="0"/>
                <a:ea typeface="Source Sans Pro Light" panose="020B0403030403020204" pitchFamily="34" charset="0"/>
              </a:rPr>
              <a:t>task success</a:t>
            </a:r>
            <a:r>
              <a:rPr lang="en-US" sz="1100" dirty="0">
                <a:solidFill>
                  <a:schemeClr val="accent2"/>
                </a:solidFill>
                <a:latin typeface="Source Sans Pro Light" panose="020B0403030403020204" pitchFamily="34" charset="0"/>
                <a:ea typeface="Source Sans Pro Light" panose="020B0403030403020204" pitchFamily="34" charset="0"/>
              </a:rPr>
              <a:t>) and information on managing benefits within “My health”?</a:t>
            </a:r>
          </a:p>
          <a:p>
            <a:pPr marL="171450" indent="-171450">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Were </a:t>
            </a:r>
            <a:r>
              <a:rPr lang="en-US" sz="1100" b="1" dirty="0">
                <a:solidFill>
                  <a:schemeClr val="accent2"/>
                </a:solidFill>
                <a:latin typeface="Source Sans Pro Light" panose="020B0403030403020204" pitchFamily="34" charset="0"/>
                <a:ea typeface="Source Sans Pro Light" panose="020B0403030403020204" pitchFamily="34" charset="0"/>
              </a:rPr>
              <a:t>Veterans</a:t>
            </a:r>
            <a:r>
              <a:rPr lang="en-US" sz="1100" dirty="0">
                <a:solidFill>
                  <a:schemeClr val="accent2"/>
                </a:solidFill>
                <a:latin typeface="Source Sans Pro Light" panose="020B0403030403020204" pitchFamily="34" charset="0"/>
                <a:ea typeface="Source Sans Pro Light" panose="020B0403030403020204" pitchFamily="34" charset="0"/>
              </a:rPr>
              <a:t> </a:t>
            </a:r>
            <a:r>
              <a:rPr lang="en-US" sz="1100" b="1" dirty="0">
                <a:solidFill>
                  <a:schemeClr val="accent2"/>
                </a:solidFill>
                <a:latin typeface="Source Sans Pro Light" panose="020B0403030403020204" pitchFamily="34" charset="0"/>
                <a:ea typeface="Source Sans Pro Light" panose="020B0403030403020204" pitchFamily="34" charset="0"/>
              </a:rPr>
              <a:t>enrolled in VA health care </a:t>
            </a:r>
            <a:r>
              <a:rPr lang="en-US" sz="1100" b="0" dirty="0">
                <a:solidFill>
                  <a:schemeClr val="accent2"/>
                </a:solidFill>
                <a:latin typeface="Source Sans Pro Light" panose="020B0403030403020204" pitchFamily="34" charset="0"/>
                <a:ea typeface="Source Sans Pro Light" panose="020B0403030403020204" pitchFamily="34" charset="0"/>
              </a:rPr>
              <a:t>and</a:t>
            </a:r>
            <a:r>
              <a:rPr lang="en-US" sz="1100" b="1" dirty="0">
                <a:solidFill>
                  <a:schemeClr val="accent2"/>
                </a:solidFill>
                <a:latin typeface="Source Sans Pro Light" panose="020B0403030403020204" pitchFamily="34" charset="0"/>
                <a:ea typeface="Source Sans Pro Light" panose="020B0403030403020204" pitchFamily="34" charset="0"/>
              </a:rPr>
              <a:t> Veterans not enrolled in VA health care  </a:t>
            </a:r>
            <a:r>
              <a:rPr lang="en-US" sz="1100" dirty="0">
                <a:solidFill>
                  <a:schemeClr val="accent2"/>
                </a:solidFill>
                <a:latin typeface="Source Sans Pro Light" panose="020B0403030403020204" pitchFamily="34" charset="0"/>
                <a:ea typeface="Source Sans Pro Light" panose="020B0403030403020204" pitchFamily="34" charset="0"/>
              </a:rPr>
              <a:t>both equally successful in completing tasks </a:t>
            </a:r>
            <a:r>
              <a:rPr lang="en-US" sz="1100" b="1" dirty="0">
                <a:solidFill>
                  <a:schemeClr val="accent2"/>
                </a:solidFill>
                <a:latin typeface="Source Sans Pro Light" panose="020B0403030403020204" pitchFamily="34" charset="0"/>
                <a:ea typeface="Source Sans Pro Light" panose="020B0403030403020204" pitchFamily="34" charset="0"/>
              </a:rPr>
              <a:t>(success rate comparison) </a:t>
            </a:r>
            <a:r>
              <a:rPr lang="en-US" sz="1100" dirty="0">
                <a:solidFill>
                  <a:schemeClr val="accent2"/>
                </a:solidFill>
                <a:latin typeface="Source Sans Pro Light" panose="020B0403030403020204" pitchFamily="34" charset="0"/>
                <a:ea typeface="Source Sans Pro Light" panose="020B0403030403020204" pitchFamily="34" charset="0"/>
              </a:rPr>
              <a:t>within the “Get benefits” and “My health” sections?  </a:t>
            </a:r>
          </a:p>
          <a:p>
            <a:pPr marL="0" lvl="0" indent="0" algn="l" rtl="0">
              <a:spcBef>
                <a:spcPts val="0"/>
              </a:spcBef>
              <a:spcAft>
                <a:spcPts val="0"/>
              </a:spcAft>
              <a:buNone/>
            </a:pPr>
            <a:endParaRPr lang="en-US"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6267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100" b="0" i="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Hypothesis: Moving supplemental content out of the “Get benefits” section and grouping information by core benefit offerings will help Veterans and family members more easily find information related to exploring and applying for benefits. </a:t>
            </a:r>
            <a:endParaRPr lang="en-US" sz="11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solidFill>
                  <a:schemeClr val="accent2"/>
                </a:solidFill>
                <a:latin typeface="Source Sans Pro Light" panose="020B0403030403020204" pitchFamily="34" charset="0"/>
                <a:ea typeface="Source Sans Pro Light" panose="020B0403030403020204" pitchFamily="34" charset="0"/>
              </a:rPr>
              <a:t>Did the changes improve or at least maintain the </a:t>
            </a:r>
            <a:r>
              <a:rPr lang="en-US" sz="1100" b="1" dirty="0">
                <a:solidFill>
                  <a:schemeClr val="accent2"/>
                </a:solidFill>
                <a:latin typeface="Source Sans Pro Light" panose="020B0403030403020204" pitchFamily="34" charset="0"/>
                <a:ea typeface="Source Sans Pro Light" panose="020B0403030403020204" pitchFamily="34" charset="0"/>
              </a:rPr>
              <a:t>success rates/direct success </a:t>
            </a:r>
            <a:r>
              <a:rPr lang="en-US" sz="1100" dirty="0">
                <a:solidFill>
                  <a:schemeClr val="accent2"/>
                </a:solidFill>
                <a:latin typeface="Source Sans Pro Light" panose="020B0403030403020204" pitchFamily="34" charset="0"/>
                <a:ea typeface="Source Sans Pro Light" panose="020B0403030403020204" pitchFamily="34" charset="0"/>
              </a:rPr>
              <a:t>of the tasks related to getting benefits?</a:t>
            </a:r>
          </a:p>
          <a:p>
            <a:pPr marL="171450" indent="-171450">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In the caregiver test,  were there fewer participants looking </a:t>
            </a:r>
            <a:r>
              <a:rPr lang="en-US" sz="1100" b="1" dirty="0">
                <a:solidFill>
                  <a:schemeClr val="accent2"/>
                </a:solidFill>
                <a:latin typeface="Source Sans Pro Light" panose="020B0403030403020204" pitchFamily="34" charset="0"/>
                <a:ea typeface="Source Sans Pro Light" panose="020B0403030403020204" pitchFamily="34" charset="0"/>
              </a:rPr>
              <a:t>(first path) </a:t>
            </a:r>
            <a:r>
              <a:rPr lang="en-US" sz="1100" dirty="0">
                <a:solidFill>
                  <a:schemeClr val="accent2"/>
                </a:solidFill>
                <a:latin typeface="Source Sans Pro Light" panose="020B0403030403020204" pitchFamily="34" charset="0"/>
                <a:ea typeface="Source Sans Pro Light" panose="020B0403030403020204" pitchFamily="34" charset="0"/>
              </a:rPr>
              <a:t>and selecting </a:t>
            </a:r>
            <a:r>
              <a:rPr lang="en-US" sz="1100" b="1" dirty="0">
                <a:solidFill>
                  <a:schemeClr val="accent2"/>
                </a:solidFill>
                <a:latin typeface="Source Sans Pro Light" panose="020B0403030403020204" pitchFamily="34" charset="0"/>
                <a:ea typeface="Source Sans Pro Light" panose="020B0403030403020204" pitchFamily="34" charset="0"/>
              </a:rPr>
              <a:t>(success rate)</a:t>
            </a:r>
            <a:r>
              <a:rPr lang="en-US" sz="1100" b="0" dirty="0">
                <a:solidFill>
                  <a:schemeClr val="accent2"/>
                </a:solidFill>
                <a:latin typeface="Source Sans Pro Light" panose="020B0403030403020204" pitchFamily="34" charset="0"/>
                <a:ea typeface="Source Sans Pro Light" panose="020B0403030403020204" pitchFamily="34" charset="0"/>
              </a:rPr>
              <a:t> </a:t>
            </a:r>
            <a:r>
              <a:rPr lang="en-US" sz="1100" dirty="0">
                <a:solidFill>
                  <a:schemeClr val="accent2"/>
                </a:solidFill>
                <a:latin typeface="Source Sans Pro Light" panose="020B0403030403020204" pitchFamily="34" charset="0"/>
                <a:ea typeface="Source Sans Pro Light" panose="020B0403030403020204" pitchFamily="34" charset="0"/>
              </a:rPr>
              <a:t>Veteran content for family/caregiver information? </a:t>
            </a: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0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100" dirty="0">
                <a:solidFill>
                  <a:schemeClr val="accent2"/>
                </a:solidFill>
                <a:latin typeface="Source Sans Pro Light" panose="020B0403030403020204" pitchFamily="34" charset="0"/>
                <a:ea typeface="Source Sans Pro Light" panose="020B0403030403020204" pitchFamily="34" charset="0"/>
              </a:rPr>
              <a:t>Hypothesis: </a:t>
            </a: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With a clearer </a:t>
            </a:r>
            <a:r>
              <a:rPr lang="en-US" sz="1100" dirty="0">
                <a:solidFill>
                  <a:schemeClr val="accent2"/>
                </a:solidFill>
                <a:latin typeface="Source Sans Pro Light" panose="020B0403030403020204" pitchFamily="34" charset="0"/>
                <a:ea typeface="Source Sans Pro Light" panose="020B0403030403020204" pitchFamily="34" charset="0"/>
                <a:cs typeface="+mn-cs"/>
              </a:rPr>
              <a:t>hub name, f</a:t>
            </a: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amily members and caregivers will prefer to find information related to exploring and applying for health care for themselves, as well as tasks related to managing their own health benefits, within the “Family and caregiver” benefit hub. </a:t>
            </a:r>
          </a:p>
          <a:p>
            <a:pPr marL="171450" indent="-171450">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Did participants in the family/caregiver test more often look within</a:t>
            </a:r>
            <a:r>
              <a:rPr lang="en-US" sz="1100" b="1" dirty="0">
                <a:solidFill>
                  <a:schemeClr val="accent2"/>
                </a:solidFill>
                <a:latin typeface="Source Sans Pro Light" panose="020B0403030403020204" pitchFamily="34" charset="0"/>
                <a:ea typeface="Source Sans Pro Light" panose="020B0403030403020204" pitchFamily="34" charset="0"/>
              </a:rPr>
              <a:t> (first click, paths) </a:t>
            </a:r>
            <a:r>
              <a:rPr lang="en-US" sz="1100" dirty="0">
                <a:solidFill>
                  <a:schemeClr val="accent2"/>
                </a:solidFill>
                <a:latin typeface="Source Sans Pro Light" panose="020B0403030403020204" pitchFamily="34" charset="0"/>
                <a:ea typeface="Source Sans Pro Light" panose="020B0403030403020204" pitchFamily="34" charset="0"/>
              </a:rPr>
              <a:t>the “Family and caregiver” hub to complete tasks specific to their own benefits rather than the sections of the “Health care” hub?</a:t>
            </a: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5491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sz="1100" dirty="0">
              <a:solidFill>
                <a:schemeClr val="accent2"/>
              </a:solidFill>
              <a:latin typeface="Source Sans Pro Light" panose="020B0403030403020204" pitchFamily="34" charset="0"/>
              <a:ea typeface="Source Sans Pro Light" panose="020B0403030403020204" pitchFamily="34" charset="0"/>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9669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100" dirty="0">
                <a:solidFill>
                  <a:schemeClr val="accent2"/>
                </a:solidFill>
                <a:latin typeface="Source Sans Pro Light" panose="020B0403030403020204" pitchFamily="34" charset="0"/>
                <a:ea typeface="Source Sans Pro Light" panose="020B0403030403020204" pitchFamily="34" charset="0"/>
              </a:rPr>
              <a:t>Hypothesis: </a:t>
            </a:r>
            <a:r>
              <a:rPr lang="en-US" sz="11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Participants will look in “Health history” to answer general questions about their health instead of looking to download their entire health record. </a:t>
            </a:r>
            <a:endParaRPr lang="en-US" sz="1100" dirty="0">
              <a:solidFill>
                <a:schemeClr val="accent2"/>
              </a:solidFill>
              <a:latin typeface="Source Sans Pro Light" panose="020B0403030403020204" pitchFamily="34" charset="0"/>
              <a:ea typeface="Source Sans Pro Light" panose="020B0403030403020204" pitchFamily="34" charset="0"/>
            </a:endParaRPr>
          </a:p>
          <a:p>
            <a:pPr marL="171450" indent="-171450">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Did participants primarily look </a:t>
            </a:r>
            <a:r>
              <a:rPr lang="en-US" sz="1100" b="1" dirty="0">
                <a:solidFill>
                  <a:schemeClr val="accent2"/>
                </a:solidFill>
                <a:latin typeface="Source Sans Pro Light" panose="020B0403030403020204" pitchFamily="34" charset="0"/>
                <a:ea typeface="Source Sans Pro Light" panose="020B0403030403020204" pitchFamily="34" charset="0"/>
              </a:rPr>
              <a:t>(first click) </a:t>
            </a:r>
            <a:r>
              <a:rPr lang="en-US" sz="1100" dirty="0">
                <a:solidFill>
                  <a:schemeClr val="accent2"/>
                </a:solidFill>
                <a:latin typeface="Source Sans Pro Light" panose="020B0403030403020204" pitchFamily="34" charset="0"/>
                <a:ea typeface="Source Sans Pro Light" panose="020B0403030403020204" pitchFamily="34" charset="0"/>
              </a:rPr>
              <a:t>within “Health history” to answer general health data questions more so than the “Medical records” option?</a:t>
            </a:r>
          </a:p>
          <a:p>
            <a:pPr marL="171450" indent="-171450">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Did participants more often select options </a:t>
            </a:r>
            <a:r>
              <a:rPr lang="en-US" sz="1100" b="1" dirty="0">
                <a:solidFill>
                  <a:schemeClr val="accent2"/>
                </a:solidFill>
                <a:latin typeface="Source Sans Pro Light" panose="020B0403030403020204" pitchFamily="34" charset="0"/>
                <a:ea typeface="Source Sans Pro Light" panose="020B0403030403020204" pitchFamily="34" charset="0"/>
              </a:rPr>
              <a:t>(top destinations) </a:t>
            </a:r>
            <a:r>
              <a:rPr lang="en-US" sz="1100" dirty="0">
                <a:solidFill>
                  <a:schemeClr val="accent2"/>
                </a:solidFill>
                <a:latin typeface="Source Sans Pro Light" panose="020B0403030403020204" pitchFamily="34" charset="0"/>
                <a:ea typeface="Source Sans Pro Light" panose="020B0403030403020204" pitchFamily="34" charset="0"/>
              </a:rPr>
              <a:t>outside of downloading their medical record to complete tasks related to their health?</a:t>
            </a:r>
          </a:p>
          <a:p>
            <a:pPr marL="0" lvl="0" indent="0" algn="l" rtl="0">
              <a:spcBef>
                <a:spcPts val="0"/>
              </a:spcBef>
              <a:spcAft>
                <a:spcPts val="0"/>
              </a:spcAft>
              <a:buNone/>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6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937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dirty="0">
              <a:solidFill>
                <a:schemeClr val="accent2"/>
              </a:solidFill>
              <a:latin typeface="Source Sans Pro Light" panose="020B0403030403020204" pitchFamily="34" charset="0"/>
              <a:ea typeface="Source Sans Pro Light" panose="020B0403030403020204" pitchFamily="34" charset="0"/>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78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360b30891_0_5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e360b30891_0_5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97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47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a21743f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
        <p:nvSpPr>
          <p:cNvPr id="150" name="Google Shape;150;ge2a2174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280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29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comparing results, a 10% threshold is used to ensure we are identifying differences that indicate a trend versus those as a result of 1-2 participants.</a:t>
            </a: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734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It is expected that those participants not enrolled in VA health care would have somewhat lower success rates given less familiarity with the benefit and information.  </a:t>
            </a: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399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540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943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873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645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It is expected that those participants not enrolled in VA health care would have somewhat lower success rates given less familiarity with the benefit and information.  </a:t>
            </a: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4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It is expected that those participants not enrolled in VA health care would have somewhat lower success rates given less familiarity with the benefit and information.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65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9885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Original hypothesis wording:</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Veterans who have health care benefits account will go to My Health directly for finding information and managing health instead of browsing on VA.gov.</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Grouping and prioritizing all health care benefits programs (such as mental health and dental insurance) will help Veterans and caregivers and families easily find benefits information for their needs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Viewing popular categories for medical records instead of downloading the full records will help Veterans quickly locate their health information.</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Families and caregivers will prefer to find their benefits under family hub.</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sz="1100" b="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endParaRP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83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14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75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2a21743f5_0_1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e2a21743f5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98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e2a21743f5_0_1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e2a21743f5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6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ctr" rtl="0">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 name="Google Shape;11;p2"/>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457200" lvl="0"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 name="Google Shape;12;p2"/>
          <p:cNvSpPr txBox="1">
            <a:spLocks noGrp="1"/>
          </p:cNvSpPr>
          <p:nvPr>
            <p:ph type="sldNum" idx="12"/>
          </p:nvPr>
        </p:nvSpPr>
        <p:spPr>
          <a:xfrm>
            <a:off x="6346896" y="4663388"/>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5" name="Google Shape;55;p1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56" name="Google Shape;56;p11"/>
          <p:cNvSpPr txBox="1">
            <a:spLocks noGrp="1"/>
          </p:cNvSpPr>
          <p:nvPr>
            <p:ph type="body" idx="1"/>
          </p:nvPr>
        </p:nvSpPr>
        <p:spPr>
          <a:xfrm>
            <a:off x="457200" y="1144190"/>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7" name="Google Shape;57;p1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0" name="Google Shape;60;p12"/>
          <p:cNvSpPr txBox="1">
            <a:spLocks noGrp="1"/>
          </p:cNvSpPr>
          <p:nvPr>
            <p:ph type="body" idx="1"/>
          </p:nvPr>
        </p:nvSpPr>
        <p:spPr>
          <a:xfrm>
            <a:off x="457200" y="1856789"/>
            <a:ext cx="2743200" cy="27522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1" name="Google Shape;61;p1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5" name="Google Shape;65;p13"/>
          <p:cNvSpPr txBox="1">
            <a:spLocks noGrp="1"/>
          </p:cNvSpPr>
          <p:nvPr>
            <p:ph type="body" idx="1"/>
          </p:nvPr>
        </p:nvSpPr>
        <p:spPr>
          <a:xfrm>
            <a:off x="457200" y="1856789"/>
            <a:ext cx="2743200" cy="27522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6" name="Google Shape;66;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67" name="Google Shape;67;p1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0" name="Google Shape;70;p14"/>
          <p:cNvSpPr txBox="1">
            <a:spLocks noGrp="1"/>
          </p:cNvSpPr>
          <p:nvPr>
            <p:ph type="body" idx="1"/>
          </p:nvPr>
        </p:nvSpPr>
        <p:spPr>
          <a:xfrm>
            <a:off x="457200" y="1856790"/>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1" name="Google Shape;71;p1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72" name="Google Shape;72;p14"/>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5" name="Google Shape;75;p15"/>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6" name="Google Shape;76;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0" name="Google Shape;80;p16"/>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1" name="Google Shape;81;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82" name="Google Shape;82;p16"/>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5" name="Google Shape;85;p17"/>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6" name="Google Shape;86;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7"/>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0" name="Google Shape;90;p18"/>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1" name="Google Shape;91;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92" name="Google Shape;92;p18"/>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5" name="Google Shape;95;p19"/>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0" name="Google Shape;100;p20"/>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02" name="Google Shape;102;p20"/>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5" name="Google Shape;105;p21"/>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6" name="Google Shape;106;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0" name="Google Shape;110;p22"/>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1" name="Google Shape;111;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title"/>
          </p:nvPr>
        </p:nvSpPr>
        <p:spPr>
          <a:xfrm>
            <a:off x="457202" y="514352"/>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6" name="Google Shape;116;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7" name="Google Shape;117;p23"/>
          <p:cNvSpPr txBox="1">
            <a:spLocks noGrp="1"/>
          </p:cNvSpPr>
          <p:nvPr>
            <p:ph type="body" idx="1"/>
          </p:nvPr>
        </p:nvSpPr>
        <p:spPr>
          <a:xfrm>
            <a:off x="457201" y="1276350"/>
            <a:ext cx="49947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8" name="Google Shape;118;p23"/>
          <p:cNvSpPr txBox="1">
            <a:spLocks noGrp="1"/>
          </p:cNvSpPr>
          <p:nvPr>
            <p:ph type="body" idx="2"/>
          </p:nvPr>
        </p:nvSpPr>
        <p:spPr>
          <a:xfrm>
            <a:off x="457199"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4"/>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22" name="Google Shape;122;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3" name="Google Shape;123;p24"/>
          <p:cNvSpPr txBox="1">
            <a:spLocks noGrp="1"/>
          </p:cNvSpPr>
          <p:nvPr>
            <p:ph type="body" idx="1"/>
          </p:nvPr>
        </p:nvSpPr>
        <p:spPr>
          <a:xfrm>
            <a:off x="457200" y="1276350"/>
            <a:ext cx="3962400" cy="3352800"/>
          </a:xfrm>
          <a:prstGeom prst="rect">
            <a:avLst/>
          </a:prstGeom>
          <a:noFill/>
          <a:ln>
            <a:noFill/>
          </a:ln>
        </p:spPr>
        <p:txBody>
          <a:bodyPr spcFirstLastPara="1" wrap="square" lIns="34275" tIns="34275" rIns="34275" bIns="34275" anchor="t" anchorCtr="0">
            <a:noAutofit/>
          </a:bodyPr>
          <a:lstStyle>
            <a:lvl1pPr marL="457200" lvl="0"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marL="914400" lvl="1"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marL="1371600" lvl="2"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marL="1828800" lvl="3"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marL="2286000" lvl="4"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4" name="Google Shape;124;p24"/>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8" name="Google Shape;128;p25"/>
          <p:cNvSpPr txBox="1">
            <a:spLocks noGrp="1"/>
          </p:cNvSpPr>
          <p:nvPr>
            <p:ph type="body" idx="1"/>
          </p:nvPr>
        </p:nvSpPr>
        <p:spPr>
          <a:xfrm>
            <a:off x="3692323" y="514350"/>
            <a:ext cx="49947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9" name="Google Shape;129;p25"/>
          <p:cNvSpPr txBox="1">
            <a:spLocks noGrp="1"/>
          </p:cNvSpPr>
          <p:nvPr>
            <p:ph type="title"/>
          </p:nvPr>
        </p:nvSpPr>
        <p:spPr>
          <a:xfrm>
            <a:off x="457200" y="514350"/>
            <a:ext cx="25719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30" name="Google Shape;130;p25"/>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
          <p:cNvSpPr txBox="1">
            <a:spLocks noGrp="1"/>
          </p:cNvSpPr>
          <p:nvPr>
            <p:ph type="title"/>
          </p:nvPr>
        </p:nvSpPr>
        <p:spPr>
          <a:xfrm>
            <a:off x="457202" y="514351"/>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1" name="Google Shape;21;p4"/>
          <p:cNvSpPr txBox="1">
            <a:spLocks noGrp="1"/>
          </p:cNvSpPr>
          <p:nvPr>
            <p:ph type="dt" idx="10"/>
          </p:nvPr>
        </p:nvSpPr>
        <p:spPr>
          <a:xfrm>
            <a:off x="45720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3048000" y="4767263"/>
            <a:ext cx="2403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txBox="1">
            <a:spLocks noGrp="1"/>
          </p:cNvSpPr>
          <p:nvPr>
            <p:ph type="body" idx="1"/>
          </p:nvPr>
        </p:nvSpPr>
        <p:spPr>
          <a:xfrm>
            <a:off x="457200" y="1276350"/>
            <a:ext cx="4994700" cy="3352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5" name="Google Shape;25;p4"/>
          <p:cNvSpPr txBox="1">
            <a:spLocks noGrp="1"/>
          </p:cNvSpPr>
          <p:nvPr>
            <p:ph type="body" idx="2"/>
          </p:nvPr>
        </p:nvSpPr>
        <p:spPr>
          <a:xfrm>
            <a:off x="457200"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chemeClr val="dk2"/>
              </a:buClr>
              <a:buSzPts val="1200"/>
              <a:buFont typeface="Source Sans Pro"/>
              <a:buNone/>
              <a:defRPr sz="1200" b="1" cap="none">
                <a:solidFill>
                  <a:schemeClr val="dk2"/>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000"/>
              <a:buFont typeface="Avenir"/>
              <a:buNone/>
              <a:defRPr sz="1000"/>
            </a:lvl2pPr>
            <a:lvl3pPr marL="1371600" lvl="2" indent="-228600" algn="l" rtl="0">
              <a:lnSpc>
                <a:spcPct val="120000"/>
              </a:lnSpc>
              <a:spcBef>
                <a:spcPts val="600"/>
              </a:spcBef>
              <a:spcAft>
                <a:spcPts val="0"/>
              </a:spcAft>
              <a:buClr>
                <a:srgbClr val="454454"/>
              </a:buClr>
              <a:buSzPts val="1000"/>
              <a:buFont typeface="Avenir"/>
              <a:buNone/>
              <a:defRPr sz="1000"/>
            </a:lvl3pPr>
            <a:lvl4pPr marL="1828800" lvl="3" indent="-228600" algn="l" rtl="0">
              <a:lnSpc>
                <a:spcPct val="120000"/>
              </a:lnSpc>
              <a:spcBef>
                <a:spcPts val="600"/>
              </a:spcBef>
              <a:spcAft>
                <a:spcPts val="0"/>
              </a:spcAft>
              <a:buClr>
                <a:srgbClr val="454454"/>
              </a:buClr>
              <a:buSzPts val="1000"/>
              <a:buFont typeface="Avenir"/>
              <a:buNone/>
              <a:defRPr sz="1000"/>
            </a:lvl4pPr>
            <a:lvl5pPr marL="2286000" lvl="4" indent="-228600" algn="l" rtl="0">
              <a:lnSpc>
                <a:spcPct val="120000"/>
              </a:lnSpc>
              <a:spcBef>
                <a:spcPts val="600"/>
              </a:spcBef>
              <a:spcAft>
                <a:spcPts val="0"/>
              </a:spcAft>
              <a:buClr>
                <a:srgbClr val="454454"/>
              </a:buClr>
              <a:buSzPts val="1000"/>
              <a:buFont typeface="Avenir"/>
              <a:buNone/>
              <a:defRPr sz="1000"/>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6" name="Google Shape;26;p4"/>
          <p:cNvSpPr txBox="1">
            <a:spLocks noGrp="1"/>
          </p:cNvSpPr>
          <p:nvPr>
            <p:ph type="body" idx="3"/>
          </p:nvPr>
        </p:nvSpPr>
        <p:spPr>
          <a:xfrm>
            <a:off x="6096001" y="514350"/>
            <a:ext cx="25908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chemeClr val="dk1"/>
              </a:buClr>
              <a:buSzPts val="2800"/>
              <a:buFont typeface="Avenir"/>
              <a:buNone/>
              <a:defRPr>
                <a:solidFill>
                  <a:schemeClr val="dk1"/>
                </a:solidFill>
              </a:defRPr>
            </a:lvl1pPr>
            <a:lvl2pPr marL="914400" lvl="1" indent="-228600" algn="l" rtl="0">
              <a:lnSpc>
                <a:spcPct val="120000"/>
              </a:lnSpc>
              <a:spcBef>
                <a:spcPts val="600"/>
              </a:spcBef>
              <a:spcAft>
                <a:spcPts val="0"/>
              </a:spcAft>
              <a:buClr>
                <a:schemeClr val="dk1"/>
              </a:buClr>
              <a:buSzPts val="2800"/>
              <a:buFont typeface="Avenir"/>
              <a:buNone/>
              <a:defRPr>
                <a:solidFill>
                  <a:schemeClr val="dk1"/>
                </a:solidFill>
              </a:defRPr>
            </a:lvl2pPr>
            <a:lvl3pPr marL="1371600" lvl="2" indent="-228600" algn="l" rtl="0">
              <a:lnSpc>
                <a:spcPct val="120000"/>
              </a:lnSpc>
              <a:spcBef>
                <a:spcPts val="600"/>
              </a:spcBef>
              <a:spcAft>
                <a:spcPts val="0"/>
              </a:spcAft>
              <a:buClr>
                <a:schemeClr val="dk1"/>
              </a:buClr>
              <a:buSzPts val="2800"/>
              <a:buFont typeface="Avenir"/>
              <a:buNone/>
              <a:defRPr>
                <a:solidFill>
                  <a:schemeClr val="dk1"/>
                </a:solidFill>
              </a:defRPr>
            </a:lvl3pPr>
            <a:lvl4pPr marL="1828800" lvl="3" indent="-228600" algn="l" rtl="0">
              <a:lnSpc>
                <a:spcPct val="120000"/>
              </a:lnSpc>
              <a:spcBef>
                <a:spcPts val="600"/>
              </a:spcBef>
              <a:spcAft>
                <a:spcPts val="0"/>
              </a:spcAft>
              <a:buClr>
                <a:schemeClr val="dk1"/>
              </a:buClr>
              <a:buSzPts val="2800"/>
              <a:buFont typeface="Avenir"/>
              <a:buNone/>
              <a:defRPr>
                <a:solidFill>
                  <a:schemeClr val="dk1"/>
                </a:solidFill>
              </a:defRPr>
            </a:lvl4pPr>
            <a:lvl5pPr marL="2286000" lvl="4" indent="-228600" algn="l" rtl="0">
              <a:lnSpc>
                <a:spcPct val="120000"/>
              </a:lnSpc>
              <a:spcBef>
                <a:spcPts val="600"/>
              </a:spcBef>
              <a:spcAft>
                <a:spcPts val="0"/>
              </a:spcAft>
              <a:buClr>
                <a:schemeClr val="dk1"/>
              </a:buClr>
              <a:buSzPts val="2800"/>
              <a:buFont typeface="Avenir"/>
              <a:buNone/>
              <a:defRPr>
                <a:solidFill>
                  <a:schemeClr val="dk1"/>
                </a:solidFill>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34" name="Google Shape;34;p6"/>
          <p:cNvSpPr txBox="1">
            <a:spLocks noGrp="1"/>
          </p:cNvSpPr>
          <p:nvPr>
            <p:ph type="body" idx="1"/>
          </p:nvPr>
        </p:nvSpPr>
        <p:spPr>
          <a:xfrm>
            <a:off x="457200" y="1856790"/>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5" name="Google Shape;35;p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2" name="Google Shape;42;p8"/>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45" name="Google Shape;45;p9"/>
          <p:cNvSpPr txBox="1">
            <a:spLocks noGrp="1"/>
          </p:cNvSpPr>
          <p:nvPr>
            <p:ph type="body" idx="1"/>
          </p:nvPr>
        </p:nvSpPr>
        <p:spPr>
          <a:xfrm>
            <a:off x="457200" y="1276351"/>
            <a:ext cx="75438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46" name="Google Shape;46;p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7" name="Google Shape;47;p9"/>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0" name="Google Shape;50;p1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0"/>
          <p:cNvSpPr txBox="1">
            <a:spLocks noGrp="1"/>
          </p:cNvSpPr>
          <p:nvPr>
            <p:ph type="body" idx="1"/>
          </p:nvPr>
        </p:nvSpPr>
        <p:spPr>
          <a:xfrm>
            <a:off x="457200" y="1144191"/>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2" name="Google Shape;52;p10"/>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8" name="Google Shape;8;p1"/>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6767313" y="4520967"/>
            <a:ext cx="1919475" cy="427383"/>
          </a:xfrm>
          <a:prstGeom prst="rect">
            <a:avLst/>
          </a:prstGeom>
          <a:noFill/>
          <a:ln>
            <a:noFill/>
          </a:ln>
        </p:spPr>
      </p:pic>
      <p:sp>
        <p:nvSpPr>
          <p:cNvPr id="138" name="Google Shape;138;p27"/>
          <p:cNvSpPr txBox="1">
            <a:spLocks noGrp="1"/>
          </p:cNvSpPr>
          <p:nvPr>
            <p:ph type="title"/>
          </p:nvPr>
        </p:nvSpPr>
        <p:spPr>
          <a:xfrm>
            <a:off x="457194" y="1942000"/>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solidFill>
                  <a:srgbClr val="FFFFFF"/>
                </a:solidFill>
              </a:rPr>
              <a:t>MHV on VA.gov</a:t>
            </a:r>
            <a:endParaRPr b="1" dirty="0">
              <a:solidFill>
                <a:srgbClr val="FFFFFF"/>
              </a:solidFill>
            </a:endParaRPr>
          </a:p>
        </p:txBody>
      </p:sp>
      <p:sp>
        <p:nvSpPr>
          <p:cNvPr id="139" name="Google Shape;139;p27"/>
          <p:cNvSpPr txBox="1">
            <a:spLocks noGrp="1"/>
          </p:cNvSpPr>
          <p:nvPr>
            <p:ph type="title"/>
          </p:nvPr>
        </p:nvSpPr>
        <p:spPr>
          <a:xfrm>
            <a:off x="457194" y="2571779"/>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dirty="0">
                <a:solidFill>
                  <a:srgbClr val="FFFFFF"/>
                </a:solidFill>
                <a:latin typeface="Source Sans Pro"/>
                <a:ea typeface="Source Sans Pro"/>
                <a:cs typeface="Source Sans Pro"/>
                <a:sym typeface="Source Sans Pro"/>
              </a:rPr>
              <a:t>IA testing – Round 2</a:t>
            </a:r>
            <a:endParaRPr sz="2400" dirty="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TextBox 6">
            <a:extLst>
              <a:ext uri="{FF2B5EF4-FFF2-40B4-BE49-F238E27FC236}">
                <a16:creationId xmlns:a16="http://schemas.microsoft.com/office/drawing/2014/main" id="{772B190F-4729-4128-83DA-57C4DD10C471}"/>
              </a:ext>
            </a:extLst>
          </p:cNvPr>
          <p:cNvSpPr txBox="1"/>
          <p:nvPr/>
        </p:nvSpPr>
        <p:spPr>
          <a:xfrm>
            <a:off x="457193" y="702199"/>
            <a:ext cx="8229593" cy="1923604"/>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Both Veterans enrolled in VA health care and Veterans not enrolled in VA health care had similar task success rates (within 20%*) in 9/12 tasks, and 6/12 tasks had success rates &gt; 70%</a:t>
            </a:r>
          </a:p>
          <a:p>
            <a:pPr marL="91440" lvl="1"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Veterans not enrolled in VA health care had significantly lower task success in tasks for mental health, community care, and labs and tests</a:t>
            </a:r>
          </a:p>
          <a:p>
            <a:pPr marL="365760" lvl="1"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For the mental health task, Veterans not enrolled in VA health care were divided in where they navigated first – Get health care benefits, My health, More resources and support - resulting in varied navigational paths and answers, whereas almost all Veterans enrolled in health care went directly to “Get health care benefits” and selected the correct answer</a:t>
            </a:r>
          </a:p>
          <a:p>
            <a:pPr marL="365760" lvl="1"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For the Community care task, 31% of Veterans not enrolled in VA health care incorrectly selected “Types of care” within the “Get health care benefits” spoke – this audience may be less familiar with the concept of community care</a:t>
            </a:r>
          </a:p>
          <a:p>
            <a:pPr marL="365760" lvl="1"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For the labs and tests tasks, 20% of Veterans not enrolled in VA health care selected options within “Messages” and “Appointments”</a:t>
            </a:r>
          </a:p>
        </p:txBody>
      </p:sp>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353654" cy="381195"/>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1: Veterans completed tasks successfully regardless of their VA health care enrollment status</a:t>
            </a:r>
            <a:endParaRPr sz="1600" b="1" dirty="0">
              <a:latin typeface="Source Sans Pro Light" panose="020B0403030403020204" pitchFamily="34" charset="0"/>
              <a:ea typeface="Source Sans Pro Light" panose="020B0403030403020204" pitchFamily="34" charset="0"/>
            </a:endParaRPr>
          </a:p>
        </p:txBody>
      </p:sp>
      <p:graphicFrame>
        <p:nvGraphicFramePr>
          <p:cNvPr id="9" name="Table 4">
            <a:extLst>
              <a:ext uri="{FF2B5EF4-FFF2-40B4-BE49-F238E27FC236}">
                <a16:creationId xmlns:a16="http://schemas.microsoft.com/office/drawing/2014/main" id="{23CD63CA-9AE1-4199-B080-6DD89CBBC8F6}"/>
              </a:ext>
            </a:extLst>
          </p:cNvPr>
          <p:cNvGraphicFramePr>
            <a:graphicFrameLocks noGrp="1"/>
          </p:cNvGraphicFramePr>
          <p:nvPr>
            <p:extLst>
              <p:ext uri="{D42A27DB-BD31-4B8C-83A1-F6EECF244321}">
                <p14:modId xmlns:p14="http://schemas.microsoft.com/office/powerpoint/2010/main" val="3050625177"/>
              </p:ext>
            </p:extLst>
          </p:nvPr>
        </p:nvGraphicFramePr>
        <p:xfrm>
          <a:off x="588945" y="2571749"/>
          <a:ext cx="3851304" cy="1819593"/>
        </p:xfrm>
        <a:graphic>
          <a:graphicData uri="http://schemas.openxmlformats.org/drawingml/2006/table">
            <a:tbl>
              <a:tblPr firstRow="1">
                <a:tableStyleId>{5202B0CA-FC54-4496-8BCA-5EF66A818D29}</a:tableStyleId>
              </a:tblPr>
              <a:tblGrid>
                <a:gridCol w="1028065">
                  <a:extLst>
                    <a:ext uri="{9D8B030D-6E8A-4147-A177-3AD203B41FA5}">
                      <a16:colId xmlns:a16="http://schemas.microsoft.com/office/drawing/2014/main" val="2153490572"/>
                    </a:ext>
                  </a:extLst>
                </a:gridCol>
                <a:gridCol w="860982">
                  <a:extLst>
                    <a:ext uri="{9D8B030D-6E8A-4147-A177-3AD203B41FA5}">
                      <a16:colId xmlns:a16="http://schemas.microsoft.com/office/drawing/2014/main" val="949357103"/>
                    </a:ext>
                  </a:extLst>
                </a:gridCol>
                <a:gridCol w="958934">
                  <a:extLst>
                    <a:ext uri="{9D8B030D-6E8A-4147-A177-3AD203B41FA5}">
                      <a16:colId xmlns:a16="http://schemas.microsoft.com/office/drawing/2014/main" val="439814280"/>
                    </a:ext>
                  </a:extLst>
                </a:gridCol>
                <a:gridCol w="1003323">
                  <a:extLst>
                    <a:ext uri="{9D8B030D-6E8A-4147-A177-3AD203B41FA5}">
                      <a16:colId xmlns:a16="http://schemas.microsoft.com/office/drawing/2014/main" val="272663861"/>
                    </a:ext>
                  </a:extLst>
                </a:gridCol>
              </a:tblGrid>
              <a:tr h="371475">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tasks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All Veterans (48)</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900" b="1" dirty="0">
                          <a:solidFill>
                            <a:srgbClr val="FFFFFF"/>
                          </a:solidFill>
                          <a:latin typeface="Source Sans Pro Light" panose="020B0403030403020204" pitchFamily="34" charset="0"/>
                          <a:ea typeface="Source Sans Pro Light" panose="020B0403030403020204" pitchFamily="34" charset="0"/>
                        </a:rPr>
                        <a:t>(22)</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900" b="1" dirty="0">
                          <a:solidFill>
                            <a:srgbClr val="FFFFFF"/>
                          </a:solidFill>
                          <a:latin typeface="Source Sans Pro Light" panose="020B0403030403020204" pitchFamily="34" charset="0"/>
                          <a:ea typeface="Source Sans Pro Light" panose="020B0403030403020204" pitchFamily="34" charset="0"/>
                        </a:rPr>
                        <a:t>(26)</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Eligibility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85%</a:t>
                      </a: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95%</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Apply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79%</a:t>
                      </a: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86%</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90%</a:t>
                      </a: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95%</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60442005"/>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 88%</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100%</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37791599"/>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Copay rates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50%</a:t>
                      </a: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45%</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3610133"/>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Community care</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23%</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36% </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3946631321"/>
                  </a:ext>
                </a:extLst>
              </a:tr>
            </a:tbl>
          </a:graphicData>
        </a:graphic>
      </p:graphicFrame>
      <p:graphicFrame>
        <p:nvGraphicFramePr>
          <p:cNvPr id="10" name="Table 4">
            <a:extLst>
              <a:ext uri="{FF2B5EF4-FFF2-40B4-BE49-F238E27FC236}">
                <a16:creationId xmlns:a16="http://schemas.microsoft.com/office/drawing/2014/main" id="{EAB49B9D-FE63-48B7-84B6-493E70C3131C}"/>
              </a:ext>
            </a:extLst>
          </p:cNvPr>
          <p:cNvGraphicFramePr>
            <a:graphicFrameLocks noGrp="1"/>
          </p:cNvGraphicFramePr>
          <p:nvPr>
            <p:extLst>
              <p:ext uri="{D42A27DB-BD31-4B8C-83A1-F6EECF244321}">
                <p14:modId xmlns:p14="http://schemas.microsoft.com/office/powerpoint/2010/main" val="2211700357"/>
              </p:ext>
            </p:extLst>
          </p:nvPr>
        </p:nvGraphicFramePr>
        <p:xfrm>
          <a:off x="4572000" y="2571750"/>
          <a:ext cx="3851304" cy="1819593"/>
        </p:xfrm>
        <a:graphic>
          <a:graphicData uri="http://schemas.openxmlformats.org/drawingml/2006/table">
            <a:tbl>
              <a:tblPr firstRow="1">
                <a:tableStyleId>{5202B0CA-FC54-4496-8BCA-5EF66A818D29}</a:tableStyleId>
              </a:tblPr>
              <a:tblGrid>
                <a:gridCol w="1028065">
                  <a:extLst>
                    <a:ext uri="{9D8B030D-6E8A-4147-A177-3AD203B41FA5}">
                      <a16:colId xmlns:a16="http://schemas.microsoft.com/office/drawing/2014/main" val="2153490572"/>
                    </a:ext>
                  </a:extLst>
                </a:gridCol>
                <a:gridCol w="843265">
                  <a:extLst>
                    <a:ext uri="{9D8B030D-6E8A-4147-A177-3AD203B41FA5}">
                      <a16:colId xmlns:a16="http://schemas.microsoft.com/office/drawing/2014/main" val="949357103"/>
                    </a:ext>
                  </a:extLst>
                </a:gridCol>
                <a:gridCol w="976651">
                  <a:extLst>
                    <a:ext uri="{9D8B030D-6E8A-4147-A177-3AD203B41FA5}">
                      <a16:colId xmlns:a16="http://schemas.microsoft.com/office/drawing/2014/main" val="439814280"/>
                    </a:ext>
                  </a:extLst>
                </a:gridCol>
                <a:gridCol w="1003323">
                  <a:extLst>
                    <a:ext uri="{9D8B030D-6E8A-4147-A177-3AD203B41FA5}">
                      <a16:colId xmlns:a16="http://schemas.microsoft.com/office/drawing/2014/main" val="272663861"/>
                    </a:ext>
                  </a:extLst>
                </a:gridCol>
              </a:tblGrid>
              <a:tr h="371475">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tasks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All Veterans (48)</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900" b="1" dirty="0">
                          <a:solidFill>
                            <a:srgbClr val="FFFFFF"/>
                          </a:solidFill>
                          <a:latin typeface="Source Sans Pro Light" panose="020B0403030403020204" pitchFamily="34" charset="0"/>
                          <a:ea typeface="Source Sans Pro Light" panose="020B0403030403020204" pitchFamily="34" charset="0"/>
                        </a:rPr>
                        <a:t>(22)</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900" b="1" dirty="0">
                          <a:solidFill>
                            <a:srgbClr val="FFFFFF"/>
                          </a:solidFill>
                          <a:latin typeface="Source Sans Pro Light" panose="020B0403030403020204" pitchFamily="34" charset="0"/>
                          <a:ea typeface="Source Sans Pro Light" panose="020B0403030403020204" pitchFamily="34" charset="0"/>
                        </a:rPr>
                        <a:t>(26)</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41353">
                <a:tc>
                  <a:txBody>
                    <a:bodyPr/>
                    <a:lstStyle/>
                    <a:p>
                      <a:pPr algn="l"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Medical records</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71%</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73%</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0242377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Copay bill </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67%</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68%</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3669658"/>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Prescriptions</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85%</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86%</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85%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863354399"/>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Appointments </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81%</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86%</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6538537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Labs and tests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81%</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rPr>
                        <a:t>100%</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063587108"/>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Travel pay</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52%</a:t>
                      </a:r>
                      <a:endPar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55%</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50%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74978223"/>
                  </a:ext>
                </a:extLst>
              </a:tr>
            </a:tbl>
          </a:graphicData>
        </a:graphic>
      </p:graphicFrame>
      <p:sp>
        <p:nvSpPr>
          <p:cNvPr id="14" name="TextBox 13">
            <a:extLst>
              <a:ext uri="{FF2B5EF4-FFF2-40B4-BE49-F238E27FC236}">
                <a16:creationId xmlns:a16="http://schemas.microsoft.com/office/drawing/2014/main" id="{5A615077-17C3-4795-AC1F-5EF46D6E361A}"/>
              </a:ext>
            </a:extLst>
          </p:cNvPr>
          <p:cNvSpPr txBox="1"/>
          <p:nvPr/>
        </p:nvSpPr>
        <p:spPr>
          <a:xfrm>
            <a:off x="457193" y="4461098"/>
            <a:ext cx="6217927" cy="338554"/>
          </a:xfrm>
          <a:prstGeom prst="rect">
            <a:avLst/>
          </a:prstGeom>
          <a:noFill/>
        </p:spPr>
        <p:txBody>
          <a:bodyPr wrap="square">
            <a:spAutoFit/>
          </a:bodyPr>
          <a:lstStyle/>
          <a:p>
            <a:pPr lvl="1"/>
            <a:r>
              <a:rPr lang="en-US" sz="800" i="1" dirty="0">
                <a:solidFill>
                  <a:schemeClr val="accent2"/>
                </a:solidFill>
                <a:latin typeface="Source Sans Pro Light" panose="020B0403030403020204" pitchFamily="34" charset="0"/>
                <a:ea typeface="Source Sans Pro Light" panose="020B0403030403020204" pitchFamily="34" charset="0"/>
              </a:rPr>
              <a:t>* It was assumed that Veterans not enrolled in health care would have slightly lower task success rates (within 20%) due to experience and knowledge of the benefit and information</a:t>
            </a:r>
          </a:p>
        </p:txBody>
      </p:sp>
    </p:spTree>
    <p:extLst>
      <p:ext uri="{BB962C8B-B14F-4D97-AF65-F5344CB8AC3E}">
        <p14:creationId xmlns:p14="http://schemas.microsoft.com/office/powerpoint/2010/main" val="127030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629626"/>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2: </a:t>
            </a:r>
            <a:r>
              <a:rPr lang="en-US" sz="1600" b="1" dirty="0">
                <a:latin typeface="Source Sans Pro Light" panose="020B0403030403020204" pitchFamily="34" charset="0"/>
                <a:ea typeface="Source Sans Pro Light" panose="020B0403030403020204" pitchFamily="34" charset="0"/>
              </a:rPr>
              <a:t>The revised health care hub IA performed the same or better than previous versions in most tasks for both Veterans and family members/caregivers</a:t>
            </a:r>
            <a:br>
              <a:rPr lang="en-US" sz="1600" b="1" dirty="0">
                <a:latin typeface="Source Sans Pro Light" panose="020B0403030403020204" pitchFamily="34" charset="0"/>
                <a:ea typeface="Source Sans Pro Light" panose="020B0403030403020204" pitchFamily="34" charset="0"/>
                <a:sym typeface="Source Sans Pro Light"/>
              </a:rPr>
            </a:br>
            <a:endParaRPr sz="1600" b="1" dirty="0">
              <a:latin typeface="Source Sans Pro Light" panose="020B0403030403020204" pitchFamily="34" charset="0"/>
              <a:ea typeface="Source Sans Pro Light" panose="020B0403030403020204" pitchFamily="34" charset="0"/>
            </a:endParaRPr>
          </a:p>
        </p:txBody>
      </p:sp>
      <p:graphicFrame>
        <p:nvGraphicFramePr>
          <p:cNvPr id="3" name="Table 2">
            <a:extLst>
              <a:ext uri="{FF2B5EF4-FFF2-40B4-BE49-F238E27FC236}">
                <a16:creationId xmlns:a16="http://schemas.microsoft.com/office/drawing/2014/main" id="{1F1FA2FA-8F5B-441D-B973-F139099EDF9A}"/>
              </a:ext>
            </a:extLst>
          </p:cNvPr>
          <p:cNvGraphicFramePr>
            <a:graphicFrameLocks noGrp="1"/>
          </p:cNvGraphicFramePr>
          <p:nvPr>
            <p:extLst>
              <p:ext uri="{D42A27DB-BD31-4B8C-83A1-F6EECF244321}">
                <p14:modId xmlns:p14="http://schemas.microsoft.com/office/powerpoint/2010/main" val="3030591768"/>
              </p:ext>
            </p:extLst>
          </p:nvPr>
        </p:nvGraphicFramePr>
        <p:xfrm>
          <a:off x="457193" y="4033959"/>
          <a:ext cx="4504667" cy="914400"/>
        </p:xfrm>
        <a:graphic>
          <a:graphicData uri="http://schemas.openxmlformats.org/drawingml/2006/table">
            <a:tbl>
              <a:tblPr firstRow="1">
                <a:tableStyleId>{5202B0CA-FC54-4496-8BCA-5EF66A818D29}</a:tableStyleId>
              </a:tblPr>
              <a:tblGrid>
                <a:gridCol w="2590807">
                  <a:extLst>
                    <a:ext uri="{9D8B030D-6E8A-4147-A177-3AD203B41FA5}">
                      <a16:colId xmlns:a16="http://schemas.microsoft.com/office/drawing/2014/main" val="3434346719"/>
                    </a:ext>
                  </a:extLst>
                </a:gridCol>
                <a:gridCol w="928577">
                  <a:extLst>
                    <a:ext uri="{9D8B030D-6E8A-4147-A177-3AD203B41FA5}">
                      <a16:colId xmlns:a16="http://schemas.microsoft.com/office/drawing/2014/main" val="2184638333"/>
                    </a:ext>
                  </a:extLst>
                </a:gridCol>
                <a:gridCol w="985283">
                  <a:extLst>
                    <a:ext uri="{9D8B030D-6E8A-4147-A177-3AD203B41FA5}">
                      <a16:colId xmlns:a16="http://schemas.microsoft.com/office/drawing/2014/main" val="2813238455"/>
                    </a:ext>
                  </a:extLst>
                </a:gridCol>
              </a:tblGrid>
              <a:tr h="191217">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Content selected for Family/caregiver eligibility  task</a:t>
                      </a: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tc>
                  <a:txBody>
                    <a:bodyPr/>
                    <a:lstStyle/>
                    <a:p>
                      <a:pPr algn="ctr">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Baseline  (30)</a:t>
                      </a: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tc>
                  <a:txBody>
                    <a:bodyPr/>
                    <a:lstStyle/>
                    <a:p>
                      <a:pPr algn="ctr">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H2 (37)</a:t>
                      </a: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extLst>
                  <a:ext uri="{0D108BD9-81ED-4DB2-BD59-A6C34878D82A}">
                    <a16:rowId xmlns:a16="http://schemas.microsoft.com/office/drawing/2014/main" val="1600928773"/>
                  </a:ext>
                </a:extLst>
              </a:tr>
              <a:tr h="191217">
                <a:tc>
                  <a:txBody>
                    <a:bodyPr/>
                    <a:lstStyle/>
                    <a:p>
                      <a:pPr marL="0" lvl="0" algn="l" rtl="0">
                        <a:spcBef>
                          <a:spcPts val="0"/>
                        </a:spcBef>
                        <a:spcAft>
                          <a:spcPts val="0"/>
                        </a:spcAft>
                        <a:buSzPts val="1500"/>
                      </a:pPr>
                      <a:r>
                        <a:rPr lang="en-US" sz="900" b="0" dirty="0">
                          <a:solidFill>
                            <a:schemeClr val="accent4"/>
                          </a:solidFill>
                          <a:latin typeface="Source Sans Pro Light" panose="020B0403030403020204" pitchFamily="34" charset="0"/>
                          <a:ea typeface="Source Sans Pro Light" panose="020B0403030403020204" pitchFamily="34" charset="0"/>
                          <a:sym typeface="Source Sans Pro Light"/>
                        </a:rPr>
                        <a:t>Health care hub &gt; Veteran content</a:t>
                      </a:r>
                      <a:endPar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marL="133350" marR="0" lvl="0" algn="ctr" rtl="0" fontAlgn="b">
                        <a:lnSpc>
                          <a:spcPct val="100000"/>
                        </a:lnSpc>
                        <a:spcBef>
                          <a:spcPts val="0"/>
                        </a:spcBef>
                        <a:spcAft>
                          <a:spcPts val="0"/>
                        </a:spcAft>
                        <a:buClr>
                          <a:srgbClr val="000000"/>
                        </a:buClr>
                        <a:buSzPts val="1500"/>
                        <a:buFont typeface="Arial"/>
                      </a:pPr>
                      <a:r>
                        <a:rPr lang="en-US" sz="900" b="0" u="none" strike="noStrike" cap="none" dirty="0">
                          <a:solidFill>
                            <a:schemeClr val="accent5"/>
                          </a:solidFill>
                          <a:latin typeface="Source Sans Pro Light" panose="020B0403030403020204" pitchFamily="34" charset="0"/>
                          <a:ea typeface="Source Sans Pro Light" panose="020B0403030403020204" pitchFamily="34" charset="0"/>
                          <a:sym typeface="Arial"/>
                        </a:rPr>
                        <a:t>27%</a:t>
                      </a: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algn="ctr">
                        <a:spcAft>
                          <a:spcPts val="0"/>
                        </a:spcAft>
                      </a:pPr>
                      <a:r>
                        <a:rPr lang="en-US" sz="900" b="1" dirty="0">
                          <a:solidFill>
                            <a:schemeClr val="accent5"/>
                          </a:solidFill>
                          <a:latin typeface="Source Sans Pro Light" panose="020B0403030403020204" pitchFamily="34" charset="0"/>
                          <a:ea typeface="Source Sans Pro Light" panose="020B0403030403020204" pitchFamily="34" charset="0"/>
                        </a:rPr>
                        <a:t>19%</a:t>
                      </a: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1711765400"/>
                  </a:ext>
                </a:extLst>
              </a:tr>
              <a:tr h="191217">
                <a:tc>
                  <a:txBody>
                    <a:bodyPr/>
                    <a:lstStyle/>
                    <a:p>
                      <a:pPr marL="0" lvl="0" algn="l" rtl="0">
                        <a:spcBef>
                          <a:spcPts val="0"/>
                        </a:spcBef>
                        <a:spcAft>
                          <a:spcPts val="0"/>
                        </a:spcAft>
                        <a:buSzPts val="1500"/>
                      </a:pPr>
                      <a:r>
                        <a:rPr lang="en-US" sz="900" b="0" dirty="0">
                          <a:solidFill>
                            <a:schemeClr val="accent4"/>
                          </a:solidFill>
                          <a:latin typeface="Source Sans Pro Light" panose="020B0403030403020204" pitchFamily="34" charset="0"/>
                          <a:ea typeface="Source Sans Pro Light" panose="020B0403030403020204" pitchFamily="34" charset="0"/>
                          <a:sym typeface="Source Sans Pro Light"/>
                        </a:rPr>
                        <a:t>Health care hub &gt;   Family member content</a:t>
                      </a:r>
                      <a:endPar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marL="133350" marR="0" lvl="0" algn="ctr" rtl="0" fontAlgn="b">
                        <a:lnSpc>
                          <a:spcPct val="100000"/>
                        </a:lnSpc>
                        <a:spcBef>
                          <a:spcPts val="0"/>
                        </a:spcBef>
                        <a:spcAft>
                          <a:spcPts val="0"/>
                        </a:spcAft>
                        <a:buClr>
                          <a:srgbClr val="000000"/>
                        </a:buClr>
                        <a:buSzPts val="1500"/>
                        <a:buFont typeface="Arial"/>
                      </a:pPr>
                      <a:r>
                        <a:rPr lang="en-US" sz="900" b="0" u="none" strike="noStrike" cap="none" dirty="0">
                          <a:solidFill>
                            <a:schemeClr val="accent5"/>
                          </a:solidFill>
                          <a:latin typeface="Source Sans Pro Light" panose="020B0403030403020204" pitchFamily="34" charset="0"/>
                          <a:ea typeface="Source Sans Pro Light" panose="020B0403030403020204" pitchFamily="34" charset="0"/>
                          <a:sym typeface="Arial"/>
                        </a:rPr>
                        <a:t>13%</a:t>
                      </a: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algn="ctr">
                        <a:spcAft>
                          <a:spcPts val="0"/>
                        </a:spcAft>
                      </a:pPr>
                      <a:r>
                        <a:rPr lang="en-US" sz="900" b="1" dirty="0">
                          <a:solidFill>
                            <a:schemeClr val="accent5"/>
                          </a:solidFill>
                          <a:latin typeface="Source Sans Pro Light" panose="020B0403030403020204" pitchFamily="34" charset="0"/>
                          <a:ea typeface="Source Sans Pro Light" panose="020B0403030403020204" pitchFamily="34" charset="0"/>
                        </a:rPr>
                        <a:t>19%</a:t>
                      </a: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3787399006"/>
                  </a:ext>
                </a:extLst>
              </a:tr>
              <a:tr h="191217">
                <a:tc>
                  <a:txBody>
                    <a:bodyPr/>
                    <a:lstStyle/>
                    <a:p>
                      <a:pPr marL="0" lvl="0" algn="l" rtl="0">
                        <a:spcBef>
                          <a:spcPts val="0"/>
                        </a:spcBef>
                        <a:spcAft>
                          <a:spcPts val="0"/>
                        </a:spcAft>
                        <a:buSzPts val="1500"/>
                      </a:pPr>
                      <a:r>
                        <a:rPr lang="en-US" sz="900" b="0" dirty="0">
                          <a:solidFill>
                            <a:schemeClr val="accent4"/>
                          </a:solidFill>
                          <a:latin typeface="Source Sans Pro Light" panose="020B0403030403020204" pitchFamily="34" charset="0"/>
                          <a:ea typeface="Source Sans Pro Light" panose="020B0403030403020204" pitchFamily="34" charset="0"/>
                          <a:sym typeface="Source Sans Pro Light"/>
                        </a:rPr>
                        <a:t>Family member hub</a:t>
                      </a:r>
                      <a:endPar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txBody>
                  <a:tcPr marL="45720" marR="45720">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marL="133350" marR="0" lvl="0" algn="ctr" rtl="0" fontAlgn="b">
                        <a:lnSpc>
                          <a:spcPct val="100000"/>
                        </a:lnSpc>
                        <a:spcBef>
                          <a:spcPts val="0"/>
                        </a:spcBef>
                        <a:spcAft>
                          <a:spcPts val="0"/>
                        </a:spcAft>
                        <a:buClr>
                          <a:srgbClr val="000000"/>
                        </a:buClr>
                        <a:buSzPts val="1500"/>
                        <a:buFont typeface="Arial"/>
                      </a:pPr>
                      <a:r>
                        <a:rPr lang="en-US" sz="900" b="0" u="none" strike="noStrike" cap="none" dirty="0">
                          <a:solidFill>
                            <a:schemeClr val="accent5"/>
                          </a:solidFill>
                          <a:latin typeface="Source Sans Pro Light" panose="020B0403030403020204" pitchFamily="34" charset="0"/>
                          <a:ea typeface="Source Sans Pro Light" panose="020B0403030403020204" pitchFamily="34" charset="0"/>
                          <a:sym typeface="Arial"/>
                        </a:rPr>
                        <a:t>53%</a:t>
                      </a: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sym typeface="Arial"/>
                      </a:endParaRP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noFill/>
                  </a:tcPr>
                </a:tc>
                <a:tc>
                  <a:txBody>
                    <a:bodyPr/>
                    <a:lstStyle/>
                    <a:p>
                      <a:pPr algn="ctr">
                        <a:spcAft>
                          <a:spcPts val="0"/>
                        </a:spcAft>
                      </a:pPr>
                      <a:r>
                        <a:rPr lang="en-US" sz="900" b="1" dirty="0">
                          <a:solidFill>
                            <a:schemeClr val="accent5"/>
                          </a:solidFill>
                          <a:latin typeface="Source Sans Pro Light" panose="020B0403030403020204" pitchFamily="34" charset="0"/>
                          <a:ea typeface="Source Sans Pro Light" panose="020B0403030403020204" pitchFamily="34" charset="0"/>
                        </a:rPr>
                        <a:t>57%</a:t>
                      </a:r>
                    </a:p>
                  </a:txBody>
                  <a:tcPr>
                    <a:lnL w="12700" cap="flat" cmpd="sng" algn="ctr">
                      <a:solidFill>
                        <a:schemeClr val="bg2">
                          <a:lumMod val="20000"/>
                          <a:lumOff val="80000"/>
                        </a:schemeClr>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192365480"/>
                  </a:ext>
                </a:extLst>
              </a:tr>
            </a:tbl>
          </a:graphicData>
        </a:graphic>
      </p:graphicFrame>
      <p:sp>
        <p:nvSpPr>
          <p:cNvPr id="12" name="TextBox 11">
            <a:extLst>
              <a:ext uri="{FF2B5EF4-FFF2-40B4-BE49-F238E27FC236}">
                <a16:creationId xmlns:a16="http://schemas.microsoft.com/office/drawing/2014/main" id="{8B4E2BB4-2B31-4EE3-91F4-7A053F80759C}"/>
              </a:ext>
            </a:extLst>
          </p:cNvPr>
          <p:cNvSpPr txBox="1"/>
          <p:nvPr/>
        </p:nvSpPr>
        <p:spPr>
          <a:xfrm>
            <a:off x="457193" y="881236"/>
            <a:ext cx="8547629" cy="1169551"/>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Veterans in H1 had similar or higher success rates in 4/6 tasks when compared to baseline</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Family/caregivers in H1 had similar or higher success rates in 5/6 tasks when compared to baseline</a:t>
            </a:r>
          </a:p>
          <a:p>
            <a:pPr marL="171450" indent="-171450">
              <a:spcBef>
                <a:spcPts val="600"/>
              </a:spcBef>
              <a:buFont typeface="Arial" panose="020B0604020202020204" pitchFamily="34" charset="0"/>
              <a:buChar char="•"/>
              <a:defRPr/>
            </a:pPr>
            <a:r>
              <a:rPr lang="en-US" sz="1100" dirty="0">
                <a:solidFill>
                  <a:schemeClr val="accent2"/>
                </a:solidFill>
                <a:latin typeface="Source Sans Pro Light" panose="020B0403030403020204" pitchFamily="34" charset="0"/>
                <a:ea typeface="Source Sans Pro Light" panose="020B0403030403020204" pitchFamily="34" charset="0"/>
              </a:rPr>
              <a:t>The community care and copay rates tasks will continue to be tested and refined for placement, labeling, and crosslinking opportunities</a:t>
            </a:r>
          </a:p>
          <a:p>
            <a:pPr marL="171450" lvl="0" indent="-171450" defTabSz="914400" eaLnBrk="1" fontAlgn="auto" latinLnBrk="0" hangingPunct="1">
              <a:spcBef>
                <a:spcPts val="600"/>
              </a:spcBef>
              <a:buSzTx/>
              <a:buFont typeface="Arial" panose="020B0604020202020204" pitchFamily="34" charset="0"/>
              <a:buChar char="•"/>
              <a:tabLst/>
              <a:defRPr/>
            </a:pPr>
            <a:r>
              <a:rPr lang="en-US" sz="1100" dirty="0">
                <a:solidFill>
                  <a:schemeClr val="accent2"/>
                </a:solidFill>
                <a:latin typeface="Source Sans Pro Light" panose="020B0403030403020204" pitchFamily="34" charset="0"/>
                <a:ea typeface="Source Sans Pro Light" panose="020B0403030403020204" pitchFamily="34" charset="0"/>
              </a:rPr>
              <a:t>The percent of family/caregiver participants that incorrectly selected Veteran content to determine family member eligibility decreased in H2 (19%) compared to baseline (27%)</a:t>
            </a:r>
          </a:p>
        </p:txBody>
      </p:sp>
      <p:graphicFrame>
        <p:nvGraphicFramePr>
          <p:cNvPr id="7" name="Table 4">
            <a:extLst>
              <a:ext uri="{FF2B5EF4-FFF2-40B4-BE49-F238E27FC236}">
                <a16:creationId xmlns:a16="http://schemas.microsoft.com/office/drawing/2014/main" id="{EA7F386F-E931-425F-BB78-E26C3DE1BAB7}"/>
              </a:ext>
            </a:extLst>
          </p:cNvPr>
          <p:cNvGraphicFramePr>
            <a:graphicFrameLocks noGrp="1"/>
          </p:cNvGraphicFramePr>
          <p:nvPr>
            <p:extLst>
              <p:ext uri="{D42A27DB-BD31-4B8C-83A1-F6EECF244321}">
                <p14:modId xmlns:p14="http://schemas.microsoft.com/office/powerpoint/2010/main" val="747115162"/>
              </p:ext>
            </p:extLst>
          </p:nvPr>
        </p:nvGraphicFramePr>
        <p:xfrm>
          <a:off x="465288" y="2050787"/>
          <a:ext cx="6880263" cy="1858532"/>
        </p:xfrm>
        <a:graphic>
          <a:graphicData uri="http://schemas.openxmlformats.org/drawingml/2006/table">
            <a:tbl>
              <a:tblPr firstRow="1">
                <a:tableStyleId>{5202B0CA-FC54-4496-8BCA-5EF66A818D29}</a:tableStyleId>
              </a:tblPr>
              <a:tblGrid>
                <a:gridCol w="1158567">
                  <a:extLst>
                    <a:ext uri="{9D8B030D-6E8A-4147-A177-3AD203B41FA5}">
                      <a16:colId xmlns:a16="http://schemas.microsoft.com/office/drawing/2014/main" val="2153490572"/>
                    </a:ext>
                  </a:extLst>
                </a:gridCol>
                <a:gridCol w="1031796">
                  <a:extLst>
                    <a:ext uri="{9D8B030D-6E8A-4147-A177-3AD203B41FA5}">
                      <a16:colId xmlns:a16="http://schemas.microsoft.com/office/drawing/2014/main" val="439814280"/>
                    </a:ext>
                  </a:extLst>
                </a:gridCol>
                <a:gridCol w="725206">
                  <a:extLst>
                    <a:ext uri="{9D8B030D-6E8A-4147-A177-3AD203B41FA5}">
                      <a16:colId xmlns:a16="http://schemas.microsoft.com/office/drawing/2014/main" val="272663861"/>
                    </a:ext>
                  </a:extLst>
                </a:gridCol>
                <a:gridCol w="837228">
                  <a:extLst>
                    <a:ext uri="{9D8B030D-6E8A-4147-A177-3AD203B41FA5}">
                      <a16:colId xmlns:a16="http://schemas.microsoft.com/office/drawing/2014/main" val="1636120053"/>
                    </a:ext>
                  </a:extLst>
                </a:gridCol>
                <a:gridCol w="208280">
                  <a:extLst>
                    <a:ext uri="{9D8B030D-6E8A-4147-A177-3AD203B41FA5}">
                      <a16:colId xmlns:a16="http://schemas.microsoft.com/office/drawing/2014/main" val="834589450"/>
                    </a:ext>
                  </a:extLst>
                </a:gridCol>
                <a:gridCol w="1070808">
                  <a:extLst>
                    <a:ext uri="{9D8B030D-6E8A-4147-A177-3AD203B41FA5}">
                      <a16:colId xmlns:a16="http://schemas.microsoft.com/office/drawing/2014/main" val="415839737"/>
                    </a:ext>
                  </a:extLst>
                </a:gridCol>
                <a:gridCol w="1027668">
                  <a:extLst>
                    <a:ext uri="{9D8B030D-6E8A-4147-A177-3AD203B41FA5}">
                      <a16:colId xmlns:a16="http://schemas.microsoft.com/office/drawing/2014/main" val="2097529899"/>
                    </a:ext>
                  </a:extLst>
                </a:gridCol>
                <a:gridCol w="820710">
                  <a:extLst>
                    <a:ext uri="{9D8B030D-6E8A-4147-A177-3AD203B41FA5}">
                      <a16:colId xmlns:a16="http://schemas.microsoft.com/office/drawing/2014/main" val="991286859"/>
                    </a:ext>
                  </a:extLst>
                </a:gridCol>
              </a:tblGrid>
              <a:tr h="199086">
                <a:tc>
                  <a:txBody>
                    <a:bodyPr/>
                    <a:lstStyle/>
                    <a:p>
                      <a:pPr marL="0" algn="l">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Audience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gridSpan="3">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Veteran</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a:txBody>
                    <a:bodyPr/>
                    <a:lstStyle/>
                    <a:p>
                      <a:pPr marL="0" algn="ctr">
                        <a:spcAft>
                          <a:spcPts val="0"/>
                        </a:spcAft>
                      </a:pPr>
                      <a:endParaRPr lang="en-US" sz="300" b="1" dirty="0">
                        <a:solidFill>
                          <a:srgbClr val="FFFFFF"/>
                        </a:solidFill>
                        <a:latin typeface="Avenir Next LT Pro Light" panose="020B0304020202020204" pitchFamily="34" charset="0"/>
                        <a:ea typeface="Source Sans Pro" panose="020B05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gridSpan="3">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Caregiver</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bg2">
                          <a:lumMod val="40000"/>
                          <a:lumOff val="60000"/>
                        </a:schemeClr>
                      </a:solidFill>
                      <a:prstDash val="solid"/>
                      <a:round/>
                      <a:headEnd type="none" w="med" len="med"/>
                      <a:tailEnd type="none" w="med" len="med"/>
                    </a:lnB>
                  </a:tcPr>
                </a:tc>
                <a:extLst>
                  <a:ext uri="{0D108BD9-81ED-4DB2-BD59-A6C34878D82A}">
                    <a16:rowId xmlns:a16="http://schemas.microsoft.com/office/drawing/2014/main" val="1418716597"/>
                  </a:ext>
                </a:extLst>
              </a:tr>
              <a:tr h="265844">
                <a:tc>
                  <a:txBody>
                    <a:bodyPr/>
                    <a:lstStyle/>
                    <a:p>
                      <a:pPr marL="0" lvl="0" algn="l" rtl="0">
                        <a:spcBef>
                          <a:spcPts val="0"/>
                        </a:spcBef>
                        <a:spcAft>
                          <a:spcPts val="0"/>
                        </a:spcAft>
                        <a:buSzPts val="1500"/>
                      </a:pPr>
                      <a:r>
                        <a:rPr lang="en-US" sz="9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Task  / Test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Baseline</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(46)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H1 </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(51)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H2</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(48)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endParaRPr lang="en-US" sz="200" b="1" dirty="0">
                        <a:solidFill>
                          <a:schemeClr val="accent5"/>
                        </a:solidFill>
                        <a:latin typeface="Avenir Next LT Pro Light" panose="020B0304020202020204" pitchFamily="34" charset="0"/>
                        <a:ea typeface="Source Sans Pro" panose="020B05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Baseline</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(30)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H1</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(40)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H2</a:t>
                      </a:r>
                      <a:br>
                        <a:rPr lang="en-US" sz="800" b="1" dirty="0">
                          <a:solidFill>
                            <a:schemeClr val="accent5"/>
                          </a:solidFill>
                          <a:latin typeface="Avenir Next LT Pro Light" panose="020B0304020202020204" pitchFamily="34" charset="0"/>
                          <a:ea typeface="Source Sans Pro" panose="020B0503030403020204" pitchFamily="34" charset="0"/>
                        </a:rPr>
                      </a:br>
                      <a:r>
                        <a:rPr lang="en-US" sz="800" b="1" dirty="0">
                          <a:solidFill>
                            <a:schemeClr val="accent5"/>
                          </a:solidFill>
                          <a:latin typeface="Avenir Next LT Pro Light" panose="020B0304020202020204" pitchFamily="34" charset="0"/>
                          <a:ea typeface="Source Sans Pro" panose="020B0503030403020204" pitchFamily="34" charset="0"/>
                        </a:rPr>
                        <a:t>(37)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2429621633"/>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eligibility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87%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80%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60%</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913009657"/>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Family eligibility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67%</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3483251291"/>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apply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79%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Dental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1" dirty="0">
                          <a:solidFill>
                            <a:schemeClr val="accent5"/>
                          </a:solidFill>
                          <a:latin typeface="Avenir Next LT Pro Light" panose="020B0304020202020204" pitchFamily="34" charset="0"/>
                          <a:ea typeface="Source Sans Pro Light" panose="020B0403030403020204" pitchFamily="34" charset="0"/>
                        </a:rPr>
                        <a:t>90%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53%</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4284118028"/>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Mental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71%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1" dirty="0">
                          <a:solidFill>
                            <a:schemeClr val="accent5"/>
                          </a:solidFill>
                          <a:latin typeface="Avenir Next LT Pro Light" panose="020B0304020202020204" pitchFamily="34" charset="0"/>
                          <a:ea typeface="Source Sans Pro Light" panose="020B0403030403020204" pitchFamily="34" charset="0"/>
                        </a:rPr>
                        <a:t>88%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37%</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733424126"/>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Community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63%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0" i="0" dirty="0">
                          <a:solidFill>
                            <a:srgbClr val="FF0000"/>
                          </a:solidFill>
                          <a:latin typeface="Avenir Next LT Pro Light" panose="020B0304020202020204" pitchFamily="34" charset="0"/>
                          <a:ea typeface="Source Sans Pro Light" panose="020B0403030403020204" pitchFamily="34" charset="0"/>
                        </a:rPr>
                        <a:t>23%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rtl="0" fontAlgn="b">
                        <a:spcAft>
                          <a:spcPts val="0"/>
                        </a:spcAft>
                      </a:pPr>
                      <a:endParaRPr lang="en-US" sz="300" b="1"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30%</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48%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FF0000"/>
                          </a:solidFill>
                          <a:latin typeface="Avenir Next LT Pro Light" panose="020B0304020202020204" pitchFamily="34" charset="0"/>
                          <a:ea typeface="Source Sans Pro Light" panose="020B0403030403020204" pitchFamily="34" charset="0"/>
                          <a:cs typeface="+mn-cs"/>
                          <a:sym typeface="Arial"/>
                        </a:rPr>
                        <a:t>16%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668638540"/>
                  </a:ext>
                </a:extLst>
              </a:tr>
              <a:tr h="199086">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rates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0" dirty="0">
                          <a:solidFill>
                            <a:srgbClr val="FF0000"/>
                          </a:solidFill>
                          <a:latin typeface="Avenir Next LT Pro Light" panose="020B0304020202020204" pitchFamily="34" charset="0"/>
                          <a:ea typeface="Source Sans Pro Light" panose="020B0403030403020204" pitchFamily="34" charset="0"/>
                        </a:rPr>
                        <a:t>50%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rtl="0" fontAlgn="b">
                        <a:spcAft>
                          <a:spcPts val="0"/>
                        </a:spcAft>
                      </a:pPr>
                      <a:endParaRPr lang="en-US" sz="300" b="0" i="0" u="none" strike="noStrike" dirty="0">
                        <a:solidFill>
                          <a:schemeClr val="accent5"/>
                        </a:solidFill>
                        <a:effectLst/>
                        <a:latin typeface="Avenir Next LT Pro Light" panose="020B0304020202020204" pitchFamily="34" charset="0"/>
                        <a:ea typeface="Source Sans Pro Light" panose="020B0403030403020204" pitchFamily="34" charset="0"/>
                      </a:endParaRP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Avenir Next LT Pro Light" panose="020B0304020202020204" pitchFamily="34" charset="0"/>
                          <a:ea typeface="Source Sans Pro Light" panose="020B0403030403020204" pitchFamily="34" charset="0"/>
                        </a:rPr>
                        <a:t>33%</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410908729"/>
                  </a:ext>
                </a:extLst>
              </a:tr>
            </a:tbl>
          </a:graphicData>
        </a:graphic>
      </p:graphicFrame>
    </p:spTree>
    <p:extLst>
      <p:ext uri="{BB962C8B-B14F-4D97-AF65-F5344CB8AC3E}">
        <p14:creationId xmlns:p14="http://schemas.microsoft.com/office/powerpoint/2010/main" val="21412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539323" cy="625352"/>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3:  </a:t>
            </a:r>
            <a:r>
              <a:rPr lang="en-US" sz="1600" b="1" dirty="0">
                <a:latin typeface="Source Sans Pro Light"/>
                <a:ea typeface="Source Sans Pro Light"/>
                <a:cs typeface="Source Sans Pro Light"/>
                <a:sym typeface="Source Sans Pro Light"/>
              </a:rPr>
              <a:t>The family member hub plays an important role in the findability of information and tasks that family members and caregivers need</a:t>
            </a:r>
            <a:br>
              <a:rPr lang="en-US" sz="1600" b="1" dirty="0">
                <a:latin typeface="Source Sans Pro Light"/>
                <a:ea typeface="Source Sans Pro Light"/>
                <a:cs typeface="Source Sans Pro Light"/>
                <a:sym typeface="Source Sans Pro Light"/>
              </a:rPr>
            </a:br>
            <a:br>
              <a:rPr lang="en-US" sz="1600" dirty="0">
                <a:latin typeface="Source Sans Pro Light"/>
                <a:ea typeface="Source Sans Pro Light"/>
                <a:cs typeface="Source Sans Pro Light"/>
                <a:sym typeface="Source Sans Pro Light"/>
              </a:rPr>
            </a:br>
            <a:endParaRPr sz="1600" b="1" dirty="0">
              <a:latin typeface="Source Sans Pro Light" panose="020B0403030403020204" pitchFamily="34" charset="0"/>
              <a:ea typeface="Source Sans Pro Light" panose="020B0403030403020204" pitchFamily="34" charset="0"/>
            </a:endParaRPr>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panose="020B0403030403020204" pitchFamily="34" charset="0"/>
              <a:ea typeface="Source Sans Pro Light" panose="020B0403030403020204" pitchFamily="34" charset="0"/>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panose="020B0403030403020204" pitchFamily="34" charset="0"/>
              <a:ea typeface="Source Sans Pro Light" panose="020B0403030403020204" pitchFamily="34" charset="0"/>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panose="020B0403030403020204" pitchFamily="34" charset="0"/>
              <a:ea typeface="Source Sans Pro Light" panose="020B0403030403020204" pitchFamily="34" charset="0"/>
              <a:cs typeface="Source Sans Pro Light"/>
              <a:sym typeface="Source Sans Pro Light"/>
            </a:endParaRPr>
          </a:p>
        </p:txBody>
      </p:sp>
      <p:sp>
        <p:nvSpPr>
          <p:cNvPr id="11" name="TextBox 10">
            <a:extLst>
              <a:ext uri="{FF2B5EF4-FFF2-40B4-BE49-F238E27FC236}">
                <a16:creationId xmlns:a16="http://schemas.microsoft.com/office/drawing/2014/main" id="{989E4123-CA31-4A73-ADCF-3DA0EFF09E2B}"/>
              </a:ext>
            </a:extLst>
          </p:cNvPr>
          <p:cNvSpPr txBox="1"/>
          <p:nvPr/>
        </p:nvSpPr>
        <p:spPr>
          <a:xfrm>
            <a:off x="417003" y="853952"/>
            <a:ext cx="8309993" cy="1377300"/>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Family/caregiver participants predominantly navigated to and selected an answer in the “Family and caregiver” hub for information on health care eligibility for themselves – this has been a consistent pattern across all tests</a:t>
            </a:r>
          </a:p>
          <a:p>
            <a:pPr marL="171450"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There was a significant increase in the number of participants that first navigated to and selected answers in the “Family and caregiver” hub for the travel pay task</a:t>
            </a:r>
          </a:p>
          <a:p>
            <a:pPr marL="171450" indent="-171450">
              <a:spcBef>
                <a:spcPts val="600"/>
              </a:spcBef>
              <a:buFont typeface="Arial" panose="020B0604020202020204" pitchFamily="34" charset="0"/>
              <a:buChar char="•"/>
            </a:pPr>
            <a:r>
              <a:rPr lang="en-US" sz="1050" dirty="0">
                <a:solidFill>
                  <a:schemeClr val="accent2"/>
                </a:solidFill>
                <a:latin typeface="Source Sans Pro Light" panose="020B0403030403020204" pitchFamily="34" charset="0"/>
                <a:ea typeface="Source Sans Pro Light" panose="020B0403030403020204" pitchFamily="34" charset="0"/>
              </a:rPr>
              <a:t>In H2, the word “benefits” was dropped from the hub name, and the word “caregiver” was added – these label changes may have contributed to more participants looking to the health care hub for benefit information (dental care and mental health), and to the family and caregiver hub for caregiver benefits (travel pay)</a:t>
            </a:r>
          </a:p>
        </p:txBody>
      </p:sp>
      <p:graphicFrame>
        <p:nvGraphicFramePr>
          <p:cNvPr id="7" name="Table 4">
            <a:extLst>
              <a:ext uri="{FF2B5EF4-FFF2-40B4-BE49-F238E27FC236}">
                <a16:creationId xmlns:a16="http://schemas.microsoft.com/office/drawing/2014/main" id="{8614D8E1-56B5-43DC-8052-6FE40F61C0DC}"/>
              </a:ext>
            </a:extLst>
          </p:cNvPr>
          <p:cNvGraphicFramePr>
            <a:graphicFrameLocks noGrp="1"/>
          </p:cNvGraphicFramePr>
          <p:nvPr>
            <p:extLst>
              <p:ext uri="{D42A27DB-BD31-4B8C-83A1-F6EECF244321}">
                <p14:modId xmlns:p14="http://schemas.microsoft.com/office/powerpoint/2010/main" val="3619099147"/>
              </p:ext>
            </p:extLst>
          </p:nvPr>
        </p:nvGraphicFramePr>
        <p:xfrm>
          <a:off x="457193" y="2400529"/>
          <a:ext cx="8229595" cy="1920240"/>
        </p:xfrm>
        <a:graphic>
          <a:graphicData uri="http://schemas.openxmlformats.org/drawingml/2006/table">
            <a:tbl>
              <a:tblPr firstRow="1">
                <a:tableStyleId>{5202B0CA-FC54-4496-8BCA-5EF66A818D29}</a:tableStyleId>
              </a:tblPr>
              <a:tblGrid>
                <a:gridCol w="1494995">
                  <a:extLst>
                    <a:ext uri="{9D8B030D-6E8A-4147-A177-3AD203B41FA5}">
                      <a16:colId xmlns:a16="http://schemas.microsoft.com/office/drawing/2014/main" val="2153490572"/>
                    </a:ext>
                  </a:extLst>
                </a:gridCol>
                <a:gridCol w="2294847">
                  <a:extLst>
                    <a:ext uri="{9D8B030D-6E8A-4147-A177-3AD203B41FA5}">
                      <a16:colId xmlns:a16="http://schemas.microsoft.com/office/drawing/2014/main" val="774413564"/>
                    </a:ext>
                  </a:extLst>
                </a:gridCol>
                <a:gridCol w="2294847">
                  <a:extLst>
                    <a:ext uri="{9D8B030D-6E8A-4147-A177-3AD203B41FA5}">
                      <a16:colId xmlns:a16="http://schemas.microsoft.com/office/drawing/2014/main" val="439814280"/>
                    </a:ext>
                  </a:extLst>
                </a:gridCol>
                <a:gridCol w="2144906">
                  <a:extLst>
                    <a:ext uri="{9D8B030D-6E8A-4147-A177-3AD203B41FA5}">
                      <a16:colId xmlns:a16="http://schemas.microsoft.com/office/drawing/2014/main" val="272663861"/>
                    </a:ext>
                  </a:extLst>
                </a:gridCol>
              </a:tblGrid>
              <a:tr h="0">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Test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Baseline (30)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H1 (40)</a:t>
                      </a: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H2 (37)</a:t>
                      </a: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Task / Metric</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570321549"/>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Family eligibility </a:t>
                      </a:r>
                      <a:b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Family member benefits </a:t>
                      </a:r>
                    </a:p>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Health care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Family member benefits </a:t>
                      </a:r>
                    </a:p>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Health care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54% Family and caregivers </a:t>
                      </a:r>
                    </a:p>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35% Health care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913009657"/>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Health care</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Family member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50% Health care</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40% Family member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59% Health care </a:t>
                      </a:r>
                    </a:p>
                    <a:p>
                      <a:pPr marL="0" marR="0" lvl="1" indent="0" algn="l" rtl="0" fontAlgn="b">
                        <a:lnSpc>
                          <a:spcPct val="100000"/>
                        </a:lnSpc>
                        <a:spcBef>
                          <a:spcPts val="0"/>
                        </a:spcBef>
                        <a:spcAft>
                          <a:spcPts val="0"/>
                        </a:spcAft>
                        <a:buClr>
                          <a:srgbClr val="000000"/>
                        </a:buClr>
                        <a:buSzPts val="1500"/>
                        <a:buFontTx/>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Family and caregivers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70% Health care </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Family member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68% Health care </a:t>
                      </a:r>
                    </a:p>
                    <a:p>
                      <a:pPr marL="0" marR="0" lvl="0" algn="l" rtl="0" fontAlgn="b">
                        <a:lnSpc>
                          <a:spcPct val="100000"/>
                        </a:lnSpc>
                        <a:spcBef>
                          <a:spcPts val="0"/>
                        </a:spcBef>
                        <a:spcAft>
                          <a:spcPts val="0"/>
                        </a:spcAft>
                        <a:buClr>
                          <a:srgbClr val="000000"/>
                        </a:buClr>
                        <a:buSzPts val="1500"/>
                        <a:buFont typeface="Arial"/>
                      </a:pPr>
                      <a:r>
                        <a:rPr lang="en-US" sz="900" b="0" dirty="0">
                          <a:solidFill>
                            <a:schemeClr val="accent5"/>
                          </a:solidFill>
                          <a:latin typeface="Source Sans Pro Light" panose="020B0403030403020204" pitchFamily="34" charset="0"/>
                          <a:ea typeface="Source Sans Pro Light" panose="020B0403030403020204" pitchFamily="34" charset="0"/>
                          <a:sym typeface="Wingdings" panose="05000000000000000000" pitchFamily="2" charset="2"/>
                        </a:rPr>
                        <a:t>15%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member benefits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86% Health care</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 Family and caregivers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284118028"/>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Travel pay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47% Health care </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Family member benefits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58% Health care </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Wingdings" panose="05000000000000000000" pitchFamily="2" charset="2"/>
                        </a:rPr>
                        <a:t>20%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member benefits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46% Health care </a:t>
                      </a:r>
                    </a:p>
                    <a:p>
                      <a:pPr marL="0" marR="0" lvl="0" algn="l"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Wingdings" panose="05000000000000000000" pitchFamily="2" charset="2"/>
                        </a:rPr>
                        <a:t>38% </a:t>
                      </a: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and caregivers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extLst>
                  <a:ext uri="{0D108BD9-81ED-4DB2-BD59-A6C34878D82A}">
                    <a16:rowId xmlns:a16="http://schemas.microsoft.com/office/drawing/2014/main" val="2147086709"/>
                  </a:ext>
                </a:extLst>
              </a:tr>
            </a:tbl>
          </a:graphicData>
        </a:graphic>
      </p:graphicFrame>
    </p:spTree>
    <p:extLst>
      <p:ext uri="{BB962C8B-B14F-4D97-AF65-F5344CB8AC3E}">
        <p14:creationId xmlns:p14="http://schemas.microsoft.com/office/powerpoint/2010/main" val="412546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8" name="TextBox 7">
            <a:extLst>
              <a:ext uri="{FF2B5EF4-FFF2-40B4-BE49-F238E27FC236}">
                <a16:creationId xmlns:a16="http://schemas.microsoft.com/office/drawing/2014/main" id="{BE70D249-104D-426F-8C95-82298E2CA3ED}"/>
              </a:ext>
            </a:extLst>
          </p:cNvPr>
          <p:cNvSpPr txBox="1"/>
          <p:nvPr/>
        </p:nvSpPr>
        <p:spPr>
          <a:xfrm>
            <a:off x="457193" y="887569"/>
            <a:ext cx="8229583" cy="1261884"/>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Some Veterans and caregivers navigated to “My health” at some point to find benefits information related to dental care, mental health care, community care, and copay rates – information that is relevant to those already enrolled in VA health care</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However, few participants navigated into the “My health benefits” section that contained the information, and even fewer selected an option once there indicating the placement and labeling may not be entirely clear</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These tasks will continue to be evaluated in ongoing research for the health portal to ensure Veterans can easily find and get to supporting  benefits information within the portal</a:t>
            </a:r>
          </a:p>
        </p:txBody>
      </p:sp>
      <p:sp>
        <p:nvSpPr>
          <p:cNvPr id="13" name="Google Shape;245;p33">
            <a:extLst>
              <a:ext uri="{FF2B5EF4-FFF2-40B4-BE49-F238E27FC236}">
                <a16:creationId xmlns:a16="http://schemas.microsoft.com/office/drawing/2014/main" id="{ACAA3A96-C537-43E7-A43A-E571F9CDA440}"/>
              </a:ext>
            </a:extLst>
          </p:cNvPr>
          <p:cNvSpPr txBox="1">
            <a:spLocks/>
          </p:cNvSpPr>
          <p:nvPr/>
        </p:nvSpPr>
        <p:spPr>
          <a:xfrm>
            <a:off x="457193" y="228600"/>
            <a:ext cx="8229583" cy="630628"/>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600" b="1" dirty="0">
                <a:latin typeface="Source Sans Pro Light"/>
                <a:ea typeface="Source Sans Pro Light"/>
                <a:sym typeface="Arial"/>
              </a:rPr>
              <a:t>Finding 4: Veterans struggled to find general benefits information once within the “My health” section of H2</a:t>
            </a:r>
          </a:p>
        </p:txBody>
      </p:sp>
      <p:graphicFrame>
        <p:nvGraphicFramePr>
          <p:cNvPr id="9" name="Table 4">
            <a:extLst>
              <a:ext uri="{FF2B5EF4-FFF2-40B4-BE49-F238E27FC236}">
                <a16:creationId xmlns:a16="http://schemas.microsoft.com/office/drawing/2014/main" id="{6E9F82D2-7566-47A7-B308-152E4A9ECC3D}"/>
              </a:ext>
            </a:extLst>
          </p:cNvPr>
          <p:cNvGraphicFramePr>
            <a:graphicFrameLocks noGrp="1"/>
          </p:cNvGraphicFramePr>
          <p:nvPr/>
        </p:nvGraphicFramePr>
        <p:xfrm>
          <a:off x="457193" y="2180401"/>
          <a:ext cx="8099347" cy="1562258"/>
        </p:xfrm>
        <a:graphic>
          <a:graphicData uri="http://schemas.openxmlformats.org/drawingml/2006/table">
            <a:tbl>
              <a:tblPr firstRow="1">
                <a:tableStyleId>{5202B0CA-FC54-4496-8BCA-5EF66A818D29}</a:tableStyleId>
              </a:tblPr>
              <a:tblGrid>
                <a:gridCol w="1102249">
                  <a:extLst>
                    <a:ext uri="{9D8B030D-6E8A-4147-A177-3AD203B41FA5}">
                      <a16:colId xmlns:a16="http://schemas.microsoft.com/office/drawing/2014/main" val="2153490572"/>
                    </a:ext>
                  </a:extLst>
                </a:gridCol>
                <a:gridCol w="1084521">
                  <a:extLst>
                    <a:ext uri="{9D8B030D-6E8A-4147-A177-3AD203B41FA5}">
                      <a16:colId xmlns:a16="http://schemas.microsoft.com/office/drawing/2014/main" val="2829053433"/>
                    </a:ext>
                  </a:extLst>
                </a:gridCol>
                <a:gridCol w="1056167">
                  <a:extLst>
                    <a:ext uri="{9D8B030D-6E8A-4147-A177-3AD203B41FA5}">
                      <a16:colId xmlns:a16="http://schemas.microsoft.com/office/drawing/2014/main" val="439814280"/>
                    </a:ext>
                  </a:extLst>
                </a:gridCol>
                <a:gridCol w="1226289">
                  <a:extLst>
                    <a:ext uri="{9D8B030D-6E8A-4147-A177-3AD203B41FA5}">
                      <a16:colId xmlns:a16="http://schemas.microsoft.com/office/drawing/2014/main" val="326934495"/>
                    </a:ext>
                  </a:extLst>
                </a:gridCol>
                <a:gridCol w="208280">
                  <a:extLst>
                    <a:ext uri="{9D8B030D-6E8A-4147-A177-3AD203B41FA5}">
                      <a16:colId xmlns:a16="http://schemas.microsoft.com/office/drawing/2014/main" val="1897337855"/>
                    </a:ext>
                  </a:extLst>
                </a:gridCol>
                <a:gridCol w="1138510">
                  <a:extLst>
                    <a:ext uri="{9D8B030D-6E8A-4147-A177-3AD203B41FA5}">
                      <a16:colId xmlns:a16="http://schemas.microsoft.com/office/drawing/2014/main" val="3189238754"/>
                    </a:ext>
                  </a:extLst>
                </a:gridCol>
                <a:gridCol w="1119963">
                  <a:extLst>
                    <a:ext uri="{9D8B030D-6E8A-4147-A177-3AD203B41FA5}">
                      <a16:colId xmlns:a16="http://schemas.microsoft.com/office/drawing/2014/main" val="741448161"/>
                    </a:ext>
                  </a:extLst>
                </a:gridCol>
                <a:gridCol w="1163368">
                  <a:extLst>
                    <a:ext uri="{9D8B030D-6E8A-4147-A177-3AD203B41FA5}">
                      <a16:colId xmlns:a16="http://schemas.microsoft.com/office/drawing/2014/main" val="62678730"/>
                    </a:ext>
                  </a:extLst>
                </a:gridCol>
              </a:tblGrid>
              <a:tr h="261622">
                <a:tc>
                  <a:txBody>
                    <a:bodyPr/>
                    <a:lstStyle/>
                    <a:p>
                      <a:pPr marL="0" algn="l">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Audience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gridSpan="3">
                  <a:txBody>
                    <a:bodyPr/>
                    <a:lstStyle/>
                    <a:p>
                      <a:pPr marL="0" algn="ctr">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Veterans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algn="ctr">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Veteran</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marL="0" marR="0" algn="ctr" rtl="0">
                        <a:lnSpc>
                          <a:spcPct val="100000"/>
                        </a:lnSpc>
                        <a:spcBef>
                          <a:spcPts val="0"/>
                        </a:spcBef>
                        <a:spcAft>
                          <a:spcPts val="0"/>
                        </a:spcAft>
                        <a:buClr>
                          <a:srgbClr val="000000"/>
                        </a:buClr>
                        <a:buFont typeface="Arial"/>
                      </a:pPr>
                      <a:endParaRPr lang="en-US" sz="800" b="1" i="0" u="none" strike="noStrike" cap="none" dirty="0">
                        <a:solidFill>
                          <a:srgbClr val="FFFFFF"/>
                        </a:solidFill>
                        <a:latin typeface="Avenir Next LT Pro Light" panose="020B0304020202020204" pitchFamily="34" charset="0"/>
                        <a:ea typeface="Source Sans Pro" panose="020B05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3">
                  <a:txBody>
                    <a:bodyPr/>
                    <a:lstStyle/>
                    <a:p>
                      <a:pPr marL="0" marR="0" algn="ctr" rtl="0">
                        <a:lnSpc>
                          <a:spcPct val="100000"/>
                        </a:lnSpc>
                        <a:spcBef>
                          <a:spcPts val="0"/>
                        </a:spcBef>
                        <a:spcAft>
                          <a:spcPts val="0"/>
                        </a:spcAft>
                        <a:buClr>
                          <a:srgbClr val="000000"/>
                        </a:buClr>
                        <a:buFont typeface="Arial"/>
                      </a:pPr>
                      <a:r>
                        <a:rPr lang="en-US" sz="800" b="1" i="0" u="none" strike="noStrike" cap="none" dirty="0">
                          <a:solidFill>
                            <a:srgbClr val="FFFFFF"/>
                          </a:solidFill>
                          <a:latin typeface="Avenir Next LT Pro Light" panose="020B0304020202020204" pitchFamily="34" charset="0"/>
                          <a:ea typeface="Source Sans Pro" panose="020B0503030403020204" pitchFamily="34" charset="0"/>
                          <a:cs typeface="+mn-cs"/>
                          <a:sym typeface="Arial"/>
                        </a:rPr>
                        <a:t>Caregivers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marR="0" algn="ctr" rtl="0">
                        <a:lnSpc>
                          <a:spcPct val="100000"/>
                        </a:lnSpc>
                        <a:spcBef>
                          <a:spcPts val="0"/>
                        </a:spcBef>
                        <a:spcAft>
                          <a:spcPts val="0"/>
                        </a:spcAft>
                        <a:buClr>
                          <a:srgbClr val="000000"/>
                        </a:buClr>
                        <a:buFont typeface="Arial"/>
                      </a:pPr>
                      <a:r>
                        <a:rPr lang="en-US" sz="800" b="1" i="0" u="none" strike="noStrike" cap="none" dirty="0">
                          <a:solidFill>
                            <a:srgbClr val="FFFFFF"/>
                          </a:solidFill>
                          <a:latin typeface="Avenir Next LT Pro Light" panose="020B0304020202020204" pitchFamily="34" charset="0"/>
                          <a:ea typeface="Source Sans Pro" panose="020B0503030403020204" pitchFamily="34" charset="0"/>
                          <a:cs typeface="+mn-cs"/>
                          <a:sym typeface="Arial"/>
                        </a:rPr>
                        <a:t>Caregiver</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marL="0" marR="0" algn="ctr" rtl="0">
                        <a:lnSpc>
                          <a:spcPct val="100000"/>
                        </a:lnSpc>
                        <a:spcBef>
                          <a:spcPts val="0"/>
                        </a:spcBef>
                        <a:spcAft>
                          <a:spcPts val="0"/>
                        </a:spcAft>
                        <a:buClr>
                          <a:srgbClr val="000000"/>
                        </a:buClr>
                        <a:buFont typeface="Arial"/>
                      </a:pPr>
                      <a:endParaRPr lang="en-US" sz="800" b="1" i="0" u="none" strike="noStrike" cap="none" dirty="0">
                        <a:solidFill>
                          <a:srgbClr val="FFFFFF"/>
                        </a:solidFill>
                        <a:latin typeface="Avenir Next LT Pro Light" panose="020B0304020202020204" pitchFamily="34" charset="0"/>
                        <a:ea typeface="Source Sans Pro" panose="020B05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418716597"/>
                  </a:ext>
                </a:extLst>
              </a:tr>
              <a:tr h="285856">
                <a:tc>
                  <a:txBody>
                    <a:bodyPr/>
                    <a:lstStyle/>
                    <a:p>
                      <a:pPr marL="0" lvl="0" algn="l" rtl="0">
                        <a:spcBef>
                          <a:spcPts val="0"/>
                        </a:spcBef>
                        <a:spcAft>
                          <a:spcPts val="0"/>
                        </a:spcAft>
                        <a:buSzPts val="1500"/>
                      </a:pPr>
                      <a:r>
                        <a:rPr lang="en-US" sz="8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Task  /  Behavior</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Visited </a:t>
                      </a:r>
                      <a:b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b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My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Visited </a:t>
                      </a:r>
                      <a:b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b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My health benefits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Selected answer in My health benefits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Visited </a:t>
                      </a:r>
                      <a:b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b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My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Visited </a:t>
                      </a:r>
                      <a:b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b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My health benefits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Selected answer in My health benefits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3905806516"/>
                  </a:ext>
                </a:extLst>
              </a:tr>
              <a:tr h="253695">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Dental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23%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284118028"/>
                  </a:ext>
                </a:extLst>
              </a:tr>
              <a:tr h="253695">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Mental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35%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32%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733424126"/>
                  </a:ext>
                </a:extLst>
              </a:tr>
              <a:tr h="253695">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Community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31%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771944658"/>
                  </a:ext>
                </a:extLst>
              </a:tr>
              <a:tr h="253695">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rates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29%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endPar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57%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CDF3CD"/>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11%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152279273"/>
                  </a:ext>
                </a:extLst>
              </a:tr>
            </a:tbl>
          </a:graphicData>
        </a:graphic>
      </p:graphicFrame>
    </p:spTree>
    <p:extLst>
      <p:ext uri="{BB962C8B-B14F-4D97-AF65-F5344CB8AC3E}">
        <p14:creationId xmlns:p14="http://schemas.microsoft.com/office/powerpoint/2010/main" val="100912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98106" y="295256"/>
            <a:ext cx="8309993" cy="56297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1600" b="1" dirty="0">
                <a:latin typeface="Source Sans Pro Light" panose="020B0403030403020204" pitchFamily="34" charset="0"/>
                <a:ea typeface="Source Sans Pro Light" panose="020B0403030403020204" pitchFamily="34" charset="0"/>
              </a:rPr>
              <a:t>Finding 5: Participants initially looked for test results within “Medical records” but selected answers equally as much in “Health history”  </a:t>
            </a:r>
            <a:endParaRPr sz="1600" b="1" dirty="0">
              <a:latin typeface="Source Sans Pro Light" panose="020B0403030403020204" pitchFamily="34" charset="0"/>
              <a:ea typeface="Source Sans Pro Light" panose="020B0403030403020204" pitchFamily="34" charset="0"/>
            </a:endParaRPr>
          </a:p>
        </p:txBody>
      </p:sp>
      <p:sp>
        <p:nvSpPr>
          <p:cNvPr id="11" name="TextBox 10">
            <a:extLst>
              <a:ext uri="{FF2B5EF4-FFF2-40B4-BE49-F238E27FC236}">
                <a16:creationId xmlns:a16="http://schemas.microsoft.com/office/drawing/2014/main" id="{989E4123-CA31-4A73-ADCF-3DA0EFF09E2B}"/>
              </a:ext>
            </a:extLst>
          </p:cNvPr>
          <p:cNvSpPr txBox="1"/>
          <p:nvPr/>
        </p:nvSpPr>
        <p:spPr>
          <a:xfrm>
            <a:off x="457200" y="1004911"/>
            <a:ext cx="8309993" cy="1092607"/>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Participants in both groups predominantly navigated to “My health &gt; Medical records” initially to find information on a recent lab test, and only 4% of Veterans and 19% of family/caregivers initially went to “Health history” </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Of the Veteran participants that navigated to “My health &gt; Medical records”, a significant number backed out to look in different areas -  42% of Veterans and 27% of family/caregiver participants</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Ultimately, participants selected answers equally in “Medical records” and “Health history”</a:t>
            </a:r>
          </a:p>
        </p:txBody>
      </p:sp>
      <p:graphicFrame>
        <p:nvGraphicFramePr>
          <p:cNvPr id="16" name="Table 4">
            <a:extLst>
              <a:ext uri="{FF2B5EF4-FFF2-40B4-BE49-F238E27FC236}">
                <a16:creationId xmlns:a16="http://schemas.microsoft.com/office/drawing/2014/main" id="{407CE402-9581-4700-BED6-17901C7B31F1}"/>
              </a:ext>
            </a:extLst>
          </p:cNvPr>
          <p:cNvGraphicFramePr>
            <a:graphicFrameLocks noGrp="1"/>
          </p:cNvGraphicFramePr>
          <p:nvPr>
            <p:extLst>
              <p:ext uri="{D42A27DB-BD31-4B8C-83A1-F6EECF244321}">
                <p14:modId xmlns:p14="http://schemas.microsoft.com/office/powerpoint/2010/main" val="3098483988"/>
              </p:ext>
            </p:extLst>
          </p:nvPr>
        </p:nvGraphicFramePr>
        <p:xfrm>
          <a:off x="498105" y="2223173"/>
          <a:ext cx="8309993" cy="1741653"/>
        </p:xfrm>
        <a:graphic>
          <a:graphicData uri="http://schemas.openxmlformats.org/drawingml/2006/table">
            <a:tbl>
              <a:tblPr firstRow="1">
                <a:tableStyleId>{5202B0CA-FC54-4496-8BCA-5EF66A818D29}</a:tableStyleId>
              </a:tblPr>
              <a:tblGrid>
                <a:gridCol w="671476">
                  <a:extLst>
                    <a:ext uri="{9D8B030D-6E8A-4147-A177-3AD203B41FA5}">
                      <a16:colId xmlns:a16="http://schemas.microsoft.com/office/drawing/2014/main" val="2153490572"/>
                    </a:ext>
                  </a:extLst>
                </a:gridCol>
                <a:gridCol w="694661">
                  <a:extLst>
                    <a:ext uri="{9D8B030D-6E8A-4147-A177-3AD203B41FA5}">
                      <a16:colId xmlns:a16="http://schemas.microsoft.com/office/drawing/2014/main" val="949357103"/>
                    </a:ext>
                  </a:extLst>
                </a:gridCol>
                <a:gridCol w="2410046">
                  <a:extLst>
                    <a:ext uri="{9D8B030D-6E8A-4147-A177-3AD203B41FA5}">
                      <a16:colId xmlns:a16="http://schemas.microsoft.com/office/drawing/2014/main" val="3741263642"/>
                    </a:ext>
                  </a:extLst>
                </a:gridCol>
                <a:gridCol w="4533810">
                  <a:extLst>
                    <a:ext uri="{9D8B030D-6E8A-4147-A177-3AD203B41FA5}">
                      <a16:colId xmlns:a16="http://schemas.microsoft.com/office/drawing/2014/main" val="2874634017"/>
                    </a:ext>
                  </a:extLst>
                </a:gridCol>
              </a:tblGrid>
              <a:tr h="307475">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Task / test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Success / 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First path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Selections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35011">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Labs and tests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361772716"/>
                  </a:ext>
                </a:extLst>
              </a:tr>
              <a:tr h="579929">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Veterans (48)</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chemeClr val="accent5"/>
                          </a:solidFill>
                          <a:latin typeface="Source Sans Pro Light" panose="020B0403030403020204" pitchFamily="34" charset="0"/>
                          <a:ea typeface="Source Sans Pro Light" panose="020B0403030403020204" pitchFamily="34" charset="0"/>
                        </a:rPr>
                        <a:t>81% / 56%</a:t>
                      </a:r>
                    </a:p>
                  </a:txBody>
                  <a:tcPr marT="9144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48% Health care &gt; My health &gt; Medical records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Records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 Health care &gt; My health &gt; Health history</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Health care &gt; My health  &gt; Medical records &gt; Download my medical record (Blue Button)</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29% Health care &gt; My health  &gt; Health history &gt; Labs and tests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21% Records &gt; Get medical record</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r h="579929">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Caregivers (37)</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97% / 73%</a:t>
                      </a:r>
                    </a:p>
                  </a:txBody>
                  <a:tcPr marT="91440" marB="9144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46% Health care &gt; My health &gt; Medical records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Health care &gt; My health &gt; Health history</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Records</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43% Health care &gt; My health  &gt; Medical records &gt; Download my medical record (Blue Button)</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38% Health care &gt; My health  &gt; Health history &gt; Labs and tests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Records &gt; Get medical records</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21099833"/>
                  </a:ext>
                </a:extLst>
              </a:tr>
            </a:tbl>
          </a:graphicData>
        </a:graphic>
      </p:graphicFrame>
    </p:spTree>
    <p:extLst>
      <p:ext uri="{BB962C8B-B14F-4D97-AF65-F5344CB8AC3E}">
        <p14:creationId xmlns:p14="http://schemas.microsoft.com/office/powerpoint/2010/main" val="216507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29593" cy="376726"/>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1600" dirty="0"/>
              <a:t>Finding 6: Visitors are still not clear on where to find information on travel pay</a:t>
            </a:r>
            <a:endParaRPr sz="1600" dirty="0"/>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31" name="Table 4">
            <a:extLst>
              <a:ext uri="{FF2B5EF4-FFF2-40B4-BE49-F238E27FC236}">
                <a16:creationId xmlns:a16="http://schemas.microsoft.com/office/drawing/2014/main" id="{7E698C60-998F-4736-B600-5FE1428C355F}"/>
              </a:ext>
            </a:extLst>
          </p:cNvPr>
          <p:cNvGraphicFramePr>
            <a:graphicFrameLocks noGrp="1"/>
          </p:cNvGraphicFramePr>
          <p:nvPr>
            <p:extLst>
              <p:ext uri="{D42A27DB-BD31-4B8C-83A1-F6EECF244321}">
                <p14:modId xmlns:p14="http://schemas.microsoft.com/office/powerpoint/2010/main" val="307063686"/>
              </p:ext>
            </p:extLst>
          </p:nvPr>
        </p:nvGraphicFramePr>
        <p:xfrm>
          <a:off x="457193" y="4045369"/>
          <a:ext cx="3958864" cy="756396"/>
        </p:xfrm>
        <a:graphic>
          <a:graphicData uri="http://schemas.openxmlformats.org/drawingml/2006/table">
            <a:tbl>
              <a:tblPr firstRow="1">
                <a:tableStyleId>{5202B0CA-FC54-4496-8BCA-5EF66A818D29}</a:tableStyleId>
              </a:tblPr>
              <a:tblGrid>
                <a:gridCol w="2115887">
                  <a:extLst>
                    <a:ext uri="{9D8B030D-6E8A-4147-A177-3AD203B41FA5}">
                      <a16:colId xmlns:a16="http://schemas.microsoft.com/office/drawing/2014/main" val="2153490572"/>
                    </a:ext>
                  </a:extLst>
                </a:gridCol>
                <a:gridCol w="673395">
                  <a:extLst>
                    <a:ext uri="{9D8B030D-6E8A-4147-A177-3AD203B41FA5}">
                      <a16:colId xmlns:a16="http://schemas.microsoft.com/office/drawing/2014/main" val="439814280"/>
                    </a:ext>
                  </a:extLst>
                </a:gridCol>
                <a:gridCol w="552893">
                  <a:extLst>
                    <a:ext uri="{9D8B030D-6E8A-4147-A177-3AD203B41FA5}">
                      <a16:colId xmlns:a16="http://schemas.microsoft.com/office/drawing/2014/main" val="272663861"/>
                    </a:ext>
                  </a:extLst>
                </a:gridCol>
                <a:gridCol w="616689">
                  <a:extLst>
                    <a:ext uri="{9D8B030D-6E8A-4147-A177-3AD203B41FA5}">
                      <a16:colId xmlns:a16="http://schemas.microsoft.com/office/drawing/2014/main" val="1636120053"/>
                    </a:ext>
                  </a:extLst>
                </a:gridCol>
              </a:tblGrid>
              <a:tr h="25213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rgbClr val="FFFFFF"/>
                          </a:solidFill>
                          <a:latin typeface="Avenir Next LT Pro Light" panose="020B0304020202020204" pitchFamily="34" charset="0"/>
                          <a:ea typeface="Source Sans Pro Light" panose="020B0403030403020204" pitchFamily="34" charset="0"/>
                          <a:cs typeface="Source Sans Pro Light"/>
                          <a:sym typeface="Source Sans Pro Light"/>
                        </a:rPr>
                        <a:t>Travel pay - Task success across tests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Baseline </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H1</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H2</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015921"/>
                  </a:ext>
                </a:extLst>
              </a:tr>
              <a:tr h="25213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Veterans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67%</a:t>
                      </a:r>
                    </a:p>
                  </a:txBody>
                  <a:tcPr marL="6350" marR="6350" marT="635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sym typeface="Arial"/>
                        </a:rPr>
                        <a:t>39%</a:t>
                      </a:r>
                    </a:p>
                  </a:txBody>
                  <a:tcPr marL="6350" marR="6350" marT="635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a:spcAft>
                          <a:spcPts val="0"/>
                        </a:spcAft>
                      </a:pPr>
                      <a:r>
                        <a:rPr lang="en-US" sz="900" b="0" dirty="0">
                          <a:solidFill>
                            <a:schemeClr val="accent5"/>
                          </a:solidFill>
                          <a:latin typeface="Source Sans Pro Light" panose="020B0403030403020204" pitchFamily="34" charset="0"/>
                          <a:ea typeface="Source Sans Pro Light" panose="020B0403030403020204" pitchFamily="34" charset="0"/>
                        </a:rPr>
                        <a:t>52%</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1140292376"/>
                  </a:ext>
                </a:extLst>
              </a:tr>
              <a:tr h="25213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Family/caregivers</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rtl="0" fontAlgn="b">
                        <a:spcAft>
                          <a:spcPts val="0"/>
                        </a:spcAft>
                      </a:pPr>
                      <a:r>
                        <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rPr>
                        <a:t>43%</a:t>
                      </a:r>
                    </a:p>
                  </a:txBody>
                  <a:tcPr marL="6350" marR="6350" marT="635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900" b="0" i="0" u="none" strike="noStrike" dirty="0">
                          <a:solidFill>
                            <a:schemeClr val="accent5"/>
                          </a:solidFill>
                          <a:effectLst/>
                          <a:latin typeface="Source Sans Pro Light" panose="020B0403030403020204" pitchFamily="34" charset="0"/>
                          <a:ea typeface="Source Sans Pro Light" panose="020B0403030403020204" pitchFamily="34" charset="0"/>
                        </a:rPr>
                        <a:t>28%</a:t>
                      </a:r>
                    </a:p>
                  </a:txBody>
                  <a:tcPr marL="6350" marR="6350" marT="635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35%</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3133083354"/>
                  </a:ext>
                </a:extLst>
              </a:tr>
            </a:tbl>
          </a:graphicData>
        </a:graphic>
      </p:graphicFrame>
      <p:sp>
        <p:nvSpPr>
          <p:cNvPr id="28" name="TextBox 27">
            <a:extLst>
              <a:ext uri="{FF2B5EF4-FFF2-40B4-BE49-F238E27FC236}">
                <a16:creationId xmlns:a16="http://schemas.microsoft.com/office/drawing/2014/main" id="{F3D5CA06-2DDD-4F47-AFD9-C62CDC28C196}"/>
              </a:ext>
            </a:extLst>
          </p:cNvPr>
          <p:cNvSpPr txBox="1"/>
          <p:nvPr/>
        </p:nvSpPr>
        <p:spPr>
          <a:xfrm>
            <a:off x="457204" y="778617"/>
            <a:ext cx="8229592" cy="150810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While the travel pay tasks success rates improved over the previous H1 test, they are still significantly lower than the baseline scores</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In both tests, once a participant navigated into My health, they all proceeded to select the correct answer – however, there was not an overwhelming percentage of participants that immediately went to “My health” for this task indicating participants do not have confidence in where to go first</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A significant number of family/caregivers participants went directly to the “Family and caregiver” hub to complete this task</a:t>
            </a:r>
          </a:p>
          <a:p>
            <a:pPr marL="171450" indent="-171450">
              <a:spcBef>
                <a:spcPts val="600"/>
              </a:spcBef>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rPr>
              <a:t>There was a significant reduction in the percentage of Veterans that looked in the “Current service members” hub in this test (4%) compared to the “Service member benefits” hub in baseline (26%) and H1 (24%)</a:t>
            </a:r>
          </a:p>
        </p:txBody>
      </p:sp>
      <p:graphicFrame>
        <p:nvGraphicFramePr>
          <p:cNvPr id="7" name="Table 4">
            <a:extLst>
              <a:ext uri="{FF2B5EF4-FFF2-40B4-BE49-F238E27FC236}">
                <a16:creationId xmlns:a16="http://schemas.microsoft.com/office/drawing/2014/main" id="{2BB0101B-164A-4D20-843C-4F60C6505465}"/>
              </a:ext>
            </a:extLst>
          </p:cNvPr>
          <p:cNvGraphicFramePr>
            <a:graphicFrameLocks noGrp="1"/>
          </p:cNvGraphicFramePr>
          <p:nvPr>
            <p:extLst>
              <p:ext uri="{D42A27DB-BD31-4B8C-83A1-F6EECF244321}">
                <p14:modId xmlns:p14="http://schemas.microsoft.com/office/powerpoint/2010/main" val="3654218565"/>
              </p:ext>
            </p:extLst>
          </p:nvPr>
        </p:nvGraphicFramePr>
        <p:xfrm>
          <a:off x="457193" y="2363973"/>
          <a:ext cx="8229594" cy="1337257"/>
        </p:xfrm>
        <a:graphic>
          <a:graphicData uri="http://schemas.openxmlformats.org/drawingml/2006/table">
            <a:tbl>
              <a:tblPr firstRow="1">
                <a:tableStyleId>{5202B0CA-FC54-4496-8BCA-5EF66A818D29}</a:tableStyleId>
              </a:tblPr>
              <a:tblGrid>
                <a:gridCol w="995923">
                  <a:extLst>
                    <a:ext uri="{9D8B030D-6E8A-4147-A177-3AD203B41FA5}">
                      <a16:colId xmlns:a16="http://schemas.microsoft.com/office/drawing/2014/main" val="2153490572"/>
                    </a:ext>
                  </a:extLst>
                </a:gridCol>
                <a:gridCol w="701749">
                  <a:extLst>
                    <a:ext uri="{9D8B030D-6E8A-4147-A177-3AD203B41FA5}">
                      <a16:colId xmlns:a16="http://schemas.microsoft.com/office/drawing/2014/main" val="949357103"/>
                    </a:ext>
                  </a:extLst>
                </a:gridCol>
                <a:gridCol w="2649416">
                  <a:extLst>
                    <a:ext uri="{9D8B030D-6E8A-4147-A177-3AD203B41FA5}">
                      <a16:colId xmlns:a16="http://schemas.microsoft.com/office/drawing/2014/main" val="3741263642"/>
                    </a:ext>
                  </a:extLst>
                </a:gridCol>
                <a:gridCol w="3882506">
                  <a:extLst>
                    <a:ext uri="{9D8B030D-6E8A-4147-A177-3AD203B41FA5}">
                      <a16:colId xmlns:a16="http://schemas.microsoft.com/office/drawing/2014/main" val="2874634017"/>
                    </a:ext>
                  </a:extLst>
                </a:gridCol>
              </a:tblGrid>
              <a:tr h="289088">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Travel pay – H2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Success / 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First path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Selections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486435">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Veterans (48)</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52% / 56%</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Health care &gt; My health </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15% [x] Health care &gt; Get health care benefits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17% [x] Health care &gt; More resources and support</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52% Health care &gt; My health &gt; Travel reimbursement</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[x] Health care &gt; More resources and support &gt; [various answers]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[x] Find a VA location &gt; [ VA benefits and Vet Centers]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r h="545249">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Caregivers (37)</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35% / 51%</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[x] Family and caregivers</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22% Health care &gt; My health</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[x] Health care &gt; More resources and support</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35% Health care &gt; My health &gt; Travel reimbursement</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32% [x] Family and caregivers &gt; [various answers]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[x] Health care &gt;More resources and support &gt; [various answers]</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21099833"/>
                  </a:ext>
                </a:extLst>
              </a:tr>
            </a:tbl>
          </a:graphicData>
        </a:graphic>
      </p:graphicFrame>
      <p:sp>
        <p:nvSpPr>
          <p:cNvPr id="8" name="TextBox 7">
            <a:extLst>
              <a:ext uri="{FF2B5EF4-FFF2-40B4-BE49-F238E27FC236}">
                <a16:creationId xmlns:a16="http://schemas.microsoft.com/office/drawing/2014/main" id="{DC8A47ED-9B0E-4AB8-9D14-356D56F564E8}"/>
              </a:ext>
            </a:extLst>
          </p:cNvPr>
          <p:cNvSpPr txBox="1"/>
          <p:nvPr/>
        </p:nvSpPr>
        <p:spPr>
          <a:xfrm>
            <a:off x="457193" y="3701230"/>
            <a:ext cx="4572000" cy="215444"/>
          </a:xfrm>
          <a:prstGeom prst="rect">
            <a:avLst/>
          </a:prstGeom>
          <a:noFill/>
        </p:spPr>
        <p:txBody>
          <a:bodyPr wrap="square">
            <a:spAutoFit/>
          </a:bodyPr>
          <a:lstStyle/>
          <a:p>
            <a:r>
              <a:rPr lang="en-US" sz="800" b="0" u="none" strike="noStrike" cap="none" dirty="0">
                <a:solidFill>
                  <a:srgbClr val="FF0000"/>
                </a:solidFill>
                <a:latin typeface="Source Sans Pro Light" panose="020B0403030403020204" pitchFamily="34" charset="0"/>
                <a:ea typeface="Source Sans Pro Light" panose="020B0403030403020204" pitchFamily="34" charset="0"/>
                <a:cs typeface="+mn-cs"/>
                <a:sym typeface="Arial"/>
              </a:rPr>
              <a:t>[x] </a:t>
            </a:r>
            <a:r>
              <a:rPr lang="en-US" sz="800" b="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Indicates an incorrect path or selection</a:t>
            </a:r>
            <a:endParaRPr lang="en-US" sz="800" dirty="0">
              <a:solidFill>
                <a:schemeClr val="accent5"/>
              </a:solidFill>
            </a:endParaRPr>
          </a:p>
        </p:txBody>
      </p:sp>
    </p:spTree>
    <p:extLst>
      <p:ext uri="{BB962C8B-B14F-4D97-AF65-F5344CB8AC3E}">
        <p14:creationId xmlns:p14="http://schemas.microsoft.com/office/powerpoint/2010/main" val="733183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3" y="228600"/>
            <a:ext cx="8269803" cy="625352"/>
          </a:xfrm>
          <a:prstGeom prst="rect">
            <a:avLst/>
          </a:prstGeom>
          <a:noFill/>
          <a:ln>
            <a:noFill/>
          </a:ln>
        </p:spPr>
        <p:txBody>
          <a:bodyPr spcFirstLastPara="1" wrap="square" lIns="34275" tIns="34275" rIns="34275" bIns="34275" anchor="t" anchorCtr="0">
            <a:noAutofit/>
          </a:bodyPr>
          <a:lstStyle/>
          <a:p>
            <a:r>
              <a:rPr lang="en" sz="1600" b="1" dirty="0">
                <a:latin typeface="Source Sans Pro Light" panose="020B0403030403020204" pitchFamily="34" charset="0"/>
                <a:ea typeface="Source Sans Pro Light" panose="020B0403030403020204" pitchFamily="34" charset="0"/>
              </a:rPr>
              <a:t>Finding 7:  Copay rates and </a:t>
            </a:r>
            <a:r>
              <a:rPr lang="en-US" sz="1600" b="1" dirty="0">
                <a:latin typeface="Source Sans Pro Light"/>
                <a:ea typeface="Source Sans Pro Light"/>
                <a:cs typeface="Source Sans Pro Light"/>
                <a:sym typeface="Source Sans Pro Light"/>
              </a:rPr>
              <a:t>community care content must be prominently cross-linked from key places in both the “Get health care benefits” and “My health” sections</a:t>
            </a:r>
            <a:br>
              <a:rPr lang="en-US" sz="1600" b="1" dirty="0">
                <a:latin typeface="Source Sans Pro Light"/>
                <a:ea typeface="Source Sans Pro Light"/>
                <a:cs typeface="Source Sans Pro Light"/>
                <a:sym typeface="Source Sans Pro Light"/>
              </a:rPr>
            </a:br>
            <a:endParaRPr sz="1600" b="1" dirty="0">
              <a:latin typeface="Source Sans Pro Light" panose="020B0403030403020204" pitchFamily="34" charset="0"/>
              <a:ea typeface="Source Sans Pro Light" panose="020B0403030403020204" pitchFamily="34" charset="0"/>
            </a:endParaRPr>
          </a:p>
        </p:txBody>
      </p:sp>
      <p:sp>
        <p:nvSpPr>
          <p:cNvPr id="11" name="TextBox 10">
            <a:extLst>
              <a:ext uri="{FF2B5EF4-FFF2-40B4-BE49-F238E27FC236}">
                <a16:creationId xmlns:a16="http://schemas.microsoft.com/office/drawing/2014/main" id="{989E4123-CA31-4A73-ADCF-3DA0EFF09E2B}"/>
              </a:ext>
            </a:extLst>
          </p:cNvPr>
          <p:cNvSpPr txBox="1"/>
          <p:nvPr/>
        </p:nvSpPr>
        <p:spPr>
          <a:xfrm>
            <a:off x="417003" y="977712"/>
            <a:ext cx="8309993" cy="938719"/>
          </a:xfrm>
          <a:prstGeom prst="rect">
            <a:avLst/>
          </a:prstGeom>
          <a:noFill/>
        </p:spPr>
        <p:txBody>
          <a:bodyPr wrap="square">
            <a:spAutoFit/>
          </a:bodyPr>
          <a:lstStyle/>
          <a:p>
            <a:pPr marL="171450" indent="-171450">
              <a:buFont typeface="Arial" panose="020B0604020202020204" pitchFamily="34" charset="0"/>
              <a:buChar char="•"/>
            </a:pPr>
            <a:r>
              <a:rPr lang="en-US" sz="1100" dirty="0">
                <a:solidFill>
                  <a:srgbClr val="414141"/>
                </a:solidFill>
                <a:latin typeface="Source Sans Pro Light" panose="020B0403030403020204" pitchFamily="34" charset="0"/>
                <a:ea typeface="Source Sans Pro Light" panose="020B0403030403020204" pitchFamily="34" charset="0"/>
              </a:rPr>
              <a:t>In both tasks, audiences primarily looked in the “Get health care benefits” area first, however there was also a significant number of participants that looked within “My health” in their first clicks. </a:t>
            </a:r>
          </a:p>
          <a:p>
            <a:pPr marL="171450" indent="-171450">
              <a:buFont typeface="Arial" panose="020B0604020202020204" pitchFamily="34" charset="0"/>
              <a:buChar char="•"/>
            </a:pPr>
            <a:r>
              <a:rPr lang="en-US" sz="1100" dirty="0">
                <a:solidFill>
                  <a:srgbClr val="414141"/>
                </a:solidFill>
                <a:latin typeface="Source Sans Pro Light" panose="020B0403030403020204" pitchFamily="34" charset="0"/>
                <a:ea typeface="Source Sans Pro Light" panose="020B0403030403020204" pitchFamily="34" charset="0"/>
              </a:rPr>
              <a:t>For community care, participants who did navigate to “More resources and support” (the correct section),  often selected incorrect answers there – 13% in the Veteran test, and 24% in the family/caregiver test</a:t>
            </a:r>
          </a:p>
          <a:p>
            <a:pPr marL="171450" indent="-171450">
              <a:buFont typeface="Arial" panose="020B0604020202020204" pitchFamily="34" charset="0"/>
              <a:buChar char="•"/>
            </a:pPr>
            <a:r>
              <a:rPr lang="en-US" sz="1100" dirty="0">
                <a:solidFill>
                  <a:srgbClr val="414141"/>
                </a:solidFill>
                <a:latin typeface="Source Sans Pro Light" panose="020B0403030403020204" pitchFamily="34" charset="0"/>
                <a:ea typeface="Source Sans Pro Light" panose="020B0403030403020204" pitchFamily="34" charset="0"/>
              </a:rPr>
              <a:t>For copay rates, those that looked within “My health” rarely found the correct answer there – only 6% of Veterans, and 8% of family/caregivers</a:t>
            </a:r>
          </a:p>
        </p:txBody>
      </p:sp>
      <p:graphicFrame>
        <p:nvGraphicFramePr>
          <p:cNvPr id="16" name="Table 4">
            <a:extLst>
              <a:ext uri="{FF2B5EF4-FFF2-40B4-BE49-F238E27FC236}">
                <a16:creationId xmlns:a16="http://schemas.microsoft.com/office/drawing/2014/main" id="{76694419-AC41-45B7-AD76-484E74F7839A}"/>
              </a:ext>
            </a:extLst>
          </p:cNvPr>
          <p:cNvGraphicFramePr>
            <a:graphicFrameLocks noGrp="1"/>
          </p:cNvGraphicFramePr>
          <p:nvPr>
            <p:extLst>
              <p:ext uri="{D42A27DB-BD31-4B8C-83A1-F6EECF244321}">
                <p14:modId xmlns:p14="http://schemas.microsoft.com/office/powerpoint/2010/main" val="2611273755"/>
              </p:ext>
            </p:extLst>
          </p:nvPr>
        </p:nvGraphicFramePr>
        <p:xfrm>
          <a:off x="457202" y="1949302"/>
          <a:ext cx="8229594" cy="2417752"/>
        </p:xfrm>
        <a:graphic>
          <a:graphicData uri="http://schemas.openxmlformats.org/drawingml/2006/table">
            <a:tbl>
              <a:tblPr firstRow="1">
                <a:tableStyleId>{5202B0CA-FC54-4496-8BCA-5EF66A818D29}</a:tableStyleId>
              </a:tblPr>
              <a:tblGrid>
                <a:gridCol w="1129000">
                  <a:extLst>
                    <a:ext uri="{9D8B030D-6E8A-4147-A177-3AD203B41FA5}">
                      <a16:colId xmlns:a16="http://schemas.microsoft.com/office/drawing/2014/main" val="2153490572"/>
                    </a:ext>
                  </a:extLst>
                </a:gridCol>
                <a:gridCol w="1225578">
                  <a:extLst>
                    <a:ext uri="{9D8B030D-6E8A-4147-A177-3AD203B41FA5}">
                      <a16:colId xmlns:a16="http://schemas.microsoft.com/office/drawing/2014/main" val="949357103"/>
                    </a:ext>
                  </a:extLst>
                </a:gridCol>
                <a:gridCol w="1992510">
                  <a:extLst>
                    <a:ext uri="{9D8B030D-6E8A-4147-A177-3AD203B41FA5}">
                      <a16:colId xmlns:a16="http://schemas.microsoft.com/office/drawing/2014/main" val="3741263642"/>
                    </a:ext>
                  </a:extLst>
                </a:gridCol>
                <a:gridCol w="3882506">
                  <a:extLst>
                    <a:ext uri="{9D8B030D-6E8A-4147-A177-3AD203B41FA5}">
                      <a16:colId xmlns:a16="http://schemas.microsoft.com/office/drawing/2014/main" val="2874634017"/>
                    </a:ext>
                  </a:extLst>
                </a:gridCol>
              </a:tblGrid>
              <a:tr h="195087">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Task / test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Success / 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First path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Selections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179061">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Community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9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61772716"/>
                  </a:ext>
                </a:extLst>
              </a:tr>
              <a:tr h="522802">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Veterans (48)</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 58%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[x] Get health care benefits</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More resources and support</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[x] My health</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More resources and support &gt; Eligibility for VA community care</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[x] Get health care benefits &gt; Veteran health care &gt; Types of care</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15% [x] My health &gt; My health benefits &gt; Veteran care and services</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r h="46121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Caregivers (37)</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 / 68%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41% [x] Get health care benefits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32% More resources and support</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11% [x] My health</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[x] Get health care benefits &gt; Veteran health care &gt; Types of care</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 More resources and support &gt; Eligibility for VA community care</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21099833"/>
                  </a:ext>
                </a:extLst>
              </a:tr>
              <a:tr h="1245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Copay rates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rtl="0" fontAlgn="b">
                        <a:lnSpc>
                          <a:spcPct val="100000"/>
                        </a:lnSpc>
                        <a:spcBef>
                          <a:spcPts val="0"/>
                        </a:spcBef>
                        <a:spcAft>
                          <a:spcPts val="0"/>
                        </a:spcAft>
                        <a:buClr>
                          <a:srgbClr val="000000"/>
                        </a:buClr>
                        <a:buSzPct val="100000"/>
                        <a:buFont typeface="Arial" panose="020B0604020202020204" pitchFamily="34" charset="0"/>
                        <a:buNone/>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86454072"/>
                  </a:ext>
                </a:extLst>
              </a:tr>
              <a:tr h="46121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Veterans (48)</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67% / 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50% Get health care benefits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My health</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17% [x] More resources and support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44% Get health care benefits &gt; Veteran health care &gt; Copay rates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[x] More resources and support &gt; [various incorrect answers]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93792345"/>
                  </a:ext>
                </a:extLst>
              </a:tr>
              <a:tr h="46121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Caregivers (37)</a:t>
                      </a: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54% / 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32% Get health care benefits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32% My health</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[x] More resources and support</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35% [x] My health &gt; Copay bills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Get health care benefits &gt; Veteran health care &gt; Copay rates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16% [x] More resources and support &gt; [various answers]</a:t>
                      </a:r>
                    </a:p>
                  </a:txBody>
                  <a:tcPr marT="0" marB="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34436167"/>
                  </a:ext>
                </a:extLst>
              </a:tr>
            </a:tbl>
          </a:graphicData>
        </a:graphic>
      </p:graphicFrame>
      <p:sp>
        <p:nvSpPr>
          <p:cNvPr id="7" name="TextBox 6">
            <a:extLst>
              <a:ext uri="{FF2B5EF4-FFF2-40B4-BE49-F238E27FC236}">
                <a16:creationId xmlns:a16="http://schemas.microsoft.com/office/drawing/2014/main" id="{FF58DB5A-8971-435D-B8AD-C4BDA21F1D05}"/>
              </a:ext>
            </a:extLst>
          </p:cNvPr>
          <p:cNvSpPr txBox="1"/>
          <p:nvPr/>
        </p:nvSpPr>
        <p:spPr>
          <a:xfrm>
            <a:off x="457200" y="4840637"/>
            <a:ext cx="4572000" cy="215444"/>
          </a:xfrm>
          <a:prstGeom prst="rect">
            <a:avLst/>
          </a:prstGeom>
          <a:noFill/>
        </p:spPr>
        <p:txBody>
          <a:bodyPr wrap="square">
            <a:spAutoFit/>
          </a:bodyPr>
          <a:lstStyle/>
          <a:p>
            <a:r>
              <a:rPr lang="en-US" sz="800" b="0" u="none" strike="noStrike" cap="none" dirty="0">
                <a:solidFill>
                  <a:srgbClr val="FF0000"/>
                </a:solidFill>
                <a:latin typeface="Source Sans Pro Light" panose="020B0403030403020204" pitchFamily="34" charset="0"/>
                <a:ea typeface="Source Sans Pro Light" panose="020B0403030403020204" pitchFamily="34" charset="0"/>
                <a:cs typeface="+mn-cs"/>
                <a:sym typeface="Arial"/>
              </a:rPr>
              <a:t>[x] </a:t>
            </a:r>
            <a:r>
              <a:rPr lang="en-US" sz="800" b="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Indicates an incorrect path or selection</a:t>
            </a:r>
            <a:endParaRPr lang="en-US" sz="800" dirty="0">
              <a:solidFill>
                <a:schemeClr val="accent5"/>
              </a:solidFill>
            </a:endParaRPr>
          </a:p>
        </p:txBody>
      </p:sp>
    </p:spTree>
    <p:extLst>
      <p:ext uri="{BB962C8B-B14F-4D97-AF65-F5344CB8AC3E}">
        <p14:creationId xmlns:p14="http://schemas.microsoft.com/office/powerpoint/2010/main" val="192068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6"/>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69" name="Google Shape;269;p36"/>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Recommendations</a:t>
            </a:r>
            <a:endParaRPr sz="2400" b="1" dirty="0"/>
          </a:p>
        </p:txBody>
      </p:sp>
      <p:sp>
        <p:nvSpPr>
          <p:cNvPr id="271" name="Google Shape;271;p36"/>
          <p:cNvSpPr txBox="1"/>
          <p:nvPr/>
        </p:nvSpPr>
        <p:spPr>
          <a:xfrm>
            <a:off x="457200" y="960120"/>
            <a:ext cx="8229600" cy="3429000"/>
          </a:xfrm>
          <a:prstGeom prst="rect">
            <a:avLst/>
          </a:prstGeom>
          <a:noFill/>
          <a:ln>
            <a:noFill/>
          </a:ln>
        </p:spPr>
        <p:txBody>
          <a:bodyPr spcFirstLastPara="1" wrap="square" lIns="0" tIns="68575" rIns="68575" bIns="68575" anchor="t" anchorCtr="0">
            <a:noAutofit/>
          </a:bodyPr>
          <a:lstStyle/>
          <a:p>
            <a:pPr marL="361950" indent="-228600">
              <a:lnSpc>
                <a:spcPct val="115000"/>
              </a:lnSpc>
              <a:buSzPct val="100000"/>
              <a:buFont typeface="+mj-lt"/>
              <a:buAutoNum type="arabicPeriod"/>
            </a:pPr>
            <a:r>
              <a:rPr lang="en-US" sz="1200" dirty="0">
                <a:latin typeface="Source Sans Pro Light"/>
                <a:ea typeface="Source Sans Pro Light"/>
              </a:rPr>
              <a:t>Consider building out and testing </a:t>
            </a:r>
            <a:r>
              <a:rPr lang="en-US" sz="1200" b="1" dirty="0">
                <a:latin typeface="Source Sans Pro Light"/>
                <a:ea typeface="Source Sans Pro Light"/>
              </a:rPr>
              <a:t>a more robust experience within the family and caregiver benefit hub </a:t>
            </a:r>
            <a:r>
              <a:rPr lang="en-US" sz="1200" dirty="0">
                <a:latin typeface="Source Sans Pro Light"/>
                <a:ea typeface="Source Sans Pro Light"/>
              </a:rPr>
              <a:t>that includes both information on benefits as well as tasks that family members may need to complete related to their own benefits or benefits they receive for caring for their veteran (i.e. travel pay, apply for transferred benefits, add a dependent, </a:t>
            </a:r>
            <a:r>
              <a:rPr lang="en-US" sz="1200" dirty="0" err="1">
                <a:latin typeface="Source Sans Pro Light"/>
                <a:ea typeface="Source Sans Pro Light"/>
              </a:rPr>
              <a:t>etc</a:t>
            </a:r>
            <a:r>
              <a:rPr lang="en-US" sz="1200" dirty="0">
                <a:latin typeface="Source Sans Pro Light"/>
                <a:ea typeface="Source Sans Pro Light"/>
              </a:rPr>
              <a:t>)</a:t>
            </a:r>
          </a:p>
          <a:p>
            <a:pPr marL="361950" indent="-228600">
              <a:lnSpc>
                <a:spcPct val="115000"/>
              </a:lnSpc>
              <a:buSzPct val="100000"/>
              <a:buFont typeface="+mj-lt"/>
              <a:buAutoNum type="arabicPeriod"/>
            </a:pPr>
            <a:r>
              <a:rPr lang="en-US" sz="1200" dirty="0">
                <a:latin typeface="Source Sans Pro Light"/>
                <a:ea typeface="Source Sans Pro Light"/>
              </a:rPr>
              <a:t>Consider testing </a:t>
            </a:r>
            <a:r>
              <a:rPr lang="en-US" sz="1200" b="1" dirty="0">
                <a:latin typeface="Source Sans Pro Light"/>
                <a:ea typeface="Source Sans Pro Light"/>
              </a:rPr>
              <a:t>a combined section that includes the content in “Health history” and “Medical records” </a:t>
            </a:r>
            <a:r>
              <a:rPr lang="en-US" sz="1200" dirty="0">
                <a:latin typeface="Source Sans Pro Light"/>
                <a:ea typeface="Source Sans Pro Light"/>
              </a:rPr>
              <a:t>given they ultimately provide the same information</a:t>
            </a:r>
          </a:p>
          <a:p>
            <a:pPr marL="361950" indent="-228600">
              <a:lnSpc>
                <a:spcPct val="115000"/>
              </a:lnSpc>
              <a:buSzPct val="100000"/>
              <a:buFont typeface="+mj-lt"/>
              <a:buAutoNum type="arabicPeriod"/>
            </a:pPr>
            <a:r>
              <a:rPr lang="en-US" sz="1200" dirty="0">
                <a:latin typeface="Source Sans Pro Light"/>
                <a:ea typeface="Source Sans Pro Light"/>
              </a:rPr>
              <a:t>Add </a:t>
            </a:r>
            <a:r>
              <a:rPr lang="en-US" sz="1200" b="1" dirty="0">
                <a:latin typeface="Source Sans Pro Light"/>
                <a:ea typeface="Source Sans Pro Light"/>
              </a:rPr>
              <a:t>a section on where to get care, including in the community, to the main Veteran health care page </a:t>
            </a:r>
            <a:r>
              <a:rPr lang="en-US" sz="1200" dirty="0">
                <a:latin typeface="Source Sans Pro Light"/>
                <a:ea typeface="Source Sans Pro Light"/>
              </a:rPr>
              <a:t>in addition to testing </a:t>
            </a:r>
            <a:r>
              <a:rPr lang="en-US" sz="1200" b="1" dirty="0">
                <a:latin typeface="Source Sans Pro Light"/>
                <a:ea typeface="Source Sans Pro Light"/>
              </a:rPr>
              <a:t>alternative labels to “community care” </a:t>
            </a:r>
            <a:r>
              <a:rPr lang="en-US" sz="1200" dirty="0">
                <a:latin typeface="Source Sans Pro Light"/>
                <a:ea typeface="Source Sans Pro Light"/>
              </a:rPr>
              <a:t>that all audiences would be familiar with</a:t>
            </a:r>
          </a:p>
          <a:p>
            <a:pPr marL="361950" indent="-228600">
              <a:lnSpc>
                <a:spcPct val="115000"/>
              </a:lnSpc>
              <a:buSzPct val="100000"/>
              <a:buFont typeface="+mj-lt"/>
              <a:buAutoNum type="arabicPeriod"/>
            </a:pPr>
            <a:r>
              <a:rPr lang="en-US" sz="1200" dirty="0">
                <a:latin typeface="Source Sans Pro Light"/>
                <a:ea typeface="Source Sans Pro Light"/>
              </a:rPr>
              <a:t>Continue to evaluate the labeling, organization, and design opportunities, </a:t>
            </a:r>
            <a:r>
              <a:rPr lang="en-US" sz="1200" b="1" dirty="0">
                <a:latin typeface="Source Sans Pro Light"/>
                <a:ea typeface="Source Sans Pro Light"/>
              </a:rPr>
              <a:t>to improve the findability of core health care benefit information such as community care, mental health care, dental care, and copay rates within “My health”</a:t>
            </a:r>
            <a:endParaRPr lang="en-US" sz="1200" dirty="0">
              <a:latin typeface="Source Sans Pro Light"/>
              <a:ea typeface="Source Sans Pro Light"/>
            </a:endParaRPr>
          </a:p>
          <a:p>
            <a:pPr marL="361950" indent="-228600">
              <a:lnSpc>
                <a:spcPct val="115000"/>
              </a:lnSpc>
              <a:buSzPct val="100000"/>
              <a:buFont typeface="+mj-lt"/>
              <a:buAutoNum type="arabicPeriod"/>
            </a:pPr>
            <a:r>
              <a:rPr lang="en-US" sz="1200" b="1" dirty="0">
                <a:latin typeface="Source Sans Pro Light"/>
                <a:ea typeface="Source Sans Pro Light"/>
              </a:rPr>
              <a:t>Crosslink travel pay in key areas </a:t>
            </a:r>
            <a:r>
              <a:rPr lang="en-US" sz="1200" dirty="0">
                <a:latin typeface="Source Sans Pro Light"/>
                <a:ea typeface="Source Sans Pro Light"/>
              </a:rPr>
              <a:t>such as “More resources”, “Family and caregiver hub”, and content pages with “Get benefits”</a:t>
            </a:r>
          </a:p>
          <a:p>
            <a:pPr marL="361950" indent="-228600">
              <a:lnSpc>
                <a:spcPct val="115000"/>
              </a:lnSpc>
              <a:buSzPct val="100000"/>
              <a:buFont typeface="+mj-lt"/>
              <a:buAutoNum type="arabicPeriod"/>
            </a:pPr>
            <a:r>
              <a:rPr lang="en-US" sz="1200" b="1" dirty="0">
                <a:latin typeface="Source Sans Pro Light"/>
                <a:ea typeface="Source Sans Pro Light"/>
              </a:rPr>
              <a:t>Move to qualitative testing </a:t>
            </a:r>
            <a:r>
              <a:rPr lang="en-US" sz="1200" dirty="0">
                <a:latin typeface="Source Sans Pro Light"/>
                <a:ea typeface="Source Sans Pro Light"/>
              </a:rPr>
              <a:t>of the IA within a designed experience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E500-D69B-4CFF-8F71-84A6BF344502}"/>
              </a:ext>
            </a:extLst>
          </p:cNvPr>
          <p:cNvSpPr>
            <a:spLocks noGrp="1"/>
          </p:cNvSpPr>
          <p:nvPr>
            <p:ph type="title"/>
          </p:nvPr>
        </p:nvSpPr>
        <p:spPr/>
        <p:txBody>
          <a:bodyPr/>
          <a:lstStyle/>
          <a:p>
            <a:r>
              <a:rPr lang="en-US" dirty="0"/>
              <a:t>Appendix – Task data</a:t>
            </a:r>
          </a:p>
        </p:txBody>
      </p:sp>
      <p:sp>
        <p:nvSpPr>
          <p:cNvPr id="3" name="Text Placeholder 2">
            <a:extLst>
              <a:ext uri="{FF2B5EF4-FFF2-40B4-BE49-F238E27FC236}">
                <a16:creationId xmlns:a16="http://schemas.microsoft.com/office/drawing/2014/main" id="{BC7B8B83-D16C-4DFC-94D1-46BD617FFF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83634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Information architecture evaluated – Get benefits</a:t>
            </a:r>
            <a:endParaRPr sz="2400" b="1" dirty="0"/>
          </a:p>
        </p:txBody>
      </p:sp>
      <p:sp>
        <p:nvSpPr>
          <p:cNvPr id="8" name="Google Shape;239;p32">
            <a:extLst>
              <a:ext uri="{FF2B5EF4-FFF2-40B4-BE49-F238E27FC236}">
                <a16:creationId xmlns:a16="http://schemas.microsoft.com/office/drawing/2014/main" id="{67445305-F64B-4180-ABAA-4BD9866AC2C7}"/>
              </a:ext>
            </a:extLst>
          </p:cNvPr>
          <p:cNvSpPr txBox="1"/>
          <p:nvPr/>
        </p:nvSpPr>
        <p:spPr>
          <a:xfrm>
            <a:off x="3215438"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(H1)</a:t>
            </a:r>
          </a:p>
        </p:txBody>
      </p:sp>
      <p:pic>
        <p:nvPicPr>
          <p:cNvPr id="3" name="Picture 2">
            <a:extLst>
              <a:ext uri="{FF2B5EF4-FFF2-40B4-BE49-F238E27FC236}">
                <a16:creationId xmlns:a16="http://schemas.microsoft.com/office/drawing/2014/main" id="{7A5414AB-B6B3-4304-A73B-0AC2E6438CF3}"/>
              </a:ext>
            </a:extLst>
          </p:cNvPr>
          <p:cNvPicPr>
            <a:picLocks noChangeAspect="1"/>
          </p:cNvPicPr>
          <p:nvPr/>
        </p:nvPicPr>
        <p:blipFill>
          <a:blip r:embed="rId4"/>
          <a:stretch>
            <a:fillRect/>
          </a:stretch>
        </p:blipFill>
        <p:spPr>
          <a:xfrm>
            <a:off x="3215438" y="1089690"/>
            <a:ext cx="2128345" cy="3936939"/>
          </a:xfrm>
          <a:prstGeom prst="rect">
            <a:avLst/>
          </a:prstGeom>
        </p:spPr>
      </p:pic>
      <p:pic>
        <p:nvPicPr>
          <p:cNvPr id="5" name="Picture 4">
            <a:extLst>
              <a:ext uri="{FF2B5EF4-FFF2-40B4-BE49-F238E27FC236}">
                <a16:creationId xmlns:a16="http://schemas.microsoft.com/office/drawing/2014/main" id="{989A3811-AFBB-4B51-A2E9-BA29833235A7}"/>
              </a:ext>
            </a:extLst>
          </p:cNvPr>
          <p:cNvPicPr>
            <a:picLocks noChangeAspect="1"/>
          </p:cNvPicPr>
          <p:nvPr/>
        </p:nvPicPr>
        <p:blipFill>
          <a:blip r:embed="rId5"/>
          <a:stretch>
            <a:fillRect/>
          </a:stretch>
        </p:blipFill>
        <p:spPr>
          <a:xfrm>
            <a:off x="5969340" y="1089690"/>
            <a:ext cx="1899324" cy="2157632"/>
          </a:xfrm>
          <a:prstGeom prst="rect">
            <a:avLst/>
          </a:prstGeom>
        </p:spPr>
      </p:pic>
      <p:pic>
        <p:nvPicPr>
          <p:cNvPr id="7" name="Picture 6">
            <a:extLst>
              <a:ext uri="{FF2B5EF4-FFF2-40B4-BE49-F238E27FC236}">
                <a16:creationId xmlns:a16="http://schemas.microsoft.com/office/drawing/2014/main" id="{2B9CB70A-F0D8-4C62-AEE5-7067040F2880}"/>
              </a:ext>
            </a:extLst>
          </p:cNvPr>
          <p:cNvPicPr>
            <a:picLocks noChangeAspect="1"/>
          </p:cNvPicPr>
          <p:nvPr/>
        </p:nvPicPr>
        <p:blipFill>
          <a:blip r:embed="rId6"/>
          <a:stretch>
            <a:fillRect/>
          </a:stretch>
        </p:blipFill>
        <p:spPr>
          <a:xfrm>
            <a:off x="457194" y="1089690"/>
            <a:ext cx="2132687" cy="3789621"/>
          </a:xfrm>
          <a:prstGeom prst="rect">
            <a:avLst/>
          </a:prstGeom>
        </p:spPr>
      </p:pic>
      <p:sp>
        <p:nvSpPr>
          <p:cNvPr id="13" name="Google Shape;239;p32">
            <a:extLst>
              <a:ext uri="{FF2B5EF4-FFF2-40B4-BE49-F238E27FC236}">
                <a16:creationId xmlns:a16="http://schemas.microsoft.com/office/drawing/2014/main" id="{845855C5-5731-418D-BC6E-4FD1F9DAC2E1}"/>
              </a:ext>
            </a:extLst>
          </p:cNvPr>
          <p:cNvSpPr txBox="1"/>
          <p:nvPr/>
        </p:nvSpPr>
        <p:spPr>
          <a:xfrm>
            <a:off x="457194"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Current state (baseline)</a:t>
            </a:r>
          </a:p>
        </p:txBody>
      </p:sp>
      <p:sp>
        <p:nvSpPr>
          <p:cNvPr id="14" name="Google Shape;239;p32">
            <a:extLst>
              <a:ext uri="{FF2B5EF4-FFF2-40B4-BE49-F238E27FC236}">
                <a16:creationId xmlns:a16="http://schemas.microsoft.com/office/drawing/2014/main" id="{FC2A3B78-E4F1-49F5-95C4-9400D360C70D}"/>
              </a:ext>
            </a:extLst>
          </p:cNvPr>
          <p:cNvSpPr txBox="1"/>
          <p:nvPr/>
        </p:nvSpPr>
        <p:spPr>
          <a:xfrm>
            <a:off x="5969340"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2 (H2)</a:t>
            </a:r>
          </a:p>
        </p:txBody>
      </p:sp>
    </p:spTree>
    <p:extLst>
      <p:ext uri="{BB962C8B-B14F-4D97-AF65-F5344CB8AC3E}">
        <p14:creationId xmlns:p14="http://schemas.microsoft.com/office/powerpoint/2010/main" val="91549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cxnSp>
        <p:nvCxnSpPr>
          <p:cNvPr id="152" name="Google Shape;152;p29"/>
          <p:cNvCxnSpPr/>
          <p:nvPr/>
        </p:nvCxnSpPr>
        <p:spPr>
          <a:xfrm>
            <a:off x="6811137" y="3049795"/>
            <a:ext cx="1181700" cy="0"/>
          </a:xfrm>
          <a:prstGeom prst="straightConnector1">
            <a:avLst/>
          </a:prstGeom>
          <a:noFill/>
          <a:ln w="152400" cap="flat" cmpd="sng">
            <a:solidFill>
              <a:srgbClr val="D9D9D9"/>
            </a:solidFill>
            <a:prstDash val="solid"/>
            <a:round/>
            <a:headEnd type="none" w="med" len="med"/>
            <a:tailEnd type="none" w="med" len="med"/>
          </a:ln>
        </p:spPr>
      </p:cxnSp>
      <p:cxnSp>
        <p:nvCxnSpPr>
          <p:cNvPr id="153" name="Google Shape;153;p29"/>
          <p:cNvCxnSpPr/>
          <p:nvPr/>
        </p:nvCxnSpPr>
        <p:spPr>
          <a:xfrm>
            <a:off x="647316" y="3051698"/>
            <a:ext cx="3206400" cy="0"/>
          </a:xfrm>
          <a:prstGeom prst="straightConnector1">
            <a:avLst/>
          </a:prstGeom>
          <a:noFill/>
          <a:ln w="152400" cap="flat" cmpd="sng">
            <a:solidFill>
              <a:srgbClr val="D9D9D9"/>
            </a:solidFill>
            <a:prstDash val="solid"/>
            <a:round/>
            <a:headEnd type="none" w="med" len="med"/>
            <a:tailEnd type="none" w="med" len="med"/>
          </a:ln>
        </p:spPr>
      </p:cxnSp>
      <p:sp>
        <p:nvSpPr>
          <p:cNvPr id="154" name="Google Shape;154;p29"/>
          <p:cNvSpPr/>
          <p:nvPr/>
        </p:nvSpPr>
        <p:spPr>
          <a:xfrm>
            <a:off x="457200"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Joining</a:t>
            </a:r>
            <a:endParaRPr sz="800">
              <a:solidFill>
                <a:srgbClr val="FFFFFF"/>
              </a:solidFill>
              <a:latin typeface="Source Sans Pro SemiBold"/>
              <a:ea typeface="Source Sans Pro SemiBold"/>
              <a:cs typeface="Source Sans Pro SemiBold"/>
              <a:sym typeface="Source Sans Pro SemiBold"/>
            </a:endParaRPr>
          </a:p>
        </p:txBody>
      </p:sp>
      <p:sp>
        <p:nvSpPr>
          <p:cNvPr id="155" name="Google Shape;155;p29"/>
          <p:cNvSpPr/>
          <p:nvPr/>
        </p:nvSpPr>
        <p:spPr>
          <a:xfrm>
            <a:off x="3133416" y="2894948"/>
            <a:ext cx="6114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Starting up</a:t>
            </a:r>
            <a:endParaRPr sz="800">
              <a:solidFill>
                <a:srgbClr val="FFFFFF"/>
              </a:solidFill>
              <a:latin typeface="Source Sans Pro SemiBold"/>
              <a:ea typeface="Source Sans Pro SemiBold"/>
              <a:cs typeface="Source Sans Pro SemiBold"/>
              <a:sym typeface="Source Sans Pro SemiBold"/>
            </a:endParaRPr>
          </a:p>
        </p:txBody>
      </p:sp>
      <p:sp>
        <p:nvSpPr>
          <p:cNvPr id="156" name="Google Shape;156;p29"/>
          <p:cNvSpPr/>
          <p:nvPr/>
        </p:nvSpPr>
        <p:spPr>
          <a:xfrm>
            <a:off x="6534906"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a:t>
            </a:r>
            <a:endParaRPr sz="800">
              <a:solidFill>
                <a:srgbClr val="112E51"/>
              </a:solidFill>
              <a:latin typeface="Source Sans Pro SemiBold"/>
              <a:ea typeface="Source Sans Pro SemiBold"/>
              <a:cs typeface="Source Sans Pro SemiBold"/>
              <a:sym typeface="Source Sans Pro SemiBold"/>
            </a:endParaRPr>
          </a:p>
        </p:txBody>
      </p:sp>
      <p:sp>
        <p:nvSpPr>
          <p:cNvPr id="157" name="Google Shape;157;p29"/>
          <p:cNvSpPr txBox="1">
            <a:spLocks noGrp="1"/>
          </p:cNvSpPr>
          <p:nvPr>
            <p:ph type="title"/>
          </p:nvPr>
        </p:nvSpPr>
        <p:spPr>
          <a:xfrm>
            <a:off x="457200" y="228600"/>
            <a:ext cx="8251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a:t>How this research maps to the Veteran journey </a:t>
            </a:r>
            <a:endParaRPr sz="2400" b="1"/>
          </a:p>
        </p:txBody>
      </p:sp>
      <p:sp>
        <p:nvSpPr>
          <p:cNvPr id="158" name="Google Shape;158;p29"/>
          <p:cNvSpPr txBox="1">
            <a:spLocks noGrp="1"/>
          </p:cNvSpPr>
          <p:nvPr>
            <p:ph type="title"/>
          </p:nvPr>
        </p:nvSpPr>
        <p:spPr>
          <a:xfrm>
            <a:off x="457200" y="605325"/>
            <a:ext cx="65745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Title of the research  | mm dd, yyyy</a:t>
            </a: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a:solidFill>
                <a:schemeClr val="dk1"/>
              </a:solidFill>
              <a:latin typeface="Source Sans Pro Light"/>
              <a:ea typeface="Source Sans Pro Light"/>
              <a:cs typeface="Source Sans Pro Light"/>
              <a:sym typeface="Source Sans Pro Light"/>
            </a:endParaRPr>
          </a:p>
        </p:txBody>
      </p:sp>
      <p:sp>
        <p:nvSpPr>
          <p:cNvPr id="159" name="Google Shape;159;p29"/>
          <p:cNvSpPr/>
          <p:nvPr/>
        </p:nvSpPr>
        <p:spPr>
          <a:xfrm>
            <a:off x="1349272"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a:t>
            </a:r>
            <a:endParaRPr sz="800">
              <a:solidFill>
                <a:srgbClr val="FFFFFF"/>
              </a:solidFill>
              <a:latin typeface="Source Sans Pro SemiBold"/>
              <a:ea typeface="Source Sans Pro SemiBold"/>
              <a:cs typeface="Source Sans Pro SemiBold"/>
              <a:sym typeface="Source Sans Pro SemiBold"/>
            </a:endParaRPr>
          </a:p>
        </p:txBody>
      </p:sp>
      <p:sp>
        <p:nvSpPr>
          <p:cNvPr id="160" name="Google Shape;160;p29"/>
          <p:cNvSpPr/>
          <p:nvPr/>
        </p:nvSpPr>
        <p:spPr>
          <a:xfrm>
            <a:off x="2084544"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Getting out</a:t>
            </a:r>
            <a:endParaRPr sz="800">
              <a:solidFill>
                <a:srgbClr val="FFFFFF"/>
              </a:solidFill>
              <a:latin typeface="Source Sans Pro SemiBold"/>
              <a:ea typeface="Source Sans Pro SemiBold"/>
              <a:cs typeface="Source Sans Pro SemiBold"/>
              <a:sym typeface="Source Sans Pro SemiBold"/>
            </a:endParaRPr>
          </a:p>
        </p:txBody>
      </p:sp>
      <p:sp>
        <p:nvSpPr>
          <p:cNvPr id="161" name="Google Shape;161;p29"/>
          <p:cNvSpPr/>
          <p:nvPr/>
        </p:nvSpPr>
        <p:spPr>
          <a:xfrm>
            <a:off x="7257541"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Aging</a:t>
            </a:r>
            <a:endParaRPr sz="800">
              <a:solidFill>
                <a:srgbClr val="112E51"/>
              </a:solidFill>
              <a:latin typeface="Source Sans Pro SemiBold"/>
              <a:ea typeface="Source Sans Pro SemiBold"/>
              <a:cs typeface="Source Sans Pro SemiBold"/>
              <a:sym typeface="Source Sans Pro SemiBold"/>
            </a:endParaRPr>
          </a:p>
        </p:txBody>
      </p:sp>
      <p:sp>
        <p:nvSpPr>
          <p:cNvPr id="162" name="Google Shape;162;p29"/>
          <p:cNvSpPr/>
          <p:nvPr/>
        </p:nvSpPr>
        <p:spPr>
          <a:xfrm>
            <a:off x="7980175"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Dying</a:t>
            </a:r>
            <a:endParaRPr sz="800">
              <a:solidFill>
                <a:srgbClr val="112E51"/>
              </a:solidFill>
              <a:latin typeface="Source Sans Pro SemiBold"/>
              <a:ea typeface="Source Sans Pro SemiBold"/>
              <a:cs typeface="Source Sans Pro SemiBold"/>
              <a:sym typeface="Source Sans Pro SemiBold"/>
            </a:endParaRPr>
          </a:p>
        </p:txBody>
      </p:sp>
      <p:pic>
        <p:nvPicPr>
          <p:cNvPr id="163" name="Google Shape;163;p29"/>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64" name="Google Shape;164;p29"/>
          <p:cNvSpPr txBox="1"/>
          <p:nvPr/>
        </p:nvSpPr>
        <p:spPr>
          <a:xfrm>
            <a:off x="446100" y="4098575"/>
            <a:ext cx="8251800" cy="44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lt1"/>
                </a:solidFill>
                <a:latin typeface="Source Sans Pro Light"/>
                <a:ea typeface="Source Sans Pro Light"/>
                <a:cs typeface="Source Sans Pro Light"/>
                <a:sym typeface="Source Sans Pro Light"/>
              </a:rPr>
              <a:t>For a fully detailed Veteran journey, go to </a:t>
            </a:r>
            <a:br>
              <a:rPr lang="en" sz="800">
                <a:solidFill>
                  <a:schemeClr val="lt1"/>
                </a:solidFill>
                <a:latin typeface="Source Sans Pro Light"/>
                <a:ea typeface="Source Sans Pro Light"/>
                <a:cs typeface="Source Sans Pro Light"/>
                <a:sym typeface="Source Sans Pro Light"/>
              </a:rPr>
            </a:br>
            <a:r>
              <a:rPr lang="en" sz="800" u="sng">
                <a:solidFill>
                  <a:schemeClr val="lt1"/>
                </a:solidFill>
                <a:latin typeface="Source Sans Pro Light"/>
                <a:ea typeface="Source Sans Pro Light"/>
                <a:cs typeface="Source Sans Pro Light"/>
                <a:sym typeface="Source Sans Pro Light"/>
                <a:hlinkClick r:id="rId4">
                  <a:extLst>
                    <a:ext uri="{A12FA001-AC4F-418D-AE19-62706E023703}">
                      <ahyp:hlinkClr xmlns:ahyp="http://schemas.microsoft.com/office/drawing/2018/hyperlinkcolor" val="tx"/>
                    </a:ext>
                  </a:extLst>
                </a:hlinkClick>
              </a:rPr>
              <a:t>https://github.com/department-of-veterans-affairs/va.gov-team/blob/master/platform/design/va-product-journey-maps/Veteran%20Journey%20Map.pdf</a:t>
            </a:r>
            <a:r>
              <a:rPr lang="en" sz="800">
                <a:solidFill>
                  <a:schemeClr val="lt1"/>
                </a:solidFill>
                <a:latin typeface="Source Sans Pro Light"/>
                <a:ea typeface="Source Sans Pro Light"/>
                <a:cs typeface="Source Sans Pro Light"/>
                <a:sym typeface="Source Sans Pro Light"/>
              </a:rPr>
              <a:t> </a:t>
            </a:r>
            <a:endParaRPr sz="800">
              <a:solidFill>
                <a:schemeClr val="lt1"/>
              </a:solidFill>
              <a:latin typeface="Source Sans Pro Light"/>
              <a:ea typeface="Source Sans Pro Light"/>
              <a:cs typeface="Source Sans Pro Light"/>
              <a:sym typeface="Source Sans Pro Light"/>
            </a:endParaRPr>
          </a:p>
        </p:txBody>
      </p:sp>
      <p:sp>
        <p:nvSpPr>
          <p:cNvPr id="165" name="Google Shape;165;p29"/>
          <p:cNvSpPr/>
          <p:nvPr/>
        </p:nvSpPr>
        <p:spPr>
          <a:xfrm rot="2700000">
            <a:off x="3800255" y="2997499"/>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4283400" y="2165400"/>
            <a:ext cx="1774500" cy="1774500"/>
          </a:xfrm>
          <a:prstGeom prst="ellipse">
            <a:avLst/>
          </a:prstGeom>
          <a:noFill/>
          <a:ln w="1524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7" name="Google Shape;167;p29"/>
          <p:cNvSpPr/>
          <p:nvPr/>
        </p:nvSpPr>
        <p:spPr>
          <a:xfrm rot="-3347058">
            <a:off x="4376716" y="2303060"/>
            <a:ext cx="290231" cy="29023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rot="-1823018">
            <a:off x="5785193" y="2508687"/>
            <a:ext cx="340459" cy="290188"/>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rot="-2700000">
            <a:off x="4512994" y="3654257"/>
            <a:ext cx="290197" cy="290197"/>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rot="4800061">
            <a:off x="4575530" y="2294644"/>
            <a:ext cx="110580" cy="11058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rot="-1193292">
            <a:off x="5779207" y="2548450"/>
            <a:ext cx="340402" cy="290012"/>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rot="6899910">
            <a:off x="5970738" y="2766296"/>
            <a:ext cx="112874" cy="106295"/>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rot="-4305137">
            <a:off x="4616629" y="3713767"/>
            <a:ext cx="290299" cy="29029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rot="5400000">
            <a:off x="4500125" y="3642606"/>
            <a:ext cx="112800" cy="1062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216959" y="37850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Putting down roots</a:t>
            </a:r>
            <a:endParaRPr sz="800">
              <a:solidFill>
                <a:srgbClr val="FFFFFF"/>
              </a:solidFill>
              <a:latin typeface="Source Sans Pro SemiBold"/>
              <a:ea typeface="Source Sans Pro SemiBold"/>
              <a:cs typeface="Source Sans Pro SemiBold"/>
              <a:sym typeface="Source Sans Pro SemiBold"/>
            </a:endParaRPr>
          </a:p>
        </p:txBody>
      </p:sp>
      <p:sp>
        <p:nvSpPr>
          <p:cNvPr id="176" name="Google Shape;176;p29"/>
          <p:cNvSpPr/>
          <p:nvPr/>
        </p:nvSpPr>
        <p:spPr>
          <a:xfrm>
            <a:off x="4025488" y="2894950"/>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Taking care of myself</a:t>
            </a:r>
            <a:endParaRPr sz="800">
              <a:solidFill>
                <a:srgbClr val="FFFFFF"/>
              </a:solidFill>
              <a:latin typeface="Source Sans Pro SemiBold"/>
              <a:ea typeface="Source Sans Pro SemiBold"/>
              <a:cs typeface="Source Sans Pro SemiBold"/>
              <a:sym typeface="Source Sans Pro SemiBold"/>
            </a:endParaRPr>
          </a:p>
        </p:txBody>
      </p:sp>
      <p:sp>
        <p:nvSpPr>
          <p:cNvPr id="177" name="Google Shape;177;p29"/>
          <p:cNvSpPr/>
          <p:nvPr/>
        </p:nvSpPr>
        <p:spPr>
          <a:xfrm>
            <a:off x="4900374" y="20762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Reinventing myself</a:t>
            </a:r>
            <a:endParaRPr sz="800">
              <a:solidFill>
                <a:srgbClr val="FFFFFF"/>
              </a:solidFill>
              <a:latin typeface="Source Sans Pro SemiBold"/>
              <a:ea typeface="Source Sans Pro SemiBold"/>
              <a:cs typeface="Source Sans Pro SemiBold"/>
              <a:sym typeface="Source Sans Pro SemiBold"/>
            </a:endParaRPr>
          </a:p>
        </p:txBody>
      </p:sp>
      <p:cxnSp>
        <p:nvCxnSpPr>
          <p:cNvPr id="178" name="Google Shape;178;p29"/>
          <p:cNvCxnSpPr/>
          <p:nvPr/>
        </p:nvCxnSpPr>
        <p:spPr>
          <a:xfrm>
            <a:off x="6196803" y="3050748"/>
            <a:ext cx="227700" cy="0"/>
          </a:xfrm>
          <a:prstGeom prst="straightConnector1">
            <a:avLst/>
          </a:prstGeom>
          <a:noFill/>
          <a:ln w="152400" cap="flat" cmpd="sng">
            <a:solidFill>
              <a:srgbClr val="D9D9D9"/>
            </a:solidFill>
            <a:prstDash val="solid"/>
            <a:round/>
            <a:headEnd type="none" w="med" len="med"/>
            <a:tailEnd type="none" w="med" len="med"/>
          </a:ln>
        </p:spPr>
      </p:cxnSp>
      <p:sp>
        <p:nvSpPr>
          <p:cNvPr id="179" name="Google Shape;179;p29"/>
          <p:cNvSpPr/>
          <p:nvPr/>
        </p:nvSpPr>
        <p:spPr>
          <a:xfrm rot="2700000">
            <a:off x="6373193" y="2996549"/>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457200" y="4547977"/>
            <a:ext cx="14178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 and separation</a:t>
            </a:r>
            <a:endParaRPr sz="800">
              <a:solidFill>
                <a:srgbClr val="FFFFFF"/>
              </a:solidFill>
              <a:latin typeface="Source Sans Pro SemiBold"/>
              <a:ea typeface="Source Sans Pro SemiBold"/>
              <a:cs typeface="Source Sans Pro SemiBold"/>
              <a:sym typeface="Source Sans Pro SemiBold"/>
            </a:endParaRPr>
          </a:p>
        </p:txBody>
      </p:sp>
      <p:sp>
        <p:nvSpPr>
          <p:cNvPr id="181" name="Google Shape;181;p29"/>
          <p:cNvSpPr/>
          <p:nvPr/>
        </p:nvSpPr>
        <p:spPr>
          <a:xfrm>
            <a:off x="2201270" y="4547975"/>
            <a:ext cx="14178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Living civilian life</a:t>
            </a:r>
            <a:endParaRPr sz="800">
              <a:solidFill>
                <a:srgbClr val="FFFFFF"/>
              </a:solidFill>
              <a:latin typeface="Source Sans Pro SemiBold"/>
              <a:ea typeface="Source Sans Pro SemiBold"/>
              <a:cs typeface="Source Sans Pro SemiBold"/>
              <a:sym typeface="Source Sans Pro SemiBold"/>
            </a:endParaRPr>
          </a:p>
        </p:txBody>
      </p:sp>
      <p:sp>
        <p:nvSpPr>
          <p:cNvPr id="182" name="Google Shape;182;p29"/>
          <p:cNvSpPr/>
          <p:nvPr/>
        </p:nvSpPr>
        <p:spPr>
          <a:xfrm>
            <a:off x="3906618" y="4547977"/>
            <a:ext cx="14178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 and aging</a:t>
            </a:r>
            <a:endParaRPr sz="800">
              <a:solidFill>
                <a:srgbClr val="112E51"/>
              </a:solidFill>
              <a:latin typeface="Source Sans Pro SemiBold"/>
              <a:ea typeface="Source Sans Pro SemiBold"/>
              <a:cs typeface="Source Sans Pro SemiBold"/>
              <a:sym typeface="Source Sans Pro SemiBold"/>
            </a:endParaRPr>
          </a:p>
        </p:txBody>
      </p:sp>
      <p:cxnSp>
        <p:nvCxnSpPr>
          <p:cNvPr id="183" name="Google Shape;183;p29"/>
          <p:cNvCxnSpPr>
            <a:cxnSpLocks/>
            <a:stCxn id="184" idx="3"/>
            <a:endCxn id="176" idx="0"/>
          </p:cNvCxnSpPr>
          <p:nvPr/>
        </p:nvCxnSpPr>
        <p:spPr>
          <a:xfrm>
            <a:off x="3543300" y="1831983"/>
            <a:ext cx="884488" cy="1062967"/>
          </a:xfrm>
          <a:prstGeom prst="bentConnector2">
            <a:avLst/>
          </a:prstGeom>
          <a:noFill/>
          <a:ln w="38100" cap="flat" cmpd="sng">
            <a:solidFill>
              <a:schemeClr val="lt2"/>
            </a:solidFill>
            <a:prstDash val="solid"/>
            <a:round/>
            <a:headEnd type="none" w="med" len="med"/>
            <a:tailEnd type="none" w="med" len="med"/>
          </a:ln>
        </p:spPr>
      </p:cxnSp>
      <p:sp>
        <p:nvSpPr>
          <p:cNvPr id="184" name="Google Shape;184;p29"/>
          <p:cNvSpPr txBox="1"/>
          <p:nvPr/>
        </p:nvSpPr>
        <p:spPr>
          <a:xfrm>
            <a:off x="446099" y="1058325"/>
            <a:ext cx="3097201" cy="1547316"/>
          </a:xfrm>
          <a:prstGeom prst="rect">
            <a:avLst/>
          </a:prstGeom>
          <a:noFill/>
          <a:ln w="38100"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SemiBold"/>
                <a:sym typeface="Source Sans Pro SemiBold"/>
              </a:rPr>
              <a:t>Attending to health needs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Recognizing and addressing mental health needs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Managing primary care and chronic health issues</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Taking care of my health</a:t>
            </a:r>
          </a:p>
          <a:p>
            <a:pPr marL="365760" lvl="0" indent="-304800" algn="l" rtl="0">
              <a:lnSpc>
                <a:spcPct val="115000"/>
              </a:lnSpc>
              <a:spcBef>
                <a:spcPts val="0"/>
              </a:spcBef>
              <a:spcAft>
                <a:spcPts val="0"/>
              </a:spcAft>
              <a:buSzPts val="1200"/>
              <a:buFont typeface="Source Sans Pro SemiBold"/>
              <a:buChar char="●"/>
            </a:pPr>
            <a:r>
              <a:rPr lang="en-US" sz="1100" dirty="0">
                <a:latin typeface="Source Sans Pro SemiBold"/>
                <a:ea typeface="Source Sans Pro SemiBold"/>
                <a:cs typeface="Source Sans Pro Light"/>
                <a:sym typeface="Source Sans Pro SemiBold"/>
              </a:rPr>
              <a:t>Managing my declining health</a:t>
            </a:r>
            <a:endParaRPr sz="1100" dirty="0">
              <a:latin typeface="Source Sans Pro Light"/>
              <a:ea typeface="Source Sans Pro Light"/>
              <a:cs typeface="Source Sans Pro Light"/>
              <a:sym typeface="Source Sans Pro Light"/>
            </a:endParaRPr>
          </a:p>
        </p:txBody>
      </p:sp>
      <p:cxnSp>
        <p:nvCxnSpPr>
          <p:cNvPr id="185" name="Google Shape;185;p29"/>
          <p:cNvCxnSpPr>
            <a:cxnSpLocks/>
            <a:stCxn id="184" idx="3"/>
            <a:endCxn id="155" idx="0"/>
          </p:cNvCxnSpPr>
          <p:nvPr/>
        </p:nvCxnSpPr>
        <p:spPr>
          <a:xfrm flipH="1">
            <a:off x="3439116" y="1831983"/>
            <a:ext cx="104184" cy="1062965"/>
          </a:xfrm>
          <a:prstGeom prst="bentConnector4">
            <a:avLst>
              <a:gd name="adj1" fmla="val -219419"/>
              <a:gd name="adj2" fmla="val 86391"/>
            </a:avLst>
          </a:prstGeom>
          <a:noFill/>
          <a:ln w="38100" cap="flat" cmpd="sng">
            <a:solidFill>
              <a:schemeClr val="lt2"/>
            </a:solidFill>
            <a:prstDash val="solid"/>
            <a:round/>
            <a:headEnd type="none" w="med" len="med"/>
            <a:tailEnd type="none" w="med" len="med"/>
          </a:ln>
        </p:spPr>
      </p:cxnSp>
      <p:cxnSp>
        <p:nvCxnSpPr>
          <p:cNvPr id="39" name="Google Shape;183;p29">
            <a:extLst>
              <a:ext uri="{FF2B5EF4-FFF2-40B4-BE49-F238E27FC236}">
                <a16:creationId xmlns:a16="http://schemas.microsoft.com/office/drawing/2014/main" id="{B6B48C40-9440-4283-AB26-901A48E470E0}"/>
              </a:ext>
            </a:extLst>
          </p:cNvPr>
          <p:cNvCxnSpPr>
            <a:cxnSpLocks/>
            <a:stCxn id="184" idx="3"/>
            <a:endCxn id="175" idx="0"/>
          </p:cNvCxnSpPr>
          <p:nvPr/>
        </p:nvCxnSpPr>
        <p:spPr>
          <a:xfrm>
            <a:off x="3543300" y="1831983"/>
            <a:ext cx="2075959" cy="1953092"/>
          </a:xfrm>
          <a:prstGeom prst="bentConnector2">
            <a:avLst/>
          </a:prstGeom>
          <a:noFill/>
          <a:ln w="38100" cap="flat" cmpd="sng">
            <a:solidFill>
              <a:schemeClr val="lt2"/>
            </a:solidFill>
            <a:prstDash val="solid"/>
            <a:round/>
            <a:headEnd type="none" w="med" len="med"/>
            <a:tailEnd type="none" w="med" len="med"/>
          </a:ln>
        </p:spPr>
      </p:cxnSp>
      <p:cxnSp>
        <p:nvCxnSpPr>
          <p:cNvPr id="42" name="Google Shape;183;p29">
            <a:extLst>
              <a:ext uri="{FF2B5EF4-FFF2-40B4-BE49-F238E27FC236}">
                <a16:creationId xmlns:a16="http://schemas.microsoft.com/office/drawing/2014/main" id="{021C9B73-A95E-4730-B3C7-D1BF41F0D62B}"/>
              </a:ext>
            </a:extLst>
          </p:cNvPr>
          <p:cNvCxnSpPr>
            <a:cxnSpLocks/>
            <a:stCxn id="184" idx="3"/>
            <a:endCxn id="156" idx="0"/>
          </p:cNvCxnSpPr>
          <p:nvPr/>
        </p:nvCxnSpPr>
        <p:spPr>
          <a:xfrm>
            <a:off x="3543300" y="1831983"/>
            <a:ext cx="3297306" cy="1062967"/>
          </a:xfrm>
          <a:prstGeom prst="bentConnector2">
            <a:avLst/>
          </a:prstGeom>
          <a:noFill/>
          <a:ln w="38100" cap="flat" cmpd="sng">
            <a:solidFill>
              <a:schemeClr val="lt2"/>
            </a:solidFill>
            <a:prstDash val="solid"/>
            <a:round/>
            <a:headEnd type="none" w="med" len="med"/>
            <a:tailEnd type="none" w="med" len="med"/>
          </a:ln>
        </p:spPr>
      </p:cxnSp>
      <p:cxnSp>
        <p:nvCxnSpPr>
          <p:cNvPr id="45" name="Google Shape;183;p29">
            <a:extLst>
              <a:ext uri="{FF2B5EF4-FFF2-40B4-BE49-F238E27FC236}">
                <a16:creationId xmlns:a16="http://schemas.microsoft.com/office/drawing/2014/main" id="{79A6E92E-FD63-4283-97F1-1E12063B1249}"/>
              </a:ext>
            </a:extLst>
          </p:cNvPr>
          <p:cNvCxnSpPr>
            <a:cxnSpLocks/>
            <a:stCxn id="184" idx="3"/>
            <a:endCxn id="161" idx="0"/>
          </p:cNvCxnSpPr>
          <p:nvPr/>
        </p:nvCxnSpPr>
        <p:spPr>
          <a:xfrm>
            <a:off x="3543300" y="1831983"/>
            <a:ext cx="4019941" cy="1062967"/>
          </a:xfrm>
          <a:prstGeom prst="bentConnector2">
            <a:avLst/>
          </a:prstGeom>
          <a:noFill/>
          <a:ln w="38100" cap="flat" cmpd="sng">
            <a:solidFill>
              <a:schemeClr val="lt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Information architecture evaluated – My health</a:t>
            </a:r>
            <a:endParaRPr sz="2400" b="1" dirty="0"/>
          </a:p>
        </p:txBody>
      </p:sp>
      <p:sp>
        <p:nvSpPr>
          <p:cNvPr id="8" name="Google Shape;239;p32">
            <a:extLst>
              <a:ext uri="{FF2B5EF4-FFF2-40B4-BE49-F238E27FC236}">
                <a16:creationId xmlns:a16="http://schemas.microsoft.com/office/drawing/2014/main" id="{67445305-F64B-4180-ABAA-4BD9866AC2C7}"/>
              </a:ext>
            </a:extLst>
          </p:cNvPr>
          <p:cNvSpPr txBox="1"/>
          <p:nvPr/>
        </p:nvSpPr>
        <p:spPr>
          <a:xfrm>
            <a:off x="3442266"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(H1)</a:t>
            </a:r>
          </a:p>
        </p:txBody>
      </p:sp>
      <p:sp>
        <p:nvSpPr>
          <p:cNvPr id="13" name="Google Shape;239;p32">
            <a:extLst>
              <a:ext uri="{FF2B5EF4-FFF2-40B4-BE49-F238E27FC236}">
                <a16:creationId xmlns:a16="http://schemas.microsoft.com/office/drawing/2014/main" id="{845855C5-5731-418D-BC6E-4FD1F9DAC2E1}"/>
              </a:ext>
            </a:extLst>
          </p:cNvPr>
          <p:cNvSpPr txBox="1"/>
          <p:nvPr/>
        </p:nvSpPr>
        <p:spPr>
          <a:xfrm>
            <a:off x="457194"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Current state (baseline)</a:t>
            </a:r>
          </a:p>
        </p:txBody>
      </p:sp>
      <p:sp>
        <p:nvSpPr>
          <p:cNvPr id="14" name="Google Shape;239;p32">
            <a:extLst>
              <a:ext uri="{FF2B5EF4-FFF2-40B4-BE49-F238E27FC236}">
                <a16:creationId xmlns:a16="http://schemas.microsoft.com/office/drawing/2014/main" id="{FC2A3B78-E4F1-49F5-95C4-9400D360C70D}"/>
              </a:ext>
            </a:extLst>
          </p:cNvPr>
          <p:cNvSpPr txBox="1"/>
          <p:nvPr/>
        </p:nvSpPr>
        <p:spPr>
          <a:xfrm>
            <a:off x="5969340"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2 (H2)</a:t>
            </a:r>
          </a:p>
        </p:txBody>
      </p:sp>
      <p:pic>
        <p:nvPicPr>
          <p:cNvPr id="4" name="Picture 3">
            <a:extLst>
              <a:ext uri="{FF2B5EF4-FFF2-40B4-BE49-F238E27FC236}">
                <a16:creationId xmlns:a16="http://schemas.microsoft.com/office/drawing/2014/main" id="{F2D3666F-7A57-43E7-802F-A91CBF91794D}"/>
              </a:ext>
            </a:extLst>
          </p:cNvPr>
          <p:cNvPicPr>
            <a:picLocks noChangeAspect="1"/>
          </p:cNvPicPr>
          <p:nvPr/>
        </p:nvPicPr>
        <p:blipFill>
          <a:blip r:embed="rId4"/>
          <a:stretch>
            <a:fillRect/>
          </a:stretch>
        </p:blipFill>
        <p:spPr>
          <a:xfrm>
            <a:off x="457194" y="1089690"/>
            <a:ext cx="2758244" cy="3704822"/>
          </a:xfrm>
          <a:prstGeom prst="rect">
            <a:avLst/>
          </a:prstGeom>
        </p:spPr>
      </p:pic>
      <p:pic>
        <p:nvPicPr>
          <p:cNvPr id="9" name="Picture 8">
            <a:extLst>
              <a:ext uri="{FF2B5EF4-FFF2-40B4-BE49-F238E27FC236}">
                <a16:creationId xmlns:a16="http://schemas.microsoft.com/office/drawing/2014/main" id="{3761BA82-1B5E-4078-8714-ECC9302030E9}"/>
              </a:ext>
            </a:extLst>
          </p:cNvPr>
          <p:cNvPicPr>
            <a:picLocks noChangeAspect="1"/>
          </p:cNvPicPr>
          <p:nvPr/>
        </p:nvPicPr>
        <p:blipFill>
          <a:blip r:embed="rId5"/>
          <a:stretch>
            <a:fillRect/>
          </a:stretch>
        </p:blipFill>
        <p:spPr>
          <a:xfrm>
            <a:off x="3446690" y="1089690"/>
            <a:ext cx="2139751" cy="2157632"/>
          </a:xfrm>
          <a:prstGeom prst="rect">
            <a:avLst/>
          </a:prstGeom>
        </p:spPr>
      </p:pic>
      <p:pic>
        <p:nvPicPr>
          <p:cNvPr id="11" name="Picture 10">
            <a:extLst>
              <a:ext uri="{FF2B5EF4-FFF2-40B4-BE49-F238E27FC236}">
                <a16:creationId xmlns:a16="http://schemas.microsoft.com/office/drawing/2014/main" id="{7A907CDD-A91D-4F10-9846-07A3E5C7FFE5}"/>
              </a:ext>
            </a:extLst>
          </p:cNvPr>
          <p:cNvPicPr>
            <a:picLocks noChangeAspect="1"/>
          </p:cNvPicPr>
          <p:nvPr/>
        </p:nvPicPr>
        <p:blipFill>
          <a:blip r:embed="rId6"/>
          <a:stretch>
            <a:fillRect/>
          </a:stretch>
        </p:blipFill>
        <p:spPr>
          <a:xfrm>
            <a:off x="5969340" y="1089690"/>
            <a:ext cx="2162523" cy="2761560"/>
          </a:xfrm>
          <a:prstGeom prst="rect">
            <a:avLst/>
          </a:prstGeom>
        </p:spPr>
      </p:pic>
    </p:spTree>
    <p:extLst>
      <p:ext uri="{BB962C8B-B14F-4D97-AF65-F5344CB8AC3E}">
        <p14:creationId xmlns:p14="http://schemas.microsoft.com/office/powerpoint/2010/main" val="362074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3" y="228600"/>
            <a:ext cx="8229593" cy="467375"/>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Information architecture evaluated – More resources</a:t>
            </a:r>
            <a:endParaRPr sz="2400" b="1" dirty="0"/>
          </a:p>
        </p:txBody>
      </p:sp>
      <p:sp>
        <p:nvSpPr>
          <p:cNvPr id="8" name="Google Shape;239;p32">
            <a:extLst>
              <a:ext uri="{FF2B5EF4-FFF2-40B4-BE49-F238E27FC236}">
                <a16:creationId xmlns:a16="http://schemas.microsoft.com/office/drawing/2014/main" id="{67445305-F64B-4180-ABAA-4BD9866AC2C7}"/>
              </a:ext>
            </a:extLst>
          </p:cNvPr>
          <p:cNvSpPr txBox="1"/>
          <p:nvPr/>
        </p:nvSpPr>
        <p:spPr>
          <a:xfrm>
            <a:off x="3442266"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(H1)</a:t>
            </a:r>
          </a:p>
        </p:txBody>
      </p:sp>
      <p:sp>
        <p:nvSpPr>
          <p:cNvPr id="13" name="Google Shape;239;p32">
            <a:extLst>
              <a:ext uri="{FF2B5EF4-FFF2-40B4-BE49-F238E27FC236}">
                <a16:creationId xmlns:a16="http://schemas.microsoft.com/office/drawing/2014/main" id="{845855C5-5731-418D-BC6E-4FD1F9DAC2E1}"/>
              </a:ext>
            </a:extLst>
          </p:cNvPr>
          <p:cNvSpPr txBox="1"/>
          <p:nvPr/>
        </p:nvSpPr>
        <p:spPr>
          <a:xfrm>
            <a:off x="457194"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Current state (baseline)</a:t>
            </a:r>
          </a:p>
        </p:txBody>
      </p:sp>
      <p:sp>
        <p:nvSpPr>
          <p:cNvPr id="14" name="Google Shape;239;p32">
            <a:extLst>
              <a:ext uri="{FF2B5EF4-FFF2-40B4-BE49-F238E27FC236}">
                <a16:creationId xmlns:a16="http://schemas.microsoft.com/office/drawing/2014/main" id="{FC2A3B78-E4F1-49F5-95C4-9400D360C70D}"/>
              </a:ext>
            </a:extLst>
          </p:cNvPr>
          <p:cNvSpPr txBox="1"/>
          <p:nvPr/>
        </p:nvSpPr>
        <p:spPr>
          <a:xfrm>
            <a:off x="5969340" y="695975"/>
            <a:ext cx="2045484" cy="307458"/>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Hypothesis 2 (H2)</a:t>
            </a:r>
          </a:p>
        </p:txBody>
      </p:sp>
      <p:pic>
        <p:nvPicPr>
          <p:cNvPr id="3" name="Picture 2">
            <a:extLst>
              <a:ext uri="{FF2B5EF4-FFF2-40B4-BE49-F238E27FC236}">
                <a16:creationId xmlns:a16="http://schemas.microsoft.com/office/drawing/2014/main" id="{AF41AF10-DE97-41FC-9035-DB5FFC48170A}"/>
              </a:ext>
            </a:extLst>
          </p:cNvPr>
          <p:cNvPicPr>
            <a:picLocks noChangeAspect="1"/>
          </p:cNvPicPr>
          <p:nvPr/>
        </p:nvPicPr>
        <p:blipFill>
          <a:blip r:embed="rId4"/>
          <a:stretch>
            <a:fillRect/>
          </a:stretch>
        </p:blipFill>
        <p:spPr>
          <a:xfrm>
            <a:off x="5964006" y="1053578"/>
            <a:ext cx="2663655" cy="2816674"/>
          </a:xfrm>
          <a:prstGeom prst="rect">
            <a:avLst/>
          </a:prstGeom>
        </p:spPr>
      </p:pic>
      <p:pic>
        <p:nvPicPr>
          <p:cNvPr id="6" name="Picture 5">
            <a:extLst>
              <a:ext uri="{FF2B5EF4-FFF2-40B4-BE49-F238E27FC236}">
                <a16:creationId xmlns:a16="http://schemas.microsoft.com/office/drawing/2014/main" id="{BD64BF6F-D5E8-4410-96E6-352522712E01}"/>
              </a:ext>
            </a:extLst>
          </p:cNvPr>
          <p:cNvPicPr>
            <a:picLocks noChangeAspect="1"/>
          </p:cNvPicPr>
          <p:nvPr/>
        </p:nvPicPr>
        <p:blipFill>
          <a:blip r:embed="rId5"/>
          <a:stretch>
            <a:fillRect/>
          </a:stretch>
        </p:blipFill>
        <p:spPr>
          <a:xfrm>
            <a:off x="3442266" y="1040004"/>
            <a:ext cx="2327669" cy="1888705"/>
          </a:xfrm>
          <a:prstGeom prst="rect">
            <a:avLst/>
          </a:prstGeom>
        </p:spPr>
      </p:pic>
      <p:pic>
        <p:nvPicPr>
          <p:cNvPr id="12" name="Picture 11">
            <a:extLst>
              <a:ext uri="{FF2B5EF4-FFF2-40B4-BE49-F238E27FC236}">
                <a16:creationId xmlns:a16="http://schemas.microsoft.com/office/drawing/2014/main" id="{E4BCECCC-7F0E-4211-B463-CBCCC7C07526}"/>
              </a:ext>
            </a:extLst>
          </p:cNvPr>
          <p:cNvPicPr>
            <a:picLocks noChangeAspect="1"/>
          </p:cNvPicPr>
          <p:nvPr/>
        </p:nvPicPr>
        <p:blipFill>
          <a:blip r:embed="rId6"/>
          <a:stretch>
            <a:fillRect/>
          </a:stretch>
        </p:blipFill>
        <p:spPr>
          <a:xfrm>
            <a:off x="457193" y="1040004"/>
            <a:ext cx="2224647" cy="2348238"/>
          </a:xfrm>
          <a:prstGeom prst="rect">
            <a:avLst/>
          </a:prstGeom>
        </p:spPr>
      </p:pic>
    </p:spTree>
    <p:extLst>
      <p:ext uri="{BB962C8B-B14F-4D97-AF65-F5344CB8AC3E}">
        <p14:creationId xmlns:p14="http://schemas.microsoft.com/office/powerpoint/2010/main" val="162146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Overall results</a:t>
            </a:r>
            <a:endParaRPr sz="2400" b="1" dirty="0"/>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sp>
        <p:nvSpPr>
          <p:cNvPr id="8" name="TextBox 7">
            <a:extLst>
              <a:ext uri="{FF2B5EF4-FFF2-40B4-BE49-F238E27FC236}">
                <a16:creationId xmlns:a16="http://schemas.microsoft.com/office/drawing/2014/main" id="{983C9585-05AC-44F8-8645-8D9DCFABFA25}"/>
              </a:ext>
            </a:extLst>
          </p:cNvPr>
          <p:cNvSpPr txBox="1"/>
          <p:nvPr/>
        </p:nvSpPr>
        <p:spPr>
          <a:xfrm>
            <a:off x="457194" y="858226"/>
            <a:ext cx="1830904" cy="3527056"/>
          </a:xfrm>
          <a:prstGeom prst="rect">
            <a:avLst/>
          </a:prstGeom>
          <a:noFill/>
          <a:ln>
            <a:noFill/>
          </a:ln>
        </p:spPr>
        <p:txBody>
          <a:bodyPr spcFirstLastPara="1" wrap="square" lIns="0" tIns="68575" rIns="68575" bIns="68575" anchor="t" anchorCtr="0">
            <a:noAutofit/>
          </a:bodyPr>
          <a:lstStyle>
            <a:defPPr marR="0" lvl="0" algn="l" rtl="0">
              <a:lnSpc>
                <a:spcPct val="100000"/>
              </a:lnSpc>
              <a:spcBef>
                <a:spcPts val="0"/>
              </a:spcBef>
              <a:spcAft>
                <a:spcPts val="0"/>
              </a:spcAft>
            </a:defPPr>
            <a:lvl1pPr marL="457200" indent="-323850">
              <a:lnSpc>
                <a:spcPct val="115000"/>
              </a:lnSpc>
              <a:buSzPts val="1500"/>
              <a:buFont typeface="Source Sans Pro Light"/>
              <a:buAutoNum type="arabicPeriod"/>
              <a:defRPr sz="1500">
                <a:latin typeface="Source Sans Pro Light"/>
                <a:ea typeface="Source Sans Pro Light"/>
                <a:cs typeface="Source Sans Pro Light"/>
              </a:defRPr>
            </a:lvl1pPr>
          </a:lstStyle>
          <a:p>
            <a:endParaRPr lang="en-US" dirty="0"/>
          </a:p>
        </p:txBody>
      </p:sp>
      <p:graphicFrame>
        <p:nvGraphicFramePr>
          <p:cNvPr id="9" name="Table 4">
            <a:extLst>
              <a:ext uri="{FF2B5EF4-FFF2-40B4-BE49-F238E27FC236}">
                <a16:creationId xmlns:a16="http://schemas.microsoft.com/office/drawing/2014/main" id="{3BCA6C60-B0D4-437C-80C2-159528FD5044}"/>
              </a:ext>
            </a:extLst>
          </p:cNvPr>
          <p:cNvGraphicFramePr>
            <a:graphicFrameLocks noGrp="1"/>
          </p:cNvGraphicFramePr>
          <p:nvPr>
            <p:extLst>
              <p:ext uri="{D42A27DB-BD31-4B8C-83A1-F6EECF244321}">
                <p14:modId xmlns:p14="http://schemas.microsoft.com/office/powerpoint/2010/main" val="2078718319"/>
              </p:ext>
            </p:extLst>
          </p:nvPr>
        </p:nvGraphicFramePr>
        <p:xfrm>
          <a:off x="453912" y="706431"/>
          <a:ext cx="6074478" cy="4019038"/>
        </p:xfrm>
        <a:graphic>
          <a:graphicData uri="http://schemas.openxmlformats.org/drawingml/2006/table">
            <a:tbl>
              <a:tblPr firstRow="1">
                <a:tableStyleId>{5202B0CA-FC54-4496-8BCA-5EF66A818D29}</a:tableStyleId>
              </a:tblPr>
              <a:tblGrid>
                <a:gridCol w="1819466">
                  <a:extLst>
                    <a:ext uri="{9D8B030D-6E8A-4147-A177-3AD203B41FA5}">
                      <a16:colId xmlns:a16="http://schemas.microsoft.com/office/drawing/2014/main" val="2153490572"/>
                    </a:ext>
                  </a:extLst>
                </a:gridCol>
                <a:gridCol w="1063753">
                  <a:extLst>
                    <a:ext uri="{9D8B030D-6E8A-4147-A177-3AD203B41FA5}">
                      <a16:colId xmlns:a16="http://schemas.microsoft.com/office/drawing/2014/main" val="1636120053"/>
                    </a:ext>
                  </a:extLst>
                </a:gridCol>
                <a:gridCol w="1063753">
                  <a:extLst>
                    <a:ext uri="{9D8B030D-6E8A-4147-A177-3AD203B41FA5}">
                      <a16:colId xmlns:a16="http://schemas.microsoft.com/office/drawing/2014/main" val="1672196887"/>
                    </a:ext>
                  </a:extLst>
                </a:gridCol>
                <a:gridCol w="1063753">
                  <a:extLst>
                    <a:ext uri="{9D8B030D-6E8A-4147-A177-3AD203B41FA5}">
                      <a16:colId xmlns:a16="http://schemas.microsoft.com/office/drawing/2014/main" val="991286859"/>
                    </a:ext>
                  </a:extLst>
                </a:gridCol>
                <a:gridCol w="1063753">
                  <a:extLst>
                    <a:ext uri="{9D8B030D-6E8A-4147-A177-3AD203B41FA5}">
                      <a16:colId xmlns:a16="http://schemas.microsoft.com/office/drawing/2014/main" val="1462645811"/>
                    </a:ext>
                  </a:extLst>
                </a:gridCol>
              </a:tblGrid>
              <a:tr h="229857">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rgbClr val="FFFFFF"/>
                          </a:solidFill>
                          <a:latin typeface="Avenir Next LT Pro Light" panose="020B0304020202020204" pitchFamily="34" charset="0"/>
                          <a:ea typeface="Source Sans Pro" panose="020B0503030403020204" pitchFamily="34" charset="0"/>
                        </a:rPr>
                        <a:t>Test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gridSpan="2">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Veteran</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lang="en-US"/>
                    </a:p>
                  </a:txBody>
                  <a:tcPr/>
                </a:tc>
                <a:tc gridSpan="2">
                  <a:txBody>
                    <a:bodyPr/>
                    <a:lstStyle/>
                    <a:p>
                      <a:pPr marL="0" algn="ctr">
                        <a:spcAft>
                          <a:spcPts val="0"/>
                        </a:spcAft>
                      </a:pPr>
                      <a:r>
                        <a:rPr lang="en-US" sz="900" b="1" dirty="0">
                          <a:solidFill>
                            <a:srgbClr val="FFFFFF"/>
                          </a:solidFill>
                          <a:latin typeface="Avenir Next LT Pro Light" panose="020B0304020202020204" pitchFamily="34" charset="0"/>
                          <a:ea typeface="Source Sans Pro" panose="020B0503030403020204" pitchFamily="34" charset="0"/>
                        </a:rPr>
                        <a:t>Caregiver</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18716597"/>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9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Directness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751888253"/>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Get benefits task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1"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754759043"/>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eligibility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85%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Family eligibility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2060"/>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2060"/>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83251291"/>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apply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79%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srgbClr val="002060"/>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dirty="0">
                          <a:solidFill>
                            <a:srgbClr val="002060"/>
                          </a:solidFill>
                          <a:effectLst/>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Dental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90%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284118028"/>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Mental health</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88%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733424126"/>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Community care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i="0" dirty="0">
                          <a:solidFill>
                            <a:schemeClr val="accent5"/>
                          </a:solidFill>
                          <a:latin typeface="Avenir Next LT Pro Light" panose="020B0304020202020204" pitchFamily="34" charset="0"/>
                          <a:ea typeface="Source Sans Pro Light" panose="020B0403030403020204" pitchFamily="34" charset="0"/>
                        </a:rPr>
                        <a:t>23%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668638540"/>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rates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50%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10908729"/>
                  </a:ext>
                </a:extLst>
              </a:tr>
              <a:tr h="222893">
                <a:tc>
                  <a:txBody>
                    <a:bodyPr/>
                    <a:lstStyle/>
                    <a:p>
                      <a:pPr marL="0" lvl="0" algn="l" rtl="0">
                        <a:spcBef>
                          <a:spcPts val="0"/>
                        </a:spcBef>
                        <a:spcAft>
                          <a:spcPts val="0"/>
                        </a:spcAft>
                        <a:buSzPts val="1500"/>
                      </a:pPr>
                      <a:r>
                        <a:rPr lang="en-US" sz="9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Manage benefits task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sym typeface="Arial"/>
                        </a:rPr>
                        <a:t>72%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sym typeface="Arial"/>
                        </a:rPr>
                        <a:t>70%</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sym typeface="Arial"/>
                        </a:rPr>
                        <a:t>70%</a:t>
                      </a:r>
                    </a:p>
                  </a:txBody>
                  <a:tcPr marL="6350" marR="6350"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622293969"/>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Medical records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i="0" dirty="0">
                          <a:solidFill>
                            <a:srgbClr val="002060"/>
                          </a:solidFill>
                          <a:latin typeface="Avenir Next LT Pro Light" panose="020B0304020202020204" pitchFamily="34" charset="0"/>
                          <a:ea typeface="Source Sans Pro Light" panose="020B0403030403020204" pitchFamily="34" charset="0"/>
                        </a:rPr>
                        <a:t>71%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49077493"/>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bill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67%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54%</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68038969"/>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Prescriptions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85%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88%</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47408921"/>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Messaging</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algn="ctr" rtl="0">
                        <a:lnSpc>
                          <a:spcPct val="100000"/>
                        </a:lnSpc>
                        <a:spcBef>
                          <a:spcPts val="0"/>
                        </a:spcBef>
                        <a:spcAft>
                          <a:spcPts val="0"/>
                        </a:spcAft>
                        <a:buClr>
                          <a:srgbClr val="000000"/>
                        </a:buClr>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02534717"/>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Travel pay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chemeClr val="accent5"/>
                          </a:solidFill>
                          <a:latin typeface="Avenir Next LT Pro Light" panose="020B0304020202020204" pitchFamily="34" charset="0"/>
                          <a:ea typeface="Source Sans Pro Light" panose="020B0403030403020204" pitchFamily="34" charset="0"/>
                        </a:rPr>
                        <a:t>52%</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56%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51%</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1133338276"/>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Appointments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81%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83%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65%</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30700364"/>
                  </a:ext>
                </a:extLst>
              </a:tr>
              <a:tr h="222893">
                <a:tc>
                  <a:txBody>
                    <a:bodyPr/>
                    <a:lstStyle/>
                    <a:p>
                      <a:pPr marL="0" lvl="0" algn="l" rtl="0">
                        <a:spcBef>
                          <a:spcPts val="0"/>
                        </a:spcBef>
                        <a:spcAft>
                          <a:spcPts val="0"/>
                        </a:spcAft>
                        <a:buSzPts val="1500"/>
                      </a:pPr>
                      <a:r>
                        <a:rPr lang="en-US" sz="9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Labs and tests</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900" b="0" dirty="0">
                          <a:solidFill>
                            <a:srgbClr val="002060"/>
                          </a:solidFill>
                          <a:latin typeface="Avenir Next LT Pro Light" panose="020B0304020202020204" pitchFamily="34" charset="0"/>
                          <a:ea typeface="Source Sans Pro Light" panose="020B0403030403020204" pitchFamily="34" charset="0"/>
                        </a:rPr>
                        <a:t>81%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56%</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97%</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900" b="0" i="0" u="none" strike="noStrike" cap="none" dirty="0">
                          <a:solidFill>
                            <a:srgbClr val="002060"/>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28123337"/>
                  </a:ext>
                </a:extLst>
              </a:tr>
            </a:tbl>
          </a:graphicData>
        </a:graphic>
      </p:graphicFrame>
      <p:sp>
        <p:nvSpPr>
          <p:cNvPr id="2" name="TextBox 1">
            <a:extLst>
              <a:ext uri="{FF2B5EF4-FFF2-40B4-BE49-F238E27FC236}">
                <a16:creationId xmlns:a16="http://schemas.microsoft.com/office/drawing/2014/main" id="{86DEA527-6AC2-4271-8924-13C34B5512AB}"/>
              </a:ext>
            </a:extLst>
          </p:cNvPr>
          <p:cNvSpPr txBox="1"/>
          <p:nvPr/>
        </p:nvSpPr>
        <p:spPr>
          <a:xfrm>
            <a:off x="6595257" y="706431"/>
            <a:ext cx="2306471" cy="1615827"/>
          </a:xfrm>
          <a:prstGeom prst="rect">
            <a:avLst/>
          </a:prstGeom>
          <a:noFill/>
        </p:spPr>
        <p:txBody>
          <a:bodyPr wrap="square" rtlCol="0">
            <a:spAutoFit/>
          </a:bodyPr>
          <a:lstStyle/>
          <a:p>
            <a:r>
              <a:rPr lang="en-US" sz="1100" b="1" dirty="0">
                <a:solidFill>
                  <a:schemeClr val="accent5"/>
                </a:solidFill>
                <a:latin typeface="Source Sans Pro Light" panose="020B0403030403020204" pitchFamily="34" charset="0"/>
                <a:ea typeface="Source Sans Pro Light" panose="020B0403030403020204" pitchFamily="34" charset="0"/>
              </a:rPr>
              <a:t>Veteran task performance</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&gt; 70%:   8/12</a:t>
            </a:r>
          </a:p>
          <a:p>
            <a:pPr marL="171450" lvl="1"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&gt; 85%:  4 tasks</a:t>
            </a:r>
          </a:p>
          <a:p>
            <a:pPr marL="171450" lvl="1"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&lt; 35%: 1 task</a:t>
            </a:r>
          </a:p>
          <a:p>
            <a:pPr marL="171450" indent="-171450">
              <a:buFontTx/>
              <a:buChar char="-"/>
            </a:pPr>
            <a:endParaRPr lang="en-US" sz="1100" dirty="0">
              <a:solidFill>
                <a:schemeClr val="accent5"/>
              </a:solidFill>
              <a:latin typeface="Source Sans Pro Light" panose="020B0403030403020204" pitchFamily="34" charset="0"/>
              <a:ea typeface="Source Sans Pro Light" panose="020B0403030403020204" pitchFamily="34" charset="0"/>
            </a:endParaRPr>
          </a:p>
          <a:p>
            <a:r>
              <a:rPr lang="en-US" sz="1100" b="1" dirty="0">
                <a:solidFill>
                  <a:schemeClr val="accent5"/>
                </a:solidFill>
                <a:latin typeface="Source Sans Pro Light" panose="020B0403030403020204" pitchFamily="34" charset="0"/>
                <a:ea typeface="Source Sans Pro Light" panose="020B0403030403020204" pitchFamily="34" charset="0"/>
              </a:rPr>
              <a:t>Caregiver task performance</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&gt; 70%:  8/12 tasks</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&gt; 85%: 1 task</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Success &lt; 35%: 3 tasks</a:t>
            </a:r>
          </a:p>
        </p:txBody>
      </p:sp>
    </p:spTree>
    <p:extLst>
      <p:ext uri="{BB962C8B-B14F-4D97-AF65-F5344CB8AC3E}">
        <p14:creationId xmlns:p14="http://schemas.microsoft.com/office/powerpoint/2010/main" val="101724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4" y="228600"/>
            <a:ext cx="8424536"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Overall results – benchmarking against previous tests</a:t>
            </a:r>
            <a:endParaRPr sz="2400" b="1" dirty="0"/>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sp>
        <p:nvSpPr>
          <p:cNvPr id="8" name="TextBox 7">
            <a:extLst>
              <a:ext uri="{FF2B5EF4-FFF2-40B4-BE49-F238E27FC236}">
                <a16:creationId xmlns:a16="http://schemas.microsoft.com/office/drawing/2014/main" id="{983C9585-05AC-44F8-8645-8D9DCFABFA25}"/>
              </a:ext>
            </a:extLst>
          </p:cNvPr>
          <p:cNvSpPr txBox="1"/>
          <p:nvPr/>
        </p:nvSpPr>
        <p:spPr>
          <a:xfrm>
            <a:off x="457194" y="858226"/>
            <a:ext cx="1830904" cy="3527056"/>
          </a:xfrm>
          <a:prstGeom prst="rect">
            <a:avLst/>
          </a:prstGeom>
          <a:noFill/>
          <a:ln>
            <a:noFill/>
          </a:ln>
        </p:spPr>
        <p:txBody>
          <a:bodyPr spcFirstLastPara="1" wrap="square" lIns="0" tIns="68575" rIns="68575" bIns="68575" anchor="t" anchorCtr="0">
            <a:noAutofit/>
          </a:bodyPr>
          <a:lstStyle>
            <a:defPPr marR="0" lvl="0" algn="l" rtl="0">
              <a:lnSpc>
                <a:spcPct val="100000"/>
              </a:lnSpc>
              <a:spcBef>
                <a:spcPts val="0"/>
              </a:spcBef>
              <a:spcAft>
                <a:spcPts val="0"/>
              </a:spcAft>
            </a:defPPr>
            <a:lvl1pPr marL="457200" indent="-323850">
              <a:lnSpc>
                <a:spcPct val="115000"/>
              </a:lnSpc>
              <a:buSzPts val="1500"/>
              <a:buFont typeface="Source Sans Pro Light"/>
              <a:buAutoNum type="arabicPeriod"/>
              <a:defRPr sz="1500">
                <a:latin typeface="Source Sans Pro Light"/>
                <a:ea typeface="Source Sans Pro Light"/>
                <a:cs typeface="Source Sans Pro Light"/>
              </a:defRPr>
            </a:lvl1pPr>
          </a:lstStyle>
          <a:p>
            <a:endParaRPr lang="en-US" dirty="0"/>
          </a:p>
        </p:txBody>
      </p:sp>
      <p:graphicFrame>
        <p:nvGraphicFramePr>
          <p:cNvPr id="9" name="Table 4">
            <a:extLst>
              <a:ext uri="{FF2B5EF4-FFF2-40B4-BE49-F238E27FC236}">
                <a16:creationId xmlns:a16="http://schemas.microsoft.com/office/drawing/2014/main" id="{3BCA6C60-B0D4-437C-80C2-159528FD5044}"/>
              </a:ext>
            </a:extLst>
          </p:cNvPr>
          <p:cNvGraphicFramePr>
            <a:graphicFrameLocks noGrp="1"/>
          </p:cNvGraphicFramePr>
          <p:nvPr>
            <p:extLst>
              <p:ext uri="{D42A27DB-BD31-4B8C-83A1-F6EECF244321}">
                <p14:modId xmlns:p14="http://schemas.microsoft.com/office/powerpoint/2010/main" val="193669976"/>
              </p:ext>
            </p:extLst>
          </p:nvPr>
        </p:nvGraphicFramePr>
        <p:xfrm>
          <a:off x="453912" y="706431"/>
          <a:ext cx="6891022" cy="4241931"/>
        </p:xfrm>
        <a:graphic>
          <a:graphicData uri="http://schemas.openxmlformats.org/drawingml/2006/table">
            <a:tbl>
              <a:tblPr firstRow="1">
                <a:tableStyleId>{5202B0CA-FC54-4496-8BCA-5EF66A818D29}</a:tableStyleId>
              </a:tblPr>
              <a:tblGrid>
                <a:gridCol w="1008380">
                  <a:extLst>
                    <a:ext uri="{9D8B030D-6E8A-4147-A177-3AD203B41FA5}">
                      <a16:colId xmlns:a16="http://schemas.microsoft.com/office/drawing/2014/main" val="2153490572"/>
                    </a:ext>
                  </a:extLst>
                </a:gridCol>
                <a:gridCol w="608351">
                  <a:extLst>
                    <a:ext uri="{9D8B030D-6E8A-4147-A177-3AD203B41FA5}">
                      <a16:colId xmlns:a16="http://schemas.microsoft.com/office/drawing/2014/main" val="439814280"/>
                    </a:ext>
                  </a:extLst>
                </a:gridCol>
                <a:gridCol w="479481">
                  <a:extLst>
                    <a:ext uri="{9D8B030D-6E8A-4147-A177-3AD203B41FA5}">
                      <a16:colId xmlns:a16="http://schemas.microsoft.com/office/drawing/2014/main" val="741448161"/>
                    </a:ext>
                  </a:extLst>
                </a:gridCol>
                <a:gridCol w="479481">
                  <a:extLst>
                    <a:ext uri="{9D8B030D-6E8A-4147-A177-3AD203B41FA5}">
                      <a16:colId xmlns:a16="http://schemas.microsoft.com/office/drawing/2014/main" val="272663861"/>
                    </a:ext>
                  </a:extLst>
                </a:gridCol>
                <a:gridCol w="479481">
                  <a:extLst>
                    <a:ext uri="{9D8B030D-6E8A-4147-A177-3AD203B41FA5}">
                      <a16:colId xmlns:a16="http://schemas.microsoft.com/office/drawing/2014/main" val="325983339"/>
                    </a:ext>
                  </a:extLst>
                </a:gridCol>
                <a:gridCol w="479481">
                  <a:extLst>
                    <a:ext uri="{9D8B030D-6E8A-4147-A177-3AD203B41FA5}">
                      <a16:colId xmlns:a16="http://schemas.microsoft.com/office/drawing/2014/main" val="1636120053"/>
                    </a:ext>
                  </a:extLst>
                </a:gridCol>
                <a:gridCol w="479481">
                  <a:extLst>
                    <a:ext uri="{9D8B030D-6E8A-4147-A177-3AD203B41FA5}">
                      <a16:colId xmlns:a16="http://schemas.microsoft.com/office/drawing/2014/main" val="1672196887"/>
                    </a:ext>
                  </a:extLst>
                </a:gridCol>
                <a:gridCol w="479481">
                  <a:extLst>
                    <a:ext uri="{9D8B030D-6E8A-4147-A177-3AD203B41FA5}">
                      <a16:colId xmlns:a16="http://schemas.microsoft.com/office/drawing/2014/main" val="415839737"/>
                    </a:ext>
                  </a:extLst>
                </a:gridCol>
                <a:gridCol w="479481">
                  <a:extLst>
                    <a:ext uri="{9D8B030D-6E8A-4147-A177-3AD203B41FA5}">
                      <a16:colId xmlns:a16="http://schemas.microsoft.com/office/drawing/2014/main" val="3079103367"/>
                    </a:ext>
                  </a:extLst>
                </a:gridCol>
                <a:gridCol w="479481">
                  <a:extLst>
                    <a:ext uri="{9D8B030D-6E8A-4147-A177-3AD203B41FA5}">
                      <a16:colId xmlns:a16="http://schemas.microsoft.com/office/drawing/2014/main" val="2097529899"/>
                    </a:ext>
                  </a:extLst>
                </a:gridCol>
                <a:gridCol w="479481">
                  <a:extLst>
                    <a:ext uri="{9D8B030D-6E8A-4147-A177-3AD203B41FA5}">
                      <a16:colId xmlns:a16="http://schemas.microsoft.com/office/drawing/2014/main" val="3565800738"/>
                    </a:ext>
                  </a:extLst>
                </a:gridCol>
                <a:gridCol w="479481">
                  <a:extLst>
                    <a:ext uri="{9D8B030D-6E8A-4147-A177-3AD203B41FA5}">
                      <a16:colId xmlns:a16="http://schemas.microsoft.com/office/drawing/2014/main" val="991286859"/>
                    </a:ext>
                  </a:extLst>
                </a:gridCol>
                <a:gridCol w="479481">
                  <a:extLst>
                    <a:ext uri="{9D8B030D-6E8A-4147-A177-3AD203B41FA5}">
                      <a16:colId xmlns:a16="http://schemas.microsoft.com/office/drawing/2014/main" val="1462645811"/>
                    </a:ext>
                  </a:extLst>
                </a:gridCol>
              </a:tblGrid>
              <a:tr h="229857">
                <a:tc>
                  <a:txBody>
                    <a:bodyPr/>
                    <a:lstStyle/>
                    <a:p>
                      <a:pPr marL="0" algn="l">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Test</a:t>
                      </a:r>
                    </a:p>
                  </a:txBody>
                  <a:tcPr marT="0" marB="0" anchor="ctr">
                    <a:lnR w="12700" cap="flat" cmpd="sng" algn="ctr">
                      <a:solidFill>
                        <a:schemeClr val="accent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gridSpan="6">
                  <a:txBody>
                    <a:bodyPr/>
                    <a:lstStyle/>
                    <a:p>
                      <a:pPr marL="0" algn="ctr">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Veteran</a:t>
                      </a:r>
                    </a:p>
                  </a:txBody>
                  <a:tcPr marT="0" marB="0" anchor="ctr">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tc gridSpan="6">
                  <a:txBody>
                    <a:bodyPr/>
                    <a:lstStyle/>
                    <a:p>
                      <a:pPr marL="0" algn="ctr">
                        <a:spcAft>
                          <a:spcPts val="0"/>
                        </a:spcAft>
                      </a:pPr>
                      <a:r>
                        <a:rPr lang="en-US" sz="800" b="1" dirty="0">
                          <a:solidFill>
                            <a:srgbClr val="FFFFFF"/>
                          </a:solidFill>
                          <a:latin typeface="Avenir Next LT Pro Light" panose="020B0304020202020204" pitchFamily="34" charset="0"/>
                          <a:ea typeface="Source Sans Pro" panose="020B0503030403020204" pitchFamily="34" charset="0"/>
                        </a:rPr>
                        <a:t>Caregiver</a:t>
                      </a:r>
                    </a:p>
                  </a:txBody>
                  <a:tcPr marT="0" marB="0" anchor="ctr">
                    <a:lnL w="12700" cap="flat" cmpd="sng" algn="ctr">
                      <a:solidFill>
                        <a:schemeClr val="tx1"/>
                      </a:solidFill>
                      <a:prstDash val="solid"/>
                      <a:round/>
                      <a:headEnd type="none" w="med" len="med"/>
                      <a:tailEnd type="none" w="med" len="med"/>
                    </a:lnL>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tc hMerge="1">
                  <a:txBody>
                    <a:bodyPr/>
                    <a:lstStyle/>
                    <a:p>
                      <a:pPr marL="0" algn="ctr">
                        <a:spcAft>
                          <a:spcPts val="0"/>
                        </a:spcAft>
                      </a:pPr>
                      <a:endParaRPr lang="en-US" sz="800" b="1" dirty="0">
                        <a:solidFill>
                          <a:srgbClr val="FFFFFF"/>
                        </a:solidFill>
                        <a:latin typeface="Avenir Next LT Pro Light" panose="020B0304020202020204" pitchFamily="34" charset="0"/>
                        <a:ea typeface="Source Sans Pro" panose="020B0503030403020204" pitchFamily="34" charset="0"/>
                      </a:endParaRPr>
                    </a:p>
                  </a:txBody>
                  <a:tcPr anchor="ctr">
                    <a:lnL w="12700" cap="flat" cmpd="sng" algn="ctr">
                      <a:solidFill>
                        <a:schemeClr val="accent1"/>
                      </a:solidFill>
                      <a:prstDash val="solid"/>
                      <a:round/>
                      <a:headEnd type="none" w="med" len="med"/>
                      <a:tailEnd type="none" w="med" len="med"/>
                    </a:lnL>
                    <a:lnB w="12700" cap="flat" cmpd="sng" algn="ctr">
                      <a:solidFill>
                        <a:schemeClr val="bg2">
                          <a:lumMod val="40000"/>
                          <a:lumOff val="60000"/>
                        </a:schemeClr>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18716597"/>
                  </a:ext>
                </a:extLst>
              </a:tr>
              <a:tr h="222893">
                <a:tc>
                  <a:txBody>
                    <a:bodyPr/>
                    <a:lstStyle/>
                    <a:p>
                      <a:pPr marL="0" lvl="0" algn="l" rtl="0">
                        <a:spcBef>
                          <a:spcPts val="0"/>
                        </a:spcBef>
                        <a:spcAft>
                          <a:spcPts val="0"/>
                        </a:spcAft>
                        <a:buSzPts val="1500"/>
                      </a:pPr>
                      <a:endParaRPr lang="en-US" sz="8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Baseline</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H2</a:t>
                      </a:r>
                    </a:p>
                  </a:txBody>
                  <a:tcPr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Baseline</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tc gridSpan="2">
                  <a:txBody>
                    <a:bodyPr/>
                    <a:lstStyle/>
                    <a:p>
                      <a:pPr marL="0" algn="ctr">
                        <a:spcAft>
                          <a:spcPts val="0"/>
                        </a:spcAft>
                      </a:pPr>
                      <a:r>
                        <a:rPr lang="en-US" sz="800" b="1" dirty="0">
                          <a:solidFill>
                            <a:schemeClr val="accent5"/>
                          </a:solidFill>
                          <a:latin typeface="Avenir Next LT Pro Light" panose="020B0304020202020204" pitchFamily="34" charset="0"/>
                          <a:ea typeface="Source Sans Pro" panose="020B0503030403020204" pitchFamily="34" charset="0"/>
                        </a:rPr>
                        <a:t>H2</a:t>
                      </a:r>
                    </a:p>
                  </a:txBody>
                  <a:tcPr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hMerge="1">
                  <a:txBody>
                    <a:bodyPr/>
                    <a:lstStyle/>
                    <a:p>
                      <a:endParaRPr lang="en-US"/>
                    </a:p>
                  </a:txBody>
                  <a:tcPr/>
                </a:tc>
                <a:extLst>
                  <a:ext uri="{0D108BD9-81ED-4DB2-BD59-A6C34878D82A}">
                    <a16:rowId xmlns:a16="http://schemas.microsoft.com/office/drawing/2014/main" val="2429621633"/>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endParaRPr lang="en-US" sz="8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endParaRP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Success</a:t>
                      </a:r>
                    </a:p>
                  </a:txBody>
                  <a:tcPr marL="0" marR="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7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Direct</a:t>
                      </a:r>
                    </a:p>
                  </a:txBody>
                  <a:tcPr marL="0" marR="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1751888253"/>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Get benefits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47%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61%</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61%</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754759043"/>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eligibility</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87%</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80%</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73%</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85% </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77%</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60%</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77%</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65%</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Family eligibility</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83%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68%</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83251291"/>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Veteran apply</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78%</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80%</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79% </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81%</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800" b="0" i="0" u="none" strike="noStrike" kern="0" cap="none" spc="0" normalizeH="0" baseline="0" noProof="0" dirty="0">
                          <a:ln>
                            <a:noFill/>
                          </a:ln>
                          <a:solidFill>
                            <a:schemeClr val="accent5"/>
                          </a:solidFill>
                          <a:effectLst/>
                          <a:uLnTx/>
                          <a:uFillTx/>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Dental care</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59%</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67%</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90%</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53%</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47%</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284118028"/>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Mental health</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43%</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71%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47%</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88%</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58%</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43%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48%</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733424126"/>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Community care</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48%</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63%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51%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i="0" dirty="0">
                          <a:solidFill>
                            <a:schemeClr val="accent5"/>
                          </a:solidFill>
                          <a:latin typeface="Avenir Next LT Pro Light" panose="020B0304020202020204" pitchFamily="34" charset="0"/>
                          <a:ea typeface="Source Sans Pro Light" panose="020B0403030403020204" pitchFamily="34" charset="0"/>
                        </a:rPr>
                        <a:t>23%</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58%</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30%</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16%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16%</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668638540"/>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rates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70%</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67%</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78%</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50%</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67%</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99"/>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33%</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FFF99"/>
                    </a:solidFill>
                  </a:tcPr>
                </a:tc>
                <a:extLst>
                  <a:ext uri="{0D108BD9-81ED-4DB2-BD59-A6C34878D82A}">
                    <a16:rowId xmlns:a16="http://schemas.microsoft.com/office/drawing/2014/main" val="2410908729"/>
                  </a:ext>
                </a:extLst>
              </a:tr>
              <a:tr h="222893">
                <a:tc>
                  <a:txBody>
                    <a:bodyPr/>
                    <a:lstStyle/>
                    <a:p>
                      <a:pPr marL="0" lvl="0" algn="l" rtl="0">
                        <a:spcBef>
                          <a:spcPts val="0"/>
                        </a:spcBef>
                        <a:spcAft>
                          <a:spcPts val="0"/>
                        </a:spcAft>
                        <a:buSzPts val="1500"/>
                      </a:pPr>
                      <a:r>
                        <a:rPr lang="en-US" sz="800" b="1"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Manage benefits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79%</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60%</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67%</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70%</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73%</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72%</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51%</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65%</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70%</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70%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622293969"/>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Medical records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i="0" dirty="0">
                          <a:solidFill>
                            <a:schemeClr val="accent5"/>
                          </a:solidFill>
                          <a:latin typeface="Avenir Next LT Pro Light" panose="020B0304020202020204" pitchFamily="34" charset="0"/>
                          <a:ea typeface="Source Sans Pro Light" panose="020B0403030403020204" pitchFamily="34" charset="0"/>
                        </a:rPr>
                        <a:t>71%</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87%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70% </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83%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84%</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84%</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49077493"/>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Copay bill</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87%</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67%</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30% </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65%</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54%</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68038969"/>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Prescriptions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89%</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85% </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88%</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83%</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68% </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70%</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47408921"/>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Messaging</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65%</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52%</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algn="ctr" rtl="0">
                        <a:lnSpc>
                          <a:spcPct val="100000"/>
                        </a:lnSpc>
                        <a:spcBef>
                          <a:spcPts val="0"/>
                        </a:spcBef>
                        <a:spcAft>
                          <a:spcPts val="0"/>
                        </a:spcAft>
                        <a:buClr>
                          <a:srgbClr val="000000"/>
                        </a:buClr>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57%</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53%</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60%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70%</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02534717"/>
                  </a:ext>
                </a:extLst>
              </a:tr>
              <a:tr h="22289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Travel pay</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67%</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39% </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sym typeface="Arial"/>
                        </a:rPr>
                        <a:t>41%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52%</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56%</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43%</a:t>
                      </a:r>
                    </a:p>
                  </a:txBody>
                  <a:tcPr marL="6350" marR="6350"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37%</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28% </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rtl="0" fontAlgn="b">
                        <a:spcAft>
                          <a:spcPts val="0"/>
                        </a:spcAft>
                      </a:pPr>
                      <a:r>
                        <a:rPr lang="en-US" sz="800" b="0" i="0" u="none" strike="noStrike" dirty="0">
                          <a:solidFill>
                            <a:schemeClr val="accent5"/>
                          </a:solidFill>
                          <a:effectLst/>
                          <a:latin typeface="Avenir Next LT Pro Light" panose="020B0304020202020204" pitchFamily="34" charset="0"/>
                          <a:ea typeface="Source Sans Pro Light" panose="020B0403030403020204" pitchFamily="34" charset="0"/>
                        </a:rPr>
                        <a:t>38%</a:t>
                      </a:r>
                    </a:p>
                  </a:txBody>
                  <a:tcPr marL="6350" marR="6350"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35%</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51%</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1133338276"/>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Appointments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81% </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83%</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76%</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65%</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30700364"/>
                  </a:ext>
                </a:extLst>
              </a:tr>
              <a:tr h="222893">
                <a:tc>
                  <a:txBody>
                    <a:bodyPr/>
                    <a:lstStyle/>
                    <a:p>
                      <a:pPr marL="0" lvl="0" algn="l" rtl="0">
                        <a:spcBef>
                          <a:spcPts val="0"/>
                        </a:spcBef>
                        <a:spcAft>
                          <a:spcPts val="0"/>
                        </a:spcAft>
                        <a:buSzPts val="1500"/>
                      </a:pPr>
                      <a:r>
                        <a:rPr lang="en-US" sz="800" b="0" dirty="0">
                          <a:solidFill>
                            <a:schemeClr val="accent4"/>
                          </a:solidFill>
                          <a:latin typeface="Avenir Next LT Pro Light" panose="020B0304020202020204" pitchFamily="34" charset="0"/>
                          <a:ea typeface="Source Sans Pro Light" panose="020B0403030403020204" pitchFamily="34" charset="0"/>
                          <a:cs typeface="Source Sans Pro Light"/>
                          <a:sym typeface="Source Sans Pro Light"/>
                        </a:rPr>
                        <a:t>Labs and tests</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chemeClr val="accent4">
                        <a:lumMod val="10000"/>
                        <a:lumOff val="90000"/>
                      </a:schemeClr>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accent1"/>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81% </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56%</a:t>
                      </a:r>
                    </a:p>
                  </a:txBody>
                  <a:tcPr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algn="ctr">
                        <a:spcAft>
                          <a:spcPts val="0"/>
                        </a:spcAft>
                      </a:pPr>
                      <a:r>
                        <a:rPr lang="en-US" sz="800" b="0" dirty="0">
                          <a:solidFill>
                            <a:schemeClr val="accent5"/>
                          </a:solidFill>
                          <a:latin typeface="Avenir Next LT Pro Light" panose="020B0304020202020204" pitchFamily="34" charset="0"/>
                          <a:ea typeface="Source Sans Pro Light" panose="020B0403030403020204" pitchFamily="34" charset="0"/>
                        </a:rPr>
                        <a:t>-</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bg2">
                          <a:lumMod val="40000"/>
                          <a:lumOff val="6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97%</a:t>
                      </a:r>
                    </a:p>
                  </a:txBody>
                  <a:tcPr marT="0" marB="0" anchor="ctr">
                    <a:lnL w="12700" cap="flat" cmpd="sng" algn="ctr">
                      <a:solidFill>
                        <a:srgbClr val="FFC000"/>
                      </a:solidFill>
                      <a:prstDash val="solid"/>
                      <a:round/>
                      <a:headEnd type="none" w="med" len="med"/>
                      <a:tailEnd type="none" w="med" len="med"/>
                    </a:lnL>
                    <a:lnR w="12700" cap="flat" cmpd="sng" algn="ctr">
                      <a:solidFill>
                        <a:schemeClr val="bg2">
                          <a:lumMod val="40000"/>
                          <a:lumOff val="6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73%</a:t>
                      </a:r>
                    </a:p>
                  </a:txBody>
                  <a:tcPr marT="0" marB="0" anchor="ctr">
                    <a:lnL w="12700" cap="flat" cmpd="sng" algn="ctr">
                      <a:solidFill>
                        <a:schemeClr val="bg2">
                          <a:lumMod val="40000"/>
                          <a:lumOff val="60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rgbClr val="FFFFFF"/>
                    </a:solidFill>
                  </a:tcPr>
                </a:tc>
                <a:extLst>
                  <a:ext uri="{0D108BD9-81ED-4DB2-BD59-A6C34878D82A}">
                    <a16:rowId xmlns:a16="http://schemas.microsoft.com/office/drawing/2014/main" val="2928123337"/>
                  </a:ext>
                </a:extLst>
              </a:tr>
            </a:tbl>
          </a:graphicData>
        </a:graphic>
      </p:graphicFrame>
      <p:sp>
        <p:nvSpPr>
          <p:cNvPr id="2" name="TextBox 1">
            <a:extLst>
              <a:ext uri="{FF2B5EF4-FFF2-40B4-BE49-F238E27FC236}">
                <a16:creationId xmlns:a16="http://schemas.microsoft.com/office/drawing/2014/main" id="{86DEA527-6AC2-4271-8924-13C34B5512AB}"/>
              </a:ext>
            </a:extLst>
          </p:cNvPr>
          <p:cNvSpPr txBox="1"/>
          <p:nvPr/>
        </p:nvSpPr>
        <p:spPr>
          <a:xfrm>
            <a:off x="7344935" y="731776"/>
            <a:ext cx="1700006" cy="2646878"/>
          </a:xfrm>
          <a:prstGeom prst="rect">
            <a:avLst/>
          </a:prstGeom>
          <a:noFill/>
        </p:spPr>
        <p:txBody>
          <a:bodyPr wrap="square" rtlCol="0">
            <a:spAutoFit/>
          </a:bodyPr>
          <a:lstStyle/>
          <a:p>
            <a:r>
              <a:rPr lang="en-US" sz="1100" b="1" dirty="0">
                <a:solidFill>
                  <a:schemeClr val="accent5"/>
                </a:solidFill>
                <a:latin typeface="Source Sans Pro Light" panose="020B0403030403020204" pitchFamily="34" charset="0"/>
                <a:ea typeface="Source Sans Pro Light" panose="020B0403030403020204" pitchFamily="34" charset="0"/>
              </a:rPr>
              <a:t>Veteran task performance</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Improved: 2 tasks</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Flat: 3 tasks</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Declined: 5 tasks</a:t>
            </a:r>
          </a:p>
          <a:p>
            <a:pPr marL="171450" indent="-171450">
              <a:buFontTx/>
              <a:buChar char="-"/>
            </a:pPr>
            <a:endParaRPr lang="en-US" sz="1100" dirty="0">
              <a:solidFill>
                <a:schemeClr val="accent5"/>
              </a:solidFill>
              <a:latin typeface="Source Sans Pro Light" panose="020B0403030403020204" pitchFamily="34" charset="0"/>
              <a:ea typeface="Source Sans Pro Light" panose="020B0403030403020204" pitchFamily="34" charset="0"/>
            </a:endParaRPr>
          </a:p>
          <a:p>
            <a:r>
              <a:rPr lang="en-US" sz="1100" b="1" dirty="0">
                <a:solidFill>
                  <a:schemeClr val="accent5"/>
                </a:solidFill>
                <a:latin typeface="Source Sans Pro Light" panose="020B0403030403020204" pitchFamily="34" charset="0"/>
                <a:ea typeface="Source Sans Pro Light" panose="020B0403030403020204" pitchFamily="34" charset="0"/>
              </a:rPr>
              <a:t>Caregiver task performance</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Improved: 3 tasks</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Flat: 5 tests</a:t>
            </a:r>
          </a:p>
          <a:p>
            <a:pPr marL="171450" indent="-171450">
              <a:buFontTx/>
              <a:buChar char="-"/>
            </a:pPr>
            <a:r>
              <a:rPr lang="en-US" sz="1100" dirty="0">
                <a:solidFill>
                  <a:schemeClr val="accent5"/>
                </a:solidFill>
                <a:latin typeface="Source Sans Pro Light" panose="020B0403030403020204" pitchFamily="34" charset="0"/>
                <a:ea typeface="Source Sans Pro Light" panose="020B0403030403020204" pitchFamily="34" charset="0"/>
              </a:rPr>
              <a:t>Declined: 2 tests</a:t>
            </a:r>
          </a:p>
          <a:p>
            <a:pPr marL="171450" indent="-171450">
              <a:buFontTx/>
              <a:buChar char="-"/>
            </a:pPr>
            <a:endParaRPr lang="en-US" sz="1100" dirty="0">
              <a:latin typeface="Source Sans Pro Light" panose="020B0403030403020204" pitchFamily="34" charset="0"/>
              <a:ea typeface="Source Sans Pro Light" panose="020B0403030403020204" pitchFamily="34" charset="0"/>
            </a:endParaRPr>
          </a:p>
          <a:p>
            <a:r>
              <a:rPr lang="en-US" sz="900" dirty="0">
                <a:latin typeface="Source Sans Pro Light" panose="020B0403030403020204" pitchFamily="34" charset="0"/>
                <a:ea typeface="Source Sans Pro Light" panose="020B0403030403020204" pitchFamily="34" charset="0"/>
              </a:rPr>
              <a:t>Tasks are considered improved or declined if there is a 10% or more difference between the results, otherwise they are considered flat.</a:t>
            </a:r>
          </a:p>
        </p:txBody>
      </p:sp>
    </p:spTree>
    <p:extLst>
      <p:ext uri="{BB962C8B-B14F-4D97-AF65-F5344CB8AC3E}">
        <p14:creationId xmlns:p14="http://schemas.microsoft.com/office/powerpoint/2010/main" val="13081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nvGraphicFramePr>
        <p:xfrm>
          <a:off x="239224" y="679856"/>
          <a:ext cx="8527967" cy="3955291"/>
        </p:xfrm>
        <a:graphic>
          <a:graphicData uri="http://schemas.openxmlformats.org/drawingml/2006/table">
            <a:tbl>
              <a:tblPr firstRow="1">
                <a:tableStyleId>{5202B0CA-FC54-4496-8BCA-5EF66A818D29}</a:tableStyleId>
              </a:tblPr>
              <a:tblGrid>
                <a:gridCol w="1093859">
                  <a:extLst>
                    <a:ext uri="{9D8B030D-6E8A-4147-A177-3AD203B41FA5}">
                      <a16:colId xmlns:a16="http://schemas.microsoft.com/office/drawing/2014/main" val="2153490572"/>
                    </a:ext>
                  </a:extLst>
                </a:gridCol>
                <a:gridCol w="1104970">
                  <a:extLst>
                    <a:ext uri="{9D8B030D-6E8A-4147-A177-3AD203B41FA5}">
                      <a16:colId xmlns:a16="http://schemas.microsoft.com/office/drawing/2014/main" val="949357103"/>
                    </a:ext>
                  </a:extLst>
                </a:gridCol>
                <a:gridCol w="3007978">
                  <a:extLst>
                    <a:ext uri="{9D8B030D-6E8A-4147-A177-3AD203B41FA5}">
                      <a16:colId xmlns:a16="http://schemas.microsoft.com/office/drawing/2014/main" val="3741263642"/>
                    </a:ext>
                  </a:extLst>
                </a:gridCol>
                <a:gridCol w="3321160">
                  <a:extLst>
                    <a:ext uri="{9D8B030D-6E8A-4147-A177-3AD203B41FA5}">
                      <a16:colId xmlns:a16="http://schemas.microsoft.com/office/drawing/2014/main" val="2874634017"/>
                    </a:ext>
                  </a:extLst>
                </a:gridCol>
              </a:tblGrid>
              <a:tr h="559258">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tasks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All Veterans (48)</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Observations on paths taken</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Observations on answers selected</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Overall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69% / 69%</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paths: </a:t>
                      </a:r>
                    </a:p>
                    <a:p>
                      <a:pPr marL="274320" marR="0" lvl="1"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Get health care benefits</a:t>
                      </a:r>
                    </a:p>
                    <a:p>
                      <a:pPr marL="274320" marR="0" lvl="1"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17% My health</a:t>
                      </a:r>
                    </a:p>
                    <a:p>
                      <a:pPr marL="274320" marR="0" lvl="1"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More resources and support</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20% of all answers selected were under “More resources and support” – ½ were incorrect</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of all answers selected were under “My health”</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There were very few options selected in “Current service members” compared to previous tests.</a:t>
                      </a: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427202227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Eligibility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85% / 77%</a:t>
                      </a:r>
                      <a:endPar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went to “About VA” first – all were in the group that are not enrolled in VA health care</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selected “Apply now”</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Apply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79% / 81%</a:t>
                      </a:r>
                      <a:endPar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90% / 75%</a:t>
                      </a:r>
                      <a:endPar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of Veterans went to My health first</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 of Veterans went to Disability first - all were enrolled in VA health care</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50% of the correct selections was the VADIP option</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60442005"/>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 88% / 58%</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of all Veterans went to “My health” first and 23% went to “More resources and support”. </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13% of those that went to “My health” immediately backed out of the section, and almost all paths were indirect</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25% of the answers were in “More resources and support”</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37791599"/>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Copay rates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Source Sans Pro Light"/>
                        </a:rPr>
                        <a:t>50% / 67%</a:t>
                      </a:r>
                      <a:endPar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of Veterans went to “My health” first and 17% went to “More resources and support; those paths tended to be more indirect</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selected incorrect answers under “More resources and support”</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3610133"/>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Community care</a:t>
                      </a:r>
                      <a:endPar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23% / 58%</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33% Get health care benefits</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25% More resources and support</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My health</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33% selected incorrect  answers under “Get health care benefits”, 23% incorrectly selected “Get health care benefits &gt; Veteran health care &gt; Types of care”</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incorrectly selected “My health &gt; My health benefits &gt; Veteran care and services”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38% selected an option related to the types of care you receive</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bl>
          </a:graphicData>
        </a:graphic>
      </p:graphicFrame>
      <p:sp>
        <p:nvSpPr>
          <p:cNvPr id="13" name="Google Shape;245;p33">
            <a:extLst>
              <a:ext uri="{FF2B5EF4-FFF2-40B4-BE49-F238E27FC236}">
                <a16:creationId xmlns:a16="http://schemas.microsoft.com/office/drawing/2014/main" id="{A2086EEE-610F-447B-9B66-E6035AFE1583}"/>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Veteran results -  General observations</a:t>
            </a:r>
          </a:p>
        </p:txBody>
      </p:sp>
      <p:sp>
        <p:nvSpPr>
          <p:cNvPr id="11" name="TextBox 10">
            <a:extLst>
              <a:ext uri="{FF2B5EF4-FFF2-40B4-BE49-F238E27FC236}">
                <a16:creationId xmlns:a16="http://schemas.microsoft.com/office/drawing/2014/main" id="{6D54D283-7C13-4E38-B520-1D6744320FB8}"/>
              </a:ext>
            </a:extLst>
          </p:cNvPr>
          <p:cNvSpPr txBox="1"/>
          <p:nvPr/>
        </p:nvSpPr>
        <p:spPr>
          <a:xfrm>
            <a:off x="6542813" y="369898"/>
            <a:ext cx="2361962" cy="230832"/>
          </a:xfrm>
          <a:prstGeom prst="rect">
            <a:avLst/>
          </a:prstGeom>
          <a:noFill/>
        </p:spPr>
        <p:txBody>
          <a:bodyPr wrap="square" rtlCol="0">
            <a:spAutoFit/>
          </a:bodyPr>
          <a:lstStyle/>
          <a:p>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&gt;20% lower than the other segment</a:t>
            </a:r>
            <a:endParaRPr lang="en-US" sz="900" dirty="0">
              <a:solidFill>
                <a:schemeClr val="accent5"/>
              </a:solidFill>
            </a:endParaRPr>
          </a:p>
        </p:txBody>
      </p:sp>
    </p:spTree>
    <p:extLst>
      <p:ext uri="{BB962C8B-B14F-4D97-AF65-F5344CB8AC3E}">
        <p14:creationId xmlns:p14="http://schemas.microsoft.com/office/powerpoint/2010/main" val="356237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extLst>
              <p:ext uri="{D42A27DB-BD31-4B8C-83A1-F6EECF244321}">
                <p14:modId xmlns:p14="http://schemas.microsoft.com/office/powerpoint/2010/main" val="4197903909"/>
              </p:ext>
            </p:extLst>
          </p:nvPr>
        </p:nvGraphicFramePr>
        <p:xfrm>
          <a:off x="457184" y="600730"/>
          <a:ext cx="8309999" cy="4206240"/>
        </p:xfrm>
        <a:graphic>
          <a:graphicData uri="http://schemas.openxmlformats.org/drawingml/2006/table">
            <a:tbl>
              <a:tblPr firstRow="1">
                <a:tableStyleId>{5202B0CA-FC54-4496-8BCA-5EF66A818D29}</a:tableStyleId>
              </a:tblPr>
              <a:tblGrid>
                <a:gridCol w="828833">
                  <a:extLst>
                    <a:ext uri="{9D8B030D-6E8A-4147-A177-3AD203B41FA5}">
                      <a16:colId xmlns:a16="http://schemas.microsoft.com/office/drawing/2014/main" val="2153490572"/>
                    </a:ext>
                  </a:extLst>
                </a:gridCol>
                <a:gridCol w="601037">
                  <a:extLst>
                    <a:ext uri="{9D8B030D-6E8A-4147-A177-3AD203B41FA5}">
                      <a16:colId xmlns:a16="http://schemas.microsoft.com/office/drawing/2014/main" val="439814280"/>
                    </a:ext>
                  </a:extLst>
                </a:gridCol>
                <a:gridCol w="1245613">
                  <a:extLst>
                    <a:ext uri="{9D8B030D-6E8A-4147-A177-3AD203B41FA5}">
                      <a16:colId xmlns:a16="http://schemas.microsoft.com/office/drawing/2014/main" val="3570380865"/>
                    </a:ext>
                  </a:extLst>
                </a:gridCol>
                <a:gridCol w="1794340">
                  <a:extLst>
                    <a:ext uri="{9D8B030D-6E8A-4147-A177-3AD203B41FA5}">
                      <a16:colId xmlns:a16="http://schemas.microsoft.com/office/drawing/2014/main" val="2071779122"/>
                    </a:ext>
                  </a:extLst>
                </a:gridCol>
                <a:gridCol w="657287">
                  <a:extLst>
                    <a:ext uri="{9D8B030D-6E8A-4147-A177-3AD203B41FA5}">
                      <a16:colId xmlns:a16="http://schemas.microsoft.com/office/drawing/2014/main" val="272663861"/>
                    </a:ext>
                  </a:extLst>
                </a:gridCol>
                <a:gridCol w="1138239">
                  <a:extLst>
                    <a:ext uri="{9D8B030D-6E8A-4147-A177-3AD203B41FA5}">
                      <a16:colId xmlns:a16="http://schemas.microsoft.com/office/drawing/2014/main" val="1456445255"/>
                    </a:ext>
                  </a:extLst>
                </a:gridCol>
                <a:gridCol w="2044650">
                  <a:extLst>
                    <a:ext uri="{9D8B030D-6E8A-4147-A177-3AD203B41FA5}">
                      <a16:colId xmlns:a16="http://schemas.microsoft.com/office/drawing/2014/main" val="1667449757"/>
                    </a:ext>
                  </a:extLst>
                </a:gridCol>
              </a:tblGrid>
              <a:tr h="0">
                <a:tc>
                  <a:txBody>
                    <a:bodyPr/>
                    <a:lstStyle/>
                    <a:p>
                      <a:pPr algn="l">
                        <a:spcAft>
                          <a:spcPts val="0"/>
                        </a:spcAft>
                      </a:pPr>
                      <a:r>
                        <a:rPr lang="en-US" sz="800" b="1" dirty="0">
                          <a:solidFill>
                            <a:srgbClr val="FFFFFF"/>
                          </a:solidFill>
                          <a:latin typeface="Source Sans Pro Light" panose="020B0403030403020204" pitchFamily="34" charset="0"/>
                          <a:ea typeface="Source Sans Pro Light" panose="020B0403030403020204" pitchFamily="34" charset="0"/>
                        </a:rPr>
                        <a:t>Get benefits  tasks</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(22)</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(26)</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Location of correct answers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4272022277"/>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Get benefits Overall</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76% / 69%</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62% Get health care</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63% / 70%</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48% Get health care </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10988587"/>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Eligibility –</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Get health care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95% / 86%</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91%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0% More resources and support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About VA</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77% Health care &gt; Get health care benefits &gt; Veteran health care &gt; Eligibility</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Health care &gt;Get health care benefits &gt; Veteran health care &gt; Apply now</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77% / 69%</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69%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0%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About VA</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65% Health care &gt; Get health care benefits &gt; Veteran health care &gt; Eligibility</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Health care &gt;Get health care benefits &gt; Veteran health care &gt; Apply now</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152658">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Apply </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Get health care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86% / 82%</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82%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0% More resources and support</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 Current service members</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About VA</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77% Health care &gt; Get health care benefits &gt; Veteran health care &gt; Apply now</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73% / 81%</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rtl="0" fontAlgn="b">
                        <a:lnSpc>
                          <a:spcPct val="100000"/>
                        </a:lnSpc>
                        <a:spcBef>
                          <a:spcPts val="0"/>
                        </a:spcBef>
                        <a:spcAft>
                          <a:spcPts val="0"/>
                        </a:spcAft>
                        <a:buClr>
                          <a:srgbClr val="000000"/>
                        </a:buClr>
                        <a:buSzPts val="1500"/>
                        <a:buFontTx/>
                        <a:buNone/>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62%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Tx/>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62% Health care &gt; Get health care benefits &gt; Veteran health care &gt; Apply now</a:t>
                      </a:r>
                    </a:p>
                    <a:p>
                      <a:pPr marL="0" marR="0" lvl="0" indent="0" algn="l" defTabSz="914400" rtl="0" eaLnBrk="1" fontAlgn="b" latinLnBrk="0" hangingPunct="1">
                        <a:lnSpc>
                          <a:spcPct val="100000"/>
                        </a:lnSpc>
                        <a:spcBef>
                          <a:spcPts val="0"/>
                        </a:spcBef>
                        <a:spcAft>
                          <a:spcPts val="0"/>
                        </a:spcAft>
                        <a:buClr>
                          <a:srgbClr val="000000"/>
                        </a:buClr>
                        <a:buSzPts val="1500"/>
                        <a:buFontTx/>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Health care &gt; Get health care benefits &gt; Veteran health care &gt; Eligibility</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158944">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 </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Get health care benefits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My health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95% / 68%</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Get health care benefits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My health</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More resources and support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Disability</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Health care &gt; Get health care benefits &gt; VA Dental Insurance Program (VADIP)</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Health care &gt; More resources and support &gt; Dental care benefits included in VA health care</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Health care &gt;Get health care benefits &gt; Veteran health care &gt; Types of care</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85% / 81%</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50%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46% Health care &gt; Get health care benefits &gt; VA Dental Insurance Program (VADIP)</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Health care &gt; More resources and support &gt; Dental care benefits included in VA health care</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Health care &gt; My health &gt; My health benefits &gt; Veteran care and services covered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60442005"/>
                  </a:ext>
                </a:extLst>
              </a:tr>
            </a:tbl>
          </a:graphicData>
        </a:graphic>
      </p:graphicFrame>
      <p:sp>
        <p:nvSpPr>
          <p:cNvPr id="13" name="Google Shape;245;p33">
            <a:extLst>
              <a:ext uri="{FF2B5EF4-FFF2-40B4-BE49-F238E27FC236}">
                <a16:creationId xmlns:a16="http://schemas.microsoft.com/office/drawing/2014/main" id="{A2086EEE-610F-447B-9B66-E6035AFE1583}"/>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Veteran results - by Enrollment status</a:t>
            </a:r>
          </a:p>
        </p:txBody>
      </p:sp>
      <p:sp>
        <p:nvSpPr>
          <p:cNvPr id="6" name="TextBox 5">
            <a:extLst>
              <a:ext uri="{FF2B5EF4-FFF2-40B4-BE49-F238E27FC236}">
                <a16:creationId xmlns:a16="http://schemas.microsoft.com/office/drawing/2014/main" id="{0841CB52-79E1-48B4-A9CA-FB0B8843FB3F}"/>
              </a:ext>
            </a:extLst>
          </p:cNvPr>
          <p:cNvSpPr txBox="1"/>
          <p:nvPr/>
        </p:nvSpPr>
        <p:spPr>
          <a:xfrm>
            <a:off x="6542813" y="369898"/>
            <a:ext cx="2361962" cy="230832"/>
          </a:xfrm>
          <a:prstGeom prst="rect">
            <a:avLst/>
          </a:prstGeom>
          <a:noFill/>
        </p:spPr>
        <p:txBody>
          <a:bodyPr wrap="square" rtlCol="0">
            <a:spAutoFit/>
          </a:bodyPr>
          <a:lstStyle/>
          <a:p>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&gt;20% lower than the other segment</a:t>
            </a:r>
            <a:endParaRPr lang="en-US" sz="900" dirty="0">
              <a:solidFill>
                <a:schemeClr val="accent5"/>
              </a:solidFill>
            </a:endParaRPr>
          </a:p>
        </p:txBody>
      </p:sp>
    </p:spTree>
    <p:extLst>
      <p:ext uri="{BB962C8B-B14F-4D97-AF65-F5344CB8AC3E}">
        <p14:creationId xmlns:p14="http://schemas.microsoft.com/office/powerpoint/2010/main" val="338937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extLst>
              <p:ext uri="{D42A27DB-BD31-4B8C-83A1-F6EECF244321}">
                <p14:modId xmlns:p14="http://schemas.microsoft.com/office/powerpoint/2010/main" val="182296129"/>
              </p:ext>
            </p:extLst>
          </p:nvPr>
        </p:nvGraphicFramePr>
        <p:xfrm>
          <a:off x="457184" y="600730"/>
          <a:ext cx="8309999" cy="3962400"/>
        </p:xfrm>
        <a:graphic>
          <a:graphicData uri="http://schemas.openxmlformats.org/drawingml/2006/table">
            <a:tbl>
              <a:tblPr firstRow="1">
                <a:tableStyleId>{5202B0CA-FC54-4496-8BCA-5EF66A818D29}</a:tableStyleId>
              </a:tblPr>
              <a:tblGrid>
                <a:gridCol w="828833">
                  <a:extLst>
                    <a:ext uri="{9D8B030D-6E8A-4147-A177-3AD203B41FA5}">
                      <a16:colId xmlns:a16="http://schemas.microsoft.com/office/drawing/2014/main" val="2153490572"/>
                    </a:ext>
                  </a:extLst>
                </a:gridCol>
                <a:gridCol w="601037">
                  <a:extLst>
                    <a:ext uri="{9D8B030D-6E8A-4147-A177-3AD203B41FA5}">
                      <a16:colId xmlns:a16="http://schemas.microsoft.com/office/drawing/2014/main" val="439814280"/>
                    </a:ext>
                  </a:extLst>
                </a:gridCol>
                <a:gridCol w="1245613">
                  <a:extLst>
                    <a:ext uri="{9D8B030D-6E8A-4147-A177-3AD203B41FA5}">
                      <a16:colId xmlns:a16="http://schemas.microsoft.com/office/drawing/2014/main" val="3570380865"/>
                    </a:ext>
                  </a:extLst>
                </a:gridCol>
                <a:gridCol w="1794340">
                  <a:extLst>
                    <a:ext uri="{9D8B030D-6E8A-4147-A177-3AD203B41FA5}">
                      <a16:colId xmlns:a16="http://schemas.microsoft.com/office/drawing/2014/main" val="2071779122"/>
                    </a:ext>
                  </a:extLst>
                </a:gridCol>
                <a:gridCol w="657287">
                  <a:extLst>
                    <a:ext uri="{9D8B030D-6E8A-4147-A177-3AD203B41FA5}">
                      <a16:colId xmlns:a16="http://schemas.microsoft.com/office/drawing/2014/main" val="272663861"/>
                    </a:ext>
                  </a:extLst>
                </a:gridCol>
                <a:gridCol w="1138239">
                  <a:extLst>
                    <a:ext uri="{9D8B030D-6E8A-4147-A177-3AD203B41FA5}">
                      <a16:colId xmlns:a16="http://schemas.microsoft.com/office/drawing/2014/main" val="1456445255"/>
                    </a:ext>
                  </a:extLst>
                </a:gridCol>
                <a:gridCol w="2044650">
                  <a:extLst>
                    <a:ext uri="{9D8B030D-6E8A-4147-A177-3AD203B41FA5}">
                      <a16:colId xmlns:a16="http://schemas.microsoft.com/office/drawing/2014/main" val="1667449757"/>
                    </a:ext>
                  </a:extLst>
                </a:gridCol>
              </a:tblGrid>
              <a:tr h="0">
                <a:tc>
                  <a:txBody>
                    <a:bodyPr/>
                    <a:lstStyle/>
                    <a:p>
                      <a:pPr algn="l">
                        <a:spcAft>
                          <a:spcPts val="0"/>
                        </a:spcAft>
                      </a:pPr>
                      <a:r>
                        <a:rPr lang="en-US" sz="800" b="1" dirty="0">
                          <a:solidFill>
                            <a:srgbClr val="FFFFFF"/>
                          </a:solidFill>
                          <a:latin typeface="Source Sans Pro Light" panose="020B0403030403020204" pitchFamily="34" charset="0"/>
                          <a:ea typeface="Source Sans Pro Light" panose="020B0403030403020204" pitchFamily="34" charset="0"/>
                        </a:rPr>
                        <a:t>Get benefits  tasks</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(22)</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(26)</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Location of correct answers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4272022277"/>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Get benefits Overall</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76% / 69%</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62% Get health care</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6"/>
                          </a:solidFill>
                          <a:latin typeface="Source Sans Pro Light" panose="020B0403030403020204" pitchFamily="34" charset="0"/>
                          <a:ea typeface="Source Sans Pro Light" panose="020B0403030403020204" pitchFamily="34" charset="0"/>
                          <a:cs typeface="+mn-cs"/>
                          <a:sym typeface="Arial"/>
                        </a:rPr>
                        <a:t>63% / 70%</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48% Get health care </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10988587"/>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 </a:t>
                      </a: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endParaRP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More resources and support</a:t>
                      </a: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100%/64%</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More resources and support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About VA</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77% Health care &gt; Get health care benefits &gt; Mental health care services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rgbClr val="FF0000"/>
                          </a:solidFill>
                          <a:latin typeface="Source Sans Pro Light" panose="020B0403030403020204" pitchFamily="34" charset="0"/>
                          <a:ea typeface="Source Sans Pro Light" panose="020B0403030403020204" pitchFamily="34" charset="0"/>
                          <a:cs typeface="+mn-cs"/>
                          <a:sym typeface="Arial"/>
                        </a:rPr>
                        <a:t>* 77% </a:t>
                      </a: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 54%</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Get health care benefits </a:t>
                      </a:r>
                    </a:p>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More resources and support</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endPar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54% Health care &gt; Get health care benefits &gt; Mental health care services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Health care &gt; More resources and support &gt; Health conditions and topics</a:t>
                      </a:r>
                    </a:p>
                    <a:p>
                      <a:pPr marL="0" marR="0" lvl="0" algn="l" rtl="0" fontAlgn="b">
                        <a:lnSpc>
                          <a:spcPct val="100000"/>
                        </a:lnSpc>
                        <a:spcBef>
                          <a:spcPts val="0"/>
                        </a:spcBef>
                        <a:spcAft>
                          <a:spcPts val="0"/>
                        </a:spcAft>
                        <a:buClr>
                          <a:srgbClr val="000000"/>
                        </a:buClr>
                        <a:buSzPts val="1500"/>
                        <a:buFont typeface="Arial"/>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a:t>
                      </a:r>
                      <a:r>
                        <a:rPr lang="en-US" sz="800" b="1"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Health care &gt; More resources and support &gt; Go to all health care related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37791599"/>
                  </a:ext>
                </a:extLst>
              </a:tr>
              <a:tr h="158944">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Copay rates </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My health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45% / 59%</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My health</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More resources and support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About VA</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41% Health care &gt; Get health care benefits &gt; Veteran health care &gt; Copay rates</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Health care &gt; More resources and support &gt; VA health care and other insurance</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54% / 73%</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46% Get health care benefits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 </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My health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46% Health care &gt; Get health care benefits &gt; Veteran health care &gt; Copay rates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Health care &gt; More resources and support &gt; Go to all health care related resources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Health care &gt; My health &gt; My health benefits &gt; Veteran copay rates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3610133"/>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Community care</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More resources and support</a:t>
                      </a: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36% / 55%</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36% </a:t>
                      </a:r>
                      <a:r>
                        <a:rPr lang="en-US" sz="800" b="1"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Get health care benefits</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32% More resources and support </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My health</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 Current service members</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Disability</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36% Health care &gt; More resources and support &gt; Eligibility for VA community care</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Health care &gt; My health &gt; My health benefits &gt; Veteran care and services covered</a:t>
                      </a:r>
                    </a:p>
                    <a:p>
                      <a:pPr marL="0" marR="0" lvl="0" indent="0" algn="l" rtl="0" fontAlgn="b">
                        <a:lnSpc>
                          <a:spcPct val="100000"/>
                        </a:lnSpc>
                        <a:spcBef>
                          <a:spcPts val="0"/>
                        </a:spcBef>
                        <a:spcAft>
                          <a:spcPts val="0"/>
                        </a:spcAft>
                        <a:buClr>
                          <a:srgbClr val="000000"/>
                        </a:buClr>
                        <a:buSzPts val="1500"/>
                        <a:buFont typeface="Arial" panose="020B0604020202020204" pitchFamily="34" charset="0"/>
                        <a:buNone/>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Health care &gt; Get health care benefits &gt; Veteran health care &gt; Types of care</a:t>
                      </a: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rgbClr val="FF0000"/>
                          </a:solidFill>
                          <a:latin typeface="Source Sans Pro Light" panose="020B0403030403020204" pitchFamily="34" charset="0"/>
                          <a:ea typeface="Source Sans Pro Light" panose="020B0403030403020204" pitchFamily="34" charset="0"/>
                          <a:cs typeface="+mn-cs"/>
                          <a:sym typeface="Arial"/>
                        </a:rPr>
                        <a:t>* 12% </a:t>
                      </a: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 62%</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Get health care benefits </a:t>
                      </a:r>
                    </a:p>
                    <a:p>
                      <a:pPr marL="0" marR="0" lvl="0" algn="l" rtl="0" fontAlgn="b">
                        <a:lnSpc>
                          <a:spcPct val="100000"/>
                        </a:lnSpc>
                        <a:spcBef>
                          <a:spcPts val="0"/>
                        </a:spcBef>
                        <a:spcAft>
                          <a:spcPts val="0"/>
                        </a:spcAft>
                        <a:buClr>
                          <a:srgbClr val="000000"/>
                        </a:buClr>
                        <a:buSzPts val="1500"/>
                        <a:buFont typeface="Arial"/>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My health</a:t>
                      </a:r>
                      <a:endPar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a:t>
                      </a:r>
                      <a:r>
                        <a:rPr lang="en-US" sz="800" b="1"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Health care &gt; Get health care benefits &gt; Veteran health care &gt; Types of care</a:t>
                      </a:r>
                      <a:endPar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Health care &gt; More resources and support &gt; Eligibility for VA community care</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a:t>
                      </a:r>
                      <a:r>
                        <a:rPr lang="en-US" sz="800" b="0"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Health care &gt; My health &gt; My health benefits &gt; Veteran care and services covered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bl>
          </a:graphicData>
        </a:graphic>
      </p:graphicFrame>
      <p:sp>
        <p:nvSpPr>
          <p:cNvPr id="13" name="Google Shape;245;p33">
            <a:extLst>
              <a:ext uri="{FF2B5EF4-FFF2-40B4-BE49-F238E27FC236}">
                <a16:creationId xmlns:a16="http://schemas.microsoft.com/office/drawing/2014/main" id="{A2086EEE-610F-447B-9B66-E6035AFE1583}"/>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Veteran results - by Enrollment status</a:t>
            </a:r>
          </a:p>
        </p:txBody>
      </p:sp>
      <p:sp>
        <p:nvSpPr>
          <p:cNvPr id="6" name="TextBox 5">
            <a:extLst>
              <a:ext uri="{FF2B5EF4-FFF2-40B4-BE49-F238E27FC236}">
                <a16:creationId xmlns:a16="http://schemas.microsoft.com/office/drawing/2014/main" id="{0841CB52-79E1-48B4-A9CA-FB0B8843FB3F}"/>
              </a:ext>
            </a:extLst>
          </p:cNvPr>
          <p:cNvSpPr txBox="1"/>
          <p:nvPr/>
        </p:nvSpPr>
        <p:spPr>
          <a:xfrm>
            <a:off x="6542813" y="369898"/>
            <a:ext cx="2361962" cy="230832"/>
          </a:xfrm>
          <a:prstGeom prst="rect">
            <a:avLst/>
          </a:prstGeom>
          <a:noFill/>
        </p:spPr>
        <p:txBody>
          <a:bodyPr wrap="square" rtlCol="0">
            <a:spAutoFit/>
          </a:bodyPr>
          <a:lstStyle/>
          <a:p>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&gt;20% lower than the other segment</a:t>
            </a:r>
            <a:endParaRPr lang="en-US" sz="900" dirty="0">
              <a:solidFill>
                <a:schemeClr val="accent5"/>
              </a:solidFill>
            </a:endParaRPr>
          </a:p>
        </p:txBody>
      </p:sp>
    </p:spTree>
    <p:extLst>
      <p:ext uri="{BB962C8B-B14F-4D97-AF65-F5344CB8AC3E}">
        <p14:creationId xmlns:p14="http://schemas.microsoft.com/office/powerpoint/2010/main" val="1023482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extLst>
              <p:ext uri="{D42A27DB-BD31-4B8C-83A1-F6EECF244321}">
                <p14:modId xmlns:p14="http://schemas.microsoft.com/office/powerpoint/2010/main" val="356192205"/>
              </p:ext>
            </p:extLst>
          </p:nvPr>
        </p:nvGraphicFramePr>
        <p:xfrm>
          <a:off x="376802" y="605326"/>
          <a:ext cx="8388772" cy="3108960"/>
        </p:xfrm>
        <a:graphic>
          <a:graphicData uri="http://schemas.openxmlformats.org/drawingml/2006/table">
            <a:tbl>
              <a:tblPr firstRow="1">
                <a:tableStyleId>{5202B0CA-FC54-4496-8BCA-5EF66A818D29}</a:tableStyleId>
              </a:tblPr>
              <a:tblGrid>
                <a:gridCol w="1363980">
                  <a:extLst>
                    <a:ext uri="{9D8B030D-6E8A-4147-A177-3AD203B41FA5}">
                      <a16:colId xmlns:a16="http://schemas.microsoft.com/office/drawing/2014/main" val="2153490572"/>
                    </a:ext>
                  </a:extLst>
                </a:gridCol>
                <a:gridCol w="684000">
                  <a:extLst>
                    <a:ext uri="{9D8B030D-6E8A-4147-A177-3AD203B41FA5}">
                      <a16:colId xmlns:a16="http://schemas.microsoft.com/office/drawing/2014/main" val="439814280"/>
                    </a:ext>
                  </a:extLst>
                </a:gridCol>
                <a:gridCol w="1040369">
                  <a:extLst>
                    <a:ext uri="{9D8B030D-6E8A-4147-A177-3AD203B41FA5}">
                      <a16:colId xmlns:a16="http://schemas.microsoft.com/office/drawing/2014/main" val="3570380865"/>
                    </a:ext>
                  </a:extLst>
                </a:gridCol>
                <a:gridCol w="1711467">
                  <a:extLst>
                    <a:ext uri="{9D8B030D-6E8A-4147-A177-3AD203B41FA5}">
                      <a16:colId xmlns:a16="http://schemas.microsoft.com/office/drawing/2014/main" val="1372882462"/>
                    </a:ext>
                  </a:extLst>
                </a:gridCol>
                <a:gridCol w="745486">
                  <a:extLst>
                    <a:ext uri="{9D8B030D-6E8A-4147-A177-3AD203B41FA5}">
                      <a16:colId xmlns:a16="http://schemas.microsoft.com/office/drawing/2014/main" val="272663861"/>
                    </a:ext>
                  </a:extLst>
                </a:gridCol>
                <a:gridCol w="844278">
                  <a:extLst>
                    <a:ext uri="{9D8B030D-6E8A-4147-A177-3AD203B41FA5}">
                      <a16:colId xmlns:a16="http://schemas.microsoft.com/office/drawing/2014/main" val="1456445255"/>
                    </a:ext>
                  </a:extLst>
                </a:gridCol>
                <a:gridCol w="1999192">
                  <a:extLst>
                    <a:ext uri="{9D8B030D-6E8A-4147-A177-3AD203B41FA5}">
                      <a16:colId xmlns:a16="http://schemas.microsoft.com/office/drawing/2014/main" val="898341099"/>
                    </a:ext>
                  </a:extLst>
                </a:gridCol>
              </a:tblGrid>
              <a:tr h="158944">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cs typeface="+mn-cs"/>
                          <a:sym typeface="Arial"/>
                        </a:rPr>
                        <a:t>Manage benefits tasks</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(22)</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(26)</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449016088"/>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Location of correct answers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835810075"/>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Manage  benefits Overall</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78% / 71%</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57%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68% / 73%</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56% My health</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 Get health care benefits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endPar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93717298"/>
                  </a:ext>
                </a:extLst>
              </a:tr>
              <a:tr h="158944">
                <a:tc>
                  <a:txBody>
                    <a:bodyPr/>
                    <a:lstStyle/>
                    <a:p>
                      <a:pPr algn="l" rtl="0" fontAlgn="b">
                        <a:spcAft>
                          <a:spcPts val="0"/>
                        </a:spcAft>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Medical records - </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71% / 75%</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b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p>
                      <a:pPr algn="l"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 Records hub</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73% / 82%</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50% Records hub</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36% My health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41% Health care &gt; My health &gt; Medical records &gt; Share my health summary with a non-VA provider</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Records &gt; Get your records and documents &gt; Get medical records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Records &gt; Get your records and documents &gt; Request your military records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65% / 69%</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46% Records hub</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35% My health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Health care &gt; My health &gt; Medical records &gt; Share my health summary with a non-VA provider</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Records &gt; Get your records and documents &gt; Get medical records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Records &gt; Get your records and documents &gt;  Get your military records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097275619"/>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Copay bill - </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67% / 73%</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b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68% / 68%</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45%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More resources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Records hub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68% Health care &gt; My health &gt; Copay bills</a:t>
                      </a:r>
                    </a:p>
                    <a:p>
                      <a:pPr marL="0" marR="0" lvl="0" algn="l" rtl="0" fontAlgn="b">
                        <a:lnSpc>
                          <a:spcPct val="100000"/>
                        </a:lnSpc>
                        <a:spcBef>
                          <a:spcPts val="0"/>
                        </a:spcBef>
                        <a:spcAft>
                          <a:spcPts val="0"/>
                        </a:spcAft>
                        <a:buClr>
                          <a:srgbClr val="000000"/>
                        </a:buClr>
                        <a:buSzPts val="1500"/>
                        <a:buFont typeface="Arial"/>
                      </a:pP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65% / 77%</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54%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Get benefits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endPar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65% Health care &gt; My health &gt; Copay bills</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selected an answer under Get health care benefits &gt; Veteran health care</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314996728"/>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Prescriptions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 85% / 88%</a:t>
                      </a:r>
                      <a:endPar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86% / 91%</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91% My health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86% Health care &gt; My health &gt; Prescriptions &gt; Refill a prescription</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85% / 85%</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81%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Get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85% Health care &gt; My health &gt; Prescriptions &gt; Refill a prescription</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81909502"/>
                  </a:ext>
                </a:extLst>
              </a:tr>
            </a:tbl>
          </a:graphicData>
        </a:graphic>
      </p:graphicFrame>
      <p:sp>
        <p:nvSpPr>
          <p:cNvPr id="6" name="Google Shape;245;p33">
            <a:extLst>
              <a:ext uri="{FF2B5EF4-FFF2-40B4-BE49-F238E27FC236}">
                <a16:creationId xmlns:a16="http://schemas.microsoft.com/office/drawing/2014/main" id="{3FC91AF9-7281-4766-BF86-9AE74192156A}"/>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Veteran results - by Enrollment status</a:t>
            </a:r>
          </a:p>
        </p:txBody>
      </p:sp>
      <p:sp>
        <p:nvSpPr>
          <p:cNvPr id="9" name="TextBox 8">
            <a:extLst>
              <a:ext uri="{FF2B5EF4-FFF2-40B4-BE49-F238E27FC236}">
                <a16:creationId xmlns:a16="http://schemas.microsoft.com/office/drawing/2014/main" id="{92F9A12D-B5BD-4C83-A9CC-E7BC5CF2D57E}"/>
              </a:ext>
            </a:extLst>
          </p:cNvPr>
          <p:cNvSpPr txBox="1"/>
          <p:nvPr/>
        </p:nvSpPr>
        <p:spPr>
          <a:xfrm>
            <a:off x="6542813" y="369898"/>
            <a:ext cx="2361962" cy="230832"/>
          </a:xfrm>
          <a:prstGeom prst="rect">
            <a:avLst/>
          </a:prstGeom>
          <a:noFill/>
        </p:spPr>
        <p:txBody>
          <a:bodyPr wrap="square" rtlCol="0">
            <a:spAutoFit/>
          </a:bodyPr>
          <a:lstStyle/>
          <a:p>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&gt;20% lower than the other segment</a:t>
            </a:r>
            <a:endParaRPr lang="en-US" sz="900" dirty="0">
              <a:solidFill>
                <a:schemeClr val="accent5"/>
              </a:solidFill>
            </a:endParaRPr>
          </a:p>
        </p:txBody>
      </p:sp>
    </p:spTree>
    <p:extLst>
      <p:ext uri="{BB962C8B-B14F-4D97-AF65-F5344CB8AC3E}">
        <p14:creationId xmlns:p14="http://schemas.microsoft.com/office/powerpoint/2010/main" val="407189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extLst>
              <p:ext uri="{D42A27DB-BD31-4B8C-83A1-F6EECF244321}">
                <p14:modId xmlns:p14="http://schemas.microsoft.com/office/powerpoint/2010/main" val="2343387903"/>
              </p:ext>
            </p:extLst>
          </p:nvPr>
        </p:nvGraphicFramePr>
        <p:xfrm>
          <a:off x="376802" y="605326"/>
          <a:ext cx="8388772" cy="2987040"/>
        </p:xfrm>
        <a:graphic>
          <a:graphicData uri="http://schemas.openxmlformats.org/drawingml/2006/table">
            <a:tbl>
              <a:tblPr firstRow="1">
                <a:tableStyleId>{5202B0CA-FC54-4496-8BCA-5EF66A818D29}</a:tableStyleId>
              </a:tblPr>
              <a:tblGrid>
                <a:gridCol w="1363980">
                  <a:extLst>
                    <a:ext uri="{9D8B030D-6E8A-4147-A177-3AD203B41FA5}">
                      <a16:colId xmlns:a16="http://schemas.microsoft.com/office/drawing/2014/main" val="2153490572"/>
                    </a:ext>
                  </a:extLst>
                </a:gridCol>
                <a:gridCol w="684000">
                  <a:extLst>
                    <a:ext uri="{9D8B030D-6E8A-4147-A177-3AD203B41FA5}">
                      <a16:colId xmlns:a16="http://schemas.microsoft.com/office/drawing/2014/main" val="439814280"/>
                    </a:ext>
                  </a:extLst>
                </a:gridCol>
                <a:gridCol w="1040369">
                  <a:extLst>
                    <a:ext uri="{9D8B030D-6E8A-4147-A177-3AD203B41FA5}">
                      <a16:colId xmlns:a16="http://schemas.microsoft.com/office/drawing/2014/main" val="3570380865"/>
                    </a:ext>
                  </a:extLst>
                </a:gridCol>
                <a:gridCol w="1711467">
                  <a:extLst>
                    <a:ext uri="{9D8B030D-6E8A-4147-A177-3AD203B41FA5}">
                      <a16:colId xmlns:a16="http://schemas.microsoft.com/office/drawing/2014/main" val="1372882462"/>
                    </a:ext>
                  </a:extLst>
                </a:gridCol>
                <a:gridCol w="745486">
                  <a:extLst>
                    <a:ext uri="{9D8B030D-6E8A-4147-A177-3AD203B41FA5}">
                      <a16:colId xmlns:a16="http://schemas.microsoft.com/office/drawing/2014/main" val="272663861"/>
                    </a:ext>
                  </a:extLst>
                </a:gridCol>
                <a:gridCol w="844278">
                  <a:extLst>
                    <a:ext uri="{9D8B030D-6E8A-4147-A177-3AD203B41FA5}">
                      <a16:colId xmlns:a16="http://schemas.microsoft.com/office/drawing/2014/main" val="1456445255"/>
                    </a:ext>
                  </a:extLst>
                </a:gridCol>
                <a:gridCol w="1999192">
                  <a:extLst>
                    <a:ext uri="{9D8B030D-6E8A-4147-A177-3AD203B41FA5}">
                      <a16:colId xmlns:a16="http://schemas.microsoft.com/office/drawing/2014/main" val="898341099"/>
                    </a:ext>
                  </a:extLst>
                </a:gridCol>
              </a:tblGrid>
              <a:tr h="158944">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cs typeface="+mn-cs"/>
                          <a:sym typeface="Arial"/>
                        </a:rPr>
                        <a:t>Manage benefits tasks</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(22)</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Not enrolled in health care </a:t>
                      </a:r>
                      <a:r>
                        <a:rPr lang="en-US" sz="800" b="1" dirty="0">
                          <a:solidFill>
                            <a:srgbClr val="FFFFFF"/>
                          </a:solidFill>
                          <a:latin typeface="Source Sans Pro Light" panose="020B0403030403020204" pitchFamily="34" charset="0"/>
                          <a:ea typeface="Source Sans Pro Light" panose="020B0403030403020204" pitchFamily="34" charset="0"/>
                        </a:rPr>
                        <a:t>(26)</a:t>
                      </a:r>
                    </a:p>
                  </a:txBody>
                  <a:tcPr marL="45720" marR="4572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spcAft>
                          <a:spcPts val="0"/>
                        </a:spcAft>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8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449016088"/>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 Location of correct answers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 / D</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First path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Top answers (&gt;10%)</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835810075"/>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Prescriptions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 85% / 88%</a:t>
                      </a:r>
                      <a:endPar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endParaRPr>
                    </a:p>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86% / 91%</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91% My health</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86% Health care &gt; My health &gt; Prescriptions &gt; Refill a prescription</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85% / 85%</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81%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Get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85% Health care &gt; My health &gt; Prescriptions &gt; Refill a prescription</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81909502"/>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Appointments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 81% / 83%</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b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86% / 82%</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68%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Get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86% Health care &gt; My health &gt; Appointments &gt; Schedule a new appointment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77% / 85%</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73%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Get benefits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Find a VA location</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77% Health care &gt; My health &gt; Appointments &gt; Schedule a new appointment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selected to “Start a new message”</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79686359"/>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Labs and tests</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 81% / 56%</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b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p>
                      <a:pPr marL="0" marR="0" lvl="0" algn="l" rtl="0">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Records hub</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100% / 55%</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68%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Records hub</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59% Health care &gt; My health &gt; Download my medical record (Blue Button)</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32% Health care &gt; My health &gt; Health history &gt; Lab and test results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9% Records &gt; Get your records and documents &gt; Get medical records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0000"/>
                          </a:solidFill>
                          <a:effectLst/>
                          <a:latin typeface="Source Sans Pro Light" panose="020B0403030403020204" pitchFamily="34" charset="0"/>
                          <a:ea typeface="Source Sans Pro Light" panose="020B0403030403020204" pitchFamily="34" charset="0"/>
                          <a:cs typeface="+mn-cs"/>
                          <a:sym typeface="Arial"/>
                        </a:rPr>
                        <a:t>* 65%</a:t>
                      </a:r>
                      <a:r>
                        <a:rPr lang="en-US" sz="800" b="0" i="0" u="none" strike="noStrike" cap="none" dirty="0">
                          <a:solidFill>
                            <a:srgbClr val="FF0000"/>
                          </a:solidFill>
                          <a:effectLst/>
                          <a:latin typeface="Source Sans Pro Light" panose="020B0403030403020204" pitchFamily="34" charset="0"/>
                          <a:ea typeface="Source Sans Pro Light" panose="020B0403030403020204" pitchFamily="34" charset="0"/>
                          <a:cs typeface="+mn-cs"/>
                          <a:sym typeface="Arial"/>
                        </a:rPr>
                        <a:t> </a:t>
                      </a: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 58%</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58%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35% Records hub</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31% Records &gt; Get your records and documents &gt; Get medical records</a:t>
                      </a:r>
                    </a:p>
                    <a:p>
                      <a:pPr marL="0" marR="0" lvl="0" algn="l"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Health care &gt; My health &gt; Health history &gt; Lab and test results</a:t>
                      </a:r>
                    </a:p>
                    <a:p>
                      <a:pPr marL="0" marR="0" lvl="0" algn="l" rtl="0" fontAlgn="b">
                        <a:lnSpc>
                          <a:spcPct val="100000"/>
                        </a:lnSpc>
                        <a:spcBef>
                          <a:spcPts val="0"/>
                        </a:spcBef>
                        <a:spcAft>
                          <a:spcPts val="0"/>
                        </a:spcAft>
                        <a:buClr>
                          <a:srgbClr val="000000"/>
                        </a:buClr>
                        <a:buSzPts val="1500"/>
                        <a:buFont typeface="Arial"/>
                      </a:pP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a:t>
                      </a:r>
                      <a:r>
                        <a:rPr lang="en-US" sz="800" b="1" i="1"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[x] </a:t>
                      </a:r>
                      <a:r>
                        <a:rPr lang="en-US" sz="800" b="1"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selected an option under My health &gt; Messages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318045129"/>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Travel pay </a:t>
                      </a: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 52% / 56%</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b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Source Sans Pro Light"/>
                          <a:sym typeface="Source Sans Pro Light"/>
                        </a:rPr>
                        <a:t>-</a:t>
                      </a: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My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algn="ctr" rtl="0" fontAlgn="b">
                        <a:spcAft>
                          <a:spcPts val="0"/>
                        </a:spcAft>
                      </a:pPr>
                      <a:r>
                        <a:rPr lang="en-US" sz="800" b="0" i="0" u="none" strike="noStrike" dirty="0">
                          <a:solidFill>
                            <a:schemeClr val="accent5"/>
                          </a:solidFill>
                          <a:effectLst/>
                          <a:latin typeface="Source Sans Pro Light" panose="020B0403030403020204" pitchFamily="34" charset="0"/>
                          <a:ea typeface="Source Sans Pro Light" panose="020B0403030403020204" pitchFamily="34" charset="0"/>
                        </a:rPr>
                        <a:t>55% / 50%</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36%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23% Get benefits</a:t>
                      </a:r>
                      <a:b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18%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55% Health care &gt; My health &gt; Travel reimbursement</a:t>
                      </a:r>
                    </a:p>
                    <a:p>
                      <a:pPr marL="0" marR="0" lvl="0" algn="l" rtl="0" fontAlgn="b">
                        <a:lnSpc>
                          <a:spcPct val="100000"/>
                        </a:lnSpc>
                        <a:spcBef>
                          <a:spcPts val="0"/>
                        </a:spcBef>
                        <a:spcAft>
                          <a:spcPts val="0"/>
                        </a:spcAft>
                        <a:buClr>
                          <a:srgbClr val="000000"/>
                        </a:buClr>
                        <a:buSzPts val="1500"/>
                        <a:buFont typeface="Arial"/>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14% Health care &gt; More resources and support &gt; Go to all health care related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effectLst/>
                          <a:latin typeface="Source Sans Pro Light" panose="020B0403030403020204" pitchFamily="34" charset="0"/>
                          <a:ea typeface="Source Sans Pro Light" panose="020B0403030403020204" pitchFamily="34" charset="0"/>
                          <a:cs typeface="+mn-cs"/>
                          <a:sym typeface="Arial"/>
                        </a:rPr>
                        <a:t>50% / 62%</a:t>
                      </a:r>
                    </a:p>
                  </a:txBody>
                  <a:tcPr marL="45720" marR="4572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35% My health</a:t>
                      </a:r>
                      <a:b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br>
                      <a:r>
                        <a:rPr lang="en-US" sz="8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15% More resources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50% Health care &gt; My health &gt; Travel reimbursement</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8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12% selected an answer under Health care &gt; More resources and support</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470131167"/>
                  </a:ext>
                </a:extLst>
              </a:tr>
            </a:tbl>
          </a:graphicData>
        </a:graphic>
      </p:graphicFrame>
      <p:sp>
        <p:nvSpPr>
          <p:cNvPr id="6" name="Google Shape;245;p33">
            <a:extLst>
              <a:ext uri="{FF2B5EF4-FFF2-40B4-BE49-F238E27FC236}">
                <a16:creationId xmlns:a16="http://schemas.microsoft.com/office/drawing/2014/main" id="{3FC91AF9-7281-4766-BF86-9AE74192156A}"/>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Veteran results - by Enrollment status</a:t>
            </a:r>
          </a:p>
        </p:txBody>
      </p:sp>
      <p:sp>
        <p:nvSpPr>
          <p:cNvPr id="9" name="TextBox 8">
            <a:extLst>
              <a:ext uri="{FF2B5EF4-FFF2-40B4-BE49-F238E27FC236}">
                <a16:creationId xmlns:a16="http://schemas.microsoft.com/office/drawing/2014/main" id="{92F9A12D-B5BD-4C83-A9CC-E7BC5CF2D57E}"/>
              </a:ext>
            </a:extLst>
          </p:cNvPr>
          <p:cNvSpPr txBox="1"/>
          <p:nvPr/>
        </p:nvSpPr>
        <p:spPr>
          <a:xfrm>
            <a:off x="6542813" y="369898"/>
            <a:ext cx="2361962" cy="230832"/>
          </a:xfrm>
          <a:prstGeom prst="rect">
            <a:avLst/>
          </a:prstGeom>
          <a:noFill/>
        </p:spPr>
        <p:txBody>
          <a:bodyPr wrap="square" rtlCol="0">
            <a:spAutoFit/>
          </a:bodyPr>
          <a:lstStyle/>
          <a:p>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&gt;20% lower than the other segment</a:t>
            </a:r>
            <a:endParaRPr lang="en-US" sz="900" dirty="0">
              <a:solidFill>
                <a:schemeClr val="accent5"/>
              </a:solidFill>
            </a:endParaRPr>
          </a:p>
        </p:txBody>
      </p:sp>
    </p:spTree>
    <p:extLst>
      <p:ext uri="{BB962C8B-B14F-4D97-AF65-F5344CB8AC3E}">
        <p14:creationId xmlns:p14="http://schemas.microsoft.com/office/powerpoint/2010/main" val="129840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nvGraphicFramePr>
        <p:xfrm>
          <a:off x="239224" y="679856"/>
          <a:ext cx="8602887" cy="2726143"/>
        </p:xfrm>
        <a:graphic>
          <a:graphicData uri="http://schemas.openxmlformats.org/drawingml/2006/table">
            <a:tbl>
              <a:tblPr firstRow="1">
                <a:tableStyleId>{5202B0CA-FC54-4496-8BCA-5EF66A818D29}</a:tableStyleId>
              </a:tblPr>
              <a:tblGrid>
                <a:gridCol w="1043305">
                  <a:extLst>
                    <a:ext uri="{9D8B030D-6E8A-4147-A177-3AD203B41FA5}">
                      <a16:colId xmlns:a16="http://schemas.microsoft.com/office/drawing/2014/main" val="2153490572"/>
                    </a:ext>
                  </a:extLst>
                </a:gridCol>
                <a:gridCol w="978222">
                  <a:extLst>
                    <a:ext uri="{9D8B030D-6E8A-4147-A177-3AD203B41FA5}">
                      <a16:colId xmlns:a16="http://schemas.microsoft.com/office/drawing/2014/main" val="949357103"/>
                    </a:ext>
                  </a:extLst>
                </a:gridCol>
                <a:gridCol w="978222">
                  <a:extLst>
                    <a:ext uri="{9D8B030D-6E8A-4147-A177-3AD203B41FA5}">
                      <a16:colId xmlns:a16="http://schemas.microsoft.com/office/drawing/2014/main" val="1785488235"/>
                    </a:ext>
                  </a:extLst>
                </a:gridCol>
                <a:gridCol w="2662940">
                  <a:extLst>
                    <a:ext uri="{9D8B030D-6E8A-4147-A177-3AD203B41FA5}">
                      <a16:colId xmlns:a16="http://schemas.microsoft.com/office/drawing/2014/main" val="3741263642"/>
                    </a:ext>
                  </a:extLst>
                </a:gridCol>
                <a:gridCol w="2940198">
                  <a:extLst>
                    <a:ext uri="{9D8B030D-6E8A-4147-A177-3AD203B41FA5}">
                      <a16:colId xmlns:a16="http://schemas.microsoft.com/office/drawing/2014/main" val="2874634017"/>
                    </a:ext>
                  </a:extLst>
                </a:gridCol>
              </a:tblGrid>
              <a:tr h="559258">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tasks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All Veterans (48)</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First path</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Selections</a:t>
                      </a:r>
                    </a:p>
                  </a:txBody>
                  <a:tcPr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Overall</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68%</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69%</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427202227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Veteran eligibility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rPr>
                        <a:t>73% </a:t>
                      </a:r>
                      <a:r>
                        <a:rPr lang="en-US" sz="800" b="1" dirty="0">
                          <a:solidFill>
                            <a:srgbClr val="00B050"/>
                          </a:solidFill>
                          <a:latin typeface="Avenir Next LT Pro Light" panose="020B0304020202020204" pitchFamily="34" charset="0"/>
                          <a:ea typeface="Source Sans Pro Light" panose="020B0403030403020204" pitchFamily="34" charset="0"/>
                          <a:sym typeface="Wingdings" panose="05000000000000000000" pitchFamily="2" charset="2"/>
                        </a:rPr>
                        <a:t></a:t>
                      </a:r>
                      <a:endPar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913009657"/>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Family eligibility</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73%</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86%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rPr>
                        <a:t>70% </a:t>
                      </a:r>
                      <a:r>
                        <a:rPr lang="en-US" sz="800" b="0" dirty="0">
                          <a:solidFill>
                            <a:srgbClr val="00B050"/>
                          </a:solidFill>
                          <a:latin typeface="Avenir Next LT Pro Light" panose="020B0304020202020204" pitchFamily="34" charset="0"/>
                          <a:ea typeface="Source Sans Pro Light" panose="020B0403030403020204" pitchFamily="34" charset="0"/>
                          <a:sym typeface="Wingdings" panose="05000000000000000000" pitchFamily="2" charset="2"/>
                        </a:rPr>
                        <a:t></a:t>
                      </a:r>
                      <a:endPar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81%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60442005"/>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rPr>
                        <a:t>70% </a:t>
                      </a:r>
                      <a:r>
                        <a:rPr lang="en-US" sz="800" b="0" dirty="0">
                          <a:solidFill>
                            <a:srgbClr val="00B050"/>
                          </a:solidFill>
                          <a:latin typeface="Avenir Next LT Pro Light" panose="020B0304020202020204" pitchFamily="34" charset="0"/>
                          <a:ea typeface="Source Sans Pro Light" panose="020B0403030403020204" pitchFamily="34" charset="0"/>
                          <a:sym typeface="Wingdings" panose="05000000000000000000" pitchFamily="2" charset="2"/>
                        </a:rPr>
                        <a:t></a:t>
                      </a:r>
                      <a:endParaRPr lang="en-US" sz="800" b="1" i="0" u="none" strike="noStrike" cap="none" dirty="0">
                        <a:solidFill>
                          <a:srgbClr val="00B050"/>
                        </a:solidFill>
                        <a:latin typeface="Avenir Next LT Pro Light" panose="020B0304020202020204" pitchFamily="34" charset="0"/>
                        <a:ea typeface="Source Sans Pro Light" panose="020B0403030403020204" pitchFamily="34" charset="0"/>
                        <a:cs typeface="+mn-cs"/>
                        <a:sym typeface="Aria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68%</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37791599"/>
                  </a:ext>
                </a:extLst>
              </a:tr>
              <a:tr h="241353">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Copay rates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35%</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51%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32% “Get health care benefits”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32% My health</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19% More resources and support</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35% Copay bills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More resources and support”</a:t>
                      </a:r>
                    </a:p>
                    <a:p>
                      <a:pPr marL="0" marR="0" lvl="0" indent="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None/>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3610133"/>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Community care</a:t>
                      </a:r>
                      <a:endPar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rgbClr val="FF0000"/>
                          </a:solidFill>
                          <a:latin typeface="Avenir Next LT Pro Light" panose="020B0304020202020204" pitchFamily="34" charset="0"/>
                          <a:ea typeface="Source Sans Pro Light" panose="020B0403030403020204" pitchFamily="34" charset="0"/>
                          <a:cs typeface="+mn-cs"/>
                          <a:sym typeface="Arial"/>
                        </a:rPr>
                        <a:t>16% </a:t>
                      </a:r>
                      <a:r>
                        <a:rPr lang="en-US" sz="8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a:t>
                      </a:r>
                      <a:endParaRPr lang="en-US" sz="800" b="1" i="0" u="none" strike="noStrike" cap="none" dirty="0">
                        <a:solidFill>
                          <a:srgbClr val="FF0000"/>
                        </a:solidFill>
                        <a:latin typeface="Avenir Next LT Pro Light" panose="020B0304020202020204" pitchFamily="34" charset="0"/>
                        <a:ea typeface="Source Sans Pro Light" panose="020B0403030403020204" pitchFamily="34" charset="0"/>
                        <a:cs typeface="+mn-cs"/>
                        <a:sym typeface="Arial"/>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1"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68%</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41% Get health care benefits</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11% My health</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32% More resources and support</a:t>
                      </a:r>
                    </a:p>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27% [x] Get health care benefits &gt; Veteran health care &gt; Types of care</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24% selected an incorrect answer under “More resources and support”</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6631321"/>
                  </a:ext>
                </a:extLst>
              </a:tr>
            </a:tbl>
          </a:graphicData>
        </a:graphic>
      </p:graphicFrame>
      <p:sp>
        <p:nvSpPr>
          <p:cNvPr id="13" name="Google Shape;245;p33">
            <a:extLst>
              <a:ext uri="{FF2B5EF4-FFF2-40B4-BE49-F238E27FC236}">
                <a16:creationId xmlns:a16="http://schemas.microsoft.com/office/drawing/2014/main" id="{A2086EEE-610F-447B-9B66-E6035AFE1583}"/>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Caregiver test – General observations</a:t>
            </a:r>
          </a:p>
        </p:txBody>
      </p:sp>
    </p:spTree>
    <p:extLst>
      <p:ext uri="{BB962C8B-B14F-4D97-AF65-F5344CB8AC3E}">
        <p14:creationId xmlns:p14="http://schemas.microsoft.com/office/powerpoint/2010/main" val="171718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a:t>OCTO-DE goals that this research supports</a:t>
            </a:r>
            <a:endParaRPr sz="2400" b="1"/>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Title of the research  | mm dd, yyyy</a:t>
            </a: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Veterans and their families can apply for all benefits online</a:t>
            </a:r>
            <a:endParaRPr sz="800">
              <a:solidFill>
                <a:srgbClr val="FFFFFF"/>
              </a:solidFill>
              <a:latin typeface="Source Sans Pro SemiBold"/>
              <a:ea typeface="Source Sans Pro SemiBold"/>
              <a:cs typeface="Source Sans Pro SemiBold"/>
              <a:sym typeface="Source Sans Pro SemiBold"/>
            </a:endParaRPr>
          </a:p>
        </p:txBody>
      </p:sp>
      <p:sp>
        <p:nvSpPr>
          <p:cNvPr id="193" name="Google Shape;193;p30"/>
          <p:cNvSpPr/>
          <p:nvPr/>
        </p:nvSpPr>
        <p:spPr>
          <a:xfrm>
            <a:off x="2560200" y="365037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Time to successful complete and submit online transactions</a:t>
            </a:r>
            <a:endParaRPr sz="800" dirty="0">
              <a:solidFill>
                <a:srgbClr val="FFFFFF"/>
              </a:solidFill>
              <a:latin typeface="Source Sans Pro SemiBold"/>
              <a:ea typeface="Source Sans Pro SemiBold"/>
              <a:sym typeface="Source Sans Pro SemiBold"/>
            </a:endParaRPr>
          </a:p>
        </p:txBody>
      </p:sp>
      <p:sp>
        <p:nvSpPr>
          <p:cNvPr id="194" name="Google Shape;194;p30"/>
          <p:cNvSpPr/>
          <p:nvPr/>
        </p:nvSpPr>
        <p:spPr>
          <a:xfrm>
            <a:off x="1508675"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FFFFFF"/>
                </a:solidFill>
                <a:latin typeface="Source Sans Pro SemiBold"/>
                <a:ea typeface="Source Sans Pro SemiBold"/>
                <a:sym typeface="Source Sans Pro SemiBold"/>
              </a:rPr>
              <a:t>Completion rate of online transactions</a:t>
            </a:r>
            <a:endParaRPr sz="800">
              <a:solidFill>
                <a:srgbClr val="FFFFFF"/>
              </a:solidFill>
              <a:latin typeface="Source Sans Pro SemiBold"/>
              <a:ea typeface="Source Sans Pro SemiBold"/>
              <a:sym typeface="Source Sans Pro SemiBold"/>
            </a:endParaRPr>
          </a:p>
        </p:txBody>
      </p:sp>
      <p:pic>
        <p:nvPicPr>
          <p:cNvPr id="195" name="Google Shape;195;p30"/>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97" name="Google Shape;197;p30"/>
          <p:cNvSpPr/>
          <p:nvPr/>
        </p:nvSpPr>
        <p:spPr>
          <a:xfrm>
            <a:off x="150875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rgbClr val="666666"/>
                </a:solidFill>
                <a:latin typeface="Source Sans Pro SemiBold"/>
                <a:ea typeface="Source Sans Pro SemiBold"/>
                <a:cs typeface="Source Sans Pro SemiBold"/>
                <a:sym typeface="Source Sans Pro SemiBold"/>
              </a:rPr>
              <a:t>Veterans and their families can find a single, authoritative source of information</a:t>
            </a:r>
            <a:endParaRPr sz="800" dirty="0">
              <a:solidFill>
                <a:srgbClr val="666666"/>
              </a:solidFill>
              <a:latin typeface="Source Sans Pro SemiBold"/>
              <a:ea typeface="Source Sans Pro SemiBold"/>
              <a:cs typeface="Source Sans Pro SemiBold"/>
              <a:sym typeface="Source Sans Pro SemiBold"/>
            </a:endParaRPr>
          </a:p>
        </p:txBody>
      </p:sp>
      <p:sp>
        <p:nvSpPr>
          <p:cNvPr id="198" name="Google Shape;198;p30"/>
          <p:cNvSpPr/>
          <p:nvPr/>
        </p:nvSpPr>
        <p:spPr>
          <a:xfrm>
            <a:off x="25603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800">
              <a:solidFill>
                <a:srgbClr val="666666"/>
              </a:solidFill>
              <a:latin typeface="Source Sans Pro SemiBold"/>
              <a:ea typeface="Source Sans Pro SemiBold"/>
              <a:cs typeface="Source Sans Pro SemiBold"/>
              <a:sym typeface="Source Sans Pro SemiBold"/>
            </a:endParaRPr>
          </a:p>
        </p:txBody>
      </p:sp>
      <p:sp>
        <p:nvSpPr>
          <p:cNvPr id="199" name="Google Shape;199;p30"/>
          <p:cNvSpPr/>
          <p:nvPr/>
        </p:nvSpPr>
        <p:spPr>
          <a:xfrm>
            <a:off x="3611875" y="1001276"/>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Veterans can manage their health services online</a:t>
            </a:r>
            <a:endParaRPr sz="800" dirty="0">
              <a:solidFill>
                <a:srgbClr val="FFFFFF"/>
              </a:solidFill>
              <a:latin typeface="Source Sans Pro SemiBold"/>
              <a:ea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800">
              <a:solidFill>
                <a:srgbClr val="666666"/>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5714975" y="1001276"/>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Logged-in users have a personalized experience, with relevant and time-saving features</a:t>
            </a:r>
            <a:endParaRPr sz="800">
              <a:solidFill>
                <a:srgbClr val="FFFFFF"/>
              </a:solidFill>
              <a:latin typeface="Source Sans Pro SemiBold"/>
              <a:ea typeface="Source Sans Pro SemiBold"/>
              <a:cs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a:solidFill>
                <a:srgbClr val="666666"/>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to process online applications (vs. paper)</a:t>
            </a:r>
            <a:endParaRPr sz="800">
              <a:solidFill>
                <a:srgbClr val="666666"/>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rgbClr val="666666"/>
                </a:solidFill>
                <a:latin typeface="Source Sans Pro SemiBold"/>
                <a:ea typeface="Source Sans Pro SemiBold"/>
                <a:cs typeface="Source Sans Pro SemiBold"/>
                <a:sym typeface="Source Sans Pro SemiBold"/>
              </a:rPr>
              <a:t>Percent of applications submitted online (vs. paper)</a:t>
            </a:r>
            <a:endParaRPr sz="800" dirty="0">
              <a:solidFill>
                <a:srgbClr val="666666"/>
              </a:solidFill>
              <a:latin typeface="Source Sans Pro SemiBold"/>
              <a:ea typeface="Source Sans Pro SemiBold"/>
              <a:cs typeface="Source Sans Pro SemiBold"/>
              <a:sym typeface="Source Sans Pro SemiBold"/>
            </a:endParaRPr>
          </a:p>
        </p:txBody>
      </p:sp>
      <p:sp>
        <p:nvSpPr>
          <p:cNvPr id="205" name="Google Shape;205;p30"/>
          <p:cNvSpPr/>
          <p:nvPr/>
        </p:nvSpPr>
        <p:spPr>
          <a:xfrm>
            <a:off x="46634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Call center volume, wait time, and time to resolution</a:t>
            </a:r>
            <a:endParaRPr sz="800">
              <a:solidFill>
                <a:srgbClr val="666666"/>
              </a:solidFill>
              <a:latin typeface="Source Sans Pro SemiBold"/>
              <a:ea typeface="Source Sans Pro SemiBold"/>
              <a:cs typeface="Source Sans Pro SemiBold"/>
              <a:sym typeface="Source Sans Pro SemiBold"/>
            </a:endParaRPr>
          </a:p>
        </p:txBody>
      </p:sp>
      <p:sp>
        <p:nvSpPr>
          <p:cNvPr id="206" name="Google Shape;206;p30"/>
          <p:cNvSpPr/>
          <p:nvPr/>
        </p:nvSpPr>
        <p:spPr>
          <a:xfrm>
            <a:off x="3611816"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Veteran satisfaction with VA.gov</a:t>
            </a:r>
            <a:endParaRPr sz="800" dirty="0">
              <a:solidFill>
                <a:srgbClr val="FFFFFF"/>
              </a:solidFill>
              <a:latin typeface="Source Sans Pro SemiBold"/>
              <a:ea typeface="Source Sans Pro SemiBold"/>
              <a:sym typeface="Source Sans Pro SemiBold"/>
            </a:endParaRPr>
          </a:p>
          <a:p>
            <a:r>
              <a:rPr lang="en" sz="800" dirty="0">
                <a:solidFill>
                  <a:srgbClr val="FFFFFF"/>
                </a:solidFill>
                <a:latin typeface="Source Sans Pro SemiBold"/>
                <a:ea typeface="Source Sans Pro SemiBold"/>
                <a:sym typeface="Source Sans Pro SemiBold"/>
              </a:rPr>
              <a:t>Benefit use and enrollment, across all business lines</a:t>
            </a:r>
            <a:endParaRPr sz="800" dirty="0">
              <a:solidFill>
                <a:srgbClr val="FFFFFF"/>
              </a:solidFill>
              <a:latin typeface="Source Sans Pro SemiBold"/>
              <a:ea typeface="Source Sans Pro SemiBold"/>
              <a:sym typeface="Source Sans Pro SemiBold"/>
            </a:endParaRPr>
          </a:p>
        </p:txBody>
      </p:sp>
      <p:sp>
        <p:nvSpPr>
          <p:cNvPr id="207" name="Google Shape;207;p30"/>
          <p:cNvSpPr/>
          <p:nvPr/>
        </p:nvSpPr>
        <p:spPr>
          <a:xfrm>
            <a:off x="5714999"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from online benefit discovery to benefit delivery</a:t>
            </a:r>
            <a:endParaRPr sz="80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466338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sym typeface="Source Sans Pro SemiBold"/>
              </a:rPr>
              <a:t>Benefit value (in $) delivered from online applications or transactions</a:t>
            </a:r>
            <a:endParaRPr sz="800">
              <a:solidFill>
                <a:srgbClr val="666666"/>
              </a:solidFill>
              <a:latin typeface="Source Sans Pro SemiBold"/>
              <a:ea typeface="Source Sans Pro SemiBold"/>
              <a:sym typeface="Source Sans Pro SemiBold"/>
            </a:endParaRPr>
          </a:p>
        </p:txBody>
      </p:sp>
      <p:sp>
        <p:nvSpPr>
          <p:cNvPr id="209" name="Google Shape;209;p30"/>
          <p:cNvSpPr/>
          <p:nvPr/>
        </p:nvSpPr>
        <p:spPr>
          <a:xfrm>
            <a:off x="571495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a:solidFill>
                <a:srgbClr val="666666"/>
              </a:solidFill>
              <a:latin typeface="Source Sans Pro SemiBold"/>
              <a:ea typeface="Source Sans Pro SemiBold"/>
              <a:cs typeface="Source Sans Pro SemiBold"/>
              <a:sym typeface="Source Sans Pro SemiBold"/>
            </a:endParaRPr>
          </a:p>
        </p:txBody>
      </p:sp>
      <p:sp>
        <p:nvSpPr>
          <p:cNvPr id="210" name="Google Shape;210;p30"/>
          <p:cNvSpPr/>
          <p:nvPr/>
        </p:nvSpPr>
        <p:spPr>
          <a:xfrm>
            <a:off x="6766527" y="239182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FFFFFF"/>
                </a:solidFill>
                <a:latin typeface="Source Sans Pro SemiBold"/>
                <a:ea typeface="Source Sans Pro SemiBold"/>
                <a:sym typeface="Source Sans Pro SemiBold"/>
              </a:rPr>
              <a:t>Usage of digital, self-service tools</a:t>
            </a:r>
            <a:endParaRPr sz="800" dirty="0">
              <a:solidFill>
                <a:srgbClr val="FFFFFF"/>
              </a:solidFill>
              <a:latin typeface="Source Sans Pro SemiBold"/>
              <a:ea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p:txBody>
      </p:sp>
      <p:grpSp>
        <p:nvGrpSpPr>
          <p:cNvPr id="212" name="Google Shape;212;p30"/>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0"/>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0"/>
          <p:cNvSpPr txBox="1"/>
          <p:nvPr/>
        </p:nvSpPr>
        <p:spPr>
          <a:xfrm>
            <a:off x="109625" y="2558300"/>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a:latin typeface="Bitter Medium"/>
              <a:ea typeface="Bitter Medium"/>
              <a:cs typeface="Bitter Medium"/>
              <a:sym typeface="Bitter Medium"/>
            </a:endParaRPr>
          </a:p>
        </p:txBody>
      </p:sp>
      <p:sp>
        <p:nvSpPr>
          <p:cNvPr id="219" name="Google Shape;219;p30"/>
          <p:cNvSpPr txBox="1"/>
          <p:nvPr/>
        </p:nvSpPr>
        <p:spPr>
          <a:xfrm>
            <a:off x="109625" y="3814475"/>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a:latin typeface="Bitter Medium"/>
              <a:ea typeface="Bitter Medium"/>
              <a:cs typeface="Bitter Medium"/>
              <a:sym typeface="Bitter Medium"/>
            </a:endParaRPr>
          </a:p>
        </p:txBody>
      </p:sp>
      <p:sp>
        <p:nvSpPr>
          <p:cNvPr id="220" name="Google Shape;220;p30"/>
          <p:cNvSpPr/>
          <p:nvPr/>
        </p:nvSpPr>
        <p:spPr>
          <a:xfrm>
            <a:off x="6766550" y="386250"/>
            <a:ext cx="949200" cy="3144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Supported</a:t>
            </a:r>
            <a:endParaRPr sz="800">
              <a:solidFill>
                <a:srgbClr val="FFFFFF"/>
              </a:solidFill>
              <a:latin typeface="Source Sans Pro SemiBold"/>
              <a:ea typeface="Source Sans Pro SemiBold"/>
              <a:cs typeface="Source Sans Pro SemiBold"/>
              <a:sym typeface="Source Sans Pro SemiBold"/>
            </a:endParaRPr>
          </a:p>
        </p:txBody>
      </p:sp>
      <p:sp>
        <p:nvSpPr>
          <p:cNvPr id="221" name="Google Shape;221;p30"/>
          <p:cNvSpPr/>
          <p:nvPr/>
        </p:nvSpPr>
        <p:spPr>
          <a:xfrm>
            <a:off x="7818100" y="386251"/>
            <a:ext cx="949200" cy="3144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Not supported</a:t>
            </a: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graphicFrame>
        <p:nvGraphicFramePr>
          <p:cNvPr id="7" name="Table 4">
            <a:extLst>
              <a:ext uri="{FF2B5EF4-FFF2-40B4-BE49-F238E27FC236}">
                <a16:creationId xmlns:a16="http://schemas.microsoft.com/office/drawing/2014/main" id="{BF8BAB64-9224-4199-B58D-2700DD1E99B3}"/>
              </a:ext>
            </a:extLst>
          </p:cNvPr>
          <p:cNvGraphicFramePr>
            <a:graphicFrameLocks noGrp="1"/>
          </p:cNvGraphicFramePr>
          <p:nvPr/>
        </p:nvGraphicFramePr>
        <p:xfrm>
          <a:off x="239224" y="662684"/>
          <a:ext cx="8447563" cy="2693176"/>
        </p:xfrm>
        <a:graphic>
          <a:graphicData uri="http://schemas.openxmlformats.org/drawingml/2006/table">
            <a:tbl>
              <a:tblPr firstRow="1">
                <a:tableStyleId>{5202B0CA-FC54-4496-8BCA-5EF66A818D29}</a:tableStyleId>
              </a:tblPr>
              <a:tblGrid>
                <a:gridCol w="1313281">
                  <a:extLst>
                    <a:ext uri="{9D8B030D-6E8A-4147-A177-3AD203B41FA5}">
                      <a16:colId xmlns:a16="http://schemas.microsoft.com/office/drawing/2014/main" val="2153490572"/>
                    </a:ext>
                  </a:extLst>
                </a:gridCol>
                <a:gridCol w="881240">
                  <a:extLst>
                    <a:ext uri="{9D8B030D-6E8A-4147-A177-3AD203B41FA5}">
                      <a16:colId xmlns:a16="http://schemas.microsoft.com/office/drawing/2014/main" val="949357103"/>
                    </a:ext>
                  </a:extLst>
                </a:gridCol>
                <a:gridCol w="881240">
                  <a:extLst>
                    <a:ext uri="{9D8B030D-6E8A-4147-A177-3AD203B41FA5}">
                      <a16:colId xmlns:a16="http://schemas.microsoft.com/office/drawing/2014/main" val="1237402742"/>
                    </a:ext>
                  </a:extLst>
                </a:gridCol>
                <a:gridCol w="2603854">
                  <a:extLst>
                    <a:ext uri="{9D8B030D-6E8A-4147-A177-3AD203B41FA5}">
                      <a16:colId xmlns:a16="http://schemas.microsoft.com/office/drawing/2014/main" val="3741263642"/>
                    </a:ext>
                  </a:extLst>
                </a:gridCol>
                <a:gridCol w="2767948">
                  <a:extLst>
                    <a:ext uri="{9D8B030D-6E8A-4147-A177-3AD203B41FA5}">
                      <a16:colId xmlns:a16="http://schemas.microsoft.com/office/drawing/2014/main" val="2874634017"/>
                    </a:ext>
                  </a:extLst>
                </a:gridCol>
              </a:tblGrid>
              <a:tr h="559258">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tasks</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All Veterans (48)</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Observations on paths taken</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Observations on answers selected</a:t>
                      </a: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1"/>
                    </a:solidFill>
                  </a:tcPr>
                </a:tc>
                <a:extLst>
                  <a:ext uri="{0D108BD9-81ED-4DB2-BD59-A6C34878D82A}">
                    <a16:rowId xmlns:a16="http://schemas.microsoft.com/office/drawing/2014/main" val="1249287141"/>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Source Sans Pro Light"/>
                        </a:rPr>
                        <a:t>Overall/average</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70%</a:t>
                      </a:r>
                    </a:p>
                  </a:txBody>
                  <a:tcPr marL="6350" marR="6350" marT="63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sym typeface="Arial"/>
                        </a:rPr>
                        <a:t>70%</a:t>
                      </a:r>
                    </a:p>
                  </a:txBody>
                  <a:tcPr marL="6350" marR="6350" marT="635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rtl="0" fontAlgn="b">
                        <a:lnSpc>
                          <a:spcPct val="100000"/>
                        </a:lnSpc>
                        <a:spcBef>
                          <a:spcPts val="0"/>
                        </a:spcBef>
                        <a:spcAft>
                          <a:spcPts val="0"/>
                        </a:spcAft>
                        <a:buClr>
                          <a:srgbClr val="000000"/>
                        </a:buClr>
                        <a:buSzPct val="100000"/>
                        <a:buFont typeface="Arial" panose="020B0604020202020204" pitchFamily="34" charset="0"/>
                        <a:buChar cha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nchor="ctr">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4272022277"/>
                  </a:ext>
                </a:extLst>
              </a:tr>
              <a:tr h="241353">
                <a:tc>
                  <a:txBody>
                    <a:bodyPr/>
                    <a:lstStyle/>
                    <a:p>
                      <a:pPr algn="l" rtl="0" fontAlgn="b">
                        <a:spcAft>
                          <a:spcPts val="0"/>
                        </a:spcAft>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Medical records</a:t>
                      </a:r>
                      <a:endPar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5"/>
                          </a:solidFill>
                          <a:latin typeface="Avenir Next LT Pro Light" panose="020B0304020202020204" pitchFamily="34" charset="0"/>
                          <a:ea typeface="Source Sans Pro Light" panose="020B0403030403020204" pitchFamily="34" charset="0"/>
                          <a:cs typeface="+mn-cs"/>
                          <a:sym typeface="Arial"/>
                        </a:rPr>
                        <a:t>84%</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84%</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941162318"/>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Copay bill </a:t>
                      </a:r>
                      <a:endPar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54%</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43% My health</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More resources and support</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[x] Records hub</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8% Get health care benefits</a:t>
                      </a: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54% My health &gt; Copay bills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16% [x] More resources and support &gt; [various answers]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11% [x] Get health care benefits &gt; [various answers]</a:t>
                      </a:r>
                    </a:p>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lang="en-US" sz="900" b="0" i="1"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rPr>
                        <a:t>11% [x] Records &gt; Get your records and documents &gt; View VA payment history</a:t>
                      </a: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004184855"/>
                  </a:ext>
                </a:extLst>
              </a:tr>
              <a:tr h="241353">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Prescriptions</a:t>
                      </a:r>
                      <a:endPar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70%</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48004479"/>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Travel pay</a:t>
                      </a:r>
                      <a:endPar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35%</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51%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882093788"/>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Appointments </a:t>
                      </a:r>
                      <a:endParaRPr lang="en-US" sz="900" b="1" i="0" u="none" strike="noStrike" dirty="0">
                        <a:solidFill>
                          <a:schemeClr val="accent5"/>
                        </a:solidFill>
                        <a:effectLst/>
                        <a:latin typeface="Source Sans Pro Light" panose="020B0403030403020204" pitchFamily="34" charset="0"/>
                        <a:ea typeface="Source Sans Pro Light" panose="020B0403030403020204" pitchFamily="34" charset="0"/>
                      </a:endParaRP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76%</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65%</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695922281"/>
                  </a:ext>
                </a:extLst>
              </a:tr>
              <a:tr h="241353">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Source Sans Pro Light"/>
                          <a:sym typeface="Source Sans Pro Light"/>
                        </a:rPr>
                        <a:t>Labs and tests </a:t>
                      </a:r>
                    </a:p>
                  </a:txBody>
                  <a:tcPr marT="0" marB="0"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97%</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ctr" rtl="0" fontAlgn="b">
                        <a:lnSpc>
                          <a:spcPct val="100000"/>
                        </a:lnSpc>
                        <a:spcBef>
                          <a:spcPts val="0"/>
                        </a:spcBef>
                        <a:spcAft>
                          <a:spcPts val="0"/>
                        </a:spcAft>
                        <a:buClr>
                          <a:srgbClr val="000000"/>
                        </a:buClr>
                        <a:buSzPts val="1500"/>
                        <a:buFont typeface="Arial"/>
                      </a:pPr>
                      <a:r>
                        <a:rPr lang="en-US" sz="800" b="0" i="0" u="none" strike="noStrike" cap="none" dirty="0">
                          <a:solidFill>
                            <a:schemeClr val="accent4"/>
                          </a:solidFill>
                          <a:latin typeface="Avenir Next LT Pro Light" panose="020B0304020202020204" pitchFamily="34" charset="0"/>
                          <a:ea typeface="Source Sans Pro Light" panose="020B0403030403020204" pitchFamily="34" charset="0"/>
                          <a:cs typeface="+mn-cs"/>
                          <a:sym typeface="Arial"/>
                        </a:rPr>
                        <a:t>73%</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91440" marR="0" lvl="0" indent="-91440" algn="l" defTabSz="914400" rtl="0"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Arial"/>
                      </a:endParaRPr>
                    </a:p>
                  </a:txBody>
                  <a:tcPr marT="0" marB="0">
                    <a:lnL w="12700" cap="flat" cmpd="sng" algn="ctr">
                      <a:solidFill>
                        <a:schemeClr val="accent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65209830"/>
                  </a:ext>
                </a:extLst>
              </a:tr>
            </a:tbl>
          </a:graphicData>
        </a:graphic>
      </p:graphicFrame>
      <p:sp>
        <p:nvSpPr>
          <p:cNvPr id="13" name="Google Shape;245;p33">
            <a:extLst>
              <a:ext uri="{FF2B5EF4-FFF2-40B4-BE49-F238E27FC236}">
                <a16:creationId xmlns:a16="http://schemas.microsoft.com/office/drawing/2014/main" id="{A2086EEE-610F-447B-9B66-E6035AFE1583}"/>
              </a:ext>
            </a:extLst>
          </p:cNvPr>
          <p:cNvSpPr txBox="1">
            <a:spLocks/>
          </p:cNvSpPr>
          <p:nvPr/>
        </p:nvSpPr>
        <p:spPr>
          <a:xfrm>
            <a:off x="457193" y="228600"/>
            <a:ext cx="8309999" cy="376726"/>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sz="1800" b="1" dirty="0"/>
              <a:t>Caregiver test – General observations</a:t>
            </a:r>
          </a:p>
        </p:txBody>
      </p:sp>
    </p:spTree>
    <p:extLst>
      <p:ext uri="{BB962C8B-B14F-4D97-AF65-F5344CB8AC3E}">
        <p14:creationId xmlns:p14="http://schemas.microsoft.com/office/powerpoint/2010/main" val="2844834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7" name="TextBox 6">
            <a:extLst>
              <a:ext uri="{FF2B5EF4-FFF2-40B4-BE49-F238E27FC236}">
                <a16:creationId xmlns:a16="http://schemas.microsoft.com/office/drawing/2014/main" id="{D467C062-D41B-4899-8845-BF3D3A0161A6}"/>
              </a:ext>
            </a:extLst>
          </p:cNvPr>
          <p:cNvSpPr txBox="1"/>
          <p:nvPr/>
        </p:nvSpPr>
        <p:spPr>
          <a:xfrm>
            <a:off x="6542817" y="163048"/>
            <a:ext cx="2224383" cy="507831"/>
          </a:xfrm>
          <a:prstGeom prst="rect">
            <a:avLst/>
          </a:prstGeom>
          <a:noFill/>
        </p:spPr>
        <p:txBody>
          <a:bodyPr wrap="square" rtlCol="0">
            <a:spAutoFit/>
          </a:bodyPr>
          <a:lstStyle/>
          <a:p>
            <a:r>
              <a:rPr lang="en-US" sz="900" b="0" dirty="0">
                <a:solidFill>
                  <a:srgbClr val="00B050"/>
                </a:solidFill>
                <a:latin typeface="Avenir Next LT Pro Light" panose="020B0304020202020204" pitchFamily="34" charset="0"/>
                <a:ea typeface="Source Sans Pro Light" panose="020B0403030403020204" pitchFamily="34" charset="0"/>
                <a:sym typeface="Wingdings" panose="05000000000000000000" pitchFamily="2" charset="2"/>
              </a:rPr>
              <a:t> = &gt; 10% higher than baseline  </a:t>
            </a:r>
            <a:br>
              <a:rPr lang="en-US" sz="900" b="0" dirty="0">
                <a:solidFill>
                  <a:srgbClr val="00B050"/>
                </a:solidFill>
                <a:latin typeface="Avenir Next LT Pro Light" panose="020B0304020202020204" pitchFamily="34" charset="0"/>
                <a:ea typeface="Source Sans Pro Light" panose="020B0403030403020204" pitchFamily="34" charset="0"/>
                <a:sym typeface="Wingdings" panose="05000000000000000000" pitchFamily="2" charset="2"/>
              </a:rPr>
            </a:br>
            <a: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t> = &gt;10% lower than baseline</a:t>
            </a:r>
            <a:br>
              <a:rPr lang="en-US" sz="900" b="0" dirty="0">
                <a:solidFill>
                  <a:srgbClr val="FF0000"/>
                </a:solidFill>
                <a:latin typeface="Avenir Next LT Pro Light" panose="020B0304020202020204" pitchFamily="34" charset="0"/>
                <a:ea typeface="Source Sans Pro Light" panose="020B0403030403020204" pitchFamily="34" charset="0"/>
                <a:sym typeface="Wingdings" panose="05000000000000000000" pitchFamily="2" charset="2"/>
              </a:rPr>
            </a:br>
            <a:r>
              <a:rPr lang="en-US" sz="900" b="1" dirty="0">
                <a:solidFill>
                  <a:schemeClr val="accent5"/>
                </a:solidFill>
                <a:latin typeface="Avenir Next LT Pro Light" panose="020B0304020202020204" pitchFamily="34" charset="0"/>
                <a:ea typeface="Source Sans Pro Light" panose="020B0403030403020204" pitchFamily="34" charset="0"/>
                <a:sym typeface="Wingdings" panose="05000000000000000000" pitchFamily="2" charset="2"/>
              </a:rPr>
              <a:t>Bold + highlight </a:t>
            </a:r>
            <a:r>
              <a:rPr lang="en-US" sz="900" b="0" dirty="0">
                <a:solidFill>
                  <a:schemeClr val="accent5"/>
                </a:solidFill>
                <a:latin typeface="Avenir Next LT Pro Light" panose="020B0304020202020204" pitchFamily="34" charset="0"/>
                <a:ea typeface="Source Sans Pro Light" panose="020B0403030403020204" pitchFamily="34" charset="0"/>
                <a:sym typeface="Wingdings" panose="05000000000000000000" pitchFamily="2" charset="2"/>
              </a:rPr>
              <a:t>= highest success rate</a:t>
            </a:r>
            <a:endParaRPr lang="en-US" sz="900" dirty="0">
              <a:solidFill>
                <a:schemeClr val="accent5"/>
              </a:solidFill>
            </a:endParaRPr>
          </a:p>
        </p:txBody>
      </p:sp>
      <p:graphicFrame>
        <p:nvGraphicFramePr>
          <p:cNvPr id="9" name="Table 4">
            <a:extLst>
              <a:ext uri="{FF2B5EF4-FFF2-40B4-BE49-F238E27FC236}">
                <a16:creationId xmlns:a16="http://schemas.microsoft.com/office/drawing/2014/main" id="{CE009F16-AE18-470F-9C3A-16E833BC8DF8}"/>
              </a:ext>
            </a:extLst>
          </p:cNvPr>
          <p:cNvGraphicFramePr>
            <a:graphicFrameLocks noGrp="1"/>
          </p:cNvGraphicFramePr>
          <p:nvPr/>
        </p:nvGraphicFramePr>
        <p:xfrm>
          <a:off x="457194" y="736357"/>
          <a:ext cx="8295735" cy="3840480"/>
        </p:xfrm>
        <a:graphic>
          <a:graphicData uri="http://schemas.openxmlformats.org/drawingml/2006/table">
            <a:tbl>
              <a:tblPr firstRow="1">
                <a:tableStyleId>{5202B0CA-FC54-4496-8BCA-5EF66A818D29}</a:tableStyleId>
              </a:tblPr>
              <a:tblGrid>
                <a:gridCol w="773213">
                  <a:extLst>
                    <a:ext uri="{9D8B030D-6E8A-4147-A177-3AD203B41FA5}">
                      <a16:colId xmlns:a16="http://schemas.microsoft.com/office/drawing/2014/main" val="2153490572"/>
                    </a:ext>
                  </a:extLst>
                </a:gridCol>
                <a:gridCol w="1220321">
                  <a:extLst>
                    <a:ext uri="{9D8B030D-6E8A-4147-A177-3AD203B41FA5}">
                      <a16:colId xmlns:a16="http://schemas.microsoft.com/office/drawing/2014/main" val="774413564"/>
                    </a:ext>
                  </a:extLst>
                </a:gridCol>
                <a:gridCol w="1220321">
                  <a:extLst>
                    <a:ext uri="{9D8B030D-6E8A-4147-A177-3AD203B41FA5}">
                      <a16:colId xmlns:a16="http://schemas.microsoft.com/office/drawing/2014/main" val="3881063869"/>
                    </a:ext>
                  </a:extLst>
                </a:gridCol>
                <a:gridCol w="1230406">
                  <a:extLst>
                    <a:ext uri="{9D8B030D-6E8A-4147-A177-3AD203B41FA5}">
                      <a16:colId xmlns:a16="http://schemas.microsoft.com/office/drawing/2014/main" val="439814280"/>
                    </a:ext>
                  </a:extLst>
                </a:gridCol>
                <a:gridCol w="1230406">
                  <a:extLst>
                    <a:ext uri="{9D8B030D-6E8A-4147-A177-3AD203B41FA5}">
                      <a16:colId xmlns:a16="http://schemas.microsoft.com/office/drawing/2014/main" val="2012319615"/>
                    </a:ext>
                  </a:extLst>
                </a:gridCol>
                <a:gridCol w="1310534">
                  <a:extLst>
                    <a:ext uri="{9D8B030D-6E8A-4147-A177-3AD203B41FA5}">
                      <a16:colId xmlns:a16="http://schemas.microsoft.com/office/drawing/2014/main" val="272663861"/>
                    </a:ext>
                  </a:extLst>
                </a:gridCol>
                <a:gridCol w="1310534">
                  <a:extLst>
                    <a:ext uri="{9D8B030D-6E8A-4147-A177-3AD203B41FA5}">
                      <a16:colId xmlns:a16="http://schemas.microsoft.com/office/drawing/2014/main" val="3029609520"/>
                    </a:ext>
                  </a:extLst>
                </a:gridCol>
              </a:tblGrid>
              <a:tr h="138650">
                <a:tc>
                  <a:txBody>
                    <a:bodyPr/>
                    <a:lstStyle/>
                    <a:p>
                      <a:pPr algn="l">
                        <a:spcAft>
                          <a:spcPts val="0"/>
                        </a:spcAft>
                      </a:pPr>
                      <a:r>
                        <a:rPr lang="en-US" sz="900" b="1" dirty="0">
                          <a:solidFill>
                            <a:srgbClr val="FFFFFF"/>
                          </a:solidFill>
                          <a:latin typeface="Source Sans Pro Light" panose="020B0403030403020204" pitchFamily="34" charset="0"/>
                          <a:ea typeface="Source Sans Pro Light" panose="020B0403030403020204" pitchFamily="34" charset="0"/>
                        </a:rPr>
                        <a:t>Get benefits </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1"/>
                    </a:solidFill>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rgbClr val="FFFFFF"/>
                          </a:solidFill>
                          <a:latin typeface="Source Sans Pro Light" panose="020B0403030403020204" pitchFamily="34" charset="0"/>
                          <a:ea typeface="Source Sans Pro Light" panose="020B0403030403020204" pitchFamily="34" charset="0"/>
                        </a:rPr>
                        <a:t>Baseline (30)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H1 (40)</a:t>
                      </a: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b="1" i="0" u="none" strike="noStrike" cap="none" dirty="0">
                          <a:solidFill>
                            <a:srgbClr val="FFFFFF"/>
                          </a:solidFill>
                          <a:latin typeface="Source Sans Pro Light" panose="020B0403030403020204" pitchFamily="34" charset="0"/>
                          <a:ea typeface="Source Sans Pro Light" panose="020B0403030403020204" pitchFamily="34" charset="0"/>
                          <a:sym typeface="Arial"/>
                        </a:rPr>
                        <a:t>H2 (37)</a:t>
                      </a:r>
                      <a:endParaRPr lang="en-US" sz="900" b="1" dirty="0">
                        <a:solidFill>
                          <a:srgbClr val="FFFFFF"/>
                        </a:solidFill>
                        <a:latin typeface="Source Sans Pro Light" panose="020B0403030403020204" pitchFamily="34" charset="0"/>
                        <a:ea typeface="Source Sans Pro Light" panose="020B0403030403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bg2">
                          <a:lumMod val="40000"/>
                          <a:lumOff val="6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tx1"/>
                    </a:solidFill>
                  </a:tcPr>
                </a:tc>
                <a:tc hMerge="1">
                  <a:txBody>
                    <a:bodyPr/>
                    <a:lstStyle/>
                    <a:p>
                      <a:endParaRPr lang="en-US"/>
                    </a:p>
                  </a:txBody>
                  <a:tcPr/>
                </a:tc>
                <a:extLst>
                  <a:ext uri="{0D108BD9-81ED-4DB2-BD59-A6C34878D82A}">
                    <a16:rowId xmlns:a16="http://schemas.microsoft.com/office/drawing/2014/main" val="1249287141"/>
                  </a:ext>
                </a:extLst>
              </a:tr>
              <a:tr h="158944">
                <a:tc>
                  <a:txBody>
                    <a:bodyPr/>
                    <a:lstStyle/>
                    <a:p>
                      <a:pPr marL="0" marR="0" lvl="0" algn="l" rtl="0">
                        <a:lnSpc>
                          <a:spcPct val="100000"/>
                        </a:lnSpc>
                        <a:spcBef>
                          <a:spcPts val="0"/>
                        </a:spcBef>
                        <a:spcAft>
                          <a:spcPts val="0"/>
                        </a:spcAft>
                        <a:buClr>
                          <a:srgbClr val="000000"/>
                        </a:buClr>
                        <a:buSzPts val="1500"/>
                        <a:buFont typeface="Arial"/>
                      </a:pP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rtl="0" fontAlgn="b">
                        <a:lnSpc>
                          <a:spcPct val="100000"/>
                        </a:lnSpc>
                        <a:spcBef>
                          <a:spcPts val="0"/>
                        </a:spcBef>
                        <a:spcAft>
                          <a:spcPts val="0"/>
                        </a:spcAft>
                        <a:buClr>
                          <a:srgbClr val="000000"/>
                        </a:buClr>
                        <a:buSzPts val="1500"/>
                        <a:buFontTx/>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member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rtl="0" fontAlgn="b">
                        <a:lnSpc>
                          <a:spcPct val="100000"/>
                        </a:lnSpc>
                        <a:spcBef>
                          <a:spcPts val="0"/>
                        </a:spcBef>
                        <a:spcAft>
                          <a:spcPts val="0"/>
                        </a:spcAft>
                        <a:buClr>
                          <a:srgbClr val="000000"/>
                        </a:buClr>
                        <a:buSzPts val="1500"/>
                        <a:buFontTx/>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member benefits</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rtl="0" fontAlgn="b">
                        <a:lnSpc>
                          <a:spcPct val="100000"/>
                        </a:lnSpc>
                        <a:spcBef>
                          <a:spcPts val="0"/>
                        </a:spcBef>
                        <a:spcAft>
                          <a:spcPts val="0"/>
                        </a:spcAft>
                        <a:buClr>
                          <a:srgbClr val="000000"/>
                        </a:buClr>
                        <a:buSzPts val="1500"/>
                        <a:buFontTx/>
                        <a:buNone/>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1"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1"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Family and caregiver</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extLst>
                  <a:ext uri="{0D108BD9-81ED-4DB2-BD59-A6C34878D82A}">
                    <a16:rowId xmlns:a16="http://schemas.microsoft.com/office/drawing/2014/main" val="3857128531"/>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Family eligibility </a:t>
                      </a:r>
                      <a:br>
                        <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br>
                      <a:endParaRPr lang="en-US" sz="900" b="0"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43% selected</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Family health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1"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first path</a:t>
                      </a:r>
                    </a:p>
                    <a:p>
                      <a:pPr marL="0" marR="0" lvl="1"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selected</a:t>
                      </a:r>
                    </a:p>
                    <a:p>
                      <a:pPr marL="171450" marR="0" lvl="0"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Family and caregiver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first path</a:t>
                      </a:r>
                    </a:p>
                    <a:p>
                      <a:pPr marL="0" marR="0" lvl="0" indent="0" algn="l" defTabSz="914400" rtl="0" eaLnBrk="1" fontAlgn="b" latinLnBrk="0" hangingPunct="1">
                        <a:lnSpc>
                          <a:spcPct val="100000"/>
                        </a:lnSpc>
                        <a:spcBef>
                          <a:spcPts val="0"/>
                        </a:spcBef>
                        <a:spcAft>
                          <a:spcPts val="0"/>
                        </a:spcAft>
                        <a:buClr>
                          <a:srgbClr val="000000"/>
                        </a:buClr>
                        <a:buSzPts val="1500"/>
                        <a:buFontTx/>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60% selected</a:t>
                      </a:r>
                    </a:p>
                    <a:p>
                      <a:pPr marL="171450" marR="0" lvl="0" indent="-171450" algn="l" rtl="0" fontAlgn="b">
                        <a:lnSpc>
                          <a:spcPct val="100000"/>
                        </a:lnSpc>
                        <a:spcBef>
                          <a:spcPts val="0"/>
                        </a:spcBef>
                        <a:spcAft>
                          <a:spcPts val="0"/>
                        </a:spcAft>
                        <a:buClr>
                          <a:srgbClr val="000000"/>
                        </a:buClr>
                        <a:buSzPts val="1500"/>
                        <a:buFontTx/>
                        <a:buChar char="-"/>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35%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38% selected</a:t>
                      </a:r>
                    </a:p>
                    <a:p>
                      <a:pPr marL="171450" marR="0" lvl="0"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Family and caregiver 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rtl="0" fontAlgn="b">
                        <a:lnSpc>
                          <a:spcPct val="100000"/>
                        </a:lnSpc>
                        <a:spcBef>
                          <a:spcPts val="0"/>
                        </a:spcBef>
                        <a:spcAft>
                          <a:spcPts val="0"/>
                        </a:spcAft>
                        <a:buClr>
                          <a:srgbClr val="000000"/>
                        </a:buClr>
                        <a:buSzPts val="1500"/>
                        <a:buFontTx/>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54% first path</a:t>
                      </a:r>
                    </a:p>
                    <a:p>
                      <a:pPr marL="0" marR="0" lvl="0" indent="0" algn="l" rtl="0" fontAlgn="b">
                        <a:lnSpc>
                          <a:spcPct val="100000"/>
                        </a:lnSpc>
                        <a:spcBef>
                          <a:spcPts val="0"/>
                        </a:spcBef>
                        <a:spcAft>
                          <a:spcPts val="0"/>
                        </a:spcAft>
                        <a:buClr>
                          <a:srgbClr val="000000"/>
                        </a:buClr>
                        <a:buSzPts val="1500"/>
                        <a:buFontTx/>
                        <a:buNone/>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57%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913009657"/>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Dental care</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53%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57% selected</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17% Family health benefits</a:t>
                      </a:r>
                    </a:p>
                    <a:p>
                      <a:pPr marL="171450" marR="0" lvl="1" indent="-171450" algn="l" defTabSz="914400" rtl="0" eaLnBrk="1" fontAlgn="b" latinLnBrk="0" hangingPunct="1">
                        <a:lnSpc>
                          <a:spcPct val="100000"/>
                        </a:lnSpc>
                        <a:spcBef>
                          <a:spcPts val="0"/>
                        </a:spcBef>
                        <a:spcAft>
                          <a:spcPts val="0"/>
                        </a:spcAft>
                        <a:buClr>
                          <a:srgbClr val="000000"/>
                        </a:buClr>
                        <a:buSzPts val="1500"/>
                        <a:buFontTx/>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Dental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first path </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selected</a:t>
                      </a:r>
                    </a:p>
                    <a:p>
                      <a:pPr marL="0" marR="0" lvl="0" algn="l" rtl="0" fontAlgn="b">
                        <a:lnSpc>
                          <a:spcPct val="100000"/>
                        </a:lnSpc>
                        <a:spcBef>
                          <a:spcPts val="0"/>
                        </a:spcBef>
                        <a:spcAft>
                          <a:spcPts val="0"/>
                        </a:spcAft>
                        <a:buClr>
                          <a:srgbClr val="000000"/>
                        </a:buClr>
                        <a:buSzPts val="1500"/>
                        <a:buFont typeface="Arial"/>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50%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48% selected</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VADIP</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Family and caregiver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40% first path</a:t>
                      </a:r>
                    </a:p>
                    <a:p>
                      <a:pPr marL="0" marR="0" lvl="0" algn="l" rtl="0" fontAlgn="b">
                        <a:lnSpc>
                          <a:spcPct val="100000"/>
                        </a:lnSpc>
                        <a:spcBef>
                          <a:spcPts val="0"/>
                        </a:spcBef>
                        <a:spcAft>
                          <a:spcPts val="0"/>
                        </a:spcAft>
                        <a:buClr>
                          <a:srgbClr val="000000"/>
                        </a:buClr>
                        <a:buSzPts val="1500"/>
                        <a:buFont typeface="Arial"/>
                      </a:pP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38%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59%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65% selected</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41% VADIP</a:t>
                      </a:r>
                    </a:p>
                    <a:p>
                      <a:pPr marL="171450" marR="0" lvl="1" indent="-171450" algn="l" rtl="0" fontAlgn="b">
                        <a:lnSpc>
                          <a:spcPct val="100000"/>
                        </a:lnSpc>
                        <a:spcBef>
                          <a:spcPts val="0"/>
                        </a:spcBef>
                        <a:spcAft>
                          <a:spcPts val="0"/>
                        </a:spcAft>
                        <a:buClr>
                          <a:srgbClr val="000000"/>
                        </a:buClr>
                        <a:buSzPts val="1500"/>
                        <a:buFontTx/>
                        <a:buChar char="-"/>
                      </a:pPr>
                      <a:r>
                        <a:rPr lang="en-US" sz="900" b="0" dirty="0">
                          <a:solidFill>
                            <a:schemeClr val="accent5"/>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 Family and caregiver 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27%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30%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76265275"/>
                  </a:ext>
                </a:extLst>
              </a:tr>
              <a:tr h="158944">
                <a:tc>
                  <a:txBody>
                    <a:bodyPr/>
                    <a:lstStyle/>
                    <a:p>
                      <a:pPr marL="0" marR="0" lvl="0" algn="l" rtl="0">
                        <a:lnSpc>
                          <a:spcPct val="100000"/>
                        </a:lnSpc>
                        <a:spcBef>
                          <a:spcPts val="0"/>
                        </a:spcBef>
                        <a:spcAft>
                          <a:spcPts val="0"/>
                        </a:spcAft>
                        <a:buClr>
                          <a:srgbClr val="000000"/>
                        </a:buClr>
                        <a:buSzPts val="1500"/>
                        <a:buFont typeface="Arial"/>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Mental health</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70%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87% selected</a:t>
                      </a:r>
                    </a:p>
                    <a:p>
                      <a:pPr marL="171450" marR="0" lvl="1" indent="-171450" algn="l" defTabSz="914400" rtl="0" eaLnBrk="1" fontAlgn="b" latinLnBrk="0" hangingPunct="1">
                        <a:lnSpc>
                          <a:spcPct val="100000"/>
                        </a:lnSpc>
                        <a:spcBef>
                          <a:spcPts val="0"/>
                        </a:spcBef>
                        <a:spcAft>
                          <a:spcPts val="0"/>
                        </a:spcAft>
                        <a:buClr>
                          <a:srgbClr val="000000"/>
                        </a:buClr>
                        <a:buSzPts val="1500"/>
                        <a:buFontTx/>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More resources content</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Family health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7% selected</a:t>
                      </a:r>
                    </a:p>
                    <a:p>
                      <a:pPr marL="0" marR="0" lvl="0" algn="l" rtl="0" fontAlgn="b">
                        <a:lnSpc>
                          <a:spcPct val="100000"/>
                        </a:lnSpc>
                        <a:spcBef>
                          <a:spcPts val="0"/>
                        </a:spcBef>
                        <a:spcAft>
                          <a:spcPts val="0"/>
                        </a:spcAft>
                        <a:buClr>
                          <a:srgbClr val="000000"/>
                        </a:buClr>
                        <a:buSzPts val="1500"/>
                        <a:buFont typeface="Arial"/>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68%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68% selected</a:t>
                      </a:r>
                    </a:p>
                    <a:p>
                      <a:pPr marL="171450" marR="0" lvl="1" indent="-171450" algn="l" defTabSz="914400" rtl="0" eaLnBrk="1" fontAlgn="b" latinLnBrk="0" hangingPunct="1">
                        <a:lnSpc>
                          <a:spcPct val="100000"/>
                        </a:lnSpc>
                        <a:spcBef>
                          <a:spcPts val="0"/>
                        </a:spcBef>
                        <a:spcAft>
                          <a:spcPts val="0"/>
                        </a:spcAft>
                        <a:buClr>
                          <a:srgbClr val="000000"/>
                        </a:buClr>
                        <a:buSzPts val="1500"/>
                        <a:buFontTx/>
                        <a:buChar char="-"/>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43% More resources content</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 Family and caregiver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15% first path</a:t>
                      </a:r>
                    </a:p>
                    <a:p>
                      <a:pPr marL="0" marR="0" lvl="0" algn="l" rtl="0" fontAlgn="b">
                        <a:lnSpc>
                          <a:spcPct val="100000"/>
                        </a:lnSpc>
                        <a:spcBef>
                          <a:spcPts val="0"/>
                        </a:spcBef>
                        <a:spcAft>
                          <a:spcPts val="0"/>
                        </a:spcAft>
                        <a:buClr>
                          <a:srgbClr val="000000"/>
                        </a:buClr>
                        <a:buSzPts val="1500"/>
                        <a:buFont typeface="Arial"/>
                      </a:pPr>
                      <a:r>
                        <a:rPr lang="en-US" sz="900" b="1" dirty="0">
                          <a:solidFill>
                            <a:srgbClr val="00B050"/>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18%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86%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86% selected</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65% Mental health</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11% More resources content</a:t>
                      </a:r>
                    </a:p>
                    <a:p>
                      <a:pPr marL="171450" marR="0" lvl="1" indent="-171450" algn="l" rtl="0" fontAlgn="b">
                        <a:lnSpc>
                          <a:spcPct val="100000"/>
                        </a:lnSpc>
                        <a:spcBef>
                          <a:spcPts val="0"/>
                        </a:spcBef>
                        <a:spcAft>
                          <a:spcPts val="0"/>
                        </a:spcAft>
                        <a:buClr>
                          <a:srgbClr val="000000"/>
                        </a:buClr>
                        <a:buSzPts val="1500"/>
                        <a:buFontTx/>
                        <a:buChar char="-"/>
                      </a:pPr>
                      <a:r>
                        <a:rPr lang="en-US" sz="900" b="0" dirty="0">
                          <a:solidFill>
                            <a:schemeClr val="accent5"/>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0% Family and caregiver health care</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284118028"/>
                  </a:ext>
                </a:extLst>
              </a:tr>
              <a:tr h="158944">
                <a:tc>
                  <a:txBody>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lang="en-US" sz="900" b="1" i="0" u="none" strike="noStrike" cap="none" dirty="0">
                          <a:solidFill>
                            <a:schemeClr val="accent4"/>
                          </a:solidFill>
                          <a:latin typeface="Source Sans Pro Light" panose="020B0403030403020204" pitchFamily="34" charset="0"/>
                          <a:ea typeface="Source Sans Pro Light" panose="020B0403030403020204" pitchFamily="34" charset="0"/>
                          <a:cs typeface="+mn-cs"/>
                          <a:sym typeface="Source Sans Pro Light"/>
                        </a:rPr>
                        <a:t>Travel pay</a:t>
                      </a: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chemeClr val="accent4">
                        <a:lumMod val="10000"/>
                        <a:lumOff val="90000"/>
                      </a:schemeClr>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47% first path</a:t>
                      </a:r>
                    </a:p>
                    <a:p>
                      <a:pPr marL="171450" marR="0" lvl="3"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Manage benefits</a:t>
                      </a:r>
                    </a:p>
                    <a:p>
                      <a:pPr marL="171450" marR="0" lvl="3"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17% Get benefits</a:t>
                      </a:r>
                    </a:p>
                    <a:p>
                      <a:pPr marL="171450" marR="0" lvl="3"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17% More resources</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57% selected</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selected</a:t>
                      </a:r>
                    </a:p>
                    <a:p>
                      <a:pPr marL="0" marR="0" lvl="0" algn="l" rtl="0" fontAlgn="b">
                        <a:lnSpc>
                          <a:spcPct val="100000"/>
                        </a:lnSpc>
                        <a:spcBef>
                          <a:spcPts val="0"/>
                        </a:spcBef>
                        <a:spcAft>
                          <a:spcPts val="0"/>
                        </a:spcAft>
                        <a:buClr>
                          <a:srgbClr val="000000"/>
                        </a:buClr>
                        <a:buSzPts val="1500"/>
                        <a:buFont typeface="Arial"/>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58% first path</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33% Get benefits</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13% More health resources</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10% My health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63% selected</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algn="l" rtl="0" fontAlgn="b">
                        <a:lnSpc>
                          <a:spcPct val="100000"/>
                        </a:lnSpc>
                        <a:spcBef>
                          <a:spcPts val="0"/>
                        </a:spcBef>
                        <a:spcAft>
                          <a:spcPts val="0"/>
                        </a:spcAft>
                        <a:buClr>
                          <a:srgbClr val="000000"/>
                        </a:buClr>
                        <a:buSzPts val="1500"/>
                        <a:buFont typeface="Arial"/>
                      </a:pPr>
                      <a:r>
                        <a:rPr lang="en-US" sz="900" b="1" dirty="0">
                          <a:solidFill>
                            <a:srgbClr val="00B050"/>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20% first path</a:t>
                      </a:r>
                    </a:p>
                    <a:p>
                      <a:pPr marL="0" marR="0" lvl="0" algn="l" rtl="0" fontAlgn="b">
                        <a:lnSpc>
                          <a:spcPct val="100000"/>
                        </a:lnSpc>
                        <a:spcBef>
                          <a:spcPts val="0"/>
                        </a:spcBef>
                        <a:spcAft>
                          <a:spcPts val="0"/>
                        </a:spcAft>
                        <a:buClr>
                          <a:srgbClr val="000000"/>
                        </a:buClr>
                        <a:buSzPts val="1500"/>
                        <a:buFont typeface="Arial"/>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23% selected</a:t>
                      </a: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46% first path</a:t>
                      </a:r>
                    </a:p>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57% selected</a:t>
                      </a:r>
                    </a:p>
                    <a:p>
                      <a:pPr marL="171450" marR="0" lvl="1" indent="-171450" algn="l" rtl="0" fontAlgn="b">
                        <a:lnSpc>
                          <a:spcPct val="100000"/>
                        </a:lnSpc>
                        <a:spcBef>
                          <a:spcPts val="0"/>
                        </a:spcBef>
                        <a:spcAft>
                          <a:spcPts val="0"/>
                        </a:spcAft>
                        <a:buClr>
                          <a:srgbClr val="000000"/>
                        </a:buClr>
                        <a:buSzPts val="1500"/>
                        <a:buFontTx/>
                        <a:buChar char="-"/>
                      </a:pPr>
                      <a:r>
                        <a:rPr lang="en-US" sz="900" b="0" dirty="0">
                          <a:solidFill>
                            <a:schemeClr val="accent5"/>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22% My health</a:t>
                      </a:r>
                    </a:p>
                    <a:p>
                      <a:pPr marL="171450" marR="0" lvl="1" indent="-171450" algn="l" rtl="0" fontAlgn="b">
                        <a:lnSpc>
                          <a:spcPct val="100000"/>
                        </a:lnSpc>
                        <a:spcBef>
                          <a:spcPts val="0"/>
                        </a:spcBef>
                        <a:spcAft>
                          <a:spcPts val="0"/>
                        </a:spcAft>
                        <a:buClr>
                          <a:srgbClr val="000000"/>
                        </a:buClr>
                        <a:buSzPts val="1500"/>
                        <a:buFontTx/>
                        <a:buChar char="-"/>
                      </a:pP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19% More resources</a:t>
                      </a:r>
                    </a:p>
                    <a:p>
                      <a:pPr marL="171450" marR="0" lvl="1" indent="-171450" algn="l" rtl="0" fontAlgn="b">
                        <a:lnSpc>
                          <a:spcPct val="100000"/>
                        </a:lnSpc>
                        <a:spcBef>
                          <a:spcPts val="0"/>
                        </a:spcBef>
                        <a:spcAft>
                          <a:spcPts val="0"/>
                        </a:spcAft>
                        <a:buClr>
                          <a:srgbClr val="000000"/>
                        </a:buClr>
                        <a:buSzPts val="1500"/>
                        <a:buFontTx/>
                        <a:buChar char="-"/>
                      </a:pPr>
                      <a:r>
                        <a:rPr lang="en-US" sz="900" b="0" dirty="0">
                          <a:solidFill>
                            <a:schemeClr val="accent5"/>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rPr>
                        <a:t>5% Get health care benefits</a:t>
                      </a:r>
                    </a:p>
                  </a:txBody>
                  <a:tcPr marL="45720" marR="45720">
                    <a:lnL w="12700" cap="flat" cmpd="sng" algn="ctr">
                      <a:solidFill>
                        <a:schemeClr val="tx1"/>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99"/>
                    </a:solidFill>
                  </a:tcPr>
                </a:tc>
                <a:tc>
                  <a:txBody>
                    <a:bodyPr/>
                    <a:lstStyle/>
                    <a:p>
                      <a:pPr marL="0" marR="0" lvl="0" indent="0" algn="l" defTabSz="914400" rtl="0" eaLnBrk="1" fontAlgn="b" latinLnBrk="0" hangingPunct="1">
                        <a:lnSpc>
                          <a:spcPct val="100000"/>
                        </a:lnSpc>
                        <a:spcBef>
                          <a:spcPts val="0"/>
                        </a:spcBef>
                        <a:spcAft>
                          <a:spcPts val="0"/>
                        </a:spcAft>
                        <a:buClr>
                          <a:srgbClr val="000000"/>
                        </a:buClr>
                        <a:buSzPts val="1500"/>
                        <a:buFont typeface="Arial"/>
                        <a:buNone/>
                        <a:tabLst/>
                        <a:defRPr/>
                      </a:pPr>
                      <a:r>
                        <a:rPr lang="en-US" sz="900" b="1" dirty="0">
                          <a:solidFill>
                            <a:srgbClr val="00B050"/>
                          </a:solidFill>
                          <a:latin typeface="Source Sans Pro Light" panose="020B0403030403020204" pitchFamily="34" charset="0"/>
                          <a:ea typeface="Source Sans Pro Light" panose="020B0403030403020204" pitchFamily="34" charset="0"/>
                          <a:sym typeface="Wingdings" panose="05000000000000000000" pitchFamily="2" charset="2"/>
                        </a:rPr>
                        <a:t>  </a:t>
                      </a: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Wingdings" panose="05000000000000000000" pitchFamily="2" charset="2"/>
                        </a:rPr>
                        <a:t>3</a:t>
                      </a: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8% first path</a:t>
                      </a:r>
                      <a:b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br>
                      <a:r>
                        <a:rPr lang="en-US" sz="900" b="1" dirty="0">
                          <a:solidFill>
                            <a:srgbClr val="00B050"/>
                          </a:solidFill>
                          <a:latin typeface="Source Sans Pro Light" panose="020B0403030403020204" pitchFamily="34" charset="0"/>
                          <a:ea typeface="Source Sans Pro Light" panose="020B0403030403020204" pitchFamily="34" charset="0"/>
                          <a:sym typeface="Wingdings" panose="05000000000000000000" pitchFamily="2" charset="2"/>
                        </a:rPr>
                        <a:t>  </a:t>
                      </a:r>
                      <a:r>
                        <a:rPr lang="en-US" sz="900" b="1" i="0" u="none" strike="noStrike" cap="none" dirty="0">
                          <a:solidFill>
                            <a:srgbClr val="00B050"/>
                          </a:solidFill>
                          <a:latin typeface="Source Sans Pro Light" panose="020B0403030403020204" pitchFamily="34" charset="0"/>
                          <a:ea typeface="Source Sans Pro Light" panose="020B0403030403020204" pitchFamily="34" charset="0"/>
                          <a:cs typeface="+mn-cs"/>
                          <a:sym typeface="Arial"/>
                        </a:rPr>
                        <a:t>32% selected</a:t>
                      </a:r>
                    </a:p>
                    <a:p>
                      <a:pPr marL="0" marR="0" lvl="0" algn="l" rtl="0" fontAlgn="b">
                        <a:lnSpc>
                          <a:spcPct val="100000"/>
                        </a:lnSpc>
                        <a:spcBef>
                          <a:spcPts val="0"/>
                        </a:spcBef>
                        <a:spcAft>
                          <a:spcPts val="0"/>
                        </a:spcAft>
                        <a:buClr>
                          <a:srgbClr val="000000"/>
                        </a:buClr>
                        <a:buSzPts val="1500"/>
                        <a:buFont typeface="Arial"/>
                      </a:pPr>
                      <a:endParaRPr lang="en-US" sz="900" b="0" i="0" u="none" strike="noStrike" cap="none" dirty="0">
                        <a:solidFill>
                          <a:schemeClr val="accent5"/>
                        </a:solidFill>
                        <a:latin typeface="Source Sans Pro Light" panose="020B0403030403020204" pitchFamily="34" charset="0"/>
                        <a:ea typeface="Source Sans Pro Light" panose="020B0403030403020204" pitchFamily="34" charset="0"/>
                        <a:cs typeface="+mn-cs"/>
                        <a:sym typeface="Arial"/>
                      </a:endParaRPr>
                    </a:p>
                  </a:txBody>
                  <a:tcPr marL="45720" marR="45720">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147086709"/>
                  </a:ext>
                </a:extLst>
              </a:tr>
            </a:tbl>
          </a:graphicData>
        </a:graphic>
      </p:graphicFrame>
      <p:sp>
        <p:nvSpPr>
          <p:cNvPr id="3" name="Title 2">
            <a:extLst>
              <a:ext uri="{FF2B5EF4-FFF2-40B4-BE49-F238E27FC236}">
                <a16:creationId xmlns:a16="http://schemas.microsoft.com/office/drawing/2014/main" id="{474F2C1C-0D77-47E0-8819-76E1E030FFBE}"/>
              </a:ext>
            </a:extLst>
          </p:cNvPr>
          <p:cNvSpPr>
            <a:spLocks noGrp="1"/>
          </p:cNvSpPr>
          <p:nvPr>
            <p:ph type="title"/>
          </p:nvPr>
        </p:nvSpPr>
        <p:spPr>
          <a:xfrm>
            <a:off x="457194" y="228526"/>
            <a:ext cx="7543800" cy="442353"/>
          </a:xfrm>
        </p:spPr>
        <p:txBody>
          <a:bodyPr/>
          <a:lstStyle/>
          <a:p>
            <a:r>
              <a:rPr lang="en-US" sz="1800" b="1" dirty="0"/>
              <a:t>Caregiver results – Hub traffic comparison</a:t>
            </a:r>
          </a:p>
        </p:txBody>
      </p:sp>
    </p:spTree>
    <p:extLst>
      <p:ext uri="{BB962C8B-B14F-4D97-AF65-F5344CB8AC3E}">
        <p14:creationId xmlns:p14="http://schemas.microsoft.com/office/powerpoint/2010/main" val="2683387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4" y="228600"/>
            <a:ext cx="7543800" cy="376726"/>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1800" b="1" dirty="0"/>
              <a:t>Hypotheses and additional questions</a:t>
            </a:r>
            <a:endParaRPr sz="1800" b="1" dirty="0"/>
          </a:p>
        </p:txBody>
      </p:sp>
      <p:sp>
        <p:nvSpPr>
          <p:cNvPr id="246" name="Google Shape;246;p33"/>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sp>
        <p:nvSpPr>
          <p:cNvPr id="8" name="TextBox 7">
            <a:extLst>
              <a:ext uri="{FF2B5EF4-FFF2-40B4-BE49-F238E27FC236}">
                <a16:creationId xmlns:a16="http://schemas.microsoft.com/office/drawing/2014/main" id="{983C9585-05AC-44F8-8645-8D9DCFABFA25}"/>
              </a:ext>
            </a:extLst>
          </p:cNvPr>
          <p:cNvSpPr txBox="1"/>
          <p:nvPr/>
        </p:nvSpPr>
        <p:spPr>
          <a:xfrm>
            <a:off x="457194" y="858226"/>
            <a:ext cx="1830904" cy="3527056"/>
          </a:xfrm>
          <a:prstGeom prst="rect">
            <a:avLst/>
          </a:prstGeom>
          <a:noFill/>
          <a:ln>
            <a:noFill/>
          </a:ln>
        </p:spPr>
        <p:txBody>
          <a:bodyPr spcFirstLastPara="1" wrap="square" lIns="0" tIns="68575" rIns="68575" bIns="68575" anchor="t" anchorCtr="0">
            <a:noAutofit/>
          </a:bodyPr>
          <a:lstStyle>
            <a:defPPr marR="0" lvl="0" algn="l" rtl="0">
              <a:lnSpc>
                <a:spcPct val="100000"/>
              </a:lnSpc>
              <a:spcBef>
                <a:spcPts val="0"/>
              </a:spcBef>
              <a:spcAft>
                <a:spcPts val="0"/>
              </a:spcAft>
            </a:defPPr>
            <a:lvl1pPr marL="457200" indent="-323850">
              <a:lnSpc>
                <a:spcPct val="115000"/>
              </a:lnSpc>
              <a:buSzPts val="1500"/>
              <a:buFont typeface="Source Sans Pro Light"/>
              <a:buAutoNum type="arabicPeriod"/>
              <a:defRPr sz="1500">
                <a:latin typeface="Source Sans Pro Light"/>
                <a:ea typeface="Source Sans Pro Light"/>
                <a:cs typeface="Source Sans Pro Light"/>
              </a:defRPr>
            </a:lvl1pPr>
          </a:lstStyle>
          <a:p>
            <a:endParaRPr lang="en-US" dirty="0"/>
          </a:p>
        </p:txBody>
      </p:sp>
      <p:graphicFrame>
        <p:nvGraphicFramePr>
          <p:cNvPr id="4" name="Table 4">
            <a:extLst>
              <a:ext uri="{FF2B5EF4-FFF2-40B4-BE49-F238E27FC236}">
                <a16:creationId xmlns:a16="http://schemas.microsoft.com/office/drawing/2014/main" id="{E86F89FB-70EA-45A6-8815-778A2E90AD10}"/>
              </a:ext>
            </a:extLst>
          </p:cNvPr>
          <p:cNvGraphicFramePr>
            <a:graphicFrameLocks noGrp="1"/>
          </p:cNvGraphicFramePr>
          <p:nvPr>
            <p:extLst>
              <p:ext uri="{D42A27DB-BD31-4B8C-83A1-F6EECF244321}">
                <p14:modId xmlns:p14="http://schemas.microsoft.com/office/powerpoint/2010/main" val="417341227"/>
              </p:ext>
            </p:extLst>
          </p:nvPr>
        </p:nvGraphicFramePr>
        <p:xfrm>
          <a:off x="457193" y="761031"/>
          <a:ext cx="8229593" cy="3314829"/>
        </p:xfrm>
        <a:graphic>
          <a:graphicData uri="http://schemas.openxmlformats.org/drawingml/2006/table">
            <a:tbl>
              <a:tblPr firstRow="1" bandRow="1">
                <a:tableStyleId>{5202B0CA-FC54-4496-8BCA-5EF66A818D29}</a:tableStyleId>
              </a:tblPr>
              <a:tblGrid>
                <a:gridCol w="8229593">
                  <a:extLst>
                    <a:ext uri="{9D8B030D-6E8A-4147-A177-3AD203B41FA5}">
                      <a16:colId xmlns:a16="http://schemas.microsoft.com/office/drawing/2014/main" val="2153490572"/>
                    </a:ext>
                  </a:extLst>
                </a:gridCol>
              </a:tblGrid>
              <a:tr h="222969">
                <a:tc>
                  <a:txBody>
                    <a:bodyPr/>
                    <a:lstStyle/>
                    <a:p>
                      <a:r>
                        <a:rPr lang="en-US" sz="900" b="1" dirty="0">
                          <a:solidFill>
                            <a:srgbClr val="FFFFFF"/>
                          </a:solidFill>
                          <a:latin typeface="Source Sans Pro Light" panose="020B0403030403020204" pitchFamily="34" charset="0"/>
                          <a:ea typeface="Source Sans Pro Light" panose="020B0403030403020204" pitchFamily="34" charset="0"/>
                        </a:rPr>
                        <a:t>Hypothesis/question</a:t>
                      </a:r>
                    </a:p>
                  </a:txBody>
                  <a:tcPr/>
                </a:tc>
                <a:extLst>
                  <a:ext uri="{0D108BD9-81ED-4DB2-BD59-A6C34878D82A}">
                    <a16:rowId xmlns:a16="http://schemas.microsoft.com/office/drawing/2014/main" val="1418716597"/>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With a clearer </a:t>
                      </a:r>
                      <a:r>
                        <a:rPr lang="en-US" sz="900" strike="noStrike" dirty="0">
                          <a:solidFill>
                            <a:schemeClr val="accent2"/>
                          </a:solidFill>
                          <a:latin typeface="Source Sans Pro Light" panose="020B0403030403020204" pitchFamily="34" charset="0"/>
                          <a:ea typeface="Source Sans Pro Light" panose="020B0403030403020204" pitchFamily="34" charset="0"/>
                          <a:cs typeface="+mn-cs"/>
                        </a:rPr>
                        <a:t>hub name, f</a:t>
                      </a:r>
                      <a:r>
                        <a:rPr lang="en-US" sz="900" b="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amily members and caregivers will prefer to find information related to exploring and applying for health care for themselves, as well as tasks related to managing their own health benefits, within the “Family and caregiver” benefit hub. </a:t>
                      </a:r>
                    </a:p>
                  </a:txBody>
                  <a:tcPr/>
                </a:tc>
                <a:extLst>
                  <a:ext uri="{0D108BD9-81ED-4DB2-BD59-A6C34878D82A}">
                    <a16:rowId xmlns:a16="http://schemas.microsoft.com/office/drawing/2014/main" val="1049475196"/>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sym typeface="Arial"/>
                        </a:rPr>
                        <a:t>Moving supplemental content out of the “Get benefits” section and grouping information by core benefit offerings will help Veterans and family members more easily find information related to exploring and applying for benefits</a:t>
                      </a:r>
                      <a:endPar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endParaRPr>
                    </a:p>
                  </a:txBody>
                  <a:tcPr/>
                </a:tc>
                <a:extLst>
                  <a:ext uri="{0D108BD9-81ED-4DB2-BD59-A6C34878D82A}">
                    <a16:rowId xmlns:a16="http://schemas.microsoft.com/office/drawing/2014/main" val="320290994"/>
                  </a:ext>
                </a:extLst>
              </a:tr>
              <a:tr h="2229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Participants will look in “Health history” to answer general questions about their health instead of looking to download their entire health record. </a:t>
                      </a:r>
                      <a:endParaRPr lang="en-US" sz="900" strike="noStrike" dirty="0">
                        <a:solidFill>
                          <a:schemeClr val="accent2"/>
                        </a:solidFill>
                        <a:latin typeface="Source Sans Pro Light" panose="020B0403030403020204" pitchFamily="34" charset="0"/>
                        <a:ea typeface="Source Sans Pro Light" panose="020B0403030403020204" pitchFamily="34" charset="0"/>
                      </a:endParaRPr>
                    </a:p>
                  </a:txBody>
                  <a:tcPr/>
                </a:tc>
                <a:extLst>
                  <a:ext uri="{0D108BD9-81ED-4DB2-BD59-A6C34878D82A}">
                    <a16:rowId xmlns:a16="http://schemas.microsoft.com/office/drawing/2014/main" val="3222496410"/>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All Veterans, regardless of their health care enrollment status, will understand that information related to applying for benefits will be within the “Get benefits” area, and information related to managing their benefits will be within the “My health” section.</a:t>
                      </a:r>
                    </a:p>
                  </a:txBody>
                  <a:tcPr/>
                </a:tc>
                <a:extLst>
                  <a:ext uri="{0D108BD9-81ED-4DB2-BD59-A6C34878D82A}">
                    <a16:rowId xmlns:a16="http://schemas.microsoft.com/office/drawing/2014/main" val="859255151"/>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Community care content was exclusively located within “More resources and support” in H2.  How did the performance on this task change?  Where did participants primarily look for this content?</a:t>
                      </a:r>
                    </a:p>
                  </a:txBody>
                  <a:tcPr/>
                </a:tc>
                <a:extLst>
                  <a:ext uri="{0D108BD9-81ED-4DB2-BD59-A6C34878D82A}">
                    <a16:rowId xmlns:a16="http://schemas.microsoft.com/office/drawing/2014/main" val="3546332372"/>
                  </a:ext>
                </a:extLst>
              </a:tr>
              <a:tr h="2229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How often was VADIP selected over core “Types of care” information for the dental task</a:t>
                      </a:r>
                    </a:p>
                  </a:txBody>
                  <a:tcPr/>
                </a:tc>
                <a:extLst>
                  <a:ext uri="{0D108BD9-81ED-4DB2-BD59-A6C34878D82A}">
                    <a16:rowId xmlns:a16="http://schemas.microsoft.com/office/drawing/2014/main" val="1345483590"/>
                  </a:ext>
                </a:extLst>
              </a:tr>
              <a:tr h="2229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Copay bills was split out from travel pay option at the top of the My health section, did this have any impact the success rate of either the copay bill or travel pay task?</a:t>
                      </a:r>
                    </a:p>
                  </a:txBody>
                  <a:tcPr/>
                </a:tc>
                <a:extLst>
                  <a:ext uri="{0D108BD9-81ED-4DB2-BD59-A6C34878D82A}">
                    <a16:rowId xmlns:a16="http://schemas.microsoft.com/office/drawing/2014/main" val="571863820"/>
                  </a:ext>
                </a:extLst>
              </a:tr>
              <a:tr h="2229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Changed “Pharmacy” to “prescriptions” and moved it down in the hierarchy. Ensure no significant detriment to the refill prescriptions task</a:t>
                      </a:r>
                    </a:p>
                  </a:txBody>
                  <a:tcPr/>
                </a:tc>
                <a:extLst>
                  <a:ext uri="{0D108BD9-81ED-4DB2-BD59-A6C34878D82A}">
                    <a16:rowId xmlns:a16="http://schemas.microsoft.com/office/drawing/2014/main" val="1591758382"/>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Did Veterans explore the new “My health benefits” section for tasks related general benefits information – copay rates, eligibility, apply, mental health, dental, community care?</a:t>
                      </a:r>
                    </a:p>
                  </a:txBody>
                  <a:tcPr/>
                </a:tc>
                <a:extLst>
                  <a:ext uri="{0D108BD9-81ED-4DB2-BD59-A6C34878D82A}">
                    <a16:rowId xmlns:a16="http://schemas.microsoft.com/office/drawing/2014/main" val="2179907831"/>
                  </a:ext>
                </a:extLst>
              </a:tr>
              <a:tr h="34302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2"/>
                          </a:solidFill>
                          <a:effectLst/>
                          <a:latin typeface="Source Sans Pro Light" panose="020B0403030403020204" pitchFamily="34" charset="0"/>
                          <a:ea typeface="Source Sans Pro Light" panose="020B0403030403020204" pitchFamily="34" charset="0"/>
                          <a:cs typeface="+mn-cs"/>
                          <a:sym typeface="Arial"/>
                        </a:rPr>
                        <a:t>Did updating the labeling of the service member hub to “Current service members” reduce the amount of times Veterans looked to that hub to complete tasks related getting benefits?</a:t>
                      </a:r>
                    </a:p>
                  </a:txBody>
                  <a:tcPr/>
                </a:tc>
                <a:extLst>
                  <a:ext uri="{0D108BD9-81ED-4DB2-BD59-A6C34878D82A}">
                    <a16:rowId xmlns:a16="http://schemas.microsoft.com/office/drawing/2014/main" val="3789289847"/>
                  </a:ext>
                </a:extLst>
              </a:tr>
            </a:tbl>
          </a:graphicData>
        </a:graphic>
      </p:graphicFrame>
    </p:spTree>
    <p:extLst>
      <p:ext uri="{BB962C8B-B14F-4D97-AF65-F5344CB8AC3E}">
        <p14:creationId xmlns:p14="http://schemas.microsoft.com/office/powerpoint/2010/main" val="353280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Methodology</a:t>
            </a:r>
            <a:endParaRPr sz="2400" b="1" dirty="0"/>
          </a:p>
        </p:txBody>
      </p:sp>
      <p:sp>
        <p:nvSpPr>
          <p:cNvPr id="239" name="Google Shape;239;p32"/>
          <p:cNvSpPr txBox="1"/>
          <p:nvPr/>
        </p:nvSpPr>
        <p:spPr>
          <a:xfrm>
            <a:off x="457194" y="711263"/>
            <a:ext cx="3970026" cy="3771900"/>
          </a:xfrm>
          <a:prstGeom prst="rect">
            <a:avLst/>
          </a:prstGeom>
          <a:noFill/>
          <a:ln>
            <a:noFill/>
          </a:ln>
        </p:spPr>
        <p:txBody>
          <a:bodyPr spcFirstLastPara="1" wrap="square" lIns="0" tIns="68575" rIns="68575" bIns="6857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 dirty="0">
                <a:latin typeface="Source Sans Pro Light"/>
                <a:ea typeface="Source Sans Pro Light"/>
                <a:cs typeface="Source Sans Pro Light"/>
                <a:sym typeface="Source Sans Pro Light"/>
              </a:rPr>
              <a:t>We conducted 2 unmoderated tree tests utilizing Optimal Workshop’s Tree jack tool</a:t>
            </a:r>
          </a:p>
          <a:p>
            <a:pPr marL="285750" lvl="0" indent="-285750" algn="l" rtl="0">
              <a:lnSpc>
                <a:spcPct val="115000"/>
              </a:lnSpc>
              <a:spcBef>
                <a:spcPts val="0"/>
              </a:spcBef>
              <a:spcAft>
                <a:spcPts val="0"/>
              </a:spcAft>
              <a:buFont typeface="Arial" panose="020B0604020202020204" pitchFamily="34" charset="0"/>
              <a:buChar char="•"/>
            </a:pPr>
            <a:r>
              <a:rPr lang="en" dirty="0">
                <a:latin typeface="Source Sans Pro Light"/>
                <a:ea typeface="Source Sans Pro Light"/>
                <a:cs typeface="Source Sans Pro Light"/>
                <a:sym typeface="Source Sans Pro Light"/>
              </a:rPr>
              <a:t>Participants were asked to complete 12 tasks by navigating a menu structure and indicating wher ethey would be able to find the answer</a:t>
            </a:r>
          </a:p>
          <a:p>
            <a:pPr marL="285750" lvl="0" indent="-285750" algn="l" rtl="0">
              <a:lnSpc>
                <a:spcPct val="115000"/>
              </a:lnSpc>
              <a:spcBef>
                <a:spcPts val="0"/>
              </a:spcBef>
              <a:spcAft>
                <a:spcPts val="0"/>
              </a:spcAft>
              <a:buFont typeface="Arial" panose="020B0604020202020204" pitchFamily="34" charset="0"/>
              <a:buChar char="•"/>
            </a:pPr>
            <a:r>
              <a:rPr lang="en" dirty="0">
                <a:latin typeface="Source Sans Pro Light"/>
                <a:ea typeface="Source Sans Pro Light"/>
                <a:cs typeface="Source Sans Pro Light"/>
                <a:sym typeface="Source Sans Pro Light"/>
              </a:rPr>
              <a:t>Of the 12 tasks, 6 tasks were related to learning about or applying for health care benefits, and 6 tasks were related to managing a person’s health care or health care benefit</a:t>
            </a:r>
          </a:p>
          <a:p>
            <a:pPr marL="285750" lvl="0" indent="-285750" algn="l" rtl="0">
              <a:lnSpc>
                <a:spcPct val="115000"/>
              </a:lnSpc>
              <a:spcBef>
                <a:spcPts val="0"/>
              </a:spcBef>
              <a:spcAft>
                <a:spcPts val="0"/>
              </a:spcAft>
              <a:buFont typeface="Arial" panose="020B0604020202020204" pitchFamily="34" charset="0"/>
              <a:buChar char="•"/>
            </a:pPr>
            <a:r>
              <a:rPr lang="en" dirty="0">
                <a:latin typeface="Source Sans Pro Light"/>
                <a:ea typeface="Source Sans Pro Light"/>
                <a:cs typeface="Source Sans Pro Light"/>
                <a:sym typeface="Source Sans Pro Light"/>
              </a:rPr>
              <a:t>Tasks were randomized to avoid bias from learning the tree as the test progressed</a:t>
            </a:r>
          </a:p>
          <a:p>
            <a:pPr marL="285750" lvl="0" indent="-285750" algn="l" rtl="0">
              <a:lnSpc>
                <a:spcPct val="115000"/>
              </a:lnSpc>
              <a:spcBef>
                <a:spcPts val="0"/>
              </a:spcBef>
              <a:spcAft>
                <a:spcPts val="0"/>
              </a:spcAft>
              <a:buFont typeface="Arial" panose="020B0604020202020204" pitchFamily="34" charset="0"/>
              <a:buChar char="•"/>
            </a:pPr>
            <a:r>
              <a:rPr lang="en" dirty="0">
                <a:latin typeface="Source Sans Pro Light"/>
                <a:ea typeface="Source Sans Pro Light"/>
                <a:cs typeface="Source Sans Pro Light"/>
                <a:sym typeface="Source Sans Pro Light"/>
              </a:rPr>
              <a:t>Participants were allowed to skip tasks to allow if needed, however participants that skipped 100% of the tasks were excluded from results </a:t>
            </a:r>
          </a:p>
          <a:p>
            <a:pPr marL="285750" lvl="0" indent="-285750" algn="l" rtl="0">
              <a:lnSpc>
                <a:spcPct val="115000"/>
              </a:lnSpc>
              <a:spcBef>
                <a:spcPts val="0"/>
              </a:spcBef>
              <a:spcAft>
                <a:spcPts val="0"/>
              </a:spcAft>
              <a:buFontTx/>
              <a:buChar char="-"/>
            </a:pPr>
            <a:endParaRPr lang="en" dirty="0">
              <a:latin typeface="Source Sans Pro Light"/>
              <a:ea typeface="Source Sans Pro Light"/>
              <a:cs typeface="Source Sans Pro Light"/>
              <a:sym typeface="Source Sans Pro Light"/>
            </a:endParaRPr>
          </a:p>
          <a:p>
            <a:pPr marL="285750" lvl="0" indent="-285750" algn="l" rtl="0">
              <a:lnSpc>
                <a:spcPct val="115000"/>
              </a:lnSpc>
              <a:spcBef>
                <a:spcPts val="0"/>
              </a:spcBef>
              <a:spcAft>
                <a:spcPts val="0"/>
              </a:spcAft>
              <a:buFont typeface="Arial" panose="020B0604020202020204" pitchFamily="34" charset="0"/>
              <a:buChar char="•"/>
            </a:pPr>
            <a:endParaRPr dirty="0">
              <a:latin typeface="Source Sans Pro Light"/>
              <a:ea typeface="Source Sans Pro Light"/>
              <a:cs typeface="Source Sans Pro Light"/>
              <a:sym typeface="Source Sans Pro Light"/>
            </a:endParaRPr>
          </a:p>
        </p:txBody>
      </p:sp>
      <p:pic>
        <p:nvPicPr>
          <p:cNvPr id="6" name="Picture 5">
            <a:extLst>
              <a:ext uri="{FF2B5EF4-FFF2-40B4-BE49-F238E27FC236}">
                <a16:creationId xmlns:a16="http://schemas.microsoft.com/office/drawing/2014/main" id="{151FB0CF-6C58-4517-821C-7AD90D560A8F}"/>
              </a:ext>
            </a:extLst>
          </p:cNvPr>
          <p:cNvPicPr>
            <a:picLocks noChangeAspect="1"/>
          </p:cNvPicPr>
          <p:nvPr/>
        </p:nvPicPr>
        <p:blipFill>
          <a:blip r:embed="rId4"/>
          <a:stretch>
            <a:fillRect/>
          </a:stretch>
        </p:blipFill>
        <p:spPr>
          <a:xfrm>
            <a:off x="4907542" y="1099883"/>
            <a:ext cx="3984203" cy="3383280"/>
          </a:xfrm>
          <a:prstGeom prst="rect">
            <a:avLst/>
          </a:prstGeom>
        </p:spPr>
      </p:pic>
      <p:sp>
        <p:nvSpPr>
          <p:cNvPr id="14" name="TextBox 13">
            <a:extLst>
              <a:ext uri="{FF2B5EF4-FFF2-40B4-BE49-F238E27FC236}">
                <a16:creationId xmlns:a16="http://schemas.microsoft.com/office/drawing/2014/main" id="{A8D8BC4C-52CE-4A75-9952-222AF7684939}"/>
              </a:ext>
            </a:extLst>
          </p:cNvPr>
          <p:cNvSpPr txBox="1"/>
          <p:nvPr/>
        </p:nvSpPr>
        <p:spPr>
          <a:xfrm>
            <a:off x="4907542" y="704411"/>
            <a:ext cx="3984203" cy="307777"/>
          </a:xfrm>
          <a:prstGeom prst="rect">
            <a:avLst/>
          </a:prstGeom>
          <a:noFill/>
        </p:spPr>
        <p:txBody>
          <a:bodyPr wrap="square">
            <a:spAutoFit/>
          </a:bodyPr>
          <a:lstStyle/>
          <a:p>
            <a:r>
              <a:rPr lang="en" b="1" dirty="0">
                <a:latin typeface="Source Sans Pro Light"/>
                <a:ea typeface="Source Sans Pro Light"/>
                <a:cs typeface="Source Sans Pro Light"/>
                <a:sym typeface="Source Sans Pro Light"/>
              </a:rPr>
              <a:t>Example tree test task</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Participants</a:t>
            </a:r>
            <a:endParaRPr sz="2400" b="1" dirty="0"/>
          </a:p>
        </p:txBody>
      </p:sp>
      <p:sp>
        <p:nvSpPr>
          <p:cNvPr id="239" name="Google Shape;239;p32"/>
          <p:cNvSpPr txBox="1"/>
          <p:nvPr/>
        </p:nvSpPr>
        <p:spPr>
          <a:xfrm>
            <a:off x="457200" y="769620"/>
            <a:ext cx="3916680" cy="2065020"/>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b="1" dirty="0">
                <a:latin typeface="Source Sans Pro Light"/>
                <a:ea typeface="Source Sans Pro Light"/>
                <a:cs typeface="Source Sans Pro Light"/>
                <a:sym typeface="Source Sans Pro Light"/>
              </a:rPr>
              <a:t>Veterans </a:t>
            </a:r>
          </a:p>
          <a:p>
            <a:pPr marL="0" lvl="0" indent="0" algn="l" rtl="0">
              <a:lnSpc>
                <a:spcPct val="115000"/>
              </a:lnSpc>
              <a:spcBef>
                <a:spcPts val="0"/>
              </a:spcBef>
              <a:spcAft>
                <a:spcPts val="0"/>
              </a:spcAft>
              <a:buNone/>
            </a:pPr>
            <a:r>
              <a:rPr lang="en" b="1" dirty="0">
                <a:latin typeface="Source Sans Pro Light"/>
                <a:ea typeface="Source Sans Pro Light"/>
                <a:cs typeface="Source Sans Pro Light"/>
                <a:sym typeface="Source Sans Pro Light"/>
              </a:rPr>
              <a:t>6 cohorts for 48 completions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3 cohorts enrolled in VA health care (26)</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3 cohorts not enrolled in VA health care (22) </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86 attempted,  33 abandons, 5 removed</a:t>
            </a:r>
          </a:p>
          <a:p>
            <a:pPr marL="285750" lvl="0" indent="-285750" algn="l" rtl="0">
              <a:lnSpc>
                <a:spcPct val="115000"/>
              </a:lnSpc>
              <a:spcBef>
                <a:spcPts val="0"/>
              </a:spcBef>
              <a:spcAft>
                <a:spcPts val="0"/>
              </a:spcAft>
              <a:buFontTx/>
              <a:buChar char="-"/>
            </a:pPr>
            <a:endParaRPr lang="en" dirty="0">
              <a:latin typeface="Source Sans Pro Light"/>
              <a:ea typeface="Source Sans Pro Light"/>
              <a:cs typeface="Source Sans Pro Light"/>
              <a:sym typeface="Source Sans Pro Light"/>
            </a:endParaRPr>
          </a:p>
          <a:p>
            <a:pPr lvl="0" algn="l" rtl="0">
              <a:lnSpc>
                <a:spcPct val="115000"/>
              </a:lnSpc>
              <a:spcBef>
                <a:spcPts val="0"/>
              </a:spcBef>
              <a:spcAft>
                <a:spcPts val="0"/>
              </a:spcAft>
            </a:pPr>
            <a:endParaRPr dirty="0">
              <a:latin typeface="Source Sans Pro Light"/>
              <a:ea typeface="Source Sans Pro Light"/>
              <a:cs typeface="Source Sans Pro Light"/>
              <a:sym typeface="Source Sans Pro Light"/>
            </a:endParaRPr>
          </a:p>
        </p:txBody>
      </p:sp>
      <p:sp>
        <p:nvSpPr>
          <p:cNvPr id="8" name="Google Shape;239;p32">
            <a:extLst>
              <a:ext uri="{FF2B5EF4-FFF2-40B4-BE49-F238E27FC236}">
                <a16:creationId xmlns:a16="http://schemas.microsoft.com/office/drawing/2014/main" id="{67445305-F64B-4180-ABAA-4BD9866AC2C7}"/>
              </a:ext>
            </a:extLst>
          </p:cNvPr>
          <p:cNvSpPr txBox="1"/>
          <p:nvPr/>
        </p:nvSpPr>
        <p:spPr>
          <a:xfrm>
            <a:off x="4770107" y="769620"/>
            <a:ext cx="3916680" cy="2065020"/>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b="1" dirty="0">
                <a:latin typeface="Source Sans Pro Light"/>
                <a:ea typeface="Source Sans Pro Light"/>
                <a:cs typeface="Source Sans Pro Light"/>
                <a:sym typeface="Source Sans Pro Light"/>
              </a:rPr>
              <a:t>Family/caregivers </a:t>
            </a:r>
            <a:endParaRPr lang="en" dirty="0">
              <a:latin typeface="Source Sans Pro Light"/>
              <a:ea typeface="Source Sans Pro Light"/>
              <a:cs typeface="Source Sans Pro Light"/>
              <a:sym typeface="Source Sans Pro Light"/>
            </a:endParaRPr>
          </a:p>
          <a:p>
            <a:pPr marL="0" lvl="0" indent="0" algn="l" rtl="0">
              <a:lnSpc>
                <a:spcPct val="115000"/>
              </a:lnSpc>
              <a:spcBef>
                <a:spcPts val="0"/>
              </a:spcBef>
              <a:spcAft>
                <a:spcPts val="0"/>
              </a:spcAft>
              <a:buNone/>
            </a:pPr>
            <a:r>
              <a:rPr lang="en" b="1" dirty="0">
                <a:latin typeface="Source Sans Pro Light"/>
                <a:ea typeface="Source Sans Pro Light"/>
                <a:cs typeface="Source Sans Pro Light"/>
                <a:sym typeface="Source Sans Pro Light"/>
              </a:rPr>
              <a:t>6 cohorts for 37 completions</a:t>
            </a:r>
          </a:p>
          <a:p>
            <a:pPr marL="285750" indent="-285750">
              <a:lnSpc>
                <a:spcPct val="115000"/>
              </a:lnSpc>
              <a:buFontTx/>
              <a:buChar char="-"/>
            </a:pPr>
            <a:r>
              <a:rPr lang="en" dirty="0">
                <a:latin typeface="Source Sans Pro Light"/>
                <a:ea typeface="Source Sans Pro Light"/>
                <a:sym typeface="Source Sans Pro Light"/>
              </a:rPr>
              <a:t>3 cohorts have used MHV in past 12 months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3 cohorts have not used MHV in past 12 months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52 attempted, 12 abandons, 3 removed</a:t>
            </a:r>
            <a:endParaRPr dirty="0">
              <a:latin typeface="Source Sans Pro Light"/>
              <a:ea typeface="Source Sans Pro Light"/>
              <a:cs typeface="Source Sans Pro Light"/>
              <a:sym typeface="Source Sans Pro Light"/>
            </a:endParaRPr>
          </a:p>
        </p:txBody>
      </p:sp>
      <p:sp>
        <p:nvSpPr>
          <p:cNvPr id="10" name="TextBox 9">
            <a:extLst>
              <a:ext uri="{FF2B5EF4-FFF2-40B4-BE49-F238E27FC236}">
                <a16:creationId xmlns:a16="http://schemas.microsoft.com/office/drawing/2014/main" id="{734F1C64-88B4-4CE8-8D32-EB79F1C55C94}"/>
              </a:ext>
            </a:extLst>
          </p:cNvPr>
          <p:cNvSpPr txBox="1"/>
          <p:nvPr/>
        </p:nvSpPr>
        <p:spPr>
          <a:xfrm>
            <a:off x="457194" y="2834640"/>
            <a:ext cx="8229593" cy="1315938"/>
          </a:xfrm>
          <a:prstGeom prst="rect">
            <a:avLst/>
          </a:prstGeom>
          <a:noFill/>
        </p:spPr>
        <p:txBody>
          <a:bodyPr wrap="square">
            <a:spAutoFit/>
          </a:bodyPr>
          <a:lstStyle/>
          <a:p>
            <a:pPr lvl="0" algn="l" rtl="0">
              <a:lnSpc>
                <a:spcPct val="115000"/>
              </a:lnSpc>
              <a:spcBef>
                <a:spcPts val="0"/>
              </a:spcBef>
              <a:spcAft>
                <a:spcPts val="0"/>
              </a:spcAft>
            </a:pPr>
            <a:r>
              <a:rPr lang="en" b="1" dirty="0">
                <a:latin typeface="Source Sans Pro Light"/>
                <a:ea typeface="Source Sans Pro Light"/>
                <a:cs typeface="Source Sans Pro Light"/>
                <a:sym typeface="Source Sans Pro Light"/>
              </a:rPr>
              <a:t>Demographics requested</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Participants recruited represented a diverse sample of Veterans composed of varying ages, races, genders, geographical locations, education levels, and cognitive abilities.</a:t>
            </a:r>
          </a:p>
          <a:p>
            <a:pPr marL="285750" lvl="0" indent="-285750" algn="l" rtl="0">
              <a:lnSpc>
                <a:spcPct val="115000"/>
              </a:lnSpc>
              <a:spcBef>
                <a:spcPts val="0"/>
              </a:spcBef>
              <a:spcAft>
                <a:spcPts val="0"/>
              </a:spcAft>
              <a:buFontTx/>
              <a:buChar char="-"/>
            </a:pPr>
            <a:r>
              <a:rPr lang="en" dirty="0">
                <a:latin typeface="Source Sans Pro Light"/>
                <a:ea typeface="Source Sans Pro Light"/>
                <a:cs typeface="Source Sans Pro Light"/>
                <a:sym typeface="Source Sans Pro Light"/>
              </a:rPr>
              <a:t>Optimal workshop does not support assistive technology, so this test did not include participants that utilize screen readers or other assitive tech.</a:t>
            </a:r>
          </a:p>
        </p:txBody>
      </p:sp>
    </p:spTree>
    <p:extLst>
      <p:ext uri="{BB962C8B-B14F-4D97-AF65-F5344CB8AC3E}">
        <p14:creationId xmlns:p14="http://schemas.microsoft.com/office/powerpoint/2010/main" val="359917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Menu items/tasks evaluated</a:t>
            </a:r>
            <a:endParaRPr sz="2400" b="1" dirty="0"/>
          </a:p>
        </p:txBody>
      </p:sp>
      <p:sp>
        <p:nvSpPr>
          <p:cNvPr id="239" name="Google Shape;239;p32"/>
          <p:cNvSpPr txBox="1"/>
          <p:nvPr/>
        </p:nvSpPr>
        <p:spPr>
          <a:xfrm>
            <a:off x="496065" y="1485900"/>
            <a:ext cx="3916680" cy="2773680"/>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“Get benefits” tasks</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Veteran eligibility and family eligibility</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Veteran apply </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Mental health</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Dental care</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Copay rates</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Community care</a:t>
            </a:r>
          </a:p>
          <a:p>
            <a:pPr marL="285750" lvl="0" indent="-285750" algn="l" rtl="0">
              <a:lnSpc>
                <a:spcPct val="115000"/>
              </a:lnSpc>
              <a:spcBef>
                <a:spcPts val="0"/>
              </a:spcBef>
              <a:spcAft>
                <a:spcPts val="0"/>
              </a:spcAft>
              <a:buFontTx/>
              <a:buChar char="-"/>
            </a:pPr>
            <a:endParaRPr lang="en" sz="1600" dirty="0">
              <a:latin typeface="Source Sans Pro Light"/>
              <a:ea typeface="Source Sans Pro Light"/>
              <a:cs typeface="Source Sans Pro Light"/>
              <a:sym typeface="Source Sans Pro Light"/>
            </a:endParaRPr>
          </a:p>
          <a:p>
            <a:pPr lvl="0" algn="l" rtl="0">
              <a:lnSpc>
                <a:spcPct val="115000"/>
              </a:lnSpc>
              <a:spcBef>
                <a:spcPts val="0"/>
              </a:spcBef>
              <a:spcAft>
                <a:spcPts val="0"/>
              </a:spcAft>
            </a:pPr>
            <a:endParaRPr sz="1600" dirty="0">
              <a:latin typeface="Source Sans Pro Light"/>
              <a:ea typeface="Source Sans Pro Light"/>
              <a:cs typeface="Source Sans Pro Light"/>
              <a:sym typeface="Source Sans Pro Light"/>
            </a:endParaRPr>
          </a:p>
        </p:txBody>
      </p:sp>
      <p:sp>
        <p:nvSpPr>
          <p:cNvPr id="8" name="Google Shape;239;p32">
            <a:extLst>
              <a:ext uri="{FF2B5EF4-FFF2-40B4-BE49-F238E27FC236}">
                <a16:creationId xmlns:a16="http://schemas.microsoft.com/office/drawing/2014/main" id="{67445305-F64B-4180-ABAA-4BD9866AC2C7}"/>
              </a:ext>
            </a:extLst>
          </p:cNvPr>
          <p:cNvSpPr txBox="1"/>
          <p:nvPr/>
        </p:nvSpPr>
        <p:spPr>
          <a:xfrm>
            <a:off x="4808972" y="1485900"/>
            <a:ext cx="3916680" cy="2773680"/>
          </a:xfrm>
          <a:prstGeom prst="rect">
            <a:avLst/>
          </a:prstGeom>
          <a:noFill/>
          <a:ln>
            <a:noFill/>
          </a:ln>
        </p:spPr>
        <p:txBody>
          <a:bodyPr spcFirstLastPara="1" wrap="square" lIns="0" tIns="68575" rIns="68575" bIns="68575" anchor="t" anchorCtr="0">
            <a:noAutofit/>
          </a:bodyPr>
          <a:lstStyle/>
          <a:p>
            <a:pPr marL="0" lvl="0" indent="0" algn="l" rtl="0">
              <a:lnSpc>
                <a:spcPct val="115000"/>
              </a:lnSpc>
              <a:spcBef>
                <a:spcPts val="0"/>
              </a:spcBef>
              <a:spcAft>
                <a:spcPts val="0"/>
              </a:spcAft>
              <a:buNone/>
            </a:pPr>
            <a:r>
              <a:rPr lang="en" sz="1600" b="1" dirty="0">
                <a:latin typeface="Source Sans Pro Light"/>
                <a:ea typeface="Source Sans Pro Light"/>
                <a:cs typeface="Source Sans Pro Light"/>
                <a:sym typeface="Source Sans Pro Light"/>
              </a:rPr>
              <a:t>“Manage benefits” tasks</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Share medical records </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Pay copay bills</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Refill prescriptions</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Schedule appointment</a:t>
            </a:r>
          </a:p>
          <a:p>
            <a:pPr marL="285750" lvl="0" indent="-285750" algn="l" rtl="0">
              <a:lnSpc>
                <a:spcPct val="115000"/>
              </a:lnSpc>
              <a:spcBef>
                <a:spcPts val="0"/>
              </a:spcBef>
              <a:spcAft>
                <a:spcPts val="0"/>
              </a:spcAft>
              <a:buFontTx/>
              <a:buChar char="-"/>
            </a:pPr>
            <a:r>
              <a:rPr lang="en-US" sz="1600" dirty="0">
                <a:latin typeface="Source Sans Pro Light"/>
                <a:ea typeface="Source Sans Pro Light"/>
                <a:cs typeface="Source Sans Pro Light"/>
                <a:sym typeface="Source Sans Pro Light"/>
              </a:rPr>
              <a:t>C</a:t>
            </a:r>
            <a:r>
              <a:rPr lang="en" sz="1600" dirty="0">
                <a:latin typeface="Source Sans Pro Light"/>
                <a:ea typeface="Source Sans Pro Light"/>
                <a:cs typeface="Source Sans Pro Light"/>
                <a:sym typeface="Source Sans Pro Light"/>
              </a:rPr>
              <a:t>heck lab test</a:t>
            </a:r>
          </a:p>
          <a:p>
            <a:pPr marL="285750" lvl="0" indent="-285750" algn="l" rtl="0">
              <a:lnSpc>
                <a:spcPct val="115000"/>
              </a:lnSpc>
              <a:spcBef>
                <a:spcPts val="0"/>
              </a:spcBef>
              <a:spcAft>
                <a:spcPts val="0"/>
              </a:spcAft>
              <a:buFontTx/>
              <a:buChar char="-"/>
            </a:pPr>
            <a:r>
              <a:rPr lang="en" sz="1600" dirty="0">
                <a:latin typeface="Source Sans Pro Light"/>
                <a:ea typeface="Source Sans Pro Light"/>
                <a:cs typeface="Source Sans Pro Light"/>
                <a:sym typeface="Source Sans Pro Light"/>
              </a:rPr>
              <a:t>Request travel reimbursement</a:t>
            </a:r>
            <a:endParaRPr sz="1600" dirty="0">
              <a:latin typeface="Source Sans Pro Light"/>
              <a:ea typeface="Source Sans Pro Light"/>
              <a:cs typeface="Source Sans Pro Light"/>
              <a:sym typeface="Source Sans Pro Light"/>
            </a:endParaRPr>
          </a:p>
        </p:txBody>
      </p:sp>
      <p:sp>
        <p:nvSpPr>
          <p:cNvPr id="10" name="TextBox 9">
            <a:extLst>
              <a:ext uri="{FF2B5EF4-FFF2-40B4-BE49-F238E27FC236}">
                <a16:creationId xmlns:a16="http://schemas.microsoft.com/office/drawing/2014/main" id="{734F1C64-88B4-4CE8-8D32-EB79F1C55C94}"/>
              </a:ext>
            </a:extLst>
          </p:cNvPr>
          <p:cNvSpPr txBox="1"/>
          <p:nvPr/>
        </p:nvSpPr>
        <p:spPr>
          <a:xfrm>
            <a:off x="457194" y="797303"/>
            <a:ext cx="8229593" cy="641329"/>
          </a:xfrm>
          <a:prstGeom prst="rect">
            <a:avLst/>
          </a:prstGeom>
          <a:noFill/>
        </p:spPr>
        <p:txBody>
          <a:bodyPr wrap="square">
            <a:spAutoFit/>
          </a:bodyPr>
          <a:lstStyle/>
          <a:p>
            <a:pPr lvl="0" algn="l" rtl="0">
              <a:lnSpc>
                <a:spcPct val="115000"/>
              </a:lnSpc>
              <a:spcBef>
                <a:spcPts val="0"/>
              </a:spcBef>
              <a:spcAft>
                <a:spcPts val="0"/>
              </a:spcAft>
            </a:pPr>
            <a:r>
              <a:rPr lang="en" sz="1600" dirty="0">
                <a:latin typeface="Source Sans Pro Light"/>
                <a:ea typeface="Source Sans Pro Light"/>
                <a:cs typeface="Source Sans Pro Light"/>
                <a:sym typeface="Source Sans Pro Light"/>
              </a:rPr>
              <a:t>Tasks were chosen to represent a mix of key items to the experience as well frequently accessed topics and tools.  </a:t>
            </a:r>
          </a:p>
        </p:txBody>
      </p:sp>
    </p:spTree>
    <p:extLst>
      <p:ext uri="{BB962C8B-B14F-4D97-AF65-F5344CB8AC3E}">
        <p14:creationId xmlns:p14="http://schemas.microsoft.com/office/powerpoint/2010/main" val="131162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Key changes to the IA from previous tests</a:t>
            </a:r>
            <a:endParaRPr sz="2400" b="1" dirty="0"/>
          </a:p>
        </p:txBody>
      </p:sp>
      <p:sp>
        <p:nvSpPr>
          <p:cNvPr id="239" name="Google Shape;239;p32"/>
          <p:cNvSpPr txBox="1"/>
          <p:nvPr/>
        </p:nvSpPr>
        <p:spPr>
          <a:xfrm>
            <a:off x="457200" y="914399"/>
            <a:ext cx="8229600" cy="3813545"/>
          </a:xfrm>
          <a:prstGeom prst="rect">
            <a:avLst/>
          </a:prstGeom>
          <a:noFill/>
          <a:ln>
            <a:noFill/>
          </a:ln>
        </p:spPr>
        <p:txBody>
          <a:bodyPr spcFirstLastPara="1" wrap="square" lIns="0" tIns="68575" rIns="68575" bIns="68575" anchor="t" anchorCtr="0">
            <a:noAutofit/>
          </a:bodyPr>
          <a:lstStyle/>
          <a:p>
            <a:pPr marL="171450" marR="0" lvl="0" indent="-1714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US" sz="1200" b="0" i="0" u="none" cap="none" dirty="0">
                <a:solidFill>
                  <a:schemeClr val="accent2"/>
                </a:solidFill>
                <a:effectLst/>
                <a:latin typeface="Source Sans Pro Light" panose="020B0403030403020204" pitchFamily="34" charset="0"/>
                <a:ea typeface="Source Sans Pro Light" panose="020B0403030403020204" pitchFamily="34" charset="0"/>
                <a:sym typeface="Arial"/>
              </a:rPr>
              <a:t>Streamlined the health care benefit hub:  </a:t>
            </a:r>
          </a:p>
          <a:p>
            <a:pPr marL="365760" marR="0" lvl="0" indent="-1714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US" sz="1200" b="0" i="0" u="none" cap="none" dirty="0">
                <a:solidFill>
                  <a:schemeClr val="accent2"/>
                </a:solidFill>
                <a:effectLst/>
                <a:latin typeface="Source Sans Pro Light" panose="020B0403030403020204" pitchFamily="34" charset="0"/>
                <a:ea typeface="Source Sans Pro Light" panose="020B0403030403020204" pitchFamily="34" charset="0"/>
                <a:sym typeface="Arial"/>
              </a:rPr>
              <a:t>Moved supplemental content out of the “Get benefits” section and grouped options by core benefit offering</a:t>
            </a:r>
            <a:r>
              <a:rPr lang="en-US" sz="1200" dirty="0">
                <a:solidFill>
                  <a:schemeClr val="accent2"/>
                </a:solidFill>
                <a:latin typeface="Source Sans Pro Light" panose="020B0403030403020204" pitchFamily="34" charset="0"/>
                <a:ea typeface="Source Sans Pro Light" panose="020B0403030403020204" pitchFamily="34" charset="0"/>
                <a:cs typeface="+mn-cs"/>
              </a:rPr>
              <a:t> – i.e. Veteran health care, Dental insurance, Mental health care, Foreign medical, Family health care</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cs typeface="+mn-cs"/>
              </a:rPr>
              <a:t>Revised the “More resources” section to a curated list of the top 10 resources and a link to see all resources – all would go to R&amp;S</a:t>
            </a:r>
          </a:p>
          <a:p>
            <a:pPr marL="171450" marR="0" lvl="0" indent="-1714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US" sz="1200" dirty="0">
                <a:solidFill>
                  <a:schemeClr val="accent2"/>
                </a:solidFill>
                <a:latin typeface="Source Sans Pro Light" panose="020B0403030403020204" pitchFamily="34" charset="0"/>
                <a:ea typeface="Source Sans Pro Light" panose="020B0403030403020204" pitchFamily="34" charset="0"/>
                <a:cs typeface="+mn-cs"/>
              </a:rPr>
              <a:t>My health top level option label and order changes:  </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rPr>
              <a:t>Re-ordered the top level of My health based on assumed priority and frequency of use</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rPr>
              <a:t>Changed the label of “Pharmacy” to “Prescriptions”</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rPr>
              <a:t>Split travel reimbursement out from copay bills into separate top level menu options</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rPr>
              <a:t>Split detailed health record content out from medical records and their own top level menu options</a:t>
            </a:r>
          </a:p>
          <a:p>
            <a:pPr marL="365760" indent="-171450">
              <a:lnSpc>
                <a:spcPct val="150000"/>
              </a:lnSpc>
              <a:buFont typeface="Arial" panose="020B0604020202020204" pitchFamily="34" charset="0"/>
              <a:buChar char="•"/>
              <a:defRPr/>
            </a:pPr>
            <a:r>
              <a:rPr lang="en-US" sz="1200" dirty="0">
                <a:solidFill>
                  <a:schemeClr val="accent2"/>
                </a:solidFill>
                <a:latin typeface="Source Sans Pro Light" panose="020B0403030403020204" pitchFamily="34" charset="0"/>
                <a:ea typeface="Source Sans Pro Light" panose="020B0403030403020204" pitchFamily="34" charset="0"/>
              </a:rPr>
              <a:t>Reintroduced a “My health care” section within My health to for general benefit tasks and cross-linked key benefit content</a:t>
            </a:r>
          </a:p>
          <a:p>
            <a:pPr marL="171450" marR="0" lvl="0" indent="-1714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lang="en-US" sz="1200" dirty="0">
                <a:solidFill>
                  <a:schemeClr val="accent2"/>
                </a:solidFill>
                <a:latin typeface="Source Sans Pro Light" panose="020B0403030403020204" pitchFamily="34" charset="0"/>
                <a:ea typeface="Source Sans Pro Light" panose="020B0403030403020204" pitchFamily="34" charset="0"/>
                <a:cs typeface="+mn-cs"/>
              </a:rPr>
              <a:t>Renamed the service member benefit hub and family member benefits hub to “Current service members” and “Family and caregivers” respectively</a:t>
            </a:r>
          </a:p>
          <a:p>
            <a:pPr marL="171450" marR="0" lvl="0" indent="-171450" algn="l" defTabSz="914400" rtl="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endParaRPr lang="en-US" sz="1200" dirty="0">
              <a:solidFill>
                <a:schemeClr val="accent2"/>
              </a:solidFill>
              <a:latin typeface="Source Sans Pro Light" panose="020B0403030403020204" pitchFamily="34" charset="0"/>
              <a:ea typeface="Source Sans Pro Light" panose="020B0403030403020204" pitchFamily="34" charset="0"/>
              <a:cs typeface="+mn-cs"/>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lang="en-US" sz="1200" b="0" i="0" u="none" cap="none" dirty="0">
              <a:solidFill>
                <a:schemeClr val="accent2"/>
              </a:solidFill>
              <a:effectLst/>
              <a:latin typeface="Source Sans Pro Light" panose="020B0403030403020204" pitchFamily="34" charset="0"/>
              <a:ea typeface="Source Sans Pro Light" panose="020B0403030403020204" pitchFamily="34" charset="0"/>
              <a:sym typeface="Arial"/>
            </a:endParaRPr>
          </a:p>
        </p:txBody>
      </p:sp>
    </p:spTree>
    <p:extLst>
      <p:ext uri="{BB962C8B-B14F-4D97-AF65-F5344CB8AC3E}">
        <p14:creationId xmlns:p14="http://schemas.microsoft.com/office/powerpoint/2010/main" val="295495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37" name="Google Shape;237;p32"/>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Common metrics in tree tests</a:t>
            </a:r>
            <a:endParaRPr sz="2400" b="1" dirty="0"/>
          </a:p>
        </p:txBody>
      </p:sp>
      <p:sp>
        <p:nvSpPr>
          <p:cNvPr id="239" name="Google Shape;239;p32"/>
          <p:cNvSpPr txBox="1"/>
          <p:nvPr/>
        </p:nvSpPr>
        <p:spPr>
          <a:xfrm>
            <a:off x="457200" y="869318"/>
            <a:ext cx="8229600" cy="3546698"/>
          </a:xfrm>
          <a:prstGeom prst="rect">
            <a:avLst/>
          </a:prstGeom>
          <a:noFill/>
          <a:ln>
            <a:noFill/>
          </a:ln>
        </p:spPr>
        <p:txBody>
          <a:bodyPr spcFirstLastPara="1" wrap="square" lIns="0" tIns="68575" rIns="68575" bIns="68575" anchor="t" anchorCtr="0">
            <a:noAutofit/>
          </a:bodyPr>
          <a:lstStyle/>
          <a:p>
            <a:pPr marL="0" indent="0">
              <a:lnSpc>
                <a:spcPct val="120000"/>
              </a:lnSpc>
              <a:buNone/>
            </a:pPr>
            <a:r>
              <a:rPr lang="en-US" sz="1100" b="1" dirty="0">
                <a:solidFill>
                  <a:schemeClr val="accent2"/>
                </a:solidFill>
                <a:latin typeface="Source Sans Pro Light" panose="020B0403030403020204" pitchFamily="34" charset="0"/>
                <a:ea typeface="Source Sans Pro Light" panose="020B0403030403020204" pitchFamily="34" charset="0"/>
                <a:cs typeface="+mn-cs"/>
              </a:rPr>
              <a:t>Success rate: </a:t>
            </a:r>
            <a:r>
              <a:rPr lang="en-US" sz="1100" dirty="0">
                <a:solidFill>
                  <a:schemeClr val="accent2"/>
                </a:solidFill>
                <a:latin typeface="Source Sans Pro Light" panose="020B0403030403020204" pitchFamily="34" charset="0"/>
                <a:ea typeface="Source Sans Pro Light" panose="020B0403030403020204" pitchFamily="34" charset="0"/>
                <a:cs typeface="+mn-cs"/>
              </a:rPr>
              <a:t>The percent of participants that selected the correct answer, regardless of how they got there.  </a:t>
            </a:r>
          </a:p>
          <a:p>
            <a:pPr marL="0" indent="0">
              <a:lnSpc>
                <a:spcPct val="120000"/>
              </a:lnSpc>
              <a:buNone/>
            </a:pPr>
            <a:br>
              <a:rPr lang="en-US" sz="1100" dirty="0">
                <a:solidFill>
                  <a:schemeClr val="accent2"/>
                </a:solidFill>
                <a:latin typeface="Source Sans Pro Light" panose="020B0403030403020204" pitchFamily="34" charset="0"/>
                <a:ea typeface="Source Sans Pro Light" panose="020B0403030403020204" pitchFamily="34" charset="0"/>
                <a:cs typeface="+mn-cs"/>
              </a:rPr>
            </a:br>
            <a:r>
              <a:rPr lang="en-US" sz="1100" b="1" dirty="0">
                <a:solidFill>
                  <a:schemeClr val="accent2"/>
                </a:solidFill>
                <a:latin typeface="Source Sans Pro Light" panose="020B0403030403020204" pitchFamily="34" charset="0"/>
                <a:ea typeface="Source Sans Pro Light" panose="020B0403030403020204" pitchFamily="34" charset="0"/>
                <a:cs typeface="+mn-cs"/>
              </a:rPr>
              <a:t>Directness: </a:t>
            </a:r>
            <a:r>
              <a:rPr lang="en-US" sz="1100" dirty="0">
                <a:solidFill>
                  <a:schemeClr val="accent2"/>
                </a:solidFill>
                <a:latin typeface="Source Sans Pro Light" panose="020B0403030403020204" pitchFamily="34" charset="0"/>
                <a:ea typeface="Source Sans Pro Light" panose="020B0403030403020204" pitchFamily="34" charset="0"/>
                <a:cs typeface="+mn-cs"/>
              </a:rPr>
              <a:t>The percent of participants that went directly to an answer without backtracking, regardless if the answer was right or wrong</a:t>
            </a:r>
          </a:p>
          <a:p>
            <a:pPr>
              <a:lnSpc>
                <a:spcPct val="120000"/>
              </a:lnSpc>
            </a:pPr>
            <a:endParaRPr lang="en-US" sz="1100" dirty="0">
              <a:solidFill>
                <a:schemeClr val="accent2"/>
              </a:solidFill>
              <a:latin typeface="Source Sans Pro Light" panose="020B0403030403020204" pitchFamily="34" charset="0"/>
              <a:ea typeface="Source Sans Pro Light" panose="020B0403030403020204" pitchFamily="34" charset="0"/>
              <a:cs typeface="+mn-cs"/>
            </a:endParaRPr>
          </a:p>
          <a:p>
            <a:pPr>
              <a:lnSpc>
                <a:spcPct val="120000"/>
              </a:lnSpc>
            </a:pPr>
            <a:r>
              <a:rPr lang="en-US" sz="1100" dirty="0">
                <a:solidFill>
                  <a:schemeClr val="accent2"/>
                </a:solidFill>
                <a:latin typeface="Source Sans Pro Light" panose="020B0403030403020204" pitchFamily="34" charset="0"/>
                <a:ea typeface="Source Sans Pro Light" panose="020B0403030403020204" pitchFamily="34" charset="0"/>
                <a:cs typeface="+mn-cs"/>
              </a:rPr>
              <a:t>These 2 metrics are most often looked at together when analyzing a tree test</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A high success rate with low directness could indicate that participants had to work hard and dig around in the structure to find the answer </a:t>
            </a:r>
          </a:p>
          <a:p>
            <a:pPr marL="342900" indent="-342900">
              <a:lnSpc>
                <a:spcPct val="120000"/>
              </a:lnSpc>
              <a:buFontTx/>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A low success rate and high directness could mean participants misunderstood an incorrect option or section of your tree as the correct answer (they confidently went to the wrong answer)</a:t>
            </a:r>
          </a:p>
          <a:p>
            <a:pPr marL="0" indent="0">
              <a:lnSpc>
                <a:spcPct val="120000"/>
              </a:lnSpc>
              <a:buNone/>
            </a:pPr>
            <a:endParaRPr lang="en-US" sz="1100" dirty="0">
              <a:solidFill>
                <a:schemeClr val="accent2"/>
              </a:solidFill>
              <a:latin typeface="Source Sans Pro Light" panose="020B0403030403020204" pitchFamily="34" charset="0"/>
              <a:ea typeface="Source Sans Pro Light" panose="020B0403030403020204" pitchFamily="34" charset="0"/>
              <a:cs typeface="+mn-cs"/>
            </a:endParaRPr>
          </a:p>
          <a:p>
            <a:pPr marL="0" indent="0">
              <a:lnSpc>
                <a:spcPct val="120000"/>
              </a:lnSpc>
              <a:buNone/>
            </a:pPr>
            <a:r>
              <a:rPr lang="en-US" sz="1100" b="1" dirty="0">
                <a:solidFill>
                  <a:schemeClr val="accent2"/>
                </a:solidFill>
                <a:latin typeface="Source Sans Pro Light" panose="020B0403030403020204" pitchFamily="34" charset="0"/>
                <a:ea typeface="Source Sans Pro Light" panose="020B0403030403020204" pitchFamily="34" charset="0"/>
                <a:cs typeface="+mn-cs"/>
              </a:rPr>
              <a:t>First click/path:  </a:t>
            </a:r>
            <a:r>
              <a:rPr lang="en-US" sz="1100" dirty="0">
                <a:solidFill>
                  <a:schemeClr val="accent2"/>
                </a:solidFill>
                <a:latin typeface="Source Sans Pro Light" panose="020B0403030403020204" pitchFamily="34" charset="0"/>
                <a:ea typeface="Source Sans Pro Light" panose="020B0403030403020204" pitchFamily="34" charset="0"/>
                <a:cs typeface="+mn-cs"/>
              </a:rPr>
              <a:t>The first clicks a user makes indicates where users initially expected to find the information</a:t>
            </a:r>
          </a:p>
          <a:p>
            <a:pPr marL="0" indent="0">
              <a:lnSpc>
                <a:spcPct val="120000"/>
              </a:lnSpc>
              <a:buNone/>
            </a:pPr>
            <a:endParaRPr lang="en-US" sz="1100" dirty="0">
              <a:solidFill>
                <a:schemeClr val="accent2"/>
              </a:solidFill>
              <a:latin typeface="Source Sans Pro Light" panose="020B0403030403020204" pitchFamily="34" charset="0"/>
              <a:ea typeface="Source Sans Pro Light" panose="020B0403030403020204" pitchFamily="34" charset="0"/>
              <a:cs typeface="+mn-cs"/>
            </a:endParaRPr>
          </a:p>
          <a:p>
            <a:pPr marL="0" indent="0">
              <a:lnSpc>
                <a:spcPct val="120000"/>
              </a:lnSpc>
              <a:buNone/>
            </a:pPr>
            <a:r>
              <a:rPr lang="en-US" sz="1100" b="1" dirty="0">
                <a:solidFill>
                  <a:schemeClr val="accent2"/>
                </a:solidFill>
                <a:latin typeface="Source Sans Pro Light" panose="020B0403030403020204" pitchFamily="34" charset="0"/>
                <a:ea typeface="Source Sans Pro Light" panose="020B0403030403020204" pitchFamily="34" charset="0"/>
                <a:cs typeface="+mn-cs"/>
              </a:rPr>
              <a:t>Other metrics:</a:t>
            </a:r>
          </a:p>
          <a:p>
            <a:pPr marL="285750" indent="-285750">
              <a:lnSpc>
                <a:spcPct val="120000"/>
              </a:lnSpc>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There are other metrics used in tree testing (i.e. time taken per task, skip rate, first click, </a:t>
            </a:r>
            <a:r>
              <a:rPr lang="en-US" sz="1100" dirty="0" err="1">
                <a:solidFill>
                  <a:schemeClr val="accent2"/>
                </a:solidFill>
                <a:latin typeface="Source Sans Pro Light" panose="020B0403030403020204" pitchFamily="34" charset="0"/>
                <a:ea typeface="Source Sans Pro Light" panose="020B0403030403020204" pitchFamily="34" charset="0"/>
                <a:cs typeface="+mn-cs"/>
              </a:rPr>
              <a:t>etc</a:t>
            </a:r>
            <a:r>
              <a:rPr lang="en-US" sz="1100" dirty="0">
                <a:solidFill>
                  <a:schemeClr val="accent2"/>
                </a:solidFill>
                <a:latin typeface="Source Sans Pro Light" panose="020B0403030403020204" pitchFamily="34" charset="0"/>
                <a:ea typeface="Source Sans Pro Light" panose="020B0403030403020204" pitchFamily="34" charset="0"/>
                <a:cs typeface="+mn-cs"/>
              </a:rPr>
              <a:t>), however no significant patterns in these were found for this test.</a:t>
            </a:r>
          </a:p>
          <a:p>
            <a:pPr marL="285750" indent="-285750">
              <a:lnSpc>
                <a:spcPct val="120000"/>
              </a:lnSpc>
              <a:buFont typeface="Arial" panose="020B0604020202020204" pitchFamily="34" charset="0"/>
              <a:buChar char="•"/>
            </a:pPr>
            <a:r>
              <a:rPr lang="en-US" sz="1100" dirty="0">
                <a:solidFill>
                  <a:schemeClr val="accent2"/>
                </a:solidFill>
                <a:latin typeface="Source Sans Pro Light" panose="020B0403030403020204" pitchFamily="34" charset="0"/>
                <a:ea typeface="Source Sans Pro Light" panose="020B0403030403020204" pitchFamily="34" charset="0"/>
                <a:cs typeface="+mn-cs"/>
              </a:rPr>
              <a:t>Always keep in mind that all labels and parts of a structure can impact a tasks results.  For example, a section of the tree may be perfectly labeled and structured, but if another part has a misleading label, it can draw visitors away.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100" b="0" i="0" u="none" cap="none" dirty="0">
              <a:solidFill>
                <a:schemeClr val="accent2"/>
              </a:solidFill>
              <a:effectLst/>
              <a:latin typeface="Source Sans Pro Light" panose="020B0403030403020204" pitchFamily="34" charset="0"/>
              <a:ea typeface="Source Sans Pro Light" panose="020B0403030403020204" pitchFamily="34" charset="0"/>
              <a:sym typeface="Arial"/>
            </a:endParaRPr>
          </a:p>
        </p:txBody>
      </p:sp>
    </p:spTree>
    <p:extLst>
      <p:ext uri="{BB962C8B-B14F-4D97-AF65-F5344CB8AC3E}">
        <p14:creationId xmlns:p14="http://schemas.microsoft.com/office/powerpoint/2010/main" val="54224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5" name="Google Shape;245;p33"/>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Key findings</a:t>
            </a:r>
            <a:endParaRPr sz="2400" b="1" dirty="0"/>
          </a:p>
        </p:txBody>
      </p:sp>
      <p:sp>
        <p:nvSpPr>
          <p:cNvPr id="247" name="Google Shape;247;p33"/>
          <p:cNvSpPr txBox="1"/>
          <p:nvPr/>
        </p:nvSpPr>
        <p:spPr>
          <a:xfrm>
            <a:off x="457200" y="967740"/>
            <a:ext cx="8229600" cy="3377322"/>
          </a:xfrm>
          <a:prstGeom prst="rect">
            <a:avLst/>
          </a:prstGeom>
          <a:noFill/>
          <a:ln>
            <a:noFill/>
          </a:ln>
        </p:spPr>
        <p:txBody>
          <a:bodyPr spcFirstLastPara="1" wrap="square" lIns="0" tIns="68575" rIns="68575" bIns="68575" anchor="t" anchorCtr="0">
            <a:noAutofit/>
          </a:bodyPr>
          <a:lstStyle/>
          <a:p>
            <a:pPr marL="457200" lvl="0" indent="-323850" algn="l" rtl="0">
              <a:lnSpc>
                <a:spcPct val="115000"/>
              </a:lnSpc>
              <a:spcBef>
                <a:spcPts val="0"/>
              </a:spcBef>
              <a:spcAft>
                <a:spcPts val="600"/>
              </a:spcAft>
              <a:buSzPts val="1500"/>
              <a:buFont typeface="Source Sans Pro Light"/>
              <a:buAutoNum type="arabicPeriod"/>
            </a:pPr>
            <a:r>
              <a:rPr lang="en" dirty="0">
                <a:latin typeface="Source Sans Pro Light" panose="020B0403030403020204" pitchFamily="34" charset="0"/>
                <a:ea typeface="Source Sans Pro Light" panose="020B0403030403020204" pitchFamily="34" charset="0"/>
              </a:rPr>
              <a:t>Veterans were equally successful in completing tasks regardless of VA health care enrollment status</a:t>
            </a:r>
          </a:p>
          <a:p>
            <a:pPr marL="457200" lvl="0" indent="-323850" algn="l" rtl="0">
              <a:lnSpc>
                <a:spcPct val="115000"/>
              </a:lnSpc>
              <a:spcBef>
                <a:spcPts val="0"/>
              </a:spcBef>
              <a:spcAft>
                <a:spcPts val="600"/>
              </a:spcAft>
              <a:buSzPts val="1500"/>
              <a:buFont typeface="Source Sans Pro Light"/>
              <a:buAutoNum type="arabicPeriod"/>
            </a:pPr>
            <a:r>
              <a:rPr lang="en" dirty="0">
                <a:latin typeface="Source Sans Pro Light" panose="020B0403030403020204" pitchFamily="34" charset="0"/>
                <a:ea typeface="Source Sans Pro Light" panose="020B0403030403020204" pitchFamily="34" charset="0"/>
              </a:rPr>
              <a:t>The revised health care benefit hub IA performed the same or better than previous versions in most tasks</a:t>
            </a:r>
            <a:endParaRPr dirty="0">
              <a:latin typeface="Source Sans Pro Light"/>
              <a:ea typeface="Source Sans Pro Light"/>
              <a:cs typeface="Source Sans Pro Light"/>
              <a:sym typeface="Source Sans Pro Light"/>
            </a:endParaRPr>
          </a:p>
          <a:p>
            <a:pPr marL="457200" lvl="0" indent="-323850" algn="l" rtl="0">
              <a:lnSpc>
                <a:spcPct val="115000"/>
              </a:lnSpc>
              <a:spcBef>
                <a:spcPts val="0"/>
              </a:spcBef>
              <a:spcAft>
                <a:spcPts val="600"/>
              </a:spcAft>
              <a:buSzPts val="1500"/>
              <a:buFont typeface="Source Sans Pro Light"/>
              <a:buAutoNum type="arabicPeriod"/>
            </a:pPr>
            <a:r>
              <a:rPr lang="en-US" dirty="0">
                <a:latin typeface="Source Sans Pro Light"/>
                <a:ea typeface="Source Sans Pro Light"/>
                <a:cs typeface="Source Sans Pro Light"/>
                <a:sym typeface="Source Sans Pro Light"/>
              </a:rPr>
              <a:t>The family member hub plays an important role in the findability of information and tasks that family members and caregivers need</a:t>
            </a:r>
          </a:p>
          <a:p>
            <a:pPr marL="457200" indent="-323850">
              <a:lnSpc>
                <a:spcPct val="115000"/>
              </a:lnSpc>
              <a:spcAft>
                <a:spcPts val="600"/>
              </a:spcAft>
              <a:buSzPts val="1500"/>
              <a:buFont typeface="Source Sans Pro Light"/>
              <a:buAutoNum type="arabicPeriod"/>
            </a:pPr>
            <a:r>
              <a:rPr lang="en-US" sz="1400" dirty="0">
                <a:latin typeface="Source Sans Pro Light"/>
                <a:ea typeface="Source Sans Pro Light"/>
                <a:sym typeface="Arial"/>
              </a:rPr>
              <a:t>Veterans struggled to find general benefits information once within the “My health” section</a:t>
            </a:r>
          </a:p>
          <a:p>
            <a:pPr marL="457200" indent="-323850">
              <a:lnSpc>
                <a:spcPct val="115000"/>
              </a:lnSpc>
              <a:spcAft>
                <a:spcPts val="600"/>
              </a:spcAft>
              <a:buSzPts val="1500"/>
              <a:buFont typeface="Source Sans Pro Light"/>
              <a:buAutoNum type="arabicPeriod"/>
            </a:pPr>
            <a:r>
              <a:rPr lang="en-US" sz="1400" dirty="0">
                <a:latin typeface="Source Sans Pro Light" panose="020B0403030403020204" pitchFamily="34" charset="0"/>
                <a:ea typeface="Source Sans Pro Light" panose="020B0403030403020204" pitchFamily="34" charset="0"/>
              </a:rPr>
              <a:t>Participants initially looked for test results within “Medical records” but selected answers equally as much in “Health history” </a:t>
            </a:r>
          </a:p>
          <a:p>
            <a:pPr marL="457200" indent="-323850">
              <a:lnSpc>
                <a:spcPct val="115000"/>
              </a:lnSpc>
              <a:spcAft>
                <a:spcPts val="600"/>
              </a:spcAft>
              <a:buSzPts val="1500"/>
              <a:buFont typeface="Source Sans Pro Light"/>
              <a:buAutoNum type="arabicPeriod"/>
            </a:pPr>
            <a:r>
              <a:rPr lang="en-US" dirty="0">
                <a:latin typeface="Source Sans Pro Light"/>
                <a:ea typeface="Source Sans Pro Light"/>
                <a:cs typeface="Source Sans Pro Light"/>
                <a:sym typeface="Source Sans Pro Light"/>
              </a:rPr>
              <a:t>Copay rates and community care content must be prominently cross-linked from key places within the “Get health care benefits” and “My health” sections</a:t>
            </a:r>
          </a:p>
          <a:p>
            <a:pPr marL="457200" indent="-323850">
              <a:lnSpc>
                <a:spcPct val="115000"/>
              </a:lnSpc>
              <a:spcAft>
                <a:spcPts val="600"/>
              </a:spcAft>
              <a:buSzPts val="1500"/>
              <a:buFont typeface="Source Sans Pro Light"/>
              <a:buAutoNum type="arabicPeriod"/>
            </a:pPr>
            <a:r>
              <a:rPr lang="en-US" dirty="0">
                <a:latin typeface="Source Sans Pro Light"/>
                <a:ea typeface="Source Sans Pro Light"/>
                <a:sym typeface="Arial"/>
              </a:rPr>
              <a:t>Visitors are still not clear on where to find information on travel pay</a:t>
            </a:r>
          </a:p>
          <a:p>
            <a:pPr marL="457200" indent="-323850">
              <a:lnSpc>
                <a:spcPct val="115000"/>
              </a:lnSpc>
              <a:spcAft>
                <a:spcPts val="600"/>
              </a:spcAft>
              <a:buSzPts val="1500"/>
              <a:buFont typeface="Source Sans Pro Light"/>
              <a:buAutoNum type="arabicPeriod"/>
            </a:pPr>
            <a:endParaRPr lang="en-US" dirty="0">
              <a:latin typeface="Source Sans Pro Light"/>
              <a:ea typeface="Source Sans Pro Light"/>
              <a:cs typeface="Source Sans Pro Light"/>
              <a:sym typeface="Source Sans Pro Light"/>
            </a:endParaRPr>
          </a:p>
          <a:p>
            <a:pPr marL="457200" lvl="0" indent="-323850" algn="l" rtl="0">
              <a:lnSpc>
                <a:spcPct val="115000"/>
              </a:lnSpc>
              <a:spcBef>
                <a:spcPts val="0"/>
              </a:spcBef>
              <a:spcAft>
                <a:spcPts val="600"/>
              </a:spcAft>
              <a:buSzPts val="1500"/>
              <a:buFont typeface="Source Sans Pro Light"/>
              <a:buAutoNum type="arabicPeriod"/>
            </a:pPr>
            <a:endParaRPr dirty="0">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1665842389"/>
      </p:ext>
    </p:extLst>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15800</TotalTime>
  <Words>8200</Words>
  <Application>Microsoft Office PowerPoint</Application>
  <PresentationFormat>On-screen Show (16:9)</PresentationFormat>
  <Paragraphs>1277</Paragraphs>
  <Slides>32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Avenir</vt:lpstr>
      <vt:lpstr>Avenir Next LT Pro Light</vt:lpstr>
      <vt:lpstr>Bitter</vt:lpstr>
      <vt:lpstr>Bitter Medium</vt:lpstr>
      <vt:lpstr>Calibri</vt:lpstr>
      <vt:lpstr>Source Sans Pro</vt:lpstr>
      <vt:lpstr>Source Sans Pro Light</vt:lpstr>
      <vt:lpstr>Source Sans Pro SemiBold</vt:lpstr>
      <vt:lpstr>Brown Bag Template</vt:lpstr>
      <vt:lpstr>MHV on VA.gov</vt:lpstr>
      <vt:lpstr>How this research maps to the Veteran journey </vt:lpstr>
      <vt:lpstr>OCTO-DE goals that this research supports</vt:lpstr>
      <vt:lpstr>Methodology</vt:lpstr>
      <vt:lpstr>Participants</vt:lpstr>
      <vt:lpstr>Menu items/tasks evaluated</vt:lpstr>
      <vt:lpstr>Key changes to the IA from previous tests</vt:lpstr>
      <vt:lpstr>Common metrics in tree tests</vt:lpstr>
      <vt:lpstr>Key findings</vt:lpstr>
      <vt:lpstr>Finding 1: Veterans completed tasks successfully regardless of their VA health care enrollment status</vt:lpstr>
      <vt:lpstr>Finding 2: The revised health care hub IA performed the same or better than previous versions in most tasks for both Veterans and family members/caregivers </vt:lpstr>
      <vt:lpstr>Finding 3:  The family member hub plays an important role in the findability of information and tasks that family members and caregivers need  </vt:lpstr>
      <vt:lpstr>PowerPoint Presentation</vt:lpstr>
      <vt:lpstr>Finding 5: Participants initially looked for test results within “Medical records” but selected answers equally as much in “Health history”  </vt:lpstr>
      <vt:lpstr>Finding 6: Visitors are still not clear on where to find information on travel pay</vt:lpstr>
      <vt:lpstr>Finding 7:  Copay rates and community care content must be prominently cross-linked from key places in both the “Get health care benefits” and “My health” sections </vt:lpstr>
      <vt:lpstr>Recommendations</vt:lpstr>
      <vt:lpstr>Appendix – Task data</vt:lpstr>
      <vt:lpstr>Information architecture evaluated – Get benefits</vt:lpstr>
      <vt:lpstr>Information architecture evaluated – My health</vt:lpstr>
      <vt:lpstr>Information architecture evaluated – More resources</vt:lpstr>
      <vt:lpstr>Overall results</vt:lpstr>
      <vt:lpstr>Overall results – benchmarking against previous tests</vt:lpstr>
      <vt:lpstr>  </vt:lpstr>
      <vt:lpstr>  </vt:lpstr>
      <vt:lpstr>  </vt:lpstr>
      <vt:lpstr>  </vt:lpstr>
      <vt:lpstr>  </vt:lpstr>
      <vt:lpstr>  </vt:lpstr>
      <vt:lpstr>  </vt:lpstr>
      <vt:lpstr>Caregiver results – Hub traffic comparison</vt:lpstr>
      <vt:lpstr>Hypotheses and additional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template </dc:title>
  <cp:lastModifiedBy>Northuis, Mikki</cp:lastModifiedBy>
  <cp:revision>2</cp:revision>
  <dcterms:modified xsi:type="dcterms:W3CDTF">2023-03-01T23:30:11Z</dcterms:modified>
</cp:coreProperties>
</file>