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22"/>
  </p:notesMasterIdLst>
  <p:sldIdLst>
    <p:sldId id="256" r:id="rId2"/>
    <p:sldId id="258" r:id="rId3"/>
    <p:sldId id="259" r:id="rId4"/>
    <p:sldId id="329" r:id="rId5"/>
    <p:sldId id="302" r:id="rId6"/>
    <p:sldId id="325" r:id="rId7"/>
    <p:sldId id="326" r:id="rId8"/>
    <p:sldId id="304" r:id="rId9"/>
    <p:sldId id="266" r:id="rId10"/>
    <p:sldId id="314" r:id="rId11"/>
    <p:sldId id="311" r:id="rId12"/>
    <p:sldId id="313" r:id="rId13"/>
    <p:sldId id="315" r:id="rId14"/>
    <p:sldId id="317" r:id="rId15"/>
    <p:sldId id="316" r:id="rId16"/>
    <p:sldId id="330" r:id="rId17"/>
    <p:sldId id="265" r:id="rId18"/>
    <p:sldId id="322" r:id="rId19"/>
    <p:sldId id="328" r:id="rId20"/>
    <p:sldId id="29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B11D4CE-E416-427A-B7F4-CF83FE85295F}">
          <p14:sldIdLst>
            <p14:sldId id="256"/>
            <p14:sldId id="258"/>
            <p14:sldId id="259"/>
            <p14:sldId id="329"/>
            <p14:sldId id="302"/>
            <p14:sldId id="325"/>
            <p14:sldId id="326"/>
            <p14:sldId id="304"/>
            <p14:sldId id="266"/>
            <p14:sldId id="314"/>
            <p14:sldId id="311"/>
            <p14:sldId id="313"/>
            <p14:sldId id="315"/>
            <p14:sldId id="317"/>
            <p14:sldId id="316"/>
            <p14:sldId id="330"/>
            <p14:sldId id="265"/>
          </p14:sldIdLst>
        </p14:section>
        <p14:section name="Appendix" id="{04D85A8A-5B63-4284-AD32-33477A8BF74E}">
          <p14:sldIdLst>
            <p14:sldId id="322"/>
            <p14:sldId id="328"/>
            <p14:sldId id="29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pos="288">
          <p15:clr>
            <a:srgbClr val="9AA0A6"/>
          </p15:clr>
        </p15:guide>
        <p15:guide id="4" pos="5472">
          <p15:clr>
            <a:srgbClr val="9AA0A6"/>
          </p15:clr>
        </p15:guide>
        <p15:guide id="5" orient="horz" pos="144">
          <p15:clr>
            <a:srgbClr val="9AA0A6"/>
          </p15:clr>
        </p15:guide>
        <p15:guide id="6" orient="horz" pos="3117">
          <p15:clr>
            <a:srgbClr val="9AA0A6"/>
          </p15:clr>
        </p15:guide>
        <p15:guide id="7" pos="1907">
          <p15:clr>
            <a:srgbClr val="9AA0A6"/>
          </p15:clr>
        </p15:guide>
        <p15:guide id="8" pos="3816">
          <p15:clr>
            <a:srgbClr val="9AA0A6"/>
          </p15:clr>
        </p15:guide>
        <p15:guide id="9" orient="horz" pos="631">
          <p15:clr>
            <a:srgbClr val="9AA0A6"/>
          </p15:clr>
        </p15:guide>
        <p15:guide id="10" pos="3950">
          <p15:clr>
            <a:srgbClr val="9AA0A6"/>
          </p15:clr>
        </p15:guide>
        <p15:guide id="11" pos="3669">
          <p15:clr>
            <a:srgbClr val="9AA0A6"/>
          </p15:clr>
        </p15:guide>
        <p15:guide id="12" orient="horz" pos="1035">
          <p15:clr>
            <a:srgbClr val="9AA0A6"/>
          </p15:clr>
        </p15:guide>
        <p15:guide id="13" orient="horz" pos="52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CCFFCC"/>
    <a:srgbClr val="FFFFFF"/>
    <a:srgbClr val="33CC33"/>
    <a:srgbClr val="00823B"/>
    <a:srgbClr val="FFDB93"/>
    <a:srgbClr val="FFCC66"/>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B09001-1C94-40F2-B877-C865E9A48953}" v="100" dt="2023-03-01T19:58:41.5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89" autoAdjust="0"/>
    <p:restoredTop sz="85956" autoAdjust="0"/>
  </p:normalViewPr>
  <p:slideViewPr>
    <p:cSldViewPr snapToGrid="0">
      <p:cViewPr varScale="1">
        <p:scale>
          <a:sx n="144" d="100"/>
          <a:sy n="144" d="100"/>
        </p:scale>
        <p:origin x="1098" y="114"/>
      </p:cViewPr>
      <p:guideLst>
        <p:guide orient="horz" pos="1620"/>
        <p:guide pos="2880"/>
        <p:guide pos="288"/>
        <p:guide pos="5472"/>
        <p:guide orient="horz" pos="144"/>
        <p:guide orient="horz" pos="3117"/>
        <p:guide pos="1907"/>
        <p:guide pos="3816"/>
        <p:guide orient="horz" pos="631"/>
        <p:guide pos="3950"/>
        <p:guide pos="3669"/>
        <p:guide orient="horz" pos="1035"/>
        <p:guide orient="horz" pos="5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thuis, Mikki" userId="ffdb2754-938f-4123-b57a-f5bf2861f940" providerId="ADAL" clId="{AFB09001-1C94-40F2-B877-C865E9A48953}"/>
    <pc:docChg chg="undo redo custSel addSld delSld modSld sldOrd modSection">
      <pc:chgData name="Northuis, Mikki" userId="ffdb2754-938f-4123-b57a-f5bf2861f940" providerId="ADAL" clId="{AFB09001-1C94-40F2-B877-C865E9A48953}" dt="2023-03-01T19:59:39.050" v="12856" actId="478"/>
      <pc:docMkLst>
        <pc:docMk/>
      </pc:docMkLst>
      <pc:sldChg chg="modSp mod">
        <pc:chgData name="Northuis, Mikki" userId="ffdb2754-938f-4123-b57a-f5bf2861f940" providerId="ADAL" clId="{AFB09001-1C94-40F2-B877-C865E9A48953}" dt="2023-02-27T17:53:48.429" v="12271" actId="20577"/>
        <pc:sldMkLst>
          <pc:docMk/>
          <pc:sldMk cId="0" sldId="256"/>
        </pc:sldMkLst>
        <pc:spChg chg="mod">
          <ac:chgData name="Northuis, Mikki" userId="ffdb2754-938f-4123-b57a-f5bf2861f940" providerId="ADAL" clId="{AFB09001-1C94-40F2-B877-C865E9A48953}" dt="2023-02-15T20:49:29.961" v="11600" actId="20577"/>
          <ac:spMkLst>
            <pc:docMk/>
            <pc:sldMk cId="0" sldId="256"/>
            <ac:spMk id="138" creationId="{00000000-0000-0000-0000-000000000000}"/>
          </ac:spMkLst>
        </pc:spChg>
        <pc:spChg chg="mod">
          <ac:chgData name="Northuis, Mikki" userId="ffdb2754-938f-4123-b57a-f5bf2861f940" providerId="ADAL" clId="{AFB09001-1C94-40F2-B877-C865E9A48953}" dt="2023-02-27T17:53:48.429" v="12271" actId="20577"/>
          <ac:spMkLst>
            <pc:docMk/>
            <pc:sldMk cId="0" sldId="256"/>
            <ac:spMk id="139" creationId="{00000000-0000-0000-0000-000000000000}"/>
          </ac:spMkLst>
        </pc:spChg>
      </pc:sldChg>
      <pc:sldChg chg="add">
        <pc:chgData name="Northuis, Mikki" userId="ffdb2754-938f-4123-b57a-f5bf2861f940" providerId="ADAL" clId="{AFB09001-1C94-40F2-B877-C865E9A48953}" dt="2023-02-27T16:40:43.645" v="11662"/>
        <pc:sldMkLst>
          <pc:docMk/>
          <pc:sldMk cId="0" sldId="258"/>
        </pc:sldMkLst>
      </pc:sldChg>
      <pc:sldChg chg="add">
        <pc:chgData name="Northuis, Mikki" userId="ffdb2754-938f-4123-b57a-f5bf2861f940" providerId="ADAL" clId="{AFB09001-1C94-40F2-B877-C865E9A48953}" dt="2023-02-27T16:40:43.645" v="11662"/>
        <pc:sldMkLst>
          <pc:docMk/>
          <pc:sldMk cId="0" sldId="259"/>
        </pc:sldMkLst>
      </pc:sldChg>
      <pc:sldChg chg="delSp modSp del mod">
        <pc:chgData name="Northuis, Mikki" userId="ffdb2754-938f-4123-b57a-f5bf2861f940" providerId="ADAL" clId="{AFB09001-1C94-40F2-B877-C865E9A48953}" dt="2023-02-27T16:40:55.395" v="11663" actId="47"/>
        <pc:sldMkLst>
          <pc:docMk/>
          <pc:sldMk cId="0" sldId="261"/>
        </pc:sldMkLst>
        <pc:spChg chg="del mod">
          <ac:chgData name="Northuis, Mikki" userId="ffdb2754-938f-4123-b57a-f5bf2861f940" providerId="ADAL" clId="{AFB09001-1C94-40F2-B877-C865E9A48953}" dt="2023-02-14T13:33:51.379" v="6225" actId="478"/>
          <ac:spMkLst>
            <pc:docMk/>
            <pc:sldMk cId="0" sldId="261"/>
            <ac:spMk id="14" creationId="{A8D8BC4C-52CE-4A75-9952-222AF7684939}"/>
          </ac:spMkLst>
        </pc:spChg>
        <pc:spChg chg="mod">
          <ac:chgData name="Northuis, Mikki" userId="ffdb2754-938f-4123-b57a-f5bf2861f940" providerId="ADAL" clId="{AFB09001-1C94-40F2-B877-C865E9A48953}" dt="2023-02-14T22:57:18.385" v="8697" actId="20577"/>
          <ac:spMkLst>
            <pc:docMk/>
            <pc:sldMk cId="0" sldId="261"/>
            <ac:spMk id="237" creationId="{00000000-0000-0000-0000-000000000000}"/>
          </ac:spMkLst>
        </pc:spChg>
        <pc:spChg chg="mod">
          <ac:chgData name="Northuis, Mikki" userId="ffdb2754-938f-4123-b57a-f5bf2861f940" providerId="ADAL" clId="{AFB09001-1C94-40F2-B877-C865E9A48953}" dt="2023-02-15T20:49:53.549" v="11621" actId="20577"/>
          <ac:spMkLst>
            <pc:docMk/>
            <pc:sldMk cId="0" sldId="261"/>
            <ac:spMk id="239" creationId="{00000000-0000-0000-0000-000000000000}"/>
          </ac:spMkLst>
        </pc:spChg>
        <pc:picChg chg="del mod">
          <ac:chgData name="Northuis, Mikki" userId="ffdb2754-938f-4123-b57a-f5bf2861f940" providerId="ADAL" clId="{AFB09001-1C94-40F2-B877-C865E9A48953}" dt="2023-02-14T13:33:49.838" v="6223" actId="478"/>
          <ac:picMkLst>
            <pc:docMk/>
            <pc:sldMk cId="0" sldId="261"/>
            <ac:picMk id="6" creationId="{151FB0CF-6C58-4517-821C-7AD90D560A8F}"/>
          </ac:picMkLst>
        </pc:picChg>
      </pc:sldChg>
      <pc:sldChg chg="addSp delSp modSp mod">
        <pc:chgData name="Northuis, Mikki" userId="ffdb2754-938f-4123-b57a-f5bf2861f940" providerId="ADAL" clId="{AFB09001-1C94-40F2-B877-C865E9A48953}" dt="2023-02-27T17:55:26.793" v="12365" actId="20577"/>
        <pc:sldMkLst>
          <pc:docMk/>
          <pc:sldMk cId="0" sldId="265"/>
        </pc:sldMkLst>
        <pc:spChg chg="mod">
          <ac:chgData name="Northuis, Mikki" userId="ffdb2754-938f-4123-b57a-f5bf2861f940" providerId="ADAL" clId="{AFB09001-1C94-40F2-B877-C865E9A48953}" dt="2023-02-27T17:54:31.262" v="12289" actId="20577"/>
          <ac:spMkLst>
            <pc:docMk/>
            <pc:sldMk cId="0" sldId="265"/>
            <ac:spMk id="269" creationId="{00000000-0000-0000-0000-000000000000}"/>
          </ac:spMkLst>
        </pc:spChg>
        <pc:spChg chg="mod">
          <ac:chgData name="Northuis, Mikki" userId="ffdb2754-938f-4123-b57a-f5bf2861f940" providerId="ADAL" clId="{AFB09001-1C94-40F2-B877-C865E9A48953}" dt="2023-02-27T17:55:26.793" v="12365" actId="20577"/>
          <ac:spMkLst>
            <pc:docMk/>
            <pc:sldMk cId="0" sldId="265"/>
            <ac:spMk id="271" creationId="{00000000-0000-0000-0000-000000000000}"/>
          </ac:spMkLst>
        </pc:spChg>
        <pc:graphicFrameChg chg="add del mod modGraphic">
          <ac:chgData name="Northuis, Mikki" userId="ffdb2754-938f-4123-b57a-f5bf2861f940" providerId="ADAL" clId="{AFB09001-1C94-40F2-B877-C865E9A48953}" dt="2023-02-15T15:02:21.285" v="11025" actId="478"/>
          <ac:graphicFrameMkLst>
            <pc:docMk/>
            <pc:sldMk cId="0" sldId="265"/>
            <ac:graphicFrameMk id="5" creationId="{E1E0B5C7-5ADB-477D-BBEC-2E5C12BBA5FA}"/>
          </ac:graphicFrameMkLst>
        </pc:graphicFrameChg>
      </pc:sldChg>
      <pc:sldChg chg="modSp mod">
        <pc:chgData name="Northuis, Mikki" userId="ffdb2754-938f-4123-b57a-f5bf2861f940" providerId="ADAL" clId="{AFB09001-1C94-40F2-B877-C865E9A48953}" dt="2023-03-01T19:59:24.362" v="12855" actId="113"/>
        <pc:sldMkLst>
          <pc:docMk/>
          <pc:sldMk cId="1665842389" sldId="266"/>
        </pc:sldMkLst>
        <pc:spChg chg="mod">
          <ac:chgData name="Northuis, Mikki" userId="ffdb2754-938f-4123-b57a-f5bf2861f940" providerId="ADAL" clId="{AFB09001-1C94-40F2-B877-C865E9A48953}" dt="2023-03-01T19:59:24.362" v="12855" actId="113"/>
          <ac:spMkLst>
            <pc:docMk/>
            <pc:sldMk cId="1665842389" sldId="266"/>
            <ac:spMk id="247" creationId="{00000000-0000-0000-0000-000000000000}"/>
          </ac:spMkLst>
        </pc:spChg>
      </pc:sldChg>
      <pc:sldChg chg="modSp mod">
        <pc:chgData name="Northuis, Mikki" userId="ffdb2754-938f-4123-b57a-f5bf2861f940" providerId="ADAL" clId="{AFB09001-1C94-40F2-B877-C865E9A48953}" dt="2023-02-27T16:52:36.416" v="12250" actId="207"/>
        <pc:sldMkLst>
          <pc:docMk/>
          <pc:sldMk cId="1017244315" sldId="295"/>
        </pc:sldMkLst>
        <pc:graphicFrameChg chg="modGraphic">
          <ac:chgData name="Northuis, Mikki" userId="ffdb2754-938f-4123-b57a-f5bf2861f940" providerId="ADAL" clId="{AFB09001-1C94-40F2-B877-C865E9A48953}" dt="2023-02-27T16:52:36.416" v="12250" actId="207"/>
          <ac:graphicFrameMkLst>
            <pc:docMk/>
            <pc:sldMk cId="1017244315" sldId="295"/>
            <ac:graphicFrameMk id="9" creationId="{3BCA6C60-B0D4-437C-80C2-159528FD5044}"/>
          </ac:graphicFrameMkLst>
        </pc:graphicFrameChg>
      </pc:sldChg>
      <pc:sldChg chg="del">
        <pc:chgData name="Northuis, Mikki" userId="ffdb2754-938f-4123-b57a-f5bf2861f940" providerId="ADAL" clId="{AFB09001-1C94-40F2-B877-C865E9A48953}" dt="2023-02-14T00:54:33.683" v="6007" actId="47"/>
        <pc:sldMkLst>
          <pc:docMk/>
          <pc:sldMk cId="1270308032" sldId="297"/>
        </pc:sldMkLst>
      </pc:sldChg>
      <pc:sldChg chg="modSp add del mod ord">
        <pc:chgData name="Northuis, Mikki" userId="ffdb2754-938f-4123-b57a-f5bf2861f940" providerId="ADAL" clId="{AFB09001-1C94-40F2-B877-C865E9A48953}" dt="2023-02-27T16:41:31.629" v="11675"/>
        <pc:sldMkLst>
          <pc:docMk/>
          <pc:sldMk cId="3599171580" sldId="302"/>
        </pc:sldMkLst>
        <pc:spChg chg="mod">
          <ac:chgData name="Northuis, Mikki" userId="ffdb2754-938f-4123-b57a-f5bf2861f940" providerId="ADAL" clId="{AFB09001-1C94-40F2-B877-C865E9A48953}" dt="2023-02-14T13:27:33.209" v="6127" actId="404"/>
          <ac:spMkLst>
            <pc:docMk/>
            <pc:sldMk cId="3599171580" sldId="302"/>
            <ac:spMk id="10" creationId="{734F1C64-88B4-4CE8-8D32-EB79F1C55C94}"/>
          </ac:spMkLst>
        </pc:spChg>
        <pc:spChg chg="mod">
          <ac:chgData name="Northuis, Mikki" userId="ffdb2754-938f-4123-b57a-f5bf2861f940" providerId="ADAL" clId="{AFB09001-1C94-40F2-B877-C865E9A48953}" dt="2023-02-14T13:28:18.999" v="6133" actId="20577"/>
          <ac:spMkLst>
            <pc:docMk/>
            <pc:sldMk cId="3599171580" sldId="302"/>
            <ac:spMk id="237" creationId="{00000000-0000-0000-0000-000000000000}"/>
          </ac:spMkLst>
        </pc:spChg>
        <pc:spChg chg="mod">
          <ac:chgData name="Northuis, Mikki" userId="ffdb2754-938f-4123-b57a-f5bf2861f940" providerId="ADAL" clId="{AFB09001-1C94-40F2-B877-C865E9A48953}" dt="2023-02-14T13:27:22.980" v="6124" actId="20577"/>
          <ac:spMkLst>
            <pc:docMk/>
            <pc:sldMk cId="3599171580" sldId="302"/>
            <ac:spMk id="239" creationId="{00000000-0000-0000-0000-000000000000}"/>
          </ac:spMkLst>
        </pc:spChg>
      </pc:sldChg>
      <pc:sldChg chg="modSp mod">
        <pc:chgData name="Northuis, Mikki" userId="ffdb2754-938f-4123-b57a-f5bf2861f940" providerId="ADAL" clId="{AFB09001-1C94-40F2-B877-C865E9A48953}" dt="2023-02-14T13:50:45.834" v="7948" actId="14100"/>
        <pc:sldMkLst>
          <pc:docMk/>
          <pc:sldMk cId="542241941" sldId="304"/>
        </pc:sldMkLst>
        <pc:spChg chg="mod">
          <ac:chgData name="Northuis, Mikki" userId="ffdb2754-938f-4123-b57a-f5bf2861f940" providerId="ADAL" clId="{AFB09001-1C94-40F2-B877-C865E9A48953}" dt="2023-02-14T13:50:06.384" v="7941" actId="20577"/>
          <ac:spMkLst>
            <pc:docMk/>
            <pc:sldMk cId="542241941" sldId="304"/>
            <ac:spMk id="237" creationId="{00000000-0000-0000-0000-000000000000}"/>
          </ac:spMkLst>
        </pc:spChg>
        <pc:spChg chg="mod">
          <ac:chgData name="Northuis, Mikki" userId="ffdb2754-938f-4123-b57a-f5bf2861f940" providerId="ADAL" clId="{AFB09001-1C94-40F2-B877-C865E9A48953}" dt="2023-02-14T13:50:45.834" v="7948" actId="14100"/>
          <ac:spMkLst>
            <pc:docMk/>
            <pc:sldMk cId="542241941" sldId="304"/>
            <ac:spMk id="239" creationId="{00000000-0000-0000-0000-000000000000}"/>
          </ac:spMkLst>
        </pc:spChg>
      </pc:sldChg>
      <pc:sldChg chg="del">
        <pc:chgData name="Northuis, Mikki" userId="ffdb2754-938f-4123-b57a-f5bf2861f940" providerId="ADAL" clId="{AFB09001-1C94-40F2-B877-C865E9A48953}" dt="2023-02-14T00:54:33.683" v="6007" actId="47"/>
        <pc:sldMkLst>
          <pc:docMk/>
          <pc:sldMk cId="4095660315" sldId="305"/>
        </pc:sldMkLst>
      </pc:sldChg>
      <pc:sldChg chg="del">
        <pc:chgData name="Northuis, Mikki" userId="ffdb2754-938f-4123-b57a-f5bf2861f940" providerId="ADAL" clId="{AFB09001-1C94-40F2-B877-C865E9A48953}" dt="2023-02-14T00:54:33.683" v="6007" actId="47"/>
        <pc:sldMkLst>
          <pc:docMk/>
          <pc:sldMk cId="4261567320" sldId="306"/>
        </pc:sldMkLst>
      </pc:sldChg>
      <pc:sldChg chg="del">
        <pc:chgData name="Northuis, Mikki" userId="ffdb2754-938f-4123-b57a-f5bf2861f940" providerId="ADAL" clId="{AFB09001-1C94-40F2-B877-C865E9A48953}" dt="2023-02-14T00:54:33.683" v="6007" actId="47"/>
        <pc:sldMkLst>
          <pc:docMk/>
          <pc:sldMk cId="3802258472" sldId="307"/>
        </pc:sldMkLst>
      </pc:sldChg>
      <pc:sldChg chg="del">
        <pc:chgData name="Northuis, Mikki" userId="ffdb2754-938f-4123-b57a-f5bf2861f940" providerId="ADAL" clId="{AFB09001-1C94-40F2-B877-C865E9A48953}" dt="2023-02-14T00:54:33.683" v="6007" actId="47"/>
        <pc:sldMkLst>
          <pc:docMk/>
          <pc:sldMk cId="1696662332" sldId="308"/>
        </pc:sldMkLst>
      </pc:sldChg>
      <pc:sldChg chg="del">
        <pc:chgData name="Northuis, Mikki" userId="ffdb2754-938f-4123-b57a-f5bf2861f940" providerId="ADAL" clId="{AFB09001-1C94-40F2-B877-C865E9A48953}" dt="2023-02-14T00:54:33.683" v="6007" actId="47"/>
        <pc:sldMkLst>
          <pc:docMk/>
          <pc:sldMk cId="3781177893" sldId="309"/>
        </pc:sldMkLst>
      </pc:sldChg>
      <pc:sldChg chg="del">
        <pc:chgData name="Northuis, Mikki" userId="ffdb2754-938f-4123-b57a-f5bf2861f940" providerId="ADAL" clId="{AFB09001-1C94-40F2-B877-C865E9A48953}" dt="2023-02-14T00:54:33.683" v="6007" actId="47"/>
        <pc:sldMkLst>
          <pc:docMk/>
          <pc:sldMk cId="3484555441" sldId="310"/>
        </pc:sldMkLst>
      </pc:sldChg>
      <pc:sldChg chg="addSp delSp modSp mod modNotesTx">
        <pc:chgData name="Northuis, Mikki" userId="ffdb2754-938f-4123-b57a-f5bf2861f940" providerId="ADAL" clId="{AFB09001-1C94-40F2-B877-C865E9A48953}" dt="2023-03-01T17:42:42.837" v="12847" actId="20577"/>
        <pc:sldMkLst>
          <pc:docMk/>
          <pc:sldMk cId="3355458336" sldId="311"/>
        </pc:sldMkLst>
        <pc:spChg chg="add mod">
          <ac:chgData name="Northuis, Mikki" userId="ffdb2754-938f-4123-b57a-f5bf2861f940" providerId="ADAL" clId="{AFB09001-1C94-40F2-B877-C865E9A48953}" dt="2023-02-27T16:45:28.312" v="11788" actId="20577"/>
          <ac:spMkLst>
            <pc:docMk/>
            <pc:sldMk cId="3355458336" sldId="311"/>
            <ac:spMk id="6" creationId="{999FB1F3-66EE-4E23-85A3-D0B3F03F688E}"/>
          </ac:spMkLst>
        </pc:spChg>
        <pc:spChg chg="mod">
          <ac:chgData name="Northuis, Mikki" userId="ffdb2754-938f-4123-b57a-f5bf2861f940" providerId="ADAL" clId="{AFB09001-1C94-40F2-B877-C865E9A48953}" dt="2023-03-01T17:42:42.837" v="12847" actId="20577"/>
          <ac:spMkLst>
            <pc:docMk/>
            <pc:sldMk cId="3355458336" sldId="311"/>
            <ac:spMk id="7" creationId="{772B190F-4729-4128-83DA-57C4DD10C471}"/>
          </ac:spMkLst>
        </pc:spChg>
        <pc:spChg chg="add del mod">
          <ac:chgData name="Northuis, Mikki" userId="ffdb2754-938f-4123-b57a-f5bf2861f940" providerId="ADAL" clId="{AFB09001-1C94-40F2-B877-C865E9A48953}" dt="2023-02-14T00:16:12.625" v="5132" actId="478"/>
          <ac:spMkLst>
            <pc:docMk/>
            <pc:sldMk cId="3355458336" sldId="311"/>
            <ac:spMk id="9" creationId="{DA5E5E4B-0355-4B27-B5C4-62EB756AC81A}"/>
          </ac:spMkLst>
        </pc:spChg>
        <pc:spChg chg="del">
          <ac:chgData name="Northuis, Mikki" userId="ffdb2754-938f-4123-b57a-f5bf2861f940" providerId="ADAL" clId="{AFB09001-1C94-40F2-B877-C865E9A48953}" dt="2023-02-13T20:35:48.982" v="1944" actId="478"/>
          <ac:spMkLst>
            <pc:docMk/>
            <pc:sldMk cId="3355458336" sldId="311"/>
            <ac:spMk id="12" creationId="{FA8E7554-B1AF-4DF1-9840-A948DF499524}"/>
          </ac:spMkLst>
        </pc:spChg>
        <pc:spChg chg="mod">
          <ac:chgData name="Northuis, Mikki" userId="ffdb2754-938f-4123-b57a-f5bf2861f940" providerId="ADAL" clId="{AFB09001-1C94-40F2-B877-C865E9A48953}" dt="2023-02-13T20:38:54.223" v="2001" actId="20577"/>
          <ac:spMkLst>
            <pc:docMk/>
            <pc:sldMk cId="3355458336" sldId="311"/>
            <ac:spMk id="245" creationId="{00000000-0000-0000-0000-000000000000}"/>
          </ac:spMkLst>
        </pc:spChg>
        <pc:grpChg chg="del">
          <ac:chgData name="Northuis, Mikki" userId="ffdb2754-938f-4123-b57a-f5bf2861f940" providerId="ADAL" clId="{AFB09001-1C94-40F2-B877-C865E9A48953}" dt="2023-02-13T19:28:11.992" v="1" actId="478"/>
          <ac:grpSpMkLst>
            <pc:docMk/>
            <pc:sldMk cId="3355458336" sldId="311"/>
            <ac:grpSpMk id="10" creationId="{0BE27AB5-987A-473F-92CB-32ECAB61B3A7}"/>
          </ac:grpSpMkLst>
        </pc:grpChg>
        <pc:graphicFrameChg chg="mod modGraphic">
          <ac:chgData name="Northuis, Mikki" userId="ffdb2754-938f-4123-b57a-f5bf2861f940" providerId="ADAL" clId="{AFB09001-1C94-40F2-B877-C865E9A48953}" dt="2023-02-27T16:44:48.829" v="11743" actId="113"/>
          <ac:graphicFrameMkLst>
            <pc:docMk/>
            <pc:sldMk cId="3355458336" sldId="311"/>
            <ac:graphicFrameMk id="8" creationId="{331BFE46-D671-4DCB-9358-2C01FF7ECCAB}"/>
          </ac:graphicFrameMkLst>
        </pc:graphicFrameChg>
      </pc:sldChg>
      <pc:sldChg chg="delSp modSp mod">
        <pc:chgData name="Northuis, Mikki" userId="ffdb2754-938f-4123-b57a-f5bf2861f940" providerId="ADAL" clId="{AFB09001-1C94-40F2-B877-C865E9A48953}" dt="2023-02-27T16:59:54.992" v="12262" actId="20577"/>
        <pc:sldMkLst>
          <pc:docMk/>
          <pc:sldMk cId="3992870513" sldId="313"/>
        </pc:sldMkLst>
        <pc:spChg chg="mod">
          <ac:chgData name="Northuis, Mikki" userId="ffdb2754-938f-4123-b57a-f5bf2861f940" providerId="ADAL" clId="{AFB09001-1C94-40F2-B877-C865E9A48953}" dt="2023-02-27T16:59:54.992" v="12262" actId="20577"/>
          <ac:spMkLst>
            <pc:docMk/>
            <pc:sldMk cId="3992870513" sldId="313"/>
            <ac:spMk id="7" creationId="{772B190F-4729-4128-83DA-57C4DD10C471}"/>
          </ac:spMkLst>
        </pc:spChg>
        <pc:spChg chg="del mod">
          <ac:chgData name="Northuis, Mikki" userId="ffdb2754-938f-4123-b57a-f5bf2861f940" providerId="ADAL" clId="{AFB09001-1C94-40F2-B877-C865E9A48953}" dt="2023-02-14T00:12:06.370" v="4874" actId="478"/>
          <ac:spMkLst>
            <pc:docMk/>
            <pc:sldMk cId="3992870513" sldId="313"/>
            <ac:spMk id="8" creationId="{EB872BBD-1DBF-4FD8-AA4F-69DE60952D8E}"/>
          </ac:spMkLst>
        </pc:spChg>
        <pc:spChg chg="del">
          <ac:chgData name="Northuis, Mikki" userId="ffdb2754-938f-4123-b57a-f5bf2861f940" providerId="ADAL" clId="{AFB09001-1C94-40F2-B877-C865E9A48953}" dt="2023-02-14T00:08:54.159" v="4799" actId="478"/>
          <ac:spMkLst>
            <pc:docMk/>
            <pc:sldMk cId="3992870513" sldId="313"/>
            <ac:spMk id="9" creationId="{C704F9A2-452E-4C8A-B735-2665750805FC}"/>
          </ac:spMkLst>
        </pc:spChg>
        <pc:graphicFrameChg chg="mod modGraphic">
          <ac:chgData name="Northuis, Mikki" userId="ffdb2754-938f-4123-b57a-f5bf2861f940" providerId="ADAL" clId="{AFB09001-1C94-40F2-B877-C865E9A48953}" dt="2023-02-27T16:47:50.427" v="12022" actId="1076"/>
          <ac:graphicFrameMkLst>
            <pc:docMk/>
            <pc:sldMk cId="3992870513" sldId="313"/>
            <ac:graphicFrameMk id="11" creationId="{F6A0EF0B-07C4-41BB-AE4F-31194642346B}"/>
          </ac:graphicFrameMkLst>
        </pc:graphicFrameChg>
      </pc:sldChg>
      <pc:sldChg chg="addSp delSp modSp mod modNotesTx">
        <pc:chgData name="Northuis, Mikki" userId="ffdb2754-938f-4123-b57a-f5bf2861f940" providerId="ADAL" clId="{AFB09001-1C94-40F2-B877-C865E9A48953}" dt="2023-02-27T16:43:38.429" v="11736" actId="113"/>
        <pc:sldMkLst>
          <pc:docMk/>
          <pc:sldMk cId="1060119962" sldId="314"/>
        </pc:sldMkLst>
        <pc:spChg chg="add del mod">
          <ac:chgData name="Northuis, Mikki" userId="ffdb2754-938f-4123-b57a-f5bf2861f940" providerId="ADAL" clId="{AFB09001-1C94-40F2-B877-C865E9A48953}" dt="2023-02-13T20:01:59.175" v="1292" actId="478"/>
          <ac:spMkLst>
            <pc:docMk/>
            <pc:sldMk cId="1060119962" sldId="314"/>
            <ac:spMk id="3" creationId="{1F2B6BA7-9533-4E63-B380-5E1240F1FB8A}"/>
          </ac:spMkLst>
        </pc:spChg>
        <pc:spChg chg="mod">
          <ac:chgData name="Northuis, Mikki" userId="ffdb2754-938f-4123-b57a-f5bf2861f940" providerId="ADAL" clId="{AFB09001-1C94-40F2-B877-C865E9A48953}" dt="2023-02-15T20:03:48.984" v="11046" actId="1076"/>
          <ac:spMkLst>
            <pc:docMk/>
            <pc:sldMk cId="1060119962" sldId="314"/>
            <ac:spMk id="7" creationId="{772B190F-4729-4128-83DA-57C4DD10C471}"/>
          </ac:spMkLst>
        </pc:spChg>
        <pc:spChg chg="del mod">
          <ac:chgData name="Northuis, Mikki" userId="ffdb2754-938f-4123-b57a-f5bf2861f940" providerId="ADAL" clId="{AFB09001-1C94-40F2-B877-C865E9A48953}" dt="2023-02-13T23:29:25.579" v="4676" actId="478"/>
          <ac:spMkLst>
            <pc:docMk/>
            <pc:sldMk cId="1060119962" sldId="314"/>
            <ac:spMk id="10" creationId="{AC2776A2-9166-407F-B755-91C9115725D0}"/>
          </ac:spMkLst>
        </pc:spChg>
        <pc:spChg chg="add del mod">
          <ac:chgData name="Northuis, Mikki" userId="ffdb2754-938f-4123-b57a-f5bf2861f940" providerId="ADAL" clId="{AFB09001-1C94-40F2-B877-C865E9A48953}" dt="2023-02-13T20:02:00.161" v="1293" actId="478"/>
          <ac:spMkLst>
            <pc:docMk/>
            <pc:sldMk cId="1060119962" sldId="314"/>
            <ac:spMk id="12" creationId="{D9AD0083-7D31-48DA-860C-6E0581373346}"/>
          </ac:spMkLst>
        </pc:spChg>
        <pc:spChg chg="add del mod">
          <ac:chgData name="Northuis, Mikki" userId="ffdb2754-938f-4123-b57a-f5bf2861f940" providerId="ADAL" clId="{AFB09001-1C94-40F2-B877-C865E9A48953}" dt="2023-02-13T20:02:00.724" v="1294" actId="478"/>
          <ac:spMkLst>
            <pc:docMk/>
            <pc:sldMk cId="1060119962" sldId="314"/>
            <ac:spMk id="13" creationId="{27BE9715-F766-462B-AF98-78E256070FEC}"/>
          </ac:spMkLst>
        </pc:spChg>
        <pc:spChg chg="add del mod">
          <ac:chgData name="Northuis, Mikki" userId="ffdb2754-938f-4123-b57a-f5bf2861f940" providerId="ADAL" clId="{AFB09001-1C94-40F2-B877-C865E9A48953}" dt="2023-02-13T20:02:01.341" v="1295" actId="478"/>
          <ac:spMkLst>
            <pc:docMk/>
            <pc:sldMk cId="1060119962" sldId="314"/>
            <ac:spMk id="14" creationId="{38154D65-A493-4787-8BB4-EE6B478C10E9}"/>
          </ac:spMkLst>
        </pc:spChg>
        <pc:spChg chg="add del mod">
          <ac:chgData name="Northuis, Mikki" userId="ffdb2754-938f-4123-b57a-f5bf2861f940" providerId="ADAL" clId="{AFB09001-1C94-40F2-B877-C865E9A48953}" dt="2023-02-13T20:01:53.632" v="1291" actId="478"/>
          <ac:spMkLst>
            <pc:docMk/>
            <pc:sldMk cId="1060119962" sldId="314"/>
            <ac:spMk id="15" creationId="{AB9F0DBD-0385-4F1A-8B22-42EE08BC5F61}"/>
          </ac:spMkLst>
        </pc:spChg>
        <pc:spChg chg="add del mod">
          <ac:chgData name="Northuis, Mikki" userId="ffdb2754-938f-4123-b57a-f5bf2861f940" providerId="ADAL" clId="{AFB09001-1C94-40F2-B877-C865E9A48953}" dt="2023-02-14T00:16:09.605" v="5131" actId="478"/>
          <ac:spMkLst>
            <pc:docMk/>
            <pc:sldMk cId="1060119962" sldId="314"/>
            <ac:spMk id="16" creationId="{1276478E-A665-4CC6-999B-67C18B32AA6C}"/>
          </ac:spMkLst>
        </pc:spChg>
        <pc:spChg chg="add mod">
          <ac:chgData name="Northuis, Mikki" userId="ffdb2754-938f-4123-b57a-f5bf2861f940" providerId="ADAL" clId="{AFB09001-1C94-40F2-B877-C865E9A48953}" dt="2023-02-27T16:43:30.212" v="11733" actId="20577"/>
          <ac:spMkLst>
            <pc:docMk/>
            <pc:sldMk cId="1060119962" sldId="314"/>
            <ac:spMk id="18" creationId="{8AB9D6FD-2E74-4E0E-B91C-6CC75771778B}"/>
          </ac:spMkLst>
        </pc:spChg>
        <pc:spChg chg="mod">
          <ac:chgData name="Northuis, Mikki" userId="ffdb2754-938f-4123-b57a-f5bf2861f940" providerId="ADAL" clId="{AFB09001-1C94-40F2-B877-C865E9A48953}" dt="2023-02-13T23:24:28.557" v="4341" actId="20577"/>
          <ac:spMkLst>
            <pc:docMk/>
            <pc:sldMk cId="1060119962" sldId="314"/>
            <ac:spMk id="245" creationId="{00000000-0000-0000-0000-000000000000}"/>
          </ac:spMkLst>
        </pc:spChg>
        <pc:grpChg chg="add del mod">
          <ac:chgData name="Northuis, Mikki" userId="ffdb2754-938f-4123-b57a-f5bf2861f940" providerId="ADAL" clId="{AFB09001-1C94-40F2-B877-C865E9A48953}" dt="2023-02-13T20:24:16.958" v="1325" actId="478"/>
          <ac:grpSpMkLst>
            <pc:docMk/>
            <pc:sldMk cId="1060119962" sldId="314"/>
            <ac:grpSpMk id="2" creationId="{42CA370E-A21E-4DB4-A0C8-BFADDA3677C0}"/>
          </ac:grpSpMkLst>
        </pc:grpChg>
        <pc:graphicFrameChg chg="mod modGraphic">
          <ac:chgData name="Northuis, Mikki" userId="ffdb2754-938f-4123-b57a-f5bf2861f940" providerId="ADAL" clId="{AFB09001-1C94-40F2-B877-C865E9A48953}" dt="2023-02-27T16:43:38.429" v="11736" actId="113"/>
          <ac:graphicFrameMkLst>
            <pc:docMk/>
            <pc:sldMk cId="1060119962" sldId="314"/>
            <ac:graphicFrameMk id="11" creationId="{F6A0EF0B-07C4-41BB-AE4F-31194642346B}"/>
          </ac:graphicFrameMkLst>
        </pc:graphicFrameChg>
        <pc:picChg chg="add mod modCrop">
          <ac:chgData name="Northuis, Mikki" userId="ffdb2754-938f-4123-b57a-f5bf2861f940" providerId="ADAL" clId="{AFB09001-1C94-40F2-B877-C865E9A48953}" dt="2023-02-13T20:02:43.747" v="1305" actId="208"/>
          <ac:picMkLst>
            <pc:docMk/>
            <pc:sldMk cId="1060119962" sldId="314"/>
            <ac:picMk id="8" creationId="{D798BF4A-E998-42EE-90C5-1330F2D4688F}"/>
          </ac:picMkLst>
        </pc:picChg>
        <pc:picChg chg="add mod modCrop">
          <ac:chgData name="Northuis, Mikki" userId="ffdb2754-938f-4123-b57a-f5bf2861f940" providerId="ADAL" clId="{AFB09001-1C94-40F2-B877-C865E9A48953}" dt="2023-02-13T20:02:43.747" v="1305" actId="208"/>
          <ac:picMkLst>
            <pc:docMk/>
            <pc:sldMk cId="1060119962" sldId="314"/>
            <ac:picMk id="9" creationId="{4DE23C2D-F959-4326-8098-2671D575D51C}"/>
          </ac:picMkLst>
        </pc:picChg>
      </pc:sldChg>
      <pc:sldChg chg="delSp modSp mod">
        <pc:chgData name="Northuis, Mikki" userId="ffdb2754-938f-4123-b57a-f5bf2861f940" providerId="ADAL" clId="{AFB09001-1C94-40F2-B877-C865E9A48953}" dt="2023-03-01T19:43:41.713" v="12848" actId="1076"/>
        <pc:sldMkLst>
          <pc:docMk/>
          <pc:sldMk cId="3117132163" sldId="315"/>
        </pc:sldMkLst>
        <pc:spChg chg="mod">
          <ac:chgData name="Northuis, Mikki" userId="ffdb2754-938f-4123-b57a-f5bf2861f940" providerId="ADAL" clId="{AFB09001-1C94-40F2-B877-C865E9A48953}" dt="2023-02-27T18:00:36.762" v="12846" actId="20577"/>
          <ac:spMkLst>
            <pc:docMk/>
            <pc:sldMk cId="3117132163" sldId="315"/>
            <ac:spMk id="7" creationId="{772B190F-4729-4128-83DA-57C4DD10C471}"/>
          </ac:spMkLst>
        </pc:spChg>
        <pc:spChg chg="del">
          <ac:chgData name="Northuis, Mikki" userId="ffdb2754-938f-4123-b57a-f5bf2861f940" providerId="ADAL" clId="{AFB09001-1C94-40F2-B877-C865E9A48953}" dt="2023-02-14T00:17:23.611" v="5145" actId="478"/>
          <ac:spMkLst>
            <pc:docMk/>
            <pc:sldMk cId="3117132163" sldId="315"/>
            <ac:spMk id="9" creationId="{C704F9A2-452E-4C8A-B735-2665750805FC}"/>
          </ac:spMkLst>
        </pc:spChg>
        <pc:spChg chg="del">
          <ac:chgData name="Northuis, Mikki" userId="ffdb2754-938f-4123-b57a-f5bf2861f940" providerId="ADAL" clId="{AFB09001-1C94-40F2-B877-C865E9A48953}" dt="2023-02-14T00:16:17.464" v="5133" actId="478"/>
          <ac:spMkLst>
            <pc:docMk/>
            <pc:sldMk cId="3117132163" sldId="315"/>
            <ac:spMk id="10" creationId="{5AF2FFFF-2917-4D0E-8E3C-F208DBBF70CF}"/>
          </ac:spMkLst>
        </pc:spChg>
        <pc:spChg chg="mod">
          <ac:chgData name="Northuis, Mikki" userId="ffdb2754-938f-4123-b57a-f5bf2861f940" providerId="ADAL" clId="{AFB09001-1C94-40F2-B877-C865E9A48953}" dt="2023-02-14T00:17:53.098" v="5232" actId="6549"/>
          <ac:spMkLst>
            <pc:docMk/>
            <pc:sldMk cId="3117132163" sldId="315"/>
            <ac:spMk id="245" creationId="{00000000-0000-0000-0000-000000000000}"/>
          </ac:spMkLst>
        </pc:spChg>
        <pc:graphicFrameChg chg="mod modGraphic">
          <ac:chgData name="Northuis, Mikki" userId="ffdb2754-938f-4123-b57a-f5bf2861f940" providerId="ADAL" clId="{AFB09001-1C94-40F2-B877-C865E9A48953}" dt="2023-03-01T19:43:41.713" v="12848" actId="1076"/>
          <ac:graphicFrameMkLst>
            <pc:docMk/>
            <pc:sldMk cId="3117132163" sldId="315"/>
            <ac:graphicFrameMk id="8" creationId="{BA397D63-023A-4FAF-9936-5B2587D3D838}"/>
          </ac:graphicFrameMkLst>
        </pc:graphicFrameChg>
      </pc:sldChg>
      <pc:sldChg chg="delSp modSp add del mod">
        <pc:chgData name="Northuis, Mikki" userId="ffdb2754-938f-4123-b57a-f5bf2861f940" providerId="ADAL" clId="{AFB09001-1C94-40F2-B877-C865E9A48953}" dt="2023-03-01T19:59:39.050" v="12856" actId="478"/>
        <pc:sldMkLst>
          <pc:docMk/>
          <pc:sldMk cId="922992150" sldId="316"/>
        </pc:sldMkLst>
        <pc:spChg chg="mod">
          <ac:chgData name="Northuis, Mikki" userId="ffdb2754-938f-4123-b57a-f5bf2861f940" providerId="ADAL" clId="{AFB09001-1C94-40F2-B877-C865E9A48953}" dt="2023-02-15T20:35:11.686" v="11340" actId="1076"/>
          <ac:spMkLst>
            <pc:docMk/>
            <pc:sldMk cId="922992150" sldId="316"/>
            <ac:spMk id="7" creationId="{772B190F-4729-4128-83DA-57C4DD10C471}"/>
          </ac:spMkLst>
        </pc:spChg>
        <pc:spChg chg="del">
          <ac:chgData name="Northuis, Mikki" userId="ffdb2754-938f-4123-b57a-f5bf2861f940" providerId="ADAL" clId="{AFB09001-1C94-40F2-B877-C865E9A48953}" dt="2023-03-01T19:59:02.740" v="12852" actId="478"/>
          <ac:spMkLst>
            <pc:docMk/>
            <pc:sldMk cId="922992150" sldId="316"/>
            <ac:spMk id="9" creationId="{7AD96D24-F0AF-49A0-A2C2-0BED968CE9D2}"/>
          </ac:spMkLst>
        </pc:spChg>
        <pc:spChg chg="del">
          <ac:chgData name="Northuis, Mikki" userId="ffdb2754-938f-4123-b57a-f5bf2861f940" providerId="ADAL" clId="{AFB09001-1C94-40F2-B877-C865E9A48953}" dt="2023-03-01T19:59:39.050" v="12856" actId="478"/>
          <ac:spMkLst>
            <pc:docMk/>
            <pc:sldMk cId="922992150" sldId="316"/>
            <ac:spMk id="10" creationId="{8779833B-89E9-4EA8-BBBA-5209C0862E68}"/>
          </ac:spMkLst>
        </pc:spChg>
        <pc:spChg chg="mod">
          <ac:chgData name="Northuis, Mikki" userId="ffdb2754-938f-4123-b57a-f5bf2861f940" providerId="ADAL" clId="{AFB09001-1C94-40F2-B877-C865E9A48953}" dt="2023-03-01T19:58:46.239" v="12851" actId="20577"/>
          <ac:spMkLst>
            <pc:docMk/>
            <pc:sldMk cId="922992150" sldId="316"/>
            <ac:spMk id="245" creationId="{00000000-0000-0000-0000-000000000000}"/>
          </ac:spMkLst>
        </pc:spChg>
        <pc:graphicFrameChg chg="mod modGraphic">
          <ac:chgData name="Northuis, Mikki" userId="ffdb2754-938f-4123-b57a-f5bf2861f940" providerId="ADAL" clId="{AFB09001-1C94-40F2-B877-C865E9A48953}" dt="2023-02-15T20:35:14.690" v="11341" actId="1076"/>
          <ac:graphicFrameMkLst>
            <pc:docMk/>
            <pc:sldMk cId="922992150" sldId="316"/>
            <ac:graphicFrameMk id="11" creationId="{F6A0EF0B-07C4-41BB-AE4F-31194642346B}"/>
          </ac:graphicFrameMkLst>
        </pc:graphicFrameChg>
      </pc:sldChg>
      <pc:sldChg chg="delSp modSp mod modNotesTx">
        <pc:chgData name="Northuis, Mikki" userId="ffdb2754-938f-4123-b57a-f5bf2861f940" providerId="ADAL" clId="{AFB09001-1C94-40F2-B877-C865E9A48953}" dt="2023-02-27T16:49:43.199" v="12236" actId="20577"/>
        <pc:sldMkLst>
          <pc:docMk/>
          <pc:sldMk cId="1715677577" sldId="317"/>
        </pc:sldMkLst>
        <pc:spChg chg="del">
          <ac:chgData name="Northuis, Mikki" userId="ffdb2754-938f-4123-b57a-f5bf2861f940" providerId="ADAL" clId="{AFB09001-1C94-40F2-B877-C865E9A48953}" dt="2023-02-14T00:40:41.248" v="5431" actId="478"/>
          <ac:spMkLst>
            <pc:docMk/>
            <pc:sldMk cId="1715677577" sldId="317"/>
            <ac:spMk id="7" creationId="{58650413-C8B8-4072-A969-04FF1FEE8757}"/>
          </ac:spMkLst>
        </pc:spChg>
        <pc:spChg chg="mod">
          <ac:chgData name="Northuis, Mikki" userId="ffdb2754-938f-4123-b57a-f5bf2861f940" providerId="ADAL" clId="{AFB09001-1C94-40F2-B877-C865E9A48953}" dt="2023-02-27T16:49:43.199" v="12236" actId="20577"/>
          <ac:spMkLst>
            <pc:docMk/>
            <pc:sldMk cId="1715677577" sldId="317"/>
            <ac:spMk id="8" creationId="{F6C94881-6692-4F4E-8A86-1031CDAC3604}"/>
          </ac:spMkLst>
        </pc:spChg>
        <pc:spChg chg="del">
          <ac:chgData name="Northuis, Mikki" userId="ffdb2754-938f-4123-b57a-f5bf2861f940" providerId="ADAL" clId="{AFB09001-1C94-40F2-B877-C865E9A48953}" dt="2023-02-14T00:40:54.937" v="5432" actId="478"/>
          <ac:spMkLst>
            <pc:docMk/>
            <pc:sldMk cId="1715677577" sldId="317"/>
            <ac:spMk id="10" creationId="{AA87832C-C191-49CC-8D77-634DA3ED57E2}"/>
          </ac:spMkLst>
        </pc:spChg>
        <pc:spChg chg="mod">
          <ac:chgData name="Northuis, Mikki" userId="ffdb2754-938f-4123-b57a-f5bf2861f940" providerId="ADAL" clId="{AFB09001-1C94-40F2-B877-C865E9A48953}" dt="2023-02-15T21:33:32.231" v="11661" actId="20577"/>
          <ac:spMkLst>
            <pc:docMk/>
            <pc:sldMk cId="1715677577" sldId="317"/>
            <ac:spMk id="245" creationId="{00000000-0000-0000-0000-000000000000}"/>
          </ac:spMkLst>
        </pc:spChg>
        <pc:graphicFrameChg chg="mod modGraphic">
          <ac:chgData name="Northuis, Mikki" userId="ffdb2754-938f-4123-b57a-f5bf2861f940" providerId="ADAL" clId="{AFB09001-1C94-40F2-B877-C865E9A48953}" dt="2023-02-15T20:43:16.552" v="11542" actId="20577"/>
          <ac:graphicFrameMkLst>
            <pc:docMk/>
            <pc:sldMk cId="1715677577" sldId="317"/>
            <ac:graphicFrameMk id="11" creationId="{F6A0EF0B-07C4-41BB-AE4F-31194642346B}"/>
          </ac:graphicFrameMkLst>
        </pc:graphicFrameChg>
      </pc:sldChg>
      <pc:sldChg chg="del">
        <pc:chgData name="Northuis, Mikki" userId="ffdb2754-938f-4123-b57a-f5bf2861f940" providerId="ADAL" clId="{AFB09001-1C94-40F2-B877-C865E9A48953}" dt="2023-02-14T00:54:33.683" v="6007" actId="47"/>
        <pc:sldMkLst>
          <pc:docMk/>
          <pc:sldMk cId="442092958" sldId="318"/>
        </pc:sldMkLst>
      </pc:sldChg>
      <pc:sldChg chg="del">
        <pc:chgData name="Northuis, Mikki" userId="ffdb2754-938f-4123-b57a-f5bf2861f940" providerId="ADAL" clId="{AFB09001-1C94-40F2-B877-C865E9A48953}" dt="2023-02-14T00:54:33.683" v="6007" actId="47"/>
        <pc:sldMkLst>
          <pc:docMk/>
          <pc:sldMk cId="3192345780" sldId="319"/>
        </pc:sldMkLst>
      </pc:sldChg>
      <pc:sldChg chg="addSp delSp modSp mod">
        <pc:chgData name="Northuis, Mikki" userId="ffdb2754-938f-4123-b57a-f5bf2861f940" providerId="ADAL" clId="{AFB09001-1C94-40F2-B877-C865E9A48953}" dt="2023-02-15T14:19:45.366" v="10355" actId="21"/>
        <pc:sldMkLst>
          <pc:docMk/>
          <pc:sldMk cId="1417359730" sldId="322"/>
        </pc:sldMkLst>
        <pc:graphicFrameChg chg="add del mod">
          <ac:chgData name="Northuis, Mikki" userId="ffdb2754-938f-4123-b57a-f5bf2861f940" providerId="ADAL" clId="{AFB09001-1C94-40F2-B877-C865E9A48953}" dt="2023-02-15T14:19:45.366" v="10355" actId="21"/>
          <ac:graphicFrameMkLst>
            <pc:docMk/>
            <pc:sldMk cId="1417359730" sldId="322"/>
            <ac:graphicFrameMk id="4" creationId="{2F41AD22-41CB-45CA-99A3-3948253594E6}"/>
          </ac:graphicFrameMkLst>
        </pc:graphicFrameChg>
      </pc:sldChg>
      <pc:sldChg chg="del">
        <pc:chgData name="Northuis, Mikki" userId="ffdb2754-938f-4123-b57a-f5bf2861f940" providerId="ADAL" clId="{AFB09001-1C94-40F2-B877-C865E9A48953}" dt="2023-02-14T13:52:58.917" v="8033" actId="47"/>
        <pc:sldMkLst>
          <pc:docMk/>
          <pc:sldMk cId="2662198424" sldId="323"/>
        </pc:sldMkLst>
      </pc:sldChg>
      <pc:sldChg chg="addSp delSp modSp mod">
        <pc:chgData name="Northuis, Mikki" userId="ffdb2754-938f-4123-b57a-f5bf2861f940" providerId="ADAL" clId="{AFB09001-1C94-40F2-B877-C865E9A48953}" dt="2023-02-27T17:50:55.255" v="12264" actId="1076"/>
        <pc:sldMkLst>
          <pc:docMk/>
          <pc:sldMk cId="4283878481" sldId="325"/>
        </pc:sldMkLst>
        <pc:spChg chg="mod">
          <ac:chgData name="Northuis, Mikki" userId="ffdb2754-938f-4123-b57a-f5bf2861f940" providerId="ADAL" clId="{AFB09001-1C94-40F2-B877-C865E9A48953}" dt="2023-02-27T17:50:49.863" v="12263" actId="1076"/>
          <ac:spMkLst>
            <pc:docMk/>
            <pc:sldMk cId="4283878481" sldId="325"/>
            <ac:spMk id="10" creationId="{734F1C64-88B4-4CE8-8D32-EB79F1C55C94}"/>
          </ac:spMkLst>
        </pc:spChg>
        <pc:spChg chg="mod">
          <ac:chgData name="Northuis, Mikki" userId="ffdb2754-938f-4123-b57a-f5bf2861f940" providerId="ADAL" clId="{AFB09001-1C94-40F2-B877-C865E9A48953}" dt="2023-02-15T14:59:38.439" v="10911" actId="20577"/>
          <ac:spMkLst>
            <pc:docMk/>
            <pc:sldMk cId="4283878481" sldId="325"/>
            <ac:spMk id="237" creationId="{00000000-0000-0000-0000-000000000000}"/>
          </ac:spMkLst>
        </pc:spChg>
        <pc:graphicFrameChg chg="add del mod modGraphic">
          <ac:chgData name="Northuis, Mikki" userId="ffdb2754-938f-4123-b57a-f5bf2861f940" providerId="ADAL" clId="{AFB09001-1C94-40F2-B877-C865E9A48953}" dt="2023-02-15T14:54:12.870" v="10755" actId="478"/>
          <ac:graphicFrameMkLst>
            <pc:docMk/>
            <pc:sldMk cId="4283878481" sldId="325"/>
            <ac:graphicFrameMk id="2" creationId="{7F824DED-7C2D-4DBD-8207-1D4F83E86E4C}"/>
          </ac:graphicFrameMkLst>
        </pc:graphicFrameChg>
        <pc:graphicFrameChg chg="mod modGraphic">
          <ac:chgData name="Northuis, Mikki" userId="ffdb2754-938f-4123-b57a-f5bf2861f940" providerId="ADAL" clId="{AFB09001-1C94-40F2-B877-C865E9A48953}" dt="2023-02-27T17:50:55.255" v="12264" actId="1076"/>
          <ac:graphicFrameMkLst>
            <pc:docMk/>
            <pc:sldMk cId="4283878481" sldId="325"/>
            <ac:graphicFrameMk id="7" creationId="{B70D813F-08FF-45B1-8B12-088938CAEB5E}"/>
          </ac:graphicFrameMkLst>
        </pc:graphicFrameChg>
        <pc:graphicFrameChg chg="add mod modGraphic">
          <ac:chgData name="Northuis, Mikki" userId="ffdb2754-938f-4123-b57a-f5bf2861f940" providerId="ADAL" clId="{AFB09001-1C94-40F2-B877-C865E9A48953}" dt="2023-02-27T17:50:55.255" v="12264" actId="1076"/>
          <ac:graphicFrameMkLst>
            <pc:docMk/>
            <pc:sldMk cId="4283878481" sldId="325"/>
            <ac:graphicFrameMk id="8" creationId="{13E91F15-847C-4ED6-BC22-B11D051C6988}"/>
          </ac:graphicFrameMkLst>
        </pc:graphicFrameChg>
        <pc:picChg chg="add del mod">
          <ac:chgData name="Northuis, Mikki" userId="ffdb2754-938f-4123-b57a-f5bf2861f940" providerId="ADAL" clId="{AFB09001-1C94-40F2-B877-C865E9A48953}" dt="2023-02-15T14:57:57.838" v="10854" actId="478"/>
          <ac:picMkLst>
            <pc:docMk/>
            <pc:sldMk cId="4283878481" sldId="325"/>
            <ac:picMk id="9" creationId="{4E860239-F2B8-459E-A9E2-6DA8DA250033}"/>
          </ac:picMkLst>
        </pc:picChg>
        <pc:picChg chg="add del mod">
          <ac:chgData name="Northuis, Mikki" userId="ffdb2754-938f-4123-b57a-f5bf2861f940" providerId="ADAL" clId="{AFB09001-1C94-40F2-B877-C865E9A48953}" dt="2023-02-15T14:57:57.147" v="10852" actId="478"/>
          <ac:picMkLst>
            <pc:docMk/>
            <pc:sldMk cId="4283878481" sldId="325"/>
            <ac:picMk id="11" creationId="{E04CB06D-9B7D-430C-BCB9-86CAC13A56EF}"/>
          </ac:picMkLst>
        </pc:picChg>
        <pc:picChg chg="add del mod">
          <ac:chgData name="Northuis, Mikki" userId="ffdb2754-938f-4123-b57a-f5bf2861f940" providerId="ADAL" clId="{AFB09001-1C94-40F2-B877-C865E9A48953}" dt="2023-02-15T14:57:56.484" v="10851" actId="478"/>
          <ac:picMkLst>
            <pc:docMk/>
            <pc:sldMk cId="4283878481" sldId="325"/>
            <ac:picMk id="12" creationId="{B6C0397A-3989-4EF6-BE68-D5979917E4C1}"/>
          </ac:picMkLst>
        </pc:picChg>
        <pc:picChg chg="add del mod">
          <ac:chgData name="Northuis, Mikki" userId="ffdb2754-938f-4123-b57a-f5bf2861f940" providerId="ADAL" clId="{AFB09001-1C94-40F2-B877-C865E9A48953}" dt="2023-02-15T14:57:55.813" v="10850" actId="478"/>
          <ac:picMkLst>
            <pc:docMk/>
            <pc:sldMk cId="4283878481" sldId="325"/>
            <ac:picMk id="13" creationId="{DEEDC2B9-B8EA-4606-86B2-71BD4E333A6E}"/>
          </ac:picMkLst>
        </pc:picChg>
        <pc:picChg chg="add del mod">
          <ac:chgData name="Northuis, Mikki" userId="ffdb2754-938f-4123-b57a-f5bf2861f940" providerId="ADAL" clId="{AFB09001-1C94-40F2-B877-C865E9A48953}" dt="2023-02-15T14:57:58.708" v="10855" actId="478"/>
          <ac:picMkLst>
            <pc:docMk/>
            <pc:sldMk cId="4283878481" sldId="325"/>
            <ac:picMk id="14" creationId="{84AECE18-2038-475B-AF83-12EBBE27A007}"/>
          </ac:picMkLst>
        </pc:picChg>
      </pc:sldChg>
      <pc:sldChg chg="add del">
        <pc:chgData name="Northuis, Mikki" userId="ffdb2754-938f-4123-b57a-f5bf2861f940" providerId="ADAL" clId="{AFB09001-1C94-40F2-B877-C865E9A48953}" dt="2023-02-27T16:42:00.003" v="11676"/>
        <pc:sldMkLst>
          <pc:docMk/>
          <pc:sldMk cId="2320704395" sldId="326"/>
        </pc:sldMkLst>
      </pc:sldChg>
      <pc:sldChg chg="addSp delSp modSp del mod">
        <pc:chgData name="Northuis, Mikki" userId="ffdb2754-938f-4123-b57a-f5bf2861f940" providerId="ADAL" clId="{AFB09001-1C94-40F2-B877-C865E9A48953}" dt="2023-02-14T14:00:25.385" v="8388" actId="47"/>
        <pc:sldMkLst>
          <pc:docMk/>
          <pc:sldMk cId="1093247214" sldId="327"/>
        </pc:sldMkLst>
        <pc:spChg chg="add del mod">
          <ac:chgData name="Northuis, Mikki" userId="ffdb2754-938f-4123-b57a-f5bf2861f940" providerId="ADAL" clId="{AFB09001-1C94-40F2-B877-C865E9A48953}" dt="2023-02-14T13:57:04.271" v="8163" actId="20577"/>
          <ac:spMkLst>
            <pc:docMk/>
            <pc:sldMk cId="1093247214" sldId="327"/>
            <ac:spMk id="6" creationId="{51A95A5C-E204-4CE0-B888-8A559D06845F}"/>
          </ac:spMkLst>
        </pc:spChg>
        <pc:spChg chg="add del mod">
          <ac:chgData name="Northuis, Mikki" userId="ffdb2754-938f-4123-b57a-f5bf2861f940" providerId="ADAL" clId="{AFB09001-1C94-40F2-B877-C865E9A48953}" dt="2023-02-14T13:56:09.091" v="8057" actId="1076"/>
          <ac:spMkLst>
            <pc:docMk/>
            <pc:sldMk cId="1093247214" sldId="327"/>
            <ac:spMk id="10" creationId="{734F1C64-88B4-4CE8-8D32-EB79F1C55C94}"/>
          </ac:spMkLst>
        </pc:spChg>
        <pc:graphicFrameChg chg="mod modGraphic">
          <ac:chgData name="Northuis, Mikki" userId="ffdb2754-938f-4123-b57a-f5bf2861f940" providerId="ADAL" clId="{AFB09001-1C94-40F2-B877-C865E9A48953}" dt="2023-02-14T13:56:11.088" v="8058" actId="1076"/>
          <ac:graphicFrameMkLst>
            <pc:docMk/>
            <pc:sldMk cId="1093247214" sldId="327"/>
            <ac:graphicFrameMk id="7" creationId="{B70D813F-08FF-45B1-8B12-088938CAEB5E}"/>
          </ac:graphicFrameMkLst>
        </pc:graphicFrameChg>
        <pc:picChg chg="add del mod">
          <ac:chgData name="Northuis, Mikki" userId="ffdb2754-938f-4123-b57a-f5bf2861f940" providerId="ADAL" clId="{AFB09001-1C94-40F2-B877-C865E9A48953}" dt="2023-02-14T13:55:41.291" v="8051" actId="478"/>
          <ac:picMkLst>
            <pc:docMk/>
            <pc:sldMk cId="1093247214" sldId="327"/>
            <ac:picMk id="8" creationId="{1E836D67-6C29-44C9-8077-08134C32DBA8}"/>
          </ac:picMkLst>
        </pc:picChg>
      </pc:sldChg>
      <pc:sldChg chg="addSp delSp modSp add mod ord">
        <pc:chgData name="Northuis, Mikki" userId="ffdb2754-938f-4123-b57a-f5bf2861f940" providerId="ADAL" clId="{AFB09001-1C94-40F2-B877-C865E9A48953}" dt="2023-02-15T14:19:38.532" v="10354" actId="6549"/>
        <pc:sldMkLst>
          <pc:docMk/>
          <pc:sldMk cId="3420547190" sldId="328"/>
        </pc:sldMkLst>
        <pc:spChg chg="add mod">
          <ac:chgData name="Northuis, Mikki" userId="ffdb2754-938f-4123-b57a-f5bf2861f940" providerId="ADAL" clId="{AFB09001-1C94-40F2-B877-C865E9A48953}" dt="2023-02-15T14:19:38.532" v="10354" actId="6549"/>
          <ac:spMkLst>
            <pc:docMk/>
            <pc:sldMk cId="3420547190" sldId="328"/>
            <ac:spMk id="9" creationId="{BE57AD1A-788B-4F3B-9169-2074EEAE73F6}"/>
          </ac:spMkLst>
        </pc:spChg>
        <pc:graphicFrameChg chg="add del mod modGraphic">
          <ac:chgData name="Northuis, Mikki" userId="ffdb2754-938f-4123-b57a-f5bf2861f940" providerId="ADAL" clId="{AFB09001-1C94-40F2-B877-C865E9A48953}" dt="2023-02-15T13:48:08.266" v="10017" actId="21"/>
          <ac:graphicFrameMkLst>
            <pc:docMk/>
            <pc:sldMk cId="3420547190" sldId="328"/>
            <ac:graphicFrameMk id="2" creationId="{C4AAA19A-657A-4DC8-8247-6ACA403BEB5D}"/>
          </ac:graphicFrameMkLst>
        </pc:graphicFrameChg>
        <pc:graphicFrameChg chg="add del mod">
          <ac:chgData name="Northuis, Mikki" userId="ffdb2754-938f-4123-b57a-f5bf2861f940" providerId="ADAL" clId="{AFB09001-1C94-40F2-B877-C865E9A48953}" dt="2023-02-14T13:29:21.567" v="6138" actId="478"/>
          <ac:graphicFrameMkLst>
            <pc:docMk/>
            <pc:sldMk cId="3420547190" sldId="328"/>
            <ac:graphicFrameMk id="6" creationId="{A67C1D4D-4514-44C5-B264-376D373FDDAF}"/>
          </ac:graphicFrameMkLst>
        </pc:graphicFrameChg>
        <pc:picChg chg="add del mod modCrop">
          <ac:chgData name="Northuis, Mikki" userId="ffdb2754-938f-4123-b57a-f5bf2861f940" providerId="ADAL" clId="{AFB09001-1C94-40F2-B877-C865E9A48953}" dt="2023-02-14T13:30:16.260" v="6146" actId="478"/>
          <ac:picMkLst>
            <pc:docMk/>
            <pc:sldMk cId="3420547190" sldId="328"/>
            <ac:picMk id="7" creationId="{93EC9772-8855-488A-A4A9-D9FE4DA921C8}"/>
          </ac:picMkLst>
        </pc:picChg>
        <pc:picChg chg="add mod modCrop">
          <ac:chgData name="Northuis, Mikki" userId="ffdb2754-938f-4123-b57a-f5bf2861f940" providerId="ADAL" clId="{AFB09001-1C94-40F2-B877-C865E9A48953}" dt="2023-02-14T14:00:12.217" v="8385" actId="1035"/>
          <ac:picMkLst>
            <pc:docMk/>
            <pc:sldMk cId="3420547190" sldId="328"/>
            <ac:picMk id="8" creationId="{2F9C317E-E061-4793-9F8D-5E91C643BE27}"/>
          </ac:picMkLst>
        </pc:picChg>
        <pc:picChg chg="mod">
          <ac:chgData name="Northuis, Mikki" userId="ffdb2754-938f-4123-b57a-f5bf2861f940" providerId="ADAL" clId="{AFB09001-1C94-40F2-B877-C865E9A48953}" dt="2023-02-14T14:00:07.099" v="8382" actId="1076"/>
          <ac:picMkLst>
            <pc:docMk/>
            <pc:sldMk cId="3420547190" sldId="328"/>
            <ac:picMk id="10" creationId="{48CB67F8-0491-4F5C-AFF0-15DC6A371ED8}"/>
          </ac:picMkLst>
        </pc:picChg>
        <pc:picChg chg="mod modCrop">
          <ac:chgData name="Northuis, Mikki" userId="ffdb2754-938f-4123-b57a-f5bf2861f940" providerId="ADAL" clId="{AFB09001-1C94-40F2-B877-C865E9A48953}" dt="2023-02-14T14:00:01.311" v="8380" actId="1038"/>
          <ac:picMkLst>
            <pc:docMk/>
            <pc:sldMk cId="3420547190" sldId="328"/>
            <ac:picMk id="13" creationId="{CFBC23B9-F46F-4042-A9E9-0E4C74440E11}"/>
          </ac:picMkLst>
        </pc:picChg>
        <pc:picChg chg="mod modCrop">
          <ac:chgData name="Northuis, Mikki" userId="ffdb2754-938f-4123-b57a-f5bf2861f940" providerId="ADAL" clId="{AFB09001-1C94-40F2-B877-C865E9A48953}" dt="2023-02-14T13:59:50.028" v="8370" actId="14100"/>
          <ac:picMkLst>
            <pc:docMk/>
            <pc:sldMk cId="3420547190" sldId="328"/>
            <ac:picMk id="15" creationId="{A23E40F0-D874-4417-8494-BAD07CB1D987}"/>
          </ac:picMkLst>
        </pc:picChg>
        <pc:picChg chg="mod">
          <ac:chgData name="Northuis, Mikki" userId="ffdb2754-938f-4123-b57a-f5bf2861f940" providerId="ADAL" clId="{AFB09001-1C94-40F2-B877-C865E9A48953}" dt="2023-02-14T14:00:04.863" v="8381" actId="1076"/>
          <ac:picMkLst>
            <pc:docMk/>
            <pc:sldMk cId="3420547190" sldId="328"/>
            <ac:picMk id="17" creationId="{80D38629-DEE3-453D-ADFC-564E31A54C1B}"/>
          </ac:picMkLst>
        </pc:picChg>
      </pc:sldChg>
      <pc:sldChg chg="modSp add mod">
        <pc:chgData name="Northuis, Mikki" userId="ffdb2754-938f-4123-b57a-f5bf2861f940" providerId="ADAL" clId="{AFB09001-1C94-40F2-B877-C865E9A48953}" dt="2023-02-27T16:41:13.262" v="11674" actId="20577"/>
        <pc:sldMkLst>
          <pc:docMk/>
          <pc:sldMk cId="1757267606" sldId="329"/>
        </pc:sldMkLst>
        <pc:spChg chg="mod">
          <ac:chgData name="Northuis, Mikki" userId="ffdb2754-938f-4123-b57a-f5bf2861f940" providerId="ADAL" clId="{AFB09001-1C94-40F2-B877-C865E9A48953}" dt="2023-02-14T13:44:03.603" v="7575" actId="1076"/>
          <ac:spMkLst>
            <pc:docMk/>
            <pc:sldMk cId="1757267606" sldId="329"/>
            <ac:spMk id="14" creationId="{A8D8BC4C-52CE-4A75-9952-222AF7684939}"/>
          </ac:spMkLst>
        </pc:spChg>
        <pc:spChg chg="mod">
          <ac:chgData name="Northuis, Mikki" userId="ffdb2754-938f-4123-b57a-f5bf2861f940" providerId="ADAL" clId="{AFB09001-1C94-40F2-B877-C865E9A48953}" dt="2023-02-27T16:41:13.262" v="11674" actId="20577"/>
          <ac:spMkLst>
            <pc:docMk/>
            <pc:sldMk cId="1757267606" sldId="329"/>
            <ac:spMk id="237" creationId="{00000000-0000-0000-0000-000000000000}"/>
          </ac:spMkLst>
        </pc:spChg>
        <pc:spChg chg="mod">
          <ac:chgData name="Northuis, Mikki" userId="ffdb2754-938f-4123-b57a-f5bf2861f940" providerId="ADAL" clId="{AFB09001-1C94-40F2-B877-C865E9A48953}" dt="2023-02-14T23:26:07.849" v="8861" actId="6549"/>
          <ac:spMkLst>
            <pc:docMk/>
            <pc:sldMk cId="1757267606" sldId="329"/>
            <ac:spMk id="239" creationId="{00000000-0000-0000-0000-000000000000}"/>
          </ac:spMkLst>
        </pc:spChg>
        <pc:picChg chg="mod ord">
          <ac:chgData name="Northuis, Mikki" userId="ffdb2754-938f-4123-b57a-f5bf2861f940" providerId="ADAL" clId="{AFB09001-1C94-40F2-B877-C865E9A48953}" dt="2023-02-14T13:44:01.265" v="7574" actId="1076"/>
          <ac:picMkLst>
            <pc:docMk/>
            <pc:sldMk cId="1757267606" sldId="329"/>
            <ac:picMk id="6" creationId="{151FB0CF-6C58-4517-821C-7AD90D560A8F}"/>
          </ac:picMkLst>
        </pc:picChg>
      </pc:sldChg>
      <pc:sldChg chg="add">
        <pc:chgData name="Northuis, Mikki" userId="ffdb2754-938f-4123-b57a-f5bf2861f940" providerId="ADAL" clId="{AFB09001-1C94-40F2-B877-C865E9A48953}" dt="2023-03-01T19:57:41.441" v="12849"/>
        <pc:sldMkLst>
          <pc:docMk/>
          <pc:sldMk cId="0" sldId="330"/>
        </pc:sldMkLst>
      </pc:sldChg>
      <pc:sldChg chg="addSp delSp modSp add del mod">
        <pc:chgData name="Northuis, Mikki" userId="ffdb2754-938f-4123-b57a-f5bf2861f940" providerId="ADAL" clId="{AFB09001-1C94-40F2-B877-C865E9A48953}" dt="2023-02-15T14:19:20.592" v="10346" actId="47"/>
        <pc:sldMkLst>
          <pc:docMk/>
          <pc:sldMk cId="3415676351" sldId="330"/>
        </pc:sldMkLst>
        <pc:spChg chg="del">
          <ac:chgData name="Northuis, Mikki" userId="ffdb2754-938f-4123-b57a-f5bf2861f940" providerId="ADAL" clId="{AFB09001-1C94-40F2-B877-C865E9A48953}" dt="2023-02-15T13:48:11.623" v="10018" actId="478"/>
          <ac:spMkLst>
            <pc:docMk/>
            <pc:sldMk cId="3415676351" sldId="330"/>
            <ac:spMk id="271" creationId="{00000000-0000-0000-0000-000000000000}"/>
          </ac:spMkLst>
        </pc:spChg>
        <pc:graphicFrameChg chg="add del mod modGraphic">
          <ac:chgData name="Northuis, Mikki" userId="ffdb2754-938f-4123-b57a-f5bf2861f940" providerId="ADAL" clId="{AFB09001-1C94-40F2-B877-C865E9A48953}" dt="2023-02-15T14:14:59.992" v="10231" actId="21"/>
          <ac:graphicFrameMkLst>
            <pc:docMk/>
            <pc:sldMk cId="3415676351" sldId="330"/>
            <ac:graphicFrameMk id="5" creationId="{C44E2A76-4D85-4842-ADDC-D0C85DA81420}"/>
          </ac:graphicFrameMkLst>
        </pc:graphicFrameChg>
      </pc:sldChg>
      <pc:sldChg chg="addSp delSp modSp add del mod">
        <pc:chgData name="Northuis, Mikki" userId="ffdb2754-938f-4123-b57a-f5bf2861f940" providerId="ADAL" clId="{AFB09001-1C94-40F2-B877-C865E9A48953}" dt="2023-02-15T14:47:36.720" v="10559" actId="47"/>
        <pc:sldMkLst>
          <pc:docMk/>
          <pc:sldMk cId="4092664751" sldId="330"/>
        </pc:sldMkLst>
        <pc:spChg chg="mod">
          <ac:chgData name="Northuis, Mikki" userId="ffdb2754-938f-4123-b57a-f5bf2861f940" providerId="ADAL" clId="{AFB09001-1C94-40F2-B877-C865E9A48953}" dt="2023-02-15T14:19:55.387" v="10358" actId="1076"/>
          <ac:spMkLst>
            <pc:docMk/>
            <pc:sldMk cId="4092664751" sldId="330"/>
            <ac:spMk id="269" creationId="{00000000-0000-0000-0000-000000000000}"/>
          </ac:spMkLst>
        </pc:spChg>
        <pc:spChg chg="del">
          <ac:chgData name="Northuis, Mikki" userId="ffdb2754-938f-4123-b57a-f5bf2861f940" providerId="ADAL" clId="{AFB09001-1C94-40F2-B877-C865E9A48953}" dt="2023-02-15T14:19:52.974" v="10357" actId="478"/>
          <ac:spMkLst>
            <pc:docMk/>
            <pc:sldMk cId="4092664751" sldId="330"/>
            <ac:spMk id="271" creationId="{00000000-0000-0000-0000-000000000000}"/>
          </ac:spMkLst>
        </pc:spChg>
        <pc:graphicFrameChg chg="mod">
          <ac:chgData name="Northuis, Mikki" userId="ffdb2754-938f-4123-b57a-f5bf2861f940" providerId="ADAL" clId="{AFB09001-1C94-40F2-B877-C865E9A48953}" dt="2023-02-15T14:19:59.319" v="10359" actId="1076"/>
          <ac:graphicFrameMkLst>
            <pc:docMk/>
            <pc:sldMk cId="4092664751" sldId="330"/>
            <ac:graphicFrameMk id="5" creationId="{E1E0B5C7-5ADB-477D-BBEC-2E5C12BBA5FA}"/>
          </ac:graphicFrameMkLst>
        </pc:graphicFrameChg>
        <pc:graphicFrameChg chg="add mod modGraphic">
          <ac:chgData name="Northuis, Mikki" userId="ffdb2754-938f-4123-b57a-f5bf2861f940" providerId="ADAL" clId="{AFB09001-1C94-40F2-B877-C865E9A48953}" dt="2023-02-15T14:32:13.948" v="10558" actId="20577"/>
          <ac:graphicFrameMkLst>
            <pc:docMk/>
            <pc:sldMk cId="4092664751" sldId="330"/>
            <ac:graphicFrameMk id="6" creationId="{DAE72A4C-1C9C-4D52-8F45-D4BB0B0610D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92adcb623_0_14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892adcb623_0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solidFill>
                  <a:schemeClr val="accent5"/>
                </a:solidFill>
                <a:latin typeface="Source Sans Pro Light" panose="020B0403030403020204" pitchFamily="34" charset="0"/>
                <a:ea typeface="Source Sans Pro Light" panose="020B0403030403020204" pitchFamily="34" charset="0"/>
                <a:cs typeface="+mn-cs"/>
              </a:rPr>
              <a:t>Hypothesis: </a:t>
            </a:r>
            <a:r>
              <a:rPr lang="en-US" sz="1100" dirty="0">
                <a:solidFill>
                  <a:schemeClr val="accent5"/>
                </a:solidFill>
                <a:latin typeface="Source Sans Pro Light" panose="020B0403030403020204" pitchFamily="34" charset="0"/>
                <a:ea typeface="Source Sans Pro Light" panose="020B0403030403020204" pitchFamily="34" charset="0"/>
                <a:cs typeface="+mn-cs"/>
              </a:rPr>
              <a:t>Veterans will look for appointment follow-up tasks and information within the "Appointments" section – including travel pay and after-visit summaries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solidFill>
                  <a:schemeClr val="accent5"/>
                </a:solidFill>
                <a:latin typeface="Source Sans Pro Light" panose="020B0403030403020204" pitchFamily="34" charset="0"/>
                <a:ea typeface="Source Sans Pro Light" panose="020B0403030403020204" pitchFamily="34" charset="0"/>
                <a:cs typeface="+mn-cs"/>
              </a:rPr>
              <a:t>Related tasks: </a:t>
            </a:r>
          </a:p>
          <a:p>
            <a:pPr marL="0" marR="0" indent="0" algn="l" rtl="0" fontAlgn="ctr">
              <a:spcBef>
                <a:spcPts val="0"/>
              </a:spcBef>
              <a:spcAft>
                <a:spcPts val="0"/>
              </a:spcAft>
              <a:buNone/>
            </a:pPr>
            <a:r>
              <a:rPr lang="en-US" sz="1800" b="0" i="0" u="none" strike="noStrike" dirty="0">
                <a:solidFill>
                  <a:srgbClr val="0F2F4A"/>
                </a:solidFill>
                <a:effectLst/>
                <a:latin typeface="Source Sans Pro Light" panose="020B0403030403020204" pitchFamily="34" charset="0"/>
                <a:ea typeface="Source Sans Pro Light" panose="020B0403030403020204" pitchFamily="34" charset="0"/>
              </a:rPr>
              <a:t>1. You drove to see your VA primary care physician and want to get paid back for the cost of gas.</a:t>
            </a:r>
            <a:endParaRPr lang="en-US" sz="1800" b="0" i="0" u="none" strike="noStrike" dirty="0">
              <a:effectLst/>
              <a:latin typeface="Arial" panose="020B0604020202020204" pitchFamily="34" charset="0"/>
            </a:endParaRPr>
          </a:p>
          <a:p>
            <a:pPr marL="0" marR="0" indent="0" algn="l" rtl="0" fontAlgn="ctr">
              <a:spcBef>
                <a:spcPts val="0"/>
              </a:spcBef>
              <a:spcAft>
                <a:spcPts val="0"/>
              </a:spcAft>
              <a:buNone/>
            </a:pPr>
            <a:r>
              <a:rPr lang="en-US" sz="1800" b="0" i="0" u="none" strike="noStrike" dirty="0">
                <a:solidFill>
                  <a:srgbClr val="0F2F4A"/>
                </a:solidFill>
                <a:effectLst/>
                <a:latin typeface="Source Sans Pro Light" panose="020B0403030403020204" pitchFamily="34" charset="0"/>
                <a:ea typeface="Source Sans Pro Light" panose="020B0403030403020204" pitchFamily="34" charset="0"/>
              </a:rPr>
              <a:t>2. You saw your primary care provider last month and want to review what was decided for next steps in your care.</a:t>
            </a:r>
          </a:p>
          <a:p>
            <a:pPr marL="0" marR="0" indent="0" algn="l" rtl="0" fontAlgn="ctr">
              <a:spcBef>
                <a:spcPts val="0"/>
              </a:spcBef>
              <a:spcAft>
                <a:spcPts val="0"/>
              </a:spcAft>
              <a:buNone/>
            </a:pPr>
            <a:endParaRPr lang="en-US" sz="1800" b="0" i="0" u="none" strike="noStrike" dirty="0">
              <a:solidFill>
                <a:srgbClr val="0F2F4A"/>
              </a:solidFill>
              <a:effectLst/>
              <a:latin typeface="Source Sans Pro Light" panose="020B0403030403020204" pitchFamily="34" charset="0"/>
              <a:ea typeface="Source Sans Pro Light" panose="020B0403030403020204" pitchFamily="34" charset="0"/>
            </a:endParaRPr>
          </a:p>
          <a:p>
            <a:pPr marL="0" marR="0" indent="0" algn="l" rtl="0" fontAlgn="ctr">
              <a:spcBef>
                <a:spcPts val="0"/>
              </a:spcBef>
              <a:spcAft>
                <a:spcPts val="0"/>
              </a:spcAft>
              <a:buNone/>
            </a:pPr>
            <a:r>
              <a:rPr lang="en-US" sz="1800" dirty="0">
                <a:solidFill>
                  <a:schemeClr val="accent5"/>
                </a:solidFill>
                <a:latin typeface="Source Sans Pro Light" panose="020B0403030403020204" pitchFamily="34" charset="0"/>
                <a:ea typeface="Source Sans Pro Light" panose="020B0403030403020204" pitchFamily="34" charset="0"/>
                <a:cs typeface="+mn-cs"/>
              </a:rPr>
              <a:t>Travel pay is not available within appointments today</a:t>
            </a:r>
            <a:r>
              <a:rPr lang="en-US" sz="1800" b="0" i="0" u="none" strike="noStrike" dirty="0">
                <a:solidFill>
                  <a:srgbClr val="0F2F4A"/>
                </a:solidFill>
                <a:effectLst/>
                <a:latin typeface="Source Sans Pro Light" panose="020B0403030403020204" pitchFamily="34" charset="0"/>
                <a:ea typeface="Source Sans Pro Light" panose="020B0403030403020204" pitchFamily="34" charset="0"/>
                <a:cs typeface="+mn-cs"/>
              </a:rPr>
              <a:t>, those not enrolled in VA health care may not be familiar with the benefit</a:t>
            </a:r>
            <a:endParaRPr lang="en-US" sz="1800" b="0" i="0" u="none" strike="noStrike" dirty="0">
              <a:effectLst/>
              <a:latin typeface="Arial" panose="020B0604020202020204" pitchFamily="34" charset="0"/>
            </a:endParaRPr>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9517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solidFill>
                  <a:schemeClr val="accent5"/>
                </a:solidFill>
                <a:latin typeface="Source Sans Pro Light" panose="020B0403030403020204" pitchFamily="34" charset="0"/>
                <a:ea typeface="Source Sans Pro Light" panose="020B0403030403020204" pitchFamily="34" charset="0"/>
                <a:cs typeface="+mn-cs"/>
              </a:rPr>
              <a:t>Hypothesis: </a:t>
            </a:r>
            <a:r>
              <a:rPr lang="en-US" sz="1100" dirty="0">
                <a:solidFill>
                  <a:schemeClr val="accent5"/>
                </a:solidFill>
                <a:latin typeface="Source Sans Pro Light" panose="020B0403030403020204" pitchFamily="34" charset="0"/>
                <a:ea typeface="Source Sans Pro Light" panose="020B0403030403020204" pitchFamily="34" charset="0"/>
                <a:cs typeface="+mn-cs"/>
              </a:rPr>
              <a:t>Veterans will understand that the "Medications" section includes all prescription information - current and past.</a:t>
            </a:r>
          </a:p>
          <a:p>
            <a:pPr marL="0" lvl="0" indent="0" algn="l" rtl="0">
              <a:spcBef>
                <a:spcPts val="0"/>
              </a:spcBef>
              <a:spcAft>
                <a:spcPts val="0"/>
              </a:spcAft>
              <a:buNone/>
            </a:pPr>
            <a:r>
              <a:rPr lang="en-US" b="1" dirty="0"/>
              <a:t>Related tasks: </a:t>
            </a:r>
          </a:p>
          <a:p>
            <a:pPr marL="0" marR="0" indent="0" algn="l" rtl="0" fontAlgn="ctr">
              <a:spcBef>
                <a:spcPts val="0"/>
              </a:spcBef>
              <a:spcAft>
                <a:spcPts val="0"/>
              </a:spcAft>
              <a:buNone/>
            </a:pPr>
            <a:r>
              <a:rPr lang="en-US" sz="1100" b="0" i="0" u="none" strike="noStrike" dirty="0">
                <a:solidFill>
                  <a:srgbClr val="0F2F4A"/>
                </a:solidFill>
                <a:effectLst/>
                <a:latin typeface="Source Sans Pro Light" panose="020B0403030403020204" pitchFamily="34" charset="0"/>
                <a:ea typeface="Source Sans Pro Light" panose="020B0403030403020204" pitchFamily="34" charset="0"/>
              </a:rPr>
              <a:t>3. You need to request a refill for a prescription you get from VA by mail.</a:t>
            </a:r>
            <a:endParaRPr lang="en-US" sz="1100" b="0" i="0" u="none" strike="noStrike" dirty="0">
              <a:effectLst/>
              <a:latin typeface="Arial" panose="020B0604020202020204" pitchFamily="34" charset="0"/>
            </a:endParaRPr>
          </a:p>
          <a:p>
            <a:pPr marL="0" marR="0" indent="0" algn="l" rtl="0" fontAlgn="ctr">
              <a:spcBef>
                <a:spcPts val="0"/>
              </a:spcBef>
              <a:spcAft>
                <a:spcPts val="0"/>
              </a:spcAft>
              <a:buNone/>
            </a:pPr>
            <a:r>
              <a:rPr lang="en-US" sz="1100" b="0" i="0" u="none" strike="noStrike" dirty="0">
                <a:solidFill>
                  <a:srgbClr val="0F2F4A"/>
                </a:solidFill>
                <a:effectLst/>
                <a:latin typeface="Source Sans Pro Light" panose="020B0403030403020204" pitchFamily="34" charset="0"/>
                <a:ea typeface="Source Sans Pro Light" panose="020B0403030403020204" pitchFamily="34" charset="0"/>
              </a:rPr>
              <a:t>4. You want to know the name of the prescription that you stopped taking last summer for a skin condition.</a:t>
            </a:r>
            <a:endParaRPr lang="en-US" sz="1100" b="0" i="0" u="none" strike="noStrike" dirty="0">
              <a:effectLst/>
              <a:latin typeface="Arial" panose="020B0604020202020204" pitchFamily="34" charset="0"/>
            </a:endParaRPr>
          </a:p>
          <a:p>
            <a:pPr marL="0" lvl="0" indent="0" algn="l" rtl="0">
              <a:spcBef>
                <a:spcPts val="0"/>
              </a:spcBef>
              <a:spcAft>
                <a:spcPts val="0"/>
              </a:spcAft>
              <a:buNone/>
            </a:pPr>
            <a:endParaRPr lang="en-US" dirty="0"/>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9601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solidFill>
                  <a:schemeClr val="accent5"/>
                </a:solidFill>
                <a:latin typeface="Source Sans Pro Light" panose="020B0403030403020204" pitchFamily="34" charset="0"/>
                <a:ea typeface="Source Sans Pro Light" panose="020B0403030403020204" pitchFamily="34" charset="0"/>
                <a:cs typeface="+mn-cs"/>
              </a:rPr>
              <a:t>Hypothesis: </a:t>
            </a:r>
            <a:r>
              <a:rPr lang="en-US" sz="1100" b="0" i="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rPr>
              <a:t>Veterans will easily find general information and tasks related to their VA health benefits within the "My health benefits" grouping.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rPr>
              <a:t>Related tasks: </a:t>
            </a:r>
          </a:p>
          <a:p>
            <a:pPr marL="0" marR="0" indent="0" algn="l" rtl="0" fontAlgn="ctr">
              <a:spcBef>
                <a:spcPts val="0"/>
              </a:spcBef>
              <a:spcAft>
                <a:spcPts val="0"/>
              </a:spcAft>
              <a:buNone/>
            </a:pPr>
            <a:r>
              <a:rPr lang="en-US" sz="1100" b="0" i="0" u="none" strike="noStrike" dirty="0">
                <a:solidFill>
                  <a:srgbClr val="0F2F4A"/>
                </a:solidFill>
                <a:effectLst/>
                <a:latin typeface="Source Sans Pro Light" panose="020B0403030403020204" pitchFamily="34" charset="0"/>
                <a:ea typeface="Source Sans Pro Light" panose="020B0403030403020204" pitchFamily="34" charset="0"/>
              </a:rPr>
              <a:t>1. You drove to see your VA primary care physician and want to get paid back for the cost of gas.</a:t>
            </a:r>
            <a:endParaRPr lang="en-US" sz="1100" b="0" i="0" u="none" strike="noStrike" dirty="0">
              <a:effectLst/>
              <a:latin typeface="Arial" panose="020B0604020202020204" pitchFamily="34" charset="0"/>
            </a:endParaRPr>
          </a:p>
          <a:p>
            <a:pPr marL="0" marR="0" indent="0" algn="l" rtl="0" fontAlgn="ctr">
              <a:spcBef>
                <a:spcPts val="0"/>
              </a:spcBef>
              <a:spcAft>
                <a:spcPts val="0"/>
              </a:spcAft>
              <a:buNone/>
            </a:pPr>
            <a:r>
              <a:rPr lang="en-US" sz="1100" b="0" i="0" u="none" strike="noStrike" dirty="0">
                <a:solidFill>
                  <a:srgbClr val="0F2F4A"/>
                </a:solidFill>
                <a:effectLst/>
                <a:latin typeface="Source Sans Pro Light" panose="020B0403030403020204" pitchFamily="34" charset="0"/>
                <a:ea typeface="Source Sans Pro Light" panose="020B0403030403020204" pitchFamily="34" charset="0"/>
              </a:rPr>
              <a:t>10. You recently lost your ID card for your Veteran health care and need to get a new one.</a:t>
            </a:r>
            <a:endParaRPr lang="en-US" sz="1100" b="0" i="0" u="none" strike="noStrike"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rPr>
              <a:t>Rd 2 MHV on VA.gov tree test</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rPr>
              <a:t>Although numbers were small, some Veterans selected answers in this section in tasks related to community care (7), copay rates (5), dental care (3), mental health (2)</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rPr>
              <a:t>In this test, travel pay was at the same level as “My health benefits”</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100" b="0" i="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endParaRPr>
          </a:p>
          <a:p>
            <a:pPr marL="0" lvl="0" indent="0" algn="l" rtl="0">
              <a:spcBef>
                <a:spcPts val="0"/>
              </a:spcBef>
              <a:spcAft>
                <a:spcPts val="0"/>
              </a:spcAft>
              <a:buNone/>
            </a:pPr>
            <a:endParaRPr lang="en-US" dirty="0"/>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4204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800" b="1" dirty="0">
                <a:solidFill>
                  <a:schemeClr val="accent5"/>
                </a:solidFill>
                <a:latin typeface="Source Sans Pro Light" panose="020B0403030403020204" pitchFamily="34" charset="0"/>
                <a:ea typeface="Source Sans Pro Light" panose="020B0403030403020204" pitchFamily="34" charset="0"/>
                <a:cs typeface="+mn-cs"/>
              </a:rPr>
              <a:t>Hypothesis: </a:t>
            </a:r>
            <a:r>
              <a:rPr lang="en-US" sz="800" dirty="0">
                <a:solidFill>
                  <a:schemeClr val="accent5"/>
                </a:solidFill>
                <a:latin typeface="Source Sans Pro Light" panose="020B0403030403020204" pitchFamily="34" charset="0"/>
                <a:ea typeface="Source Sans Pro Light" panose="020B0403030403020204" pitchFamily="34" charset="0"/>
                <a:cs typeface="+mn-cs"/>
              </a:rPr>
              <a:t>Veterans will understand what types of information can be found in the “Test results”, "Health history" and "Medical records" sections</a:t>
            </a:r>
          </a:p>
          <a:p>
            <a:pPr marL="0" marR="0" indent="0" algn="l" rtl="0" fontAlgn="ctr">
              <a:spcBef>
                <a:spcPts val="0"/>
              </a:spcBef>
              <a:spcAft>
                <a:spcPts val="0"/>
              </a:spcAft>
              <a:buNone/>
            </a:pPr>
            <a:r>
              <a:rPr lang="en-US" sz="800" b="1" dirty="0">
                <a:solidFill>
                  <a:schemeClr val="accent5"/>
                </a:solidFill>
                <a:latin typeface="Source Sans Pro Light" panose="020B0403030403020204" pitchFamily="34" charset="0"/>
                <a:ea typeface="Source Sans Pro Light" panose="020B0403030403020204" pitchFamily="34" charset="0"/>
                <a:cs typeface="+mn-cs"/>
              </a:rPr>
              <a:t>Related tasks:</a:t>
            </a:r>
            <a:br>
              <a:rPr lang="en-US" sz="800" dirty="0">
                <a:solidFill>
                  <a:schemeClr val="accent5"/>
                </a:solidFill>
                <a:latin typeface="Source Sans Pro Light" panose="020B0403030403020204" pitchFamily="34" charset="0"/>
                <a:ea typeface="Source Sans Pro Light" panose="020B0403030403020204" pitchFamily="34" charset="0"/>
                <a:cs typeface="+mn-cs"/>
              </a:rPr>
            </a:br>
            <a:r>
              <a:rPr lang="en-US" sz="800" dirty="0">
                <a:solidFill>
                  <a:schemeClr val="accent5"/>
                </a:solidFill>
                <a:latin typeface="Source Sans Pro Light" panose="020B0403030403020204" pitchFamily="34" charset="0"/>
                <a:ea typeface="Source Sans Pro Light" panose="020B0403030403020204" pitchFamily="34" charset="0"/>
                <a:cs typeface="+mn-cs"/>
              </a:rPr>
              <a:t>7. </a:t>
            </a:r>
            <a:r>
              <a:rPr lang="en-US" sz="11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You want to know what your blood pressure was the last time you had it taken at a VA medical facility.</a:t>
            </a:r>
            <a:endParaRPr lang="en-US" sz="1100" b="0" i="0" u="none" strike="noStrike" dirty="0">
              <a:effectLst/>
              <a:latin typeface="Arial" panose="020B0604020202020204" pitchFamily="34" charset="0"/>
            </a:endParaRPr>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4456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ctr" latinLnBrk="0" hangingPunct="1">
              <a:lnSpc>
                <a:spcPct val="100000"/>
              </a:lnSpc>
              <a:spcBef>
                <a:spcPts val="0"/>
              </a:spcBef>
              <a:spcAft>
                <a:spcPts val="0"/>
              </a:spcAft>
              <a:buClr>
                <a:srgbClr val="000000"/>
              </a:buClr>
              <a:buSzPts val="1100"/>
              <a:buFont typeface="Arial"/>
              <a:buNone/>
              <a:tabLst/>
              <a:defRPr/>
            </a:pPr>
            <a:r>
              <a:rPr lang="en-US" sz="1100" b="1" dirty="0">
                <a:solidFill>
                  <a:schemeClr val="accent5"/>
                </a:solidFill>
                <a:latin typeface="Source Sans Pro Light" panose="020B0403030403020204" pitchFamily="34" charset="0"/>
                <a:ea typeface="Source Sans Pro Light" panose="020B0403030403020204" pitchFamily="34" charset="0"/>
                <a:cs typeface="+mn-cs"/>
              </a:rPr>
              <a:t>Hypothesis: </a:t>
            </a:r>
            <a:r>
              <a:rPr lang="en-US" sz="1100" dirty="0">
                <a:solidFill>
                  <a:schemeClr val="accent5"/>
                </a:solidFill>
                <a:latin typeface="Source Sans Pro Light" panose="020B0403030403020204" pitchFamily="34" charset="0"/>
                <a:ea typeface="Source Sans Pro Light" panose="020B0403030403020204" pitchFamily="34" charset="0"/>
                <a:cs typeface="+mn-cs"/>
              </a:rPr>
              <a:t>Veterans will understand what types of information can be found in the “Test results”, "Health history" and "Medical records" sections</a:t>
            </a:r>
          </a:p>
          <a:p>
            <a:pPr marL="0" marR="0" indent="0" algn="l" rtl="0" fontAlgn="ctr">
              <a:spcBef>
                <a:spcPts val="0"/>
              </a:spcBef>
              <a:spcAft>
                <a:spcPts val="0"/>
              </a:spcAft>
              <a:buNone/>
            </a:pPr>
            <a:r>
              <a:rPr lang="en-US" b="1" dirty="0"/>
              <a:t>Related tasks:</a:t>
            </a:r>
            <a:br>
              <a:rPr lang="en-US" dirty="0"/>
            </a:br>
            <a:r>
              <a:rPr lang="en-US" sz="1100" b="0" i="0" u="none" strike="noStrike" dirty="0">
                <a:solidFill>
                  <a:srgbClr val="0F2F4A"/>
                </a:solidFill>
                <a:effectLst/>
                <a:latin typeface="Source Sans Pro Light" panose="020B0403030403020204" pitchFamily="34" charset="0"/>
                <a:ea typeface="Source Sans Pro Light" panose="020B0403030403020204" pitchFamily="34" charset="0"/>
              </a:rPr>
              <a:t>6. You need to know when you had your last tetanus shot.</a:t>
            </a:r>
            <a:endParaRPr lang="en-US" sz="1100" b="0" i="0" u="none" strike="noStrike"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endParaRPr lang="en-US" dirty="0"/>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7032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360b30891_0_52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e360b30891_0_5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360b30891_0_52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e360b30891_0_5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2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2a21743f5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p:txBody>
      </p:sp>
      <p:sp>
        <p:nvSpPr>
          <p:cNvPr id="150" name="Google Shape;150;ge2a21743f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360b30891_0_1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endParaRPr/>
          </a:p>
        </p:txBody>
      </p:sp>
      <p:sp>
        <p:nvSpPr>
          <p:cNvPr id="188" name="Google Shape;188;ge360b30891_0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2a21743f5_0_1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e2a21743f5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312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2a21743f5_0_1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Cohorts 1-3 = Have used MHV in last 12 months, VA health care required</a:t>
            </a:r>
          </a:p>
          <a:p>
            <a:pPr marL="0" lvl="0" indent="0" algn="l" rtl="0">
              <a:spcBef>
                <a:spcPts val="0"/>
              </a:spcBef>
              <a:spcAft>
                <a:spcPts val="0"/>
              </a:spcAft>
              <a:buNone/>
            </a:pPr>
            <a:r>
              <a:rPr lang="en-US" dirty="0"/>
              <a:t>Cohorts 4-6 = Have not used MHV in last 12 months, VA health care not required</a:t>
            </a:r>
            <a:endParaRPr dirty="0"/>
          </a:p>
        </p:txBody>
      </p:sp>
      <p:sp>
        <p:nvSpPr>
          <p:cNvPr id="234" name="Google Shape;234;ge2a21743f5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8830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2a21743f5_0_1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e2a21743f5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604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2a21743f5_0_1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e2a21743f5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7985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296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solidFill>
                  <a:schemeClr val="accent5"/>
                </a:solidFill>
                <a:latin typeface="Source Sans Pro Light" panose="020B0403030403020204" pitchFamily="34" charset="0"/>
                <a:ea typeface="Source Sans Pro Light" panose="020B0403030403020204" pitchFamily="34" charset="0"/>
                <a:cs typeface="+mn-cs"/>
              </a:rPr>
              <a:t>Hypothesis: </a:t>
            </a:r>
            <a:r>
              <a:rPr lang="en-US" sz="1100" dirty="0">
                <a:solidFill>
                  <a:schemeClr val="accent5"/>
                </a:solidFill>
                <a:latin typeface="Source Sans Pro Light" panose="020B0403030403020204" pitchFamily="34" charset="0"/>
                <a:ea typeface="Source Sans Pro Light" panose="020B0403030403020204" pitchFamily="34" charset="0"/>
                <a:cs typeface="+mn-cs"/>
              </a:rPr>
              <a:t>Veterans will understand what types of information can be found in the “Test results”, "Health history“, and "Medical records" sections</a:t>
            </a:r>
          </a:p>
          <a:p>
            <a:pPr marL="0" marR="0" indent="0" algn="l" rtl="0" fontAlgn="ctr">
              <a:spcBef>
                <a:spcPts val="0"/>
              </a:spcBef>
              <a:spcAft>
                <a:spcPts val="0"/>
              </a:spcAft>
              <a:buNone/>
            </a:pPr>
            <a:r>
              <a:rPr lang="en-US" sz="1100" b="1" dirty="0">
                <a:solidFill>
                  <a:schemeClr val="accent5"/>
                </a:solidFill>
                <a:latin typeface="Source Sans Pro Light" panose="020B0403030403020204" pitchFamily="34" charset="0"/>
                <a:ea typeface="Source Sans Pro Light" panose="020B0403030403020204" pitchFamily="34" charset="0"/>
                <a:cs typeface="+mn-cs"/>
              </a:rPr>
              <a:t>Related tasks:</a:t>
            </a:r>
            <a:br>
              <a:rPr lang="en-US" sz="1100" dirty="0">
                <a:solidFill>
                  <a:schemeClr val="accent5"/>
                </a:solidFill>
                <a:latin typeface="Source Sans Pro Light" panose="020B0403030403020204" pitchFamily="34" charset="0"/>
                <a:ea typeface="Source Sans Pro Light" panose="020B0403030403020204" pitchFamily="34" charset="0"/>
                <a:cs typeface="+mn-cs"/>
              </a:rPr>
            </a:br>
            <a:r>
              <a:rPr lang="en-US" sz="1800" b="0" i="0" u="none" strike="noStrike" dirty="0">
                <a:solidFill>
                  <a:srgbClr val="0F2F4A"/>
                </a:solidFill>
                <a:effectLst/>
                <a:latin typeface="Source Sans Pro Light" panose="020B0403030403020204" pitchFamily="34" charset="0"/>
                <a:ea typeface="Source Sans Pro Light" panose="020B0403030403020204" pitchFamily="34" charset="0"/>
              </a:rPr>
              <a:t>2. You saw your primary care provider last month and want to review what was decided for next steps in your care.</a:t>
            </a:r>
            <a:endParaRPr lang="en-US" sz="1800" b="0" i="0" u="none" strike="noStrike" dirty="0">
              <a:effectLst/>
              <a:latin typeface="Arial" panose="020B0604020202020204" pitchFamily="34" charset="0"/>
            </a:endParaRPr>
          </a:p>
          <a:p>
            <a:pPr marL="0" marR="0" indent="0" algn="l" rtl="0" fontAlgn="ctr">
              <a:spcBef>
                <a:spcPts val="0"/>
              </a:spcBef>
              <a:spcAft>
                <a:spcPts val="0"/>
              </a:spcAft>
              <a:buNone/>
            </a:pPr>
            <a:r>
              <a:rPr lang="en-US" sz="1800" b="0" i="0" u="none" strike="noStrike" dirty="0">
                <a:solidFill>
                  <a:srgbClr val="0F2F4A"/>
                </a:solidFill>
                <a:effectLst/>
                <a:latin typeface="Source Sans Pro Light" panose="020B0403030403020204" pitchFamily="34" charset="0"/>
                <a:ea typeface="Source Sans Pro Light" panose="020B0403030403020204" pitchFamily="34" charset="0"/>
              </a:rPr>
              <a:t>5. You want to find the results of a recent MRI you had done.</a:t>
            </a:r>
            <a:endParaRPr lang="en-US" sz="1800" b="0" i="0" u="none" strike="noStrike" dirty="0">
              <a:effectLst/>
              <a:latin typeface="Arial" panose="020B0604020202020204" pitchFamily="34" charset="0"/>
            </a:endParaRPr>
          </a:p>
          <a:p>
            <a:pPr marL="0" marR="0" indent="0" algn="l" rtl="0" fontAlgn="ctr">
              <a:spcBef>
                <a:spcPts val="0"/>
              </a:spcBef>
              <a:spcAft>
                <a:spcPts val="0"/>
              </a:spcAft>
              <a:buNone/>
            </a:pPr>
            <a:r>
              <a:rPr lang="en-US" sz="1800" b="0" i="0" u="none" strike="noStrike" dirty="0">
                <a:solidFill>
                  <a:srgbClr val="0F2F4A"/>
                </a:solidFill>
                <a:effectLst/>
                <a:latin typeface="Source Sans Pro Light" panose="020B0403030403020204" pitchFamily="34" charset="0"/>
                <a:ea typeface="Source Sans Pro Light" panose="020B0403030403020204" pitchFamily="34" charset="0"/>
              </a:rPr>
              <a:t>6. You need to know when you had your last tetanus shot.</a:t>
            </a:r>
            <a:endParaRPr lang="en-US" sz="1800" b="0" i="0" u="none" strike="noStrike" dirty="0">
              <a:effectLst/>
              <a:latin typeface="Arial" panose="020B0604020202020204" pitchFamily="34" charset="0"/>
            </a:endParaRPr>
          </a:p>
          <a:p>
            <a:pPr marL="0" marR="0" indent="0" algn="l" rtl="0" fontAlgn="ctr">
              <a:spcBef>
                <a:spcPts val="0"/>
              </a:spcBef>
              <a:spcAft>
                <a:spcPts val="0"/>
              </a:spcAft>
              <a:buNone/>
            </a:pPr>
            <a:r>
              <a:rPr lang="en-US" sz="1800" b="0" i="0" u="none" strike="noStrike" dirty="0">
                <a:solidFill>
                  <a:srgbClr val="0F2F4A"/>
                </a:solidFill>
                <a:effectLst/>
                <a:latin typeface="Source Sans Pro Light" panose="020B0403030403020204" pitchFamily="34" charset="0"/>
                <a:ea typeface="Source Sans Pro Light" panose="020B0403030403020204" pitchFamily="34" charset="0"/>
              </a:rPr>
              <a:t>7. You want to know what your blood pressure was the last time you had it taken at a VA medical facility.</a:t>
            </a:r>
            <a:endParaRPr lang="en-US" sz="1800" b="0" i="0" u="none" strike="noStrike" dirty="0">
              <a:effectLst/>
              <a:latin typeface="Arial" panose="020B0604020202020204" pitchFamily="34" charset="0"/>
            </a:endParaRPr>
          </a:p>
          <a:p>
            <a:pPr marL="0" marR="0" indent="0" algn="l" rtl="0" fontAlgn="ctr">
              <a:spcBef>
                <a:spcPts val="0"/>
              </a:spcBef>
              <a:spcAft>
                <a:spcPts val="0"/>
              </a:spcAft>
              <a:buNone/>
            </a:pPr>
            <a:r>
              <a:rPr lang="en-US" sz="1800" b="0" i="0" u="none" strike="noStrike" dirty="0">
                <a:solidFill>
                  <a:srgbClr val="0F2F4A"/>
                </a:solidFill>
                <a:effectLst/>
                <a:latin typeface="Source Sans Pro Light" panose="020B0403030403020204" pitchFamily="34" charset="0"/>
                <a:ea typeface="Source Sans Pro Light" panose="020B0403030403020204" pitchFamily="34" charset="0"/>
              </a:rPr>
              <a:t>8. You want to get a copy of your VA health records for your personal files.</a:t>
            </a:r>
            <a:endParaRPr lang="en-US" sz="1800" b="0" i="0" u="none" strike="noStrike" dirty="0">
              <a:effectLst/>
              <a:latin typeface="Arial" panose="020B0604020202020204" pitchFamily="34" charset="0"/>
            </a:endParaRPr>
          </a:p>
          <a:p>
            <a:pPr marL="0" lvl="0" indent="0" algn="l" rtl="0">
              <a:spcBef>
                <a:spcPts val="0"/>
              </a:spcBef>
              <a:spcAft>
                <a:spcPts val="0"/>
              </a:spcAft>
              <a:buNone/>
            </a:pPr>
            <a:endParaRPr lang="en-US" dirty="0"/>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285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143000" y="1183006"/>
            <a:ext cx="6858000" cy="1486800"/>
          </a:xfrm>
          <a:prstGeom prst="rect">
            <a:avLst/>
          </a:prstGeom>
          <a:noFill/>
          <a:ln>
            <a:noFill/>
          </a:ln>
        </p:spPr>
        <p:txBody>
          <a:bodyPr spcFirstLastPara="1" wrap="square" lIns="34275" tIns="34275" rIns="34275" bIns="34275" anchor="b" anchorCtr="0">
            <a:noAutofit/>
          </a:bodyPr>
          <a:lstStyle>
            <a:lvl1pPr lvl="0" algn="ctr" rtl="0">
              <a:lnSpc>
                <a:spcPct val="100000"/>
              </a:lnSpc>
              <a:spcBef>
                <a:spcPts val="0"/>
              </a:spcBef>
              <a:spcAft>
                <a:spcPts val="0"/>
              </a:spcAft>
              <a:buClr>
                <a:schemeClr val="accent3"/>
              </a:buClr>
              <a:buSzPts val="3600"/>
              <a:buFont typeface="Bitter"/>
              <a:buNone/>
              <a:defRPr sz="3600">
                <a:solidFill>
                  <a:schemeClr val="accent3"/>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1" name="Google Shape;11;p2"/>
          <p:cNvSpPr txBox="1">
            <a:spLocks noGrp="1"/>
          </p:cNvSpPr>
          <p:nvPr>
            <p:ph type="body" idx="1"/>
          </p:nvPr>
        </p:nvSpPr>
        <p:spPr>
          <a:xfrm>
            <a:off x="1143000" y="2695532"/>
            <a:ext cx="6858000" cy="570600"/>
          </a:xfrm>
          <a:prstGeom prst="rect">
            <a:avLst/>
          </a:prstGeom>
          <a:noFill/>
          <a:ln>
            <a:noFill/>
          </a:ln>
        </p:spPr>
        <p:txBody>
          <a:bodyPr spcFirstLastPara="1" wrap="square" lIns="34275" tIns="34275" rIns="34275" bIns="34275" anchor="t" anchorCtr="0">
            <a:noAutofit/>
          </a:bodyPr>
          <a:lstStyle>
            <a:lvl1pPr marL="457200" lvl="0"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1pPr>
            <a:lvl2pPr marL="914400" lvl="1"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2pPr>
            <a:lvl3pPr marL="1371600" lvl="2"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3pPr>
            <a:lvl4pPr marL="1828800" lvl="3"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4pPr>
            <a:lvl5pPr marL="2286000" lvl="4"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2" name="Google Shape;12;p2"/>
          <p:cNvSpPr txBox="1">
            <a:spLocks noGrp="1"/>
          </p:cNvSpPr>
          <p:nvPr>
            <p:ph type="sldNum" idx="12"/>
          </p:nvPr>
        </p:nvSpPr>
        <p:spPr>
          <a:xfrm>
            <a:off x="6346896" y="4663388"/>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dark">
  <p:cSld name="Comparison dark">
    <p:bg>
      <p:bgPr>
        <a:solidFill>
          <a:schemeClr val="accent1"/>
        </a:solidFill>
        <a:effectLst/>
      </p:bgPr>
    </p:bg>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55" name="Google Shape;55;p11"/>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56" name="Google Shape;56;p11"/>
          <p:cNvSpPr txBox="1">
            <a:spLocks noGrp="1"/>
          </p:cNvSpPr>
          <p:nvPr>
            <p:ph type="body" idx="1"/>
          </p:nvPr>
        </p:nvSpPr>
        <p:spPr>
          <a:xfrm>
            <a:off x="457200" y="1144190"/>
            <a:ext cx="3962400" cy="34851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57" name="Google Shape;57;p11"/>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ntent Boxes">
  <p:cSld name="Three Content Boxes">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60" name="Google Shape;60;p12"/>
          <p:cNvSpPr txBox="1">
            <a:spLocks noGrp="1"/>
          </p:cNvSpPr>
          <p:nvPr>
            <p:ph type="body" idx="1"/>
          </p:nvPr>
        </p:nvSpPr>
        <p:spPr>
          <a:xfrm>
            <a:off x="457200" y="1856789"/>
            <a:ext cx="2743200" cy="2752200"/>
          </a:xfrm>
          <a:prstGeom prst="rect">
            <a:avLst/>
          </a:prstGeom>
          <a:solidFill>
            <a:srgbClr val="F2F2F2"/>
          </a:solidFill>
          <a:ln w="76200" cap="flat" cmpd="sng">
            <a:solidFill>
              <a:srgbClr val="FFFFFF"/>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61" name="Google Shape;61;p12"/>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2"/>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ntent Boxes dark">
  <p:cSld name="Three Content Boxes dark">
    <p:bg>
      <p:bgPr>
        <a:solidFill>
          <a:schemeClr val="accent1"/>
        </a:solid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65" name="Google Shape;65;p13"/>
          <p:cNvSpPr txBox="1">
            <a:spLocks noGrp="1"/>
          </p:cNvSpPr>
          <p:nvPr>
            <p:ph type="body" idx="1"/>
          </p:nvPr>
        </p:nvSpPr>
        <p:spPr>
          <a:xfrm>
            <a:off x="457200" y="1856789"/>
            <a:ext cx="2743200" cy="2752200"/>
          </a:xfrm>
          <a:prstGeom prst="rect">
            <a:avLst/>
          </a:prstGeom>
          <a:solidFill>
            <a:srgbClr val="318DDA"/>
          </a:solidFill>
          <a:ln w="76200" cap="flat" cmpd="sng">
            <a:solidFill>
              <a:schemeClr val="accent1"/>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66" name="Google Shape;66;p1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67" name="Google Shape;67;p13"/>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Content Boxes dark">
  <p:cSld name="Four Content Boxes dark">
    <p:bg>
      <p:bgPr>
        <a:solidFill>
          <a:schemeClr val="accent1"/>
        </a:solidFill>
        <a:effectLst/>
      </p:bgPr>
    </p:bg>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70" name="Google Shape;70;p14"/>
          <p:cNvSpPr txBox="1">
            <a:spLocks noGrp="1"/>
          </p:cNvSpPr>
          <p:nvPr>
            <p:ph type="body" idx="1"/>
          </p:nvPr>
        </p:nvSpPr>
        <p:spPr>
          <a:xfrm>
            <a:off x="457200" y="1856790"/>
            <a:ext cx="4114800" cy="1389900"/>
          </a:xfrm>
          <a:prstGeom prst="rect">
            <a:avLst/>
          </a:prstGeom>
          <a:solidFill>
            <a:srgbClr val="318DDA"/>
          </a:solidFill>
          <a:ln w="76200" cap="flat" cmpd="sng">
            <a:solidFill>
              <a:schemeClr val="accent1"/>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71" name="Google Shape;71;p14"/>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72" name="Google Shape;72;p14"/>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1/3">
  <p:cSld name="Image 1/3">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1" y="514350"/>
            <a:ext cx="53340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75" name="Google Shape;75;p15"/>
          <p:cNvSpPr txBox="1">
            <a:spLocks noGrp="1"/>
          </p:cNvSpPr>
          <p:nvPr>
            <p:ph type="body" idx="1"/>
          </p:nvPr>
        </p:nvSpPr>
        <p:spPr>
          <a:xfrm>
            <a:off x="6096000" y="0"/>
            <a:ext cx="30480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76" name="Google Shape;76;p1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5"/>
          <p:cNvSpPr txBox="1">
            <a:spLocks noGrp="1"/>
          </p:cNvSpPr>
          <p:nvPr>
            <p:ph type="body" idx="2"/>
          </p:nvPr>
        </p:nvSpPr>
        <p:spPr>
          <a:xfrm>
            <a:off x="457200" y="247650"/>
            <a:ext cx="53340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1/3 dark">
  <p:cSld name="Image 1/3 dark">
    <p:bg>
      <p:bgPr>
        <a:solidFill>
          <a:schemeClr val="accent1"/>
        </a:solidFill>
        <a:effectLst/>
      </p:bgPr>
    </p:bg>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457201" y="514350"/>
            <a:ext cx="53340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80" name="Google Shape;80;p16"/>
          <p:cNvSpPr txBox="1">
            <a:spLocks noGrp="1"/>
          </p:cNvSpPr>
          <p:nvPr>
            <p:ph type="body" idx="1"/>
          </p:nvPr>
        </p:nvSpPr>
        <p:spPr>
          <a:xfrm>
            <a:off x="6096000" y="0"/>
            <a:ext cx="30480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81" name="Google Shape;81;p16"/>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82" name="Google Shape;82;p16"/>
          <p:cNvSpPr txBox="1">
            <a:spLocks noGrp="1"/>
          </p:cNvSpPr>
          <p:nvPr>
            <p:ph type="body" idx="2"/>
          </p:nvPr>
        </p:nvSpPr>
        <p:spPr>
          <a:xfrm>
            <a:off x="457200" y="247650"/>
            <a:ext cx="53340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mage 1/2">
  <p:cSld name="Image 1/2">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457202" y="514352"/>
            <a:ext cx="39624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85" name="Google Shape;85;p17"/>
          <p:cNvSpPr txBox="1">
            <a:spLocks noGrp="1"/>
          </p:cNvSpPr>
          <p:nvPr>
            <p:ph type="body" idx="1"/>
          </p:nvPr>
        </p:nvSpPr>
        <p:spPr>
          <a:xfrm>
            <a:off x="4724400" y="0"/>
            <a:ext cx="44196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86" name="Google Shape;86;p17"/>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7"/>
          <p:cNvSpPr txBox="1">
            <a:spLocks noGrp="1"/>
          </p:cNvSpPr>
          <p:nvPr>
            <p:ph type="body" idx="2"/>
          </p:nvPr>
        </p:nvSpPr>
        <p:spPr>
          <a:xfrm>
            <a:off x="457200" y="247650"/>
            <a:ext cx="39624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 1/2 dark">
  <p:cSld name="Image 1/2 dark">
    <p:bg>
      <p:bgPr>
        <a:solidFill>
          <a:schemeClr val="accent1"/>
        </a:solidFill>
        <a:effectLst/>
      </p:bgPr>
    </p:bg>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57202" y="514352"/>
            <a:ext cx="39624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90" name="Google Shape;90;p18"/>
          <p:cNvSpPr txBox="1">
            <a:spLocks noGrp="1"/>
          </p:cNvSpPr>
          <p:nvPr>
            <p:ph type="body" idx="1"/>
          </p:nvPr>
        </p:nvSpPr>
        <p:spPr>
          <a:xfrm>
            <a:off x="4724400" y="0"/>
            <a:ext cx="44196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91" name="Google Shape;91;p18"/>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92" name="Google Shape;92;p18"/>
          <p:cNvSpPr txBox="1">
            <a:spLocks noGrp="1"/>
          </p:cNvSpPr>
          <p:nvPr>
            <p:ph type="body" idx="2"/>
          </p:nvPr>
        </p:nvSpPr>
        <p:spPr>
          <a:xfrm>
            <a:off x="457200" y="247650"/>
            <a:ext cx="39624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2/3">
  <p:cSld name="Image 2/3">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457200" y="514348"/>
            <a:ext cx="2571900" cy="9858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95" name="Google Shape;95;p19"/>
          <p:cNvSpPr txBox="1">
            <a:spLocks noGrp="1"/>
          </p:cNvSpPr>
          <p:nvPr>
            <p:ph type="body" idx="1"/>
          </p:nvPr>
        </p:nvSpPr>
        <p:spPr>
          <a:xfrm>
            <a:off x="3371850" y="0"/>
            <a:ext cx="57720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96" name="Google Shape;96;p19"/>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97" name="Google Shape;97;p19"/>
          <p:cNvSpPr txBox="1">
            <a:spLocks noGrp="1"/>
          </p:cNvSpPr>
          <p:nvPr>
            <p:ph type="body" idx="2"/>
          </p:nvPr>
        </p:nvSpPr>
        <p:spPr>
          <a:xfrm>
            <a:off x="457200" y="247650"/>
            <a:ext cx="25719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2/3 dark">
  <p:cSld name="Image 2/3 dark">
    <p:bg>
      <p:bgPr>
        <a:solidFill>
          <a:schemeClr val="accent1"/>
        </a:solidFill>
        <a:effectLst/>
      </p:bgPr>
    </p:bg>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457200" y="514348"/>
            <a:ext cx="2571900" cy="9858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00" name="Google Shape;100;p20"/>
          <p:cNvSpPr txBox="1">
            <a:spLocks noGrp="1"/>
          </p:cNvSpPr>
          <p:nvPr>
            <p:ph type="body" idx="1"/>
          </p:nvPr>
        </p:nvSpPr>
        <p:spPr>
          <a:xfrm>
            <a:off x="3371850" y="0"/>
            <a:ext cx="57720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01" name="Google Shape;101;p20"/>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02" name="Google Shape;102;p20"/>
          <p:cNvSpPr txBox="1">
            <a:spLocks noGrp="1"/>
          </p:cNvSpPr>
          <p:nvPr>
            <p:ph type="body" idx="2"/>
          </p:nvPr>
        </p:nvSpPr>
        <p:spPr>
          <a:xfrm>
            <a:off x="457200" y="247650"/>
            <a:ext cx="25719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tx">
  <p:cSld name="TITLE_AND_BODY">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208036"/>
            <a:ext cx="8229600" cy="727500"/>
          </a:xfrm>
          <a:prstGeom prst="rect">
            <a:avLst/>
          </a:prstGeom>
          <a:noFill/>
          <a:ln>
            <a:noFill/>
          </a:ln>
        </p:spPr>
        <p:txBody>
          <a:bodyPr spcFirstLastPara="1" wrap="square" lIns="34275" tIns="34275" rIns="34275" bIns="34275" anchor="b" anchorCtr="0">
            <a:noAutofit/>
          </a:bodyPr>
          <a:lstStyle>
            <a:lvl1pPr lvl="0" algn="l" rtl="0">
              <a:lnSpc>
                <a:spcPct val="100000"/>
              </a:lnSpc>
              <a:spcBef>
                <a:spcPts val="0"/>
              </a:spcBef>
              <a:spcAft>
                <a:spcPts val="0"/>
              </a:spcAft>
              <a:buClr>
                <a:srgbClr val="FFFFFF"/>
              </a:buClr>
              <a:buSzPts val="3600"/>
              <a:buFont typeface="Bitter"/>
              <a:buNone/>
              <a:defRPr sz="3600">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5" name="Google Shape;15;p3"/>
          <p:cNvSpPr txBox="1">
            <a:spLocks noGrp="1"/>
          </p:cNvSpPr>
          <p:nvPr>
            <p:ph type="body" idx="1"/>
          </p:nvPr>
        </p:nvSpPr>
        <p:spPr>
          <a:xfrm>
            <a:off x="457200" y="1821847"/>
            <a:ext cx="8229600" cy="3618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6" name="Google Shape;16;p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cxnSp>
        <p:nvCxnSpPr>
          <p:cNvPr id="17" name="Google Shape;17;p3"/>
          <p:cNvCxnSpPr/>
          <p:nvPr/>
        </p:nvCxnSpPr>
        <p:spPr>
          <a:xfrm>
            <a:off x="457200" y="2935462"/>
            <a:ext cx="8229600" cy="0"/>
          </a:xfrm>
          <a:prstGeom prst="straightConnector1">
            <a:avLst/>
          </a:prstGeom>
          <a:noFill/>
          <a:ln w="28575" cap="flat" cmpd="sng">
            <a:solidFill>
              <a:srgbClr val="FFFFFF"/>
            </a:solidFill>
            <a:prstDash val="solid"/>
            <a:miter lim="8000"/>
            <a:headEnd type="none" w="sm" len="sm"/>
            <a:tailEnd type="none" w="sm" len="sm"/>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Wide">
  <p:cSld name="Image Wide">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b="0" i="0">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05" name="Google Shape;105;p21"/>
          <p:cNvSpPr txBox="1">
            <a:spLocks noGrp="1"/>
          </p:cNvSpPr>
          <p:nvPr>
            <p:ph type="body" idx="1"/>
          </p:nvPr>
        </p:nvSpPr>
        <p:spPr>
          <a:xfrm>
            <a:off x="0" y="1276351"/>
            <a:ext cx="9144000" cy="33528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06" name="Google Shape;106;p21"/>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107" name="Google Shape;107;p21"/>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Wide dark">
  <p:cSld name="Image Wide dark">
    <p:bg>
      <p:bgPr>
        <a:solidFill>
          <a:schemeClr val="accent1"/>
        </a:solidFill>
        <a:effectLst/>
      </p:bgPr>
    </p:bg>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10" name="Google Shape;110;p22"/>
          <p:cNvSpPr txBox="1">
            <a:spLocks noGrp="1"/>
          </p:cNvSpPr>
          <p:nvPr>
            <p:ph type="body" idx="1"/>
          </p:nvPr>
        </p:nvSpPr>
        <p:spPr>
          <a:xfrm>
            <a:off x="0" y="1276351"/>
            <a:ext cx="9144000" cy="33528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11" name="Google Shape;111;p22"/>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12" name="Google Shape;112;p22"/>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Split 2/3">
  <p:cSld name="1_Split 2/3">
    <p:spTree>
      <p:nvGrpSpPr>
        <p:cNvPr id="1" name="Shape 113"/>
        <p:cNvGrpSpPr/>
        <p:nvPr/>
      </p:nvGrpSpPr>
      <p:grpSpPr>
        <a:xfrm>
          <a:off x="0" y="0"/>
          <a:ext cx="0" cy="0"/>
          <a:chOff x="0" y="0"/>
          <a:chExt cx="0" cy="0"/>
        </a:xfrm>
      </p:grpSpPr>
      <p:sp>
        <p:nvSpPr>
          <p:cNvPr id="114" name="Google Shape;114;p23"/>
          <p:cNvSpPr/>
          <p:nvPr/>
        </p:nvSpPr>
        <p:spPr>
          <a:xfrm>
            <a:off x="5791200" y="0"/>
            <a:ext cx="3352800" cy="5143500"/>
          </a:xfrm>
          <a:prstGeom prst="rect">
            <a:avLst/>
          </a:prstGeom>
          <a:solidFill>
            <a:schemeClr val="accent1"/>
          </a:solidFill>
          <a:ln>
            <a:noFill/>
          </a:ln>
        </p:spPr>
        <p:txBody>
          <a:bodyPr spcFirstLastPara="1" wrap="square" lIns="45725" tIns="34275" rIns="4572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23"/>
          <p:cNvSpPr txBox="1">
            <a:spLocks noGrp="1"/>
          </p:cNvSpPr>
          <p:nvPr>
            <p:ph type="title"/>
          </p:nvPr>
        </p:nvSpPr>
        <p:spPr>
          <a:xfrm>
            <a:off x="457202" y="514352"/>
            <a:ext cx="49947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16" name="Google Shape;116;p2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17" name="Google Shape;117;p23"/>
          <p:cNvSpPr txBox="1">
            <a:spLocks noGrp="1"/>
          </p:cNvSpPr>
          <p:nvPr>
            <p:ph type="body" idx="1"/>
          </p:nvPr>
        </p:nvSpPr>
        <p:spPr>
          <a:xfrm>
            <a:off x="457201" y="1276350"/>
            <a:ext cx="4994700" cy="33528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18" name="Google Shape;118;p23"/>
          <p:cNvSpPr txBox="1">
            <a:spLocks noGrp="1"/>
          </p:cNvSpPr>
          <p:nvPr>
            <p:ph type="body" idx="2"/>
          </p:nvPr>
        </p:nvSpPr>
        <p:spPr>
          <a:xfrm>
            <a:off x="457199" y="247650"/>
            <a:ext cx="49947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plit 1/2">
  <p:cSld name="Split 1/2">
    <p:spTree>
      <p:nvGrpSpPr>
        <p:cNvPr id="1" name="Shape 119"/>
        <p:cNvGrpSpPr/>
        <p:nvPr/>
      </p:nvGrpSpPr>
      <p:grpSpPr>
        <a:xfrm>
          <a:off x="0" y="0"/>
          <a:ext cx="0" cy="0"/>
          <a:chOff x="0" y="0"/>
          <a:chExt cx="0" cy="0"/>
        </a:xfrm>
      </p:grpSpPr>
      <p:sp>
        <p:nvSpPr>
          <p:cNvPr id="120" name="Google Shape;120;p24"/>
          <p:cNvSpPr/>
          <p:nvPr/>
        </p:nvSpPr>
        <p:spPr>
          <a:xfrm>
            <a:off x="4724400" y="0"/>
            <a:ext cx="4419600" cy="5143500"/>
          </a:xfrm>
          <a:prstGeom prst="rect">
            <a:avLst/>
          </a:prstGeom>
          <a:solidFill>
            <a:schemeClr val="accent1"/>
          </a:solidFill>
          <a:ln>
            <a:noFill/>
          </a:ln>
        </p:spPr>
        <p:txBody>
          <a:bodyPr spcFirstLastPara="1" wrap="square" lIns="45725" tIns="34275" rIns="4572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24"/>
          <p:cNvSpPr txBox="1">
            <a:spLocks noGrp="1"/>
          </p:cNvSpPr>
          <p:nvPr>
            <p:ph type="title"/>
          </p:nvPr>
        </p:nvSpPr>
        <p:spPr>
          <a:xfrm>
            <a:off x="457202" y="514352"/>
            <a:ext cx="39624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22" name="Google Shape;122;p24"/>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23" name="Google Shape;123;p24"/>
          <p:cNvSpPr txBox="1">
            <a:spLocks noGrp="1"/>
          </p:cNvSpPr>
          <p:nvPr>
            <p:ph type="body" idx="1"/>
          </p:nvPr>
        </p:nvSpPr>
        <p:spPr>
          <a:xfrm>
            <a:off x="457200" y="1276350"/>
            <a:ext cx="3962400" cy="3352800"/>
          </a:xfrm>
          <a:prstGeom prst="rect">
            <a:avLst/>
          </a:prstGeom>
          <a:noFill/>
          <a:ln>
            <a:noFill/>
          </a:ln>
        </p:spPr>
        <p:txBody>
          <a:bodyPr spcFirstLastPara="1" wrap="square" lIns="34275" tIns="34275" rIns="34275" bIns="34275" anchor="t" anchorCtr="0">
            <a:noAutofit/>
          </a:bodyPr>
          <a:lstStyle>
            <a:lvl1pPr marL="457200" lvl="0"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1pPr>
            <a:lvl2pPr marL="914400" lvl="1"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2pPr>
            <a:lvl3pPr marL="1371600" lvl="2"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3pPr>
            <a:lvl4pPr marL="1828800" lvl="3"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4pPr>
            <a:lvl5pPr marL="2286000" lvl="4"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24" name="Google Shape;124;p24"/>
          <p:cNvSpPr txBox="1">
            <a:spLocks noGrp="1"/>
          </p:cNvSpPr>
          <p:nvPr>
            <p:ph type="body" idx="2"/>
          </p:nvPr>
        </p:nvSpPr>
        <p:spPr>
          <a:xfrm>
            <a:off x="457200" y="247650"/>
            <a:ext cx="39624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plit 1/3">
  <p:cSld name="Split 1/3">
    <p:spTree>
      <p:nvGrpSpPr>
        <p:cNvPr id="1" name="Shape 125"/>
        <p:cNvGrpSpPr/>
        <p:nvPr/>
      </p:nvGrpSpPr>
      <p:grpSpPr>
        <a:xfrm>
          <a:off x="0" y="0"/>
          <a:ext cx="0" cy="0"/>
          <a:chOff x="0" y="0"/>
          <a:chExt cx="0" cy="0"/>
        </a:xfrm>
      </p:grpSpPr>
      <p:sp>
        <p:nvSpPr>
          <p:cNvPr id="126" name="Google Shape;126;p25"/>
          <p:cNvSpPr/>
          <p:nvPr/>
        </p:nvSpPr>
        <p:spPr>
          <a:xfrm>
            <a:off x="3352800" y="0"/>
            <a:ext cx="5791200" cy="5143500"/>
          </a:xfrm>
          <a:prstGeom prst="rect">
            <a:avLst/>
          </a:prstGeom>
          <a:solidFill>
            <a:schemeClr val="accent1"/>
          </a:solidFill>
          <a:ln>
            <a:noFill/>
          </a:ln>
        </p:spPr>
        <p:txBody>
          <a:bodyPr spcFirstLastPara="1" wrap="square" lIns="45725" tIns="34275" rIns="4572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2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28" name="Google Shape;128;p25"/>
          <p:cNvSpPr txBox="1">
            <a:spLocks noGrp="1"/>
          </p:cNvSpPr>
          <p:nvPr>
            <p:ph type="body" idx="1"/>
          </p:nvPr>
        </p:nvSpPr>
        <p:spPr>
          <a:xfrm>
            <a:off x="3692323" y="514350"/>
            <a:ext cx="4994700" cy="41148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29" name="Google Shape;129;p25"/>
          <p:cNvSpPr txBox="1">
            <a:spLocks noGrp="1"/>
          </p:cNvSpPr>
          <p:nvPr>
            <p:ph type="title"/>
          </p:nvPr>
        </p:nvSpPr>
        <p:spPr>
          <a:xfrm>
            <a:off x="457200" y="514350"/>
            <a:ext cx="25719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30" name="Google Shape;130;p25"/>
          <p:cNvSpPr txBox="1">
            <a:spLocks noGrp="1"/>
          </p:cNvSpPr>
          <p:nvPr>
            <p:ph type="body" idx="2"/>
          </p:nvPr>
        </p:nvSpPr>
        <p:spPr>
          <a:xfrm>
            <a:off x="457200" y="247650"/>
            <a:ext cx="25719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1"/>
        </a:solidFill>
        <a:effectLst/>
      </p:bgPr>
    </p:bg>
    <p:spTree>
      <p:nvGrpSpPr>
        <p:cNvPr id="1" name="Shape 131"/>
        <p:cNvGrpSpPr/>
        <p:nvPr/>
      </p:nvGrpSpPr>
      <p:grpSpPr>
        <a:xfrm>
          <a:off x="0" y="0"/>
          <a:ext cx="0" cy="0"/>
          <a:chOff x="0" y="0"/>
          <a:chExt cx="0" cy="0"/>
        </a:xfrm>
      </p:grpSpPr>
      <p:sp>
        <p:nvSpPr>
          <p:cNvPr id="132" name="Google Shape;132;p26"/>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Split 2/3">
  <p:cSld name="2_Split 2/3">
    <p:spTree>
      <p:nvGrpSpPr>
        <p:cNvPr id="1" name="Shape 18"/>
        <p:cNvGrpSpPr/>
        <p:nvPr/>
      </p:nvGrpSpPr>
      <p:grpSpPr>
        <a:xfrm>
          <a:off x="0" y="0"/>
          <a:ext cx="0" cy="0"/>
          <a:chOff x="0" y="0"/>
          <a:chExt cx="0" cy="0"/>
        </a:xfrm>
      </p:grpSpPr>
      <p:sp>
        <p:nvSpPr>
          <p:cNvPr id="19" name="Google Shape;19;p4"/>
          <p:cNvSpPr/>
          <p:nvPr/>
        </p:nvSpPr>
        <p:spPr>
          <a:xfrm>
            <a:off x="5791200" y="0"/>
            <a:ext cx="33528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4"/>
          <p:cNvSpPr txBox="1">
            <a:spLocks noGrp="1"/>
          </p:cNvSpPr>
          <p:nvPr>
            <p:ph type="title"/>
          </p:nvPr>
        </p:nvSpPr>
        <p:spPr>
          <a:xfrm>
            <a:off x="457202" y="514351"/>
            <a:ext cx="49947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sz="2800">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21" name="Google Shape;21;p4"/>
          <p:cNvSpPr txBox="1">
            <a:spLocks noGrp="1"/>
          </p:cNvSpPr>
          <p:nvPr>
            <p:ph type="dt" idx="10"/>
          </p:nvPr>
        </p:nvSpPr>
        <p:spPr>
          <a:xfrm>
            <a:off x="45720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22" name="Google Shape;22;p4"/>
          <p:cNvSpPr txBox="1">
            <a:spLocks noGrp="1"/>
          </p:cNvSpPr>
          <p:nvPr>
            <p:ph type="ftr" idx="11"/>
          </p:nvPr>
        </p:nvSpPr>
        <p:spPr>
          <a:xfrm>
            <a:off x="3048000" y="4767263"/>
            <a:ext cx="24036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23" name="Google Shape;23;p4"/>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b="0" i="0" u="none" strike="noStrike" cap="none">
                <a:solidFill>
                  <a:srgbClr val="87BCE8"/>
                </a:solidFill>
                <a:latin typeface="Avenir"/>
                <a:ea typeface="Avenir"/>
                <a:cs typeface="Avenir"/>
                <a:sym typeface="Avenir"/>
              </a:defRPr>
            </a:lvl1pPr>
            <a:lvl2pPr marL="0" lvl="1" indent="0" algn="r" rtl="0">
              <a:spcBef>
                <a:spcPts val="0"/>
              </a:spcBef>
              <a:buNone/>
              <a:defRPr sz="900" b="0" i="0" u="none" strike="noStrike" cap="none">
                <a:solidFill>
                  <a:srgbClr val="87BCE8"/>
                </a:solidFill>
                <a:latin typeface="Avenir"/>
                <a:ea typeface="Avenir"/>
                <a:cs typeface="Avenir"/>
                <a:sym typeface="Avenir"/>
              </a:defRPr>
            </a:lvl2pPr>
            <a:lvl3pPr marL="0" lvl="2" indent="0" algn="r" rtl="0">
              <a:spcBef>
                <a:spcPts val="0"/>
              </a:spcBef>
              <a:buNone/>
              <a:defRPr sz="900" b="0" i="0" u="none" strike="noStrike" cap="none">
                <a:solidFill>
                  <a:srgbClr val="87BCE8"/>
                </a:solidFill>
                <a:latin typeface="Avenir"/>
                <a:ea typeface="Avenir"/>
                <a:cs typeface="Avenir"/>
                <a:sym typeface="Avenir"/>
              </a:defRPr>
            </a:lvl3pPr>
            <a:lvl4pPr marL="0" lvl="3" indent="0" algn="r" rtl="0">
              <a:spcBef>
                <a:spcPts val="0"/>
              </a:spcBef>
              <a:buNone/>
              <a:defRPr sz="900" b="0" i="0" u="none" strike="noStrike" cap="none">
                <a:solidFill>
                  <a:srgbClr val="87BCE8"/>
                </a:solidFill>
                <a:latin typeface="Avenir"/>
                <a:ea typeface="Avenir"/>
                <a:cs typeface="Avenir"/>
                <a:sym typeface="Avenir"/>
              </a:defRPr>
            </a:lvl4pPr>
            <a:lvl5pPr marL="0" lvl="4" indent="0" algn="r" rtl="0">
              <a:spcBef>
                <a:spcPts val="0"/>
              </a:spcBef>
              <a:buNone/>
              <a:defRPr sz="900" b="0" i="0" u="none" strike="noStrike" cap="none">
                <a:solidFill>
                  <a:srgbClr val="87BCE8"/>
                </a:solidFill>
                <a:latin typeface="Avenir"/>
                <a:ea typeface="Avenir"/>
                <a:cs typeface="Avenir"/>
                <a:sym typeface="Avenir"/>
              </a:defRPr>
            </a:lvl5pPr>
            <a:lvl6pPr marL="0" lvl="5" indent="0" algn="r" rtl="0">
              <a:spcBef>
                <a:spcPts val="0"/>
              </a:spcBef>
              <a:buNone/>
              <a:defRPr sz="900" b="0" i="0" u="none" strike="noStrike" cap="none">
                <a:solidFill>
                  <a:srgbClr val="87BCE8"/>
                </a:solidFill>
                <a:latin typeface="Avenir"/>
                <a:ea typeface="Avenir"/>
                <a:cs typeface="Avenir"/>
                <a:sym typeface="Avenir"/>
              </a:defRPr>
            </a:lvl6pPr>
            <a:lvl7pPr marL="0" lvl="6" indent="0" algn="r" rtl="0">
              <a:spcBef>
                <a:spcPts val="0"/>
              </a:spcBef>
              <a:buNone/>
              <a:defRPr sz="900" b="0" i="0" u="none" strike="noStrike" cap="none">
                <a:solidFill>
                  <a:srgbClr val="87BCE8"/>
                </a:solidFill>
                <a:latin typeface="Avenir"/>
                <a:ea typeface="Avenir"/>
                <a:cs typeface="Avenir"/>
                <a:sym typeface="Avenir"/>
              </a:defRPr>
            </a:lvl7pPr>
            <a:lvl8pPr marL="0" lvl="7" indent="0" algn="r" rtl="0">
              <a:spcBef>
                <a:spcPts val="0"/>
              </a:spcBef>
              <a:buNone/>
              <a:defRPr sz="900" b="0" i="0" u="none" strike="noStrike" cap="none">
                <a:solidFill>
                  <a:srgbClr val="87BCE8"/>
                </a:solidFill>
                <a:latin typeface="Avenir"/>
                <a:ea typeface="Avenir"/>
                <a:cs typeface="Avenir"/>
                <a:sym typeface="Avenir"/>
              </a:defRPr>
            </a:lvl8pPr>
            <a:lvl9pPr marL="0" lvl="8" indent="0" algn="r" rtl="0">
              <a:spcBef>
                <a:spcPts val="0"/>
              </a:spcBef>
              <a:buNone/>
              <a:defRPr sz="900" b="0" i="0" u="none" strike="noStrike" cap="none">
                <a:solidFill>
                  <a:srgbClr val="87BC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4"/>
          <p:cNvSpPr txBox="1">
            <a:spLocks noGrp="1"/>
          </p:cNvSpPr>
          <p:nvPr>
            <p:ph type="body" idx="1"/>
          </p:nvPr>
        </p:nvSpPr>
        <p:spPr>
          <a:xfrm>
            <a:off x="457200" y="1276350"/>
            <a:ext cx="4994700" cy="33528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25" name="Google Shape;25;p4"/>
          <p:cNvSpPr txBox="1">
            <a:spLocks noGrp="1"/>
          </p:cNvSpPr>
          <p:nvPr>
            <p:ph type="body" idx="2"/>
          </p:nvPr>
        </p:nvSpPr>
        <p:spPr>
          <a:xfrm>
            <a:off x="457200" y="247650"/>
            <a:ext cx="49947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chemeClr val="dk2"/>
              </a:buClr>
              <a:buSzPts val="1200"/>
              <a:buFont typeface="Source Sans Pro"/>
              <a:buNone/>
              <a:defRPr sz="1200" b="1" cap="none">
                <a:solidFill>
                  <a:schemeClr val="dk2"/>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000"/>
              <a:buFont typeface="Avenir"/>
              <a:buNone/>
              <a:defRPr sz="1000"/>
            </a:lvl2pPr>
            <a:lvl3pPr marL="1371600" lvl="2" indent="-228600" algn="l" rtl="0">
              <a:lnSpc>
                <a:spcPct val="120000"/>
              </a:lnSpc>
              <a:spcBef>
                <a:spcPts val="600"/>
              </a:spcBef>
              <a:spcAft>
                <a:spcPts val="0"/>
              </a:spcAft>
              <a:buClr>
                <a:srgbClr val="454454"/>
              </a:buClr>
              <a:buSzPts val="1000"/>
              <a:buFont typeface="Avenir"/>
              <a:buNone/>
              <a:defRPr sz="1000"/>
            </a:lvl3pPr>
            <a:lvl4pPr marL="1828800" lvl="3" indent="-228600" algn="l" rtl="0">
              <a:lnSpc>
                <a:spcPct val="120000"/>
              </a:lnSpc>
              <a:spcBef>
                <a:spcPts val="600"/>
              </a:spcBef>
              <a:spcAft>
                <a:spcPts val="0"/>
              </a:spcAft>
              <a:buClr>
                <a:srgbClr val="454454"/>
              </a:buClr>
              <a:buSzPts val="1000"/>
              <a:buFont typeface="Avenir"/>
              <a:buNone/>
              <a:defRPr sz="1000"/>
            </a:lvl4pPr>
            <a:lvl5pPr marL="2286000" lvl="4" indent="-228600" algn="l" rtl="0">
              <a:lnSpc>
                <a:spcPct val="120000"/>
              </a:lnSpc>
              <a:spcBef>
                <a:spcPts val="600"/>
              </a:spcBef>
              <a:spcAft>
                <a:spcPts val="0"/>
              </a:spcAft>
              <a:buClr>
                <a:srgbClr val="454454"/>
              </a:buClr>
              <a:buSzPts val="1000"/>
              <a:buFont typeface="Avenir"/>
              <a:buNone/>
              <a:defRPr sz="1000"/>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26" name="Google Shape;26;p4"/>
          <p:cNvSpPr txBox="1">
            <a:spLocks noGrp="1"/>
          </p:cNvSpPr>
          <p:nvPr>
            <p:ph type="body" idx="3"/>
          </p:nvPr>
        </p:nvSpPr>
        <p:spPr>
          <a:xfrm>
            <a:off x="6096001" y="514350"/>
            <a:ext cx="2590800" cy="41148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chemeClr val="dk1"/>
              </a:buClr>
              <a:buSzPts val="2800"/>
              <a:buFont typeface="Avenir"/>
              <a:buNone/>
              <a:defRPr>
                <a:solidFill>
                  <a:schemeClr val="dk1"/>
                </a:solidFill>
              </a:defRPr>
            </a:lvl1pPr>
            <a:lvl2pPr marL="914400" lvl="1" indent="-228600" algn="l" rtl="0">
              <a:lnSpc>
                <a:spcPct val="120000"/>
              </a:lnSpc>
              <a:spcBef>
                <a:spcPts val="600"/>
              </a:spcBef>
              <a:spcAft>
                <a:spcPts val="0"/>
              </a:spcAft>
              <a:buClr>
                <a:schemeClr val="dk1"/>
              </a:buClr>
              <a:buSzPts val="2800"/>
              <a:buFont typeface="Avenir"/>
              <a:buNone/>
              <a:defRPr>
                <a:solidFill>
                  <a:schemeClr val="dk1"/>
                </a:solidFill>
              </a:defRPr>
            </a:lvl2pPr>
            <a:lvl3pPr marL="1371600" lvl="2" indent="-228600" algn="l" rtl="0">
              <a:lnSpc>
                <a:spcPct val="120000"/>
              </a:lnSpc>
              <a:spcBef>
                <a:spcPts val="600"/>
              </a:spcBef>
              <a:spcAft>
                <a:spcPts val="0"/>
              </a:spcAft>
              <a:buClr>
                <a:schemeClr val="dk1"/>
              </a:buClr>
              <a:buSzPts val="2800"/>
              <a:buFont typeface="Avenir"/>
              <a:buNone/>
              <a:defRPr>
                <a:solidFill>
                  <a:schemeClr val="dk1"/>
                </a:solidFill>
              </a:defRPr>
            </a:lvl3pPr>
            <a:lvl4pPr marL="1828800" lvl="3" indent="-228600" algn="l" rtl="0">
              <a:lnSpc>
                <a:spcPct val="120000"/>
              </a:lnSpc>
              <a:spcBef>
                <a:spcPts val="600"/>
              </a:spcBef>
              <a:spcAft>
                <a:spcPts val="0"/>
              </a:spcAft>
              <a:buClr>
                <a:schemeClr val="dk1"/>
              </a:buClr>
              <a:buSzPts val="2800"/>
              <a:buFont typeface="Avenir"/>
              <a:buNone/>
              <a:defRPr>
                <a:solidFill>
                  <a:schemeClr val="dk1"/>
                </a:solidFill>
              </a:defRPr>
            </a:lvl4pPr>
            <a:lvl5pPr marL="2286000" lvl="4" indent="-228600" algn="l" rtl="0">
              <a:lnSpc>
                <a:spcPct val="120000"/>
              </a:lnSpc>
              <a:spcBef>
                <a:spcPts val="600"/>
              </a:spcBef>
              <a:spcAft>
                <a:spcPts val="0"/>
              </a:spcAft>
              <a:buClr>
                <a:schemeClr val="dk1"/>
              </a:buClr>
              <a:buSzPts val="2800"/>
              <a:buFont typeface="Avenir"/>
              <a:buNone/>
              <a:defRPr>
                <a:solidFill>
                  <a:schemeClr val="dk1"/>
                </a:solidFill>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29" name="Google Shape;29;p5"/>
          <p:cNvSpPr txBox="1">
            <a:spLocks noGrp="1"/>
          </p:cNvSpPr>
          <p:nvPr>
            <p:ph type="body" idx="1"/>
          </p:nvPr>
        </p:nvSpPr>
        <p:spPr>
          <a:xfrm>
            <a:off x="457200" y="1144190"/>
            <a:ext cx="3962400" cy="34887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30" name="Google Shape;30;p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5"/>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ntent Boxes">
  <p:cSld name="Four Content Boxe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34" name="Google Shape;34;p6"/>
          <p:cNvSpPr txBox="1">
            <a:spLocks noGrp="1"/>
          </p:cNvSpPr>
          <p:nvPr>
            <p:ph type="body" idx="1"/>
          </p:nvPr>
        </p:nvSpPr>
        <p:spPr>
          <a:xfrm>
            <a:off x="457200" y="1856790"/>
            <a:ext cx="4114800" cy="1389900"/>
          </a:xfrm>
          <a:prstGeom prst="rect">
            <a:avLst/>
          </a:prstGeom>
          <a:solidFill>
            <a:srgbClr val="F2F2F2"/>
          </a:solidFill>
          <a:ln w="76200" cap="flat" cmpd="sng">
            <a:solidFill>
              <a:srgbClr val="FFFFFF"/>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35" name="Google Shape;35;p6"/>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Idea">
  <p:cSld name="Big Idea">
    <p:spTree>
      <p:nvGrpSpPr>
        <p:cNvPr id="1" name="Shape 37"/>
        <p:cNvGrpSpPr/>
        <p:nvPr/>
      </p:nvGrpSpPr>
      <p:grpSpPr>
        <a:xfrm>
          <a:off x="0" y="0"/>
          <a:ext cx="0" cy="0"/>
          <a:chOff x="0" y="0"/>
          <a:chExt cx="0" cy="0"/>
        </a:xfrm>
      </p:grpSpPr>
      <p:sp>
        <p:nvSpPr>
          <p:cNvPr id="38" name="Google Shape;38;p7"/>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39" name="Google Shape;39;p7"/>
          <p:cNvSpPr txBox="1">
            <a:spLocks noGrp="1"/>
          </p:cNvSpPr>
          <p:nvPr>
            <p:ph type="body" idx="1"/>
          </p:nvPr>
        </p:nvSpPr>
        <p:spPr>
          <a:xfrm>
            <a:off x="457200" y="247650"/>
            <a:ext cx="8229600" cy="43815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Idea dark">
  <p:cSld name="Big Idea dark">
    <p:bg>
      <p:bgPr>
        <a:solidFill>
          <a:schemeClr val="accent1"/>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42" name="Google Shape;42;p8"/>
          <p:cNvSpPr txBox="1">
            <a:spLocks noGrp="1"/>
          </p:cNvSpPr>
          <p:nvPr>
            <p:ph type="body" idx="1"/>
          </p:nvPr>
        </p:nvSpPr>
        <p:spPr>
          <a:xfrm>
            <a:off x="457200" y="247650"/>
            <a:ext cx="8229600" cy="43815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dark">
  <p:cSld name="Title and Content dark">
    <p:bg>
      <p:bgPr>
        <a:solidFill>
          <a:schemeClr val="accent1"/>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45" name="Google Shape;45;p9"/>
          <p:cNvSpPr txBox="1">
            <a:spLocks noGrp="1"/>
          </p:cNvSpPr>
          <p:nvPr>
            <p:ph type="body" idx="1"/>
          </p:nvPr>
        </p:nvSpPr>
        <p:spPr>
          <a:xfrm>
            <a:off x="457200" y="1276351"/>
            <a:ext cx="7543800" cy="33528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46" name="Google Shape;46;p9"/>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47" name="Google Shape;47;p9"/>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50" name="Google Shape;50;p10"/>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10"/>
          <p:cNvSpPr txBox="1">
            <a:spLocks noGrp="1"/>
          </p:cNvSpPr>
          <p:nvPr>
            <p:ph type="body" idx="1"/>
          </p:nvPr>
        </p:nvSpPr>
        <p:spPr>
          <a:xfrm>
            <a:off x="457200" y="1144191"/>
            <a:ext cx="3962400" cy="34851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52" name="Google Shape;52;p10"/>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marR="0" lvl="0" indent="0" algn="r" rtl="0">
              <a:spcBef>
                <a:spcPts val="0"/>
              </a:spcBef>
              <a:buNone/>
              <a:defRPr sz="900" b="0" i="0" u="none" strike="noStrike" cap="none">
                <a:solidFill>
                  <a:srgbClr val="7F8EA3"/>
                </a:solidFill>
                <a:latin typeface="Avenir"/>
                <a:ea typeface="Avenir"/>
                <a:cs typeface="Avenir"/>
                <a:sym typeface="Avenir"/>
              </a:defRPr>
            </a:lvl1pPr>
            <a:lvl2pPr marL="0" marR="0" lvl="1" indent="0" algn="r" rtl="0">
              <a:spcBef>
                <a:spcPts val="0"/>
              </a:spcBef>
              <a:buNone/>
              <a:defRPr sz="900" b="0" i="0" u="none" strike="noStrike" cap="none">
                <a:solidFill>
                  <a:srgbClr val="7F8EA3"/>
                </a:solidFill>
                <a:latin typeface="Avenir"/>
                <a:ea typeface="Avenir"/>
                <a:cs typeface="Avenir"/>
                <a:sym typeface="Avenir"/>
              </a:defRPr>
            </a:lvl2pPr>
            <a:lvl3pPr marL="0" marR="0" lvl="2" indent="0" algn="r" rtl="0">
              <a:spcBef>
                <a:spcPts val="0"/>
              </a:spcBef>
              <a:buNone/>
              <a:defRPr sz="900" b="0" i="0" u="none" strike="noStrike" cap="none">
                <a:solidFill>
                  <a:srgbClr val="7F8EA3"/>
                </a:solidFill>
                <a:latin typeface="Avenir"/>
                <a:ea typeface="Avenir"/>
                <a:cs typeface="Avenir"/>
                <a:sym typeface="Avenir"/>
              </a:defRPr>
            </a:lvl3pPr>
            <a:lvl4pPr marL="0" marR="0" lvl="3" indent="0" algn="r" rtl="0">
              <a:spcBef>
                <a:spcPts val="0"/>
              </a:spcBef>
              <a:buNone/>
              <a:defRPr sz="900" b="0" i="0" u="none" strike="noStrike" cap="none">
                <a:solidFill>
                  <a:srgbClr val="7F8EA3"/>
                </a:solidFill>
                <a:latin typeface="Avenir"/>
                <a:ea typeface="Avenir"/>
                <a:cs typeface="Avenir"/>
                <a:sym typeface="Avenir"/>
              </a:defRPr>
            </a:lvl4pPr>
            <a:lvl5pPr marL="0" marR="0" lvl="4" indent="0" algn="r" rtl="0">
              <a:spcBef>
                <a:spcPts val="0"/>
              </a:spcBef>
              <a:buNone/>
              <a:defRPr sz="900" b="0" i="0" u="none" strike="noStrike" cap="none">
                <a:solidFill>
                  <a:srgbClr val="7F8EA3"/>
                </a:solidFill>
                <a:latin typeface="Avenir"/>
                <a:ea typeface="Avenir"/>
                <a:cs typeface="Avenir"/>
                <a:sym typeface="Avenir"/>
              </a:defRPr>
            </a:lvl5pPr>
            <a:lvl6pPr marL="0" marR="0" lvl="5" indent="0" algn="r" rtl="0">
              <a:spcBef>
                <a:spcPts val="0"/>
              </a:spcBef>
              <a:buNone/>
              <a:defRPr sz="900" b="0" i="0" u="none" strike="noStrike" cap="none">
                <a:solidFill>
                  <a:srgbClr val="7F8EA3"/>
                </a:solidFill>
                <a:latin typeface="Avenir"/>
                <a:ea typeface="Avenir"/>
                <a:cs typeface="Avenir"/>
                <a:sym typeface="Avenir"/>
              </a:defRPr>
            </a:lvl6pPr>
            <a:lvl7pPr marL="0" marR="0" lvl="6" indent="0" algn="r" rtl="0">
              <a:spcBef>
                <a:spcPts val="0"/>
              </a:spcBef>
              <a:buNone/>
              <a:defRPr sz="900" b="0" i="0" u="none" strike="noStrike" cap="none">
                <a:solidFill>
                  <a:srgbClr val="7F8EA3"/>
                </a:solidFill>
                <a:latin typeface="Avenir"/>
                <a:ea typeface="Avenir"/>
                <a:cs typeface="Avenir"/>
                <a:sym typeface="Avenir"/>
              </a:defRPr>
            </a:lvl7pPr>
            <a:lvl8pPr marL="0" marR="0" lvl="7" indent="0" algn="r" rtl="0">
              <a:spcBef>
                <a:spcPts val="0"/>
              </a:spcBef>
              <a:buNone/>
              <a:defRPr sz="900" b="0" i="0" u="none" strike="noStrike" cap="none">
                <a:solidFill>
                  <a:srgbClr val="7F8EA3"/>
                </a:solidFill>
                <a:latin typeface="Avenir"/>
                <a:ea typeface="Avenir"/>
                <a:cs typeface="Avenir"/>
                <a:sym typeface="Avenir"/>
              </a:defRPr>
            </a:lvl8pPr>
            <a:lvl9pPr marL="0" marR="0" lvl="8" indent="0" algn="r" rtl="0">
              <a:spcBef>
                <a:spcPts val="0"/>
              </a:spcBef>
              <a:buNone/>
              <a:defRPr sz="9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7" name="Google Shape;7;p1"/>
          <p:cNvSpPr txBox="1">
            <a:spLocks noGrp="1"/>
          </p:cNvSpPr>
          <p:nvPr>
            <p:ph type="body" idx="1"/>
          </p:nvPr>
        </p:nvSpPr>
        <p:spPr>
          <a:xfrm>
            <a:off x="457200" y="247650"/>
            <a:ext cx="8229600" cy="43815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1pPr>
            <a:lvl2pPr marL="914400" marR="0" lvl="1"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2pPr>
            <a:lvl3pPr marL="1371600" marR="0" lvl="2"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3pPr>
            <a:lvl4pPr marL="1828800" marR="0" lvl="3"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4pPr>
            <a:lvl5pPr marL="2286000" marR="0" lvl="4"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5pPr>
            <a:lvl6pPr marL="2743200" marR="0" lvl="5"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6pPr>
            <a:lvl7pPr marL="3200400" marR="0" lvl="6"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7pPr>
            <a:lvl8pPr marL="3657600" marR="0" lvl="7"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8pPr>
            <a:lvl9pPr marL="4114800" marR="0" lvl="8"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9pPr>
          </a:lstStyle>
          <a:p>
            <a:endParaRPr/>
          </a:p>
        </p:txBody>
      </p:sp>
      <p:sp>
        <p:nvSpPr>
          <p:cNvPr id="8" name="Google Shape;8;p1"/>
          <p:cNvSpPr txBox="1">
            <a:spLocks noGrp="1"/>
          </p:cNvSpPr>
          <p:nvPr>
            <p:ph type="title"/>
          </p:nvPr>
        </p:nvSpPr>
        <p:spPr>
          <a:xfrm>
            <a:off x="457200" y="205978"/>
            <a:ext cx="8229600" cy="8574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2pPr>
            <a:lvl3pPr marR="0" lvl="2"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3pPr>
            <a:lvl4pPr marR="0" lvl="3"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4pPr>
            <a:lvl5pPr marR="0" lvl="4"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5pPr>
            <a:lvl6pPr marR="0" lvl="5"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6pPr>
            <a:lvl7pPr marR="0" lvl="6"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7pPr>
            <a:lvl8pPr marR="0" lvl="7"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8pPr>
            <a:lvl9pPr marR="0" lvl="8"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github.com/department-of-veterans-affairs/va.gov-team/blob/master/platform/design/va-product-journey-maps/Veteran%20Journey%20Map.pdf"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36"/>
        <p:cNvGrpSpPr/>
        <p:nvPr/>
      </p:nvGrpSpPr>
      <p:grpSpPr>
        <a:xfrm>
          <a:off x="0" y="0"/>
          <a:ext cx="0" cy="0"/>
          <a:chOff x="0" y="0"/>
          <a:chExt cx="0" cy="0"/>
        </a:xfrm>
      </p:grpSpPr>
      <p:pic>
        <p:nvPicPr>
          <p:cNvPr id="137" name="Google Shape;137;p27"/>
          <p:cNvPicPr preferRelativeResize="0"/>
          <p:nvPr/>
        </p:nvPicPr>
        <p:blipFill>
          <a:blip r:embed="rId3">
            <a:alphaModFix/>
          </a:blip>
          <a:stretch>
            <a:fillRect/>
          </a:stretch>
        </p:blipFill>
        <p:spPr>
          <a:xfrm>
            <a:off x="6767313" y="4520967"/>
            <a:ext cx="1919475" cy="427383"/>
          </a:xfrm>
          <a:prstGeom prst="rect">
            <a:avLst/>
          </a:prstGeom>
          <a:noFill/>
          <a:ln>
            <a:noFill/>
          </a:ln>
        </p:spPr>
      </p:pic>
      <p:sp>
        <p:nvSpPr>
          <p:cNvPr id="138" name="Google Shape;138;p27"/>
          <p:cNvSpPr txBox="1">
            <a:spLocks noGrp="1"/>
          </p:cNvSpPr>
          <p:nvPr>
            <p:ph type="title"/>
          </p:nvPr>
        </p:nvSpPr>
        <p:spPr>
          <a:xfrm>
            <a:off x="457194" y="1942000"/>
            <a:ext cx="83100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b="1" dirty="0">
                <a:solidFill>
                  <a:srgbClr val="FFFFFF"/>
                </a:solidFill>
              </a:rPr>
              <a:t>“My health” IA research (tree test)</a:t>
            </a:r>
            <a:endParaRPr b="1" dirty="0">
              <a:solidFill>
                <a:srgbClr val="FFFFFF"/>
              </a:solidFill>
            </a:endParaRPr>
          </a:p>
        </p:txBody>
      </p:sp>
      <p:sp>
        <p:nvSpPr>
          <p:cNvPr id="139" name="Google Shape;139;p27"/>
          <p:cNvSpPr txBox="1">
            <a:spLocks noGrp="1"/>
          </p:cNvSpPr>
          <p:nvPr>
            <p:ph type="title"/>
          </p:nvPr>
        </p:nvSpPr>
        <p:spPr>
          <a:xfrm>
            <a:off x="457194" y="2571779"/>
            <a:ext cx="8310000" cy="520671"/>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sz="1400" dirty="0">
                <a:solidFill>
                  <a:srgbClr val="FFFFFF"/>
                </a:solidFill>
                <a:latin typeface="Source Sans Pro"/>
                <a:ea typeface="Source Sans Pro"/>
                <a:cs typeface="Source Sans Pro"/>
                <a:sym typeface="Source Sans Pro"/>
              </a:rPr>
              <a:t>January 2023</a:t>
            </a:r>
            <a:br>
              <a:rPr lang="en-US" sz="1400" dirty="0">
                <a:solidFill>
                  <a:srgbClr val="FFFFFF"/>
                </a:solidFill>
                <a:latin typeface="Source Sans Pro"/>
                <a:ea typeface="Source Sans Pro"/>
                <a:cs typeface="Source Sans Pro"/>
                <a:sym typeface="Source Sans Pro"/>
              </a:rPr>
            </a:br>
            <a:r>
              <a:rPr lang="en-US" sz="1400" dirty="0">
                <a:solidFill>
                  <a:srgbClr val="FFFFFF"/>
                </a:solidFill>
                <a:latin typeface="Source Sans Pro"/>
                <a:ea typeface="Source Sans Pro"/>
                <a:cs typeface="Source Sans Pro"/>
                <a:sym typeface="Source Sans Pro"/>
              </a:rPr>
              <a:t>Mikki Northuis, Lead IA, OCTO-DE</a:t>
            </a:r>
            <a:endParaRPr sz="1400" dirty="0">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7" name="TextBox 6">
            <a:extLst>
              <a:ext uri="{FF2B5EF4-FFF2-40B4-BE49-F238E27FC236}">
                <a16:creationId xmlns:a16="http://schemas.microsoft.com/office/drawing/2014/main" id="{772B190F-4729-4128-83DA-57C4DD10C471}"/>
              </a:ext>
            </a:extLst>
          </p:cNvPr>
          <p:cNvSpPr txBox="1"/>
          <p:nvPr/>
        </p:nvSpPr>
        <p:spPr>
          <a:xfrm>
            <a:off x="457194" y="1029201"/>
            <a:ext cx="8229583" cy="84638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600"/>
              </a:spcBef>
              <a:spcAft>
                <a:spcPts val="0"/>
              </a:spcAft>
              <a:buClr>
                <a:srgbClr val="000000"/>
              </a:buClr>
              <a:buSzTx/>
              <a:buFont typeface="Arial" panose="020B0604020202020204" pitchFamily="34" charset="0"/>
              <a:buChar char="•"/>
              <a:tabLst/>
              <a:defRPr/>
            </a:pPr>
            <a:r>
              <a:rPr lang="en-US" sz="1100" dirty="0">
                <a:solidFill>
                  <a:schemeClr val="accent5"/>
                </a:solidFill>
                <a:latin typeface="Source Sans Pro Light" panose="020B0403030403020204" pitchFamily="34" charset="0"/>
                <a:ea typeface="Source Sans Pro Light" panose="020B0403030403020204" pitchFamily="34" charset="0"/>
                <a:cs typeface="+mn-cs"/>
              </a:rPr>
              <a:t>We tested 5 items related to health and medical information that were placed within the 3 separate areas – Test results, Health history, and Medical records</a:t>
            </a:r>
          </a:p>
          <a:p>
            <a:pPr marL="171450" marR="0" lvl="0" indent="-171450" algn="l" defTabSz="914400" rtl="0" eaLnBrk="1" fontAlgn="auto" latinLnBrk="0" hangingPunct="1">
              <a:lnSpc>
                <a:spcPct val="100000"/>
              </a:lnSpc>
              <a:spcBef>
                <a:spcPts val="600"/>
              </a:spcBef>
              <a:spcAft>
                <a:spcPts val="0"/>
              </a:spcAft>
              <a:buClr>
                <a:srgbClr val="000000"/>
              </a:buClr>
              <a:buSzTx/>
              <a:buFont typeface="Arial" panose="020B0604020202020204" pitchFamily="34" charset="0"/>
              <a:buChar char="•"/>
              <a:tabLst/>
              <a:defRPr/>
            </a:pPr>
            <a:r>
              <a:rPr lang="en-US" sz="1100" dirty="0">
                <a:solidFill>
                  <a:schemeClr val="accent5"/>
                </a:solidFill>
                <a:latin typeface="Source Sans Pro Light" panose="020B0403030403020204" pitchFamily="34" charset="0"/>
                <a:ea typeface="Source Sans Pro Light" panose="020B0403030403020204" pitchFamily="34" charset="0"/>
                <a:cs typeface="+mn-cs"/>
              </a:rPr>
              <a:t>While most Veterans navigated to and selected answers in the correct section, there was consistently a small number of participants that navigated to the “Medical records” section for these tasks</a:t>
            </a:r>
          </a:p>
        </p:txBody>
      </p:sp>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5" name="Google Shape;245;p33"/>
          <p:cNvSpPr txBox="1">
            <a:spLocks noGrp="1"/>
          </p:cNvSpPr>
          <p:nvPr>
            <p:ph type="title"/>
          </p:nvPr>
        </p:nvSpPr>
        <p:spPr>
          <a:xfrm>
            <a:off x="457193" y="228600"/>
            <a:ext cx="8229593" cy="586740"/>
          </a:xfrm>
          <a:prstGeom prst="rect">
            <a:avLst/>
          </a:prstGeom>
          <a:noFill/>
          <a:ln>
            <a:noFill/>
          </a:ln>
        </p:spPr>
        <p:txBody>
          <a:bodyPr spcFirstLastPara="1" wrap="square" lIns="34275" tIns="34275" rIns="34275" bIns="34275" anchor="t" anchorCtr="0">
            <a:noAutofit/>
          </a:bodyPr>
          <a:lstStyle/>
          <a:p>
            <a:r>
              <a:rPr lang="en" sz="1600" b="1" dirty="0">
                <a:latin typeface="Source Sans Pro Light" panose="020B0403030403020204" pitchFamily="34" charset="0"/>
                <a:ea typeface="Source Sans Pro Light" panose="020B0403030403020204" pitchFamily="34" charset="0"/>
              </a:rPr>
              <a:t>Finding 1:  </a:t>
            </a:r>
            <a:r>
              <a:rPr lang="en-US" sz="1600" b="1" dirty="0">
                <a:latin typeface="Source Sans Pro Light" panose="020B0403030403020204" pitchFamily="34" charset="0"/>
                <a:ea typeface="Source Sans Pro Light" panose="020B0403030403020204" pitchFamily="34" charset="0"/>
                <a:sym typeface="Arial"/>
              </a:rPr>
              <a:t>The different sections containing health and medical information have some overlap in meaning, but were still successful tasks</a:t>
            </a:r>
            <a:endParaRPr sz="1600" b="1" dirty="0">
              <a:latin typeface="Source Sans Pro Light" panose="020B0403030403020204" pitchFamily="34" charset="0"/>
              <a:ea typeface="Source Sans Pro Light" panose="020B0403030403020204" pitchFamily="34" charset="0"/>
            </a:endParaRPr>
          </a:p>
        </p:txBody>
      </p:sp>
      <p:graphicFrame>
        <p:nvGraphicFramePr>
          <p:cNvPr id="11" name="Table 4">
            <a:extLst>
              <a:ext uri="{FF2B5EF4-FFF2-40B4-BE49-F238E27FC236}">
                <a16:creationId xmlns:a16="http://schemas.microsoft.com/office/drawing/2014/main" id="{F6A0EF0B-07C4-41BB-AE4F-31194642346B}"/>
              </a:ext>
            </a:extLst>
          </p:cNvPr>
          <p:cNvGraphicFramePr>
            <a:graphicFrameLocks noGrp="1"/>
          </p:cNvGraphicFramePr>
          <p:nvPr>
            <p:extLst>
              <p:ext uri="{D42A27DB-BD31-4B8C-83A1-F6EECF244321}">
                <p14:modId xmlns:p14="http://schemas.microsoft.com/office/powerpoint/2010/main" val="3504496594"/>
              </p:ext>
            </p:extLst>
          </p:nvPr>
        </p:nvGraphicFramePr>
        <p:xfrm>
          <a:off x="457193" y="2325336"/>
          <a:ext cx="8229584" cy="1928761"/>
        </p:xfrm>
        <a:graphic>
          <a:graphicData uri="http://schemas.openxmlformats.org/drawingml/2006/table">
            <a:tbl>
              <a:tblPr firstRow="1">
                <a:tableStyleId>{5202B0CA-FC54-4496-8BCA-5EF66A818D29}</a:tableStyleId>
              </a:tblPr>
              <a:tblGrid>
                <a:gridCol w="1623068">
                  <a:extLst>
                    <a:ext uri="{9D8B030D-6E8A-4147-A177-3AD203B41FA5}">
                      <a16:colId xmlns:a16="http://schemas.microsoft.com/office/drawing/2014/main" val="2153490572"/>
                    </a:ext>
                  </a:extLst>
                </a:gridCol>
                <a:gridCol w="2333568">
                  <a:extLst>
                    <a:ext uri="{9D8B030D-6E8A-4147-A177-3AD203B41FA5}">
                      <a16:colId xmlns:a16="http://schemas.microsoft.com/office/drawing/2014/main" val="2061834150"/>
                    </a:ext>
                  </a:extLst>
                </a:gridCol>
                <a:gridCol w="2052427">
                  <a:extLst>
                    <a:ext uri="{9D8B030D-6E8A-4147-A177-3AD203B41FA5}">
                      <a16:colId xmlns:a16="http://schemas.microsoft.com/office/drawing/2014/main" val="3839728751"/>
                    </a:ext>
                  </a:extLst>
                </a:gridCol>
                <a:gridCol w="2220521">
                  <a:extLst>
                    <a:ext uri="{9D8B030D-6E8A-4147-A177-3AD203B41FA5}">
                      <a16:colId xmlns:a16="http://schemas.microsoft.com/office/drawing/2014/main" val="2645959568"/>
                    </a:ext>
                  </a:extLst>
                </a:gridCol>
              </a:tblGrid>
              <a:tr h="297390">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endParaRPr lang="en-US" sz="1000" b="1" dirty="0">
                        <a:solidFill>
                          <a:srgbClr val="FFFFFF"/>
                        </a:solidFill>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0" algn="ctr" rtl="0" fontAlgn="b">
                        <a:lnSpc>
                          <a:spcPct val="100000"/>
                        </a:lnSpc>
                        <a:spcBef>
                          <a:spcPts val="0"/>
                        </a:spcBef>
                        <a:spcAft>
                          <a:spcPts val="0"/>
                        </a:spcAft>
                        <a:buClr>
                          <a:srgbClr val="000000"/>
                        </a:buClr>
                        <a:buSzPts val="1500"/>
                        <a:buFont typeface="Arial"/>
                      </a:pPr>
                      <a:r>
                        <a:rPr lang="en-US" sz="10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Where did Veterans first navigate to? (First clicks)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algn="ctr" rtl="0" fontAlgn="b">
                        <a:lnSpc>
                          <a:spcPct val="100000"/>
                        </a:lnSpc>
                        <a:spcBef>
                          <a:spcPts val="0"/>
                        </a:spcBef>
                        <a:spcAft>
                          <a:spcPts val="0"/>
                        </a:spcAft>
                        <a:buClr>
                          <a:srgbClr val="000000"/>
                        </a:buClr>
                        <a:buSzPts val="1500"/>
                        <a:buFont typeface="Arial"/>
                      </a:pPr>
                      <a:endParaRPr lang="en-US" sz="800" b="1" i="0" u="none" strike="noStrike" cap="none" dirty="0">
                        <a:solidFill>
                          <a:srgbClr val="FFFFFF"/>
                        </a:solidFill>
                        <a:latin typeface="Avenir Next LT Pro Light" panose="020B0304020202020204" pitchFamily="34" charset="0"/>
                        <a:ea typeface="Source Sans Pro Light" panose="020B0403030403020204" pitchFamily="34" charset="0"/>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algn="ctr" rtl="0" fontAlgn="b">
                        <a:lnSpc>
                          <a:spcPct val="100000"/>
                        </a:lnSpc>
                        <a:spcBef>
                          <a:spcPts val="0"/>
                        </a:spcBef>
                        <a:spcAft>
                          <a:spcPts val="0"/>
                        </a:spcAft>
                        <a:buClr>
                          <a:srgbClr val="000000"/>
                        </a:buClr>
                        <a:buSzPts val="1500"/>
                        <a:buFont typeface="Arial"/>
                      </a:pPr>
                      <a:endParaRPr lang="en-US" sz="800" b="1" i="0" u="none" strike="noStrike" cap="none" dirty="0">
                        <a:solidFill>
                          <a:srgbClr val="FFFFFF"/>
                        </a:solidFill>
                        <a:latin typeface="Avenir Next LT Pro Light" panose="020B0304020202020204" pitchFamily="34" charset="0"/>
                        <a:ea typeface="Source Sans Pro Light" panose="020B0403030403020204" pitchFamily="34" charset="0"/>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8716597"/>
                  </a:ext>
                </a:extLst>
              </a:tr>
              <a:tr h="294844">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1000" b="1" dirty="0">
                          <a:solidFill>
                            <a:schemeClr val="accent5"/>
                          </a:solidFill>
                          <a:latin typeface="Source Sans Pro Light" panose="020B0403030403020204" pitchFamily="34" charset="0"/>
                          <a:ea typeface="Source Sans Pro Light" panose="020B0403030403020204" pitchFamily="34" charset="0"/>
                        </a:rPr>
                        <a:t>Tasks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sym typeface="Arial"/>
                        </a:rPr>
                        <a:t>Test results</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sym typeface="Arial"/>
                        </a:rPr>
                        <a:t>Health history</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sym typeface="Arial"/>
                        </a:rPr>
                        <a:t>Medical records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extLst>
                  <a:ext uri="{0D108BD9-81ED-4DB2-BD59-A6C34878D82A}">
                    <a16:rowId xmlns:a16="http://schemas.microsoft.com/office/drawing/2014/main" val="473373338"/>
                  </a:ext>
                </a:extLst>
              </a:tr>
              <a:tr h="270927">
                <a:tc>
                  <a:txBody>
                    <a:bodyPr/>
                    <a:lstStyle/>
                    <a:p>
                      <a:pPr marL="0" lvl="0" algn="l" rtl="0">
                        <a:spcBef>
                          <a:spcPts val="0"/>
                        </a:spcBef>
                        <a:spcAft>
                          <a:spcPts val="0"/>
                        </a:spcAft>
                        <a:buSzPts val="1500"/>
                      </a:pPr>
                      <a:r>
                        <a:rPr lang="en-US" sz="10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After-visit summary</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endParaRPr kumimoji="0" lang="en-US" sz="1000" b="0" i="0" u="none" strike="noStrike" kern="0" cap="none" spc="0" normalizeH="0" baseline="0" noProof="0" dirty="0">
                        <a:ln>
                          <a:noFill/>
                        </a:ln>
                        <a:solidFill>
                          <a:schemeClr val="accent5"/>
                        </a:solidFill>
                        <a:effectLst/>
                        <a:uLnTx/>
                        <a:uFillTx/>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a:ln>
                            <a:noFill/>
                          </a:ln>
                          <a:solidFill>
                            <a:schemeClr val="accent5"/>
                          </a:solidFill>
                          <a:effectLst/>
                          <a:uLnTx/>
                          <a:uFillTx/>
                          <a:latin typeface="Source Sans Pro Light" panose="020B0403030403020204" pitchFamily="34" charset="0"/>
                          <a:ea typeface="Source Sans Pro Light" panose="020B0403030403020204" pitchFamily="34" charset="0"/>
                          <a:cs typeface="+mn-cs"/>
                          <a:sym typeface="Arial"/>
                        </a:rPr>
                        <a:t>33%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chemeClr val="accent5"/>
                          </a:solidFill>
                          <a:effectLst/>
                          <a:uLnTx/>
                          <a:uFillTx/>
                          <a:latin typeface="Source Sans Pro Light" panose="020B0403030403020204" pitchFamily="34" charset="0"/>
                          <a:ea typeface="Source Sans Pro Light" panose="020B0403030403020204" pitchFamily="34" charset="0"/>
                          <a:cs typeface="+mn-cs"/>
                          <a:sym typeface="Arial"/>
                        </a:rPr>
                        <a:t>31%</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6578809"/>
                  </a:ext>
                </a:extLst>
              </a:tr>
              <a:tr h="261873">
                <a:tc>
                  <a:txBody>
                    <a:bodyPr/>
                    <a:lstStyle/>
                    <a:p>
                      <a:pPr marL="0" lvl="0" algn="l" rtl="0">
                        <a:spcBef>
                          <a:spcPts val="0"/>
                        </a:spcBef>
                        <a:spcAft>
                          <a:spcPts val="0"/>
                        </a:spcAft>
                        <a:buSzPts val="1500"/>
                      </a:pPr>
                      <a:r>
                        <a:rPr lang="en-US" sz="10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Vaccine history</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algn="ctr">
                        <a:spcAft>
                          <a:spcPts val="0"/>
                        </a:spcAft>
                      </a:pPr>
                      <a:endParaRPr lang="en-US" sz="1000" b="0" i="0" dirty="0">
                        <a:solidFill>
                          <a:schemeClr val="accent5"/>
                        </a:solidFill>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40%</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40%</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3009657"/>
                  </a:ext>
                </a:extLst>
              </a:tr>
              <a:tr h="270927">
                <a:tc>
                  <a:txBody>
                    <a:bodyPr/>
                    <a:lstStyle/>
                    <a:p>
                      <a:pPr marL="0" lvl="0" algn="l" rtl="0">
                        <a:spcBef>
                          <a:spcPts val="0"/>
                        </a:spcBef>
                        <a:spcAft>
                          <a:spcPts val="0"/>
                        </a:spcAft>
                        <a:buSzPts val="1500"/>
                      </a:pPr>
                      <a:r>
                        <a:rPr lang="en-US" sz="10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Recent vitals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algn="ctr">
                        <a:spcAft>
                          <a:spcPts val="0"/>
                        </a:spcAft>
                      </a:pPr>
                      <a:r>
                        <a:rPr lang="en-US" sz="1000" b="0" dirty="0">
                          <a:solidFill>
                            <a:schemeClr val="accent5"/>
                          </a:solidFill>
                          <a:latin typeface="Source Sans Pro Light" panose="020B0403030403020204" pitchFamily="34" charset="0"/>
                          <a:ea typeface="Source Sans Pro Light" panose="020B0403030403020204" pitchFamily="34" charset="0"/>
                        </a:rPr>
                        <a:t>42% </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31%</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3941327"/>
                  </a:ext>
                </a:extLst>
              </a:tr>
              <a:tr h="261873">
                <a:tc>
                  <a:txBody>
                    <a:bodyPr/>
                    <a:lstStyle/>
                    <a:p>
                      <a:pPr marL="0" lvl="0" algn="l" rtl="0">
                        <a:spcBef>
                          <a:spcPts val="0"/>
                        </a:spcBef>
                        <a:spcAft>
                          <a:spcPts val="0"/>
                        </a:spcAft>
                        <a:buSzPts val="1500"/>
                      </a:pPr>
                      <a:r>
                        <a:rPr lang="en-US" sz="10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Medical images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algn="ctr">
                        <a:spcAft>
                          <a:spcPts val="0"/>
                        </a:spcAft>
                      </a:pPr>
                      <a:r>
                        <a:rPr lang="en-US" sz="1000" b="1" dirty="0">
                          <a:solidFill>
                            <a:schemeClr val="accent5"/>
                          </a:solidFill>
                          <a:latin typeface="Source Sans Pro Light" panose="020B0403030403020204" pitchFamily="34" charset="0"/>
                          <a:ea typeface="Source Sans Pro Light" panose="020B0403030403020204" pitchFamily="34" charset="0"/>
                        </a:rPr>
                        <a:t>71%</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p>
                      <a:pPr marL="0" marR="0" lvl="0" algn="ctr" rtl="0" fontAlgn="b">
                        <a:lnSpc>
                          <a:spcPct val="100000"/>
                        </a:lnSpc>
                        <a:spcBef>
                          <a:spcPts val="0"/>
                        </a:spcBef>
                        <a:spcAft>
                          <a:spcPts val="0"/>
                        </a:spcAft>
                        <a:buClr>
                          <a:srgbClr val="000000"/>
                        </a:buClr>
                        <a:buSzPts val="1500"/>
                        <a:buFont typeface="Arial"/>
                      </a:pPr>
                      <a:endPar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696901"/>
                  </a:ext>
                </a:extLst>
              </a:tr>
              <a:tr h="270927">
                <a:tc>
                  <a:txBody>
                    <a:bodyPr/>
                    <a:lstStyle/>
                    <a:p>
                      <a:pPr marL="0" lvl="0" algn="l" rtl="0">
                        <a:spcBef>
                          <a:spcPts val="0"/>
                        </a:spcBef>
                        <a:spcAft>
                          <a:spcPts val="0"/>
                        </a:spcAft>
                        <a:buSzPts val="1500"/>
                      </a:pPr>
                      <a:r>
                        <a:rPr lang="en-US" sz="10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Medical records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algn="ctr">
                        <a:spcAft>
                          <a:spcPts val="0"/>
                        </a:spcAft>
                      </a:pPr>
                      <a:r>
                        <a:rPr lang="en-US" sz="1000" b="0" i="0" dirty="0">
                          <a:solidFill>
                            <a:schemeClr val="accent5"/>
                          </a:solidFill>
                          <a:latin typeface="Source Sans Pro Light" panose="020B0403030403020204" pitchFamily="34" charset="0"/>
                          <a:ea typeface="Source Sans Pro Light" panose="020B0403030403020204" pitchFamily="34" charset="0"/>
                        </a:rPr>
                        <a:t>7</a:t>
                      </a:r>
                      <a:r>
                        <a:rPr lang="en-US" sz="1000" b="0" dirty="0">
                          <a:solidFill>
                            <a:schemeClr val="accent5"/>
                          </a:solidFill>
                          <a:latin typeface="Source Sans Pro Light" panose="020B0403030403020204" pitchFamily="34" charset="0"/>
                          <a:ea typeface="Source Sans Pro Light" panose="020B0403030403020204" pitchFamily="34" charset="0"/>
                        </a:rPr>
                        <a:t>%</a:t>
                      </a:r>
                      <a:endParaRPr lang="en-US" sz="1000" b="0" i="0" dirty="0">
                        <a:solidFill>
                          <a:schemeClr val="accent5"/>
                        </a:solidFill>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78%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CCFFCC"/>
                    </a:solidFill>
                  </a:tcPr>
                </a:tc>
                <a:extLst>
                  <a:ext uri="{0D108BD9-81ED-4DB2-BD59-A6C34878D82A}">
                    <a16:rowId xmlns:a16="http://schemas.microsoft.com/office/drawing/2014/main" val="3948280412"/>
                  </a:ext>
                </a:extLst>
              </a:tr>
            </a:tbl>
          </a:graphicData>
        </a:graphic>
      </p:graphicFrame>
      <p:sp>
        <p:nvSpPr>
          <p:cNvPr id="18" name="TextBox 17">
            <a:extLst>
              <a:ext uri="{FF2B5EF4-FFF2-40B4-BE49-F238E27FC236}">
                <a16:creationId xmlns:a16="http://schemas.microsoft.com/office/drawing/2014/main" id="{8AB9D6FD-2E74-4E0E-B91C-6CC75771778B}"/>
              </a:ext>
            </a:extLst>
          </p:cNvPr>
          <p:cNvSpPr txBox="1"/>
          <p:nvPr/>
        </p:nvSpPr>
        <p:spPr>
          <a:xfrm>
            <a:off x="457193" y="4307209"/>
            <a:ext cx="4572000" cy="338554"/>
          </a:xfrm>
          <a:prstGeom prst="rect">
            <a:avLst/>
          </a:prstGeom>
          <a:noFill/>
        </p:spPr>
        <p:txBody>
          <a:bodyPr wrap="square">
            <a:spAutoFit/>
          </a:bodyPr>
          <a:lstStyle/>
          <a:p>
            <a:r>
              <a:rPr lang="en-US" sz="800" dirty="0">
                <a:solidFill>
                  <a:schemeClr val="accent5"/>
                </a:solidFill>
                <a:latin typeface="Source Sans Pro Light" panose="020B0403030403020204" pitchFamily="34" charset="0"/>
                <a:ea typeface="Source Sans Pro Light" panose="020B0403030403020204" pitchFamily="34" charset="0"/>
                <a:cs typeface="+mn-cs"/>
              </a:rPr>
              <a:t>Highlighted and bold indicates the preferred path</a:t>
            </a:r>
          </a:p>
          <a:p>
            <a:r>
              <a:rPr lang="en-US" sz="800" dirty="0">
                <a:solidFill>
                  <a:schemeClr val="accent5"/>
                </a:solidFill>
                <a:latin typeface="Source Sans Pro Light" panose="020B0403030403020204" pitchFamily="34" charset="0"/>
                <a:ea typeface="Source Sans Pro Light" panose="020B0403030403020204" pitchFamily="34" charset="0"/>
                <a:cs typeface="+mn-cs"/>
              </a:rPr>
              <a:t>Blank indicates &lt;2%</a:t>
            </a:r>
            <a:endParaRPr lang="en-US" sz="800" dirty="0"/>
          </a:p>
        </p:txBody>
      </p:sp>
    </p:spTree>
    <p:extLst>
      <p:ext uri="{BB962C8B-B14F-4D97-AF65-F5344CB8AC3E}">
        <p14:creationId xmlns:p14="http://schemas.microsoft.com/office/powerpoint/2010/main" val="106011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7" name="TextBox 6">
            <a:extLst>
              <a:ext uri="{FF2B5EF4-FFF2-40B4-BE49-F238E27FC236}">
                <a16:creationId xmlns:a16="http://schemas.microsoft.com/office/drawing/2014/main" id="{772B190F-4729-4128-83DA-57C4DD10C471}"/>
              </a:ext>
            </a:extLst>
          </p:cNvPr>
          <p:cNvSpPr txBox="1"/>
          <p:nvPr/>
        </p:nvSpPr>
        <p:spPr>
          <a:xfrm>
            <a:off x="457193" y="963447"/>
            <a:ext cx="8229583" cy="1092607"/>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600"/>
              </a:spcBef>
              <a:spcAft>
                <a:spcPts val="0"/>
              </a:spcAft>
              <a:buClr>
                <a:srgbClr val="000000"/>
              </a:buClr>
              <a:buSzTx/>
              <a:buFont typeface="Arial" panose="020B0604020202020204" pitchFamily="34" charset="0"/>
              <a:buChar char="•"/>
              <a:tabLst/>
              <a:defRPr/>
            </a:pPr>
            <a:r>
              <a:rPr lang="en-US" sz="1100" dirty="0">
                <a:solidFill>
                  <a:schemeClr val="accent5"/>
                </a:solidFill>
                <a:latin typeface="Source Sans Pro Light" panose="020B0403030403020204" pitchFamily="34" charset="0"/>
                <a:ea typeface="Source Sans Pro Light" panose="020B0403030403020204" pitchFamily="34" charset="0"/>
                <a:cs typeface="+mn-cs"/>
              </a:rPr>
              <a:t>Veterans primarily navigated to and selected answers in areas other than “Appointments”,  however there was still a significant number of Veterans that navigated to “Appointments” for these tasks </a:t>
            </a:r>
          </a:p>
          <a:p>
            <a:pPr marL="171450" marR="0" lvl="0" indent="-171450" algn="l" defTabSz="914400" rtl="0" eaLnBrk="1" fontAlgn="auto" latinLnBrk="0" hangingPunct="1">
              <a:lnSpc>
                <a:spcPct val="100000"/>
              </a:lnSpc>
              <a:spcBef>
                <a:spcPts val="600"/>
              </a:spcBef>
              <a:spcAft>
                <a:spcPts val="0"/>
              </a:spcAft>
              <a:buClr>
                <a:srgbClr val="000000"/>
              </a:buClr>
              <a:buSzTx/>
              <a:buFont typeface="Arial" panose="020B0604020202020204" pitchFamily="34" charset="0"/>
              <a:buChar char="•"/>
              <a:tabLst/>
              <a:defRPr/>
            </a:pPr>
            <a:r>
              <a:rPr lang="en-US" sz="1100" dirty="0">
                <a:solidFill>
                  <a:schemeClr val="accent5"/>
                </a:solidFill>
                <a:latin typeface="Source Sans Pro Light" panose="020B0403030403020204" pitchFamily="34" charset="0"/>
                <a:ea typeface="Source Sans Pro Light" panose="020B0403030403020204" pitchFamily="34" charset="0"/>
                <a:cs typeface="+mn-cs"/>
              </a:rPr>
              <a:t>Veterans not enrolled in VA health care were twice as likely to look in “Appointments” than Veterans currently enrolled in VA health care</a:t>
            </a:r>
          </a:p>
          <a:p>
            <a:pPr marL="171450" indent="-171450">
              <a:spcBef>
                <a:spcPts val="600"/>
              </a:spcBef>
              <a:buFont typeface="Arial" panose="020B0604020202020204" pitchFamily="34" charset="0"/>
              <a:buChar char="•"/>
              <a:defRPr/>
            </a:pPr>
            <a:r>
              <a:rPr lang="en-US" sz="1100" dirty="0">
                <a:solidFill>
                  <a:schemeClr val="accent5"/>
                </a:solidFill>
                <a:latin typeface="Source Sans Pro Light" panose="020B0403030403020204" pitchFamily="34" charset="0"/>
                <a:ea typeface="Source Sans Pro Light" panose="020B0403030403020204" pitchFamily="34" charset="0"/>
                <a:cs typeface="+mn-cs"/>
              </a:rPr>
              <a:t>For the after-visit summary task, over 50% of Veterans correctly selected the “After-visit summary” option in either “Health history” or “appointments”, indicating there is likely some understanding or familiarity with that label</a:t>
            </a:r>
          </a:p>
        </p:txBody>
      </p:sp>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5" name="Google Shape;245;p33"/>
          <p:cNvSpPr txBox="1">
            <a:spLocks noGrp="1"/>
          </p:cNvSpPr>
          <p:nvPr>
            <p:ph type="title"/>
          </p:nvPr>
        </p:nvSpPr>
        <p:spPr>
          <a:xfrm>
            <a:off x="457193" y="228600"/>
            <a:ext cx="8229593" cy="557705"/>
          </a:xfrm>
          <a:prstGeom prst="rect">
            <a:avLst/>
          </a:prstGeom>
          <a:noFill/>
          <a:ln>
            <a:noFill/>
          </a:ln>
        </p:spPr>
        <p:txBody>
          <a:bodyPr spcFirstLastPara="1" wrap="square" lIns="34275" tIns="34275" rIns="34275" bIns="34275" anchor="t" anchorCtr="0">
            <a:noAutofit/>
          </a:bodyPr>
          <a:lstStyle/>
          <a:p>
            <a:r>
              <a:rPr lang="en" sz="1600" b="1" dirty="0">
                <a:latin typeface="Source Sans Pro Light" panose="020B0403030403020204" pitchFamily="34" charset="0"/>
                <a:ea typeface="Source Sans Pro Light" panose="020B0403030403020204" pitchFamily="34" charset="0"/>
              </a:rPr>
              <a:t>Finding 2: The “Appointments” section was not the primary place Veterans looked for post-appointment tasks such as travel pay or after-visit summaries</a:t>
            </a:r>
            <a:endParaRPr sz="1600" b="1" dirty="0">
              <a:latin typeface="Source Sans Pro Light" panose="020B0403030403020204" pitchFamily="34" charset="0"/>
              <a:ea typeface="Source Sans Pro Light" panose="020B0403030403020204" pitchFamily="34" charset="0"/>
            </a:endParaRPr>
          </a:p>
        </p:txBody>
      </p:sp>
      <p:graphicFrame>
        <p:nvGraphicFramePr>
          <p:cNvPr id="8" name="Table 4">
            <a:extLst>
              <a:ext uri="{FF2B5EF4-FFF2-40B4-BE49-F238E27FC236}">
                <a16:creationId xmlns:a16="http://schemas.microsoft.com/office/drawing/2014/main" id="{331BFE46-D671-4DCB-9358-2C01FF7ECCAB}"/>
              </a:ext>
            </a:extLst>
          </p:cNvPr>
          <p:cNvGraphicFramePr>
            <a:graphicFrameLocks noGrp="1"/>
          </p:cNvGraphicFramePr>
          <p:nvPr>
            <p:extLst>
              <p:ext uri="{D42A27DB-BD31-4B8C-83A1-F6EECF244321}">
                <p14:modId xmlns:p14="http://schemas.microsoft.com/office/powerpoint/2010/main" val="3026005619"/>
              </p:ext>
            </p:extLst>
          </p:nvPr>
        </p:nvGraphicFramePr>
        <p:xfrm>
          <a:off x="518153" y="2432295"/>
          <a:ext cx="8229584" cy="1911104"/>
        </p:xfrm>
        <a:graphic>
          <a:graphicData uri="http://schemas.openxmlformats.org/drawingml/2006/table">
            <a:tbl>
              <a:tblPr firstRow="1">
                <a:tableStyleId>{5202B0CA-FC54-4496-8BCA-5EF66A818D29}</a:tableStyleId>
              </a:tblPr>
              <a:tblGrid>
                <a:gridCol w="1498546">
                  <a:extLst>
                    <a:ext uri="{9D8B030D-6E8A-4147-A177-3AD203B41FA5}">
                      <a16:colId xmlns:a16="http://schemas.microsoft.com/office/drawing/2014/main" val="2153490572"/>
                    </a:ext>
                  </a:extLst>
                </a:gridCol>
                <a:gridCol w="2235261">
                  <a:extLst>
                    <a:ext uri="{9D8B030D-6E8A-4147-A177-3AD203B41FA5}">
                      <a16:colId xmlns:a16="http://schemas.microsoft.com/office/drawing/2014/main" val="3979375159"/>
                    </a:ext>
                  </a:extLst>
                </a:gridCol>
                <a:gridCol w="2118681">
                  <a:extLst>
                    <a:ext uri="{9D8B030D-6E8A-4147-A177-3AD203B41FA5}">
                      <a16:colId xmlns:a16="http://schemas.microsoft.com/office/drawing/2014/main" val="3164566473"/>
                    </a:ext>
                  </a:extLst>
                </a:gridCol>
                <a:gridCol w="2377096">
                  <a:extLst>
                    <a:ext uri="{9D8B030D-6E8A-4147-A177-3AD203B41FA5}">
                      <a16:colId xmlns:a16="http://schemas.microsoft.com/office/drawing/2014/main" val="3554235873"/>
                    </a:ext>
                  </a:extLst>
                </a:gridCol>
              </a:tblGrid>
              <a:tr h="296812">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endParaRPr lang="en-US" sz="1000" b="1" dirty="0">
                        <a:solidFill>
                          <a:srgbClr val="FFFFFF"/>
                        </a:solidFill>
                        <a:latin typeface="Source Sans Pro Light" panose="020B0403030403020204" pitchFamily="34" charset="0"/>
                        <a:ea typeface="Source Sans Pro Light" panose="020B0403030403020204" pitchFamily="34" charset="0"/>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10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Where did Veterans first navigate to? (First clicks)</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algn="ctr" rtl="0" fontAlgn="b">
                        <a:lnSpc>
                          <a:spcPct val="100000"/>
                        </a:lnSpc>
                        <a:spcBef>
                          <a:spcPts val="0"/>
                        </a:spcBef>
                        <a:spcAft>
                          <a:spcPts val="0"/>
                        </a:spcAft>
                        <a:buClr>
                          <a:srgbClr val="000000"/>
                        </a:buClr>
                        <a:buSzPts val="1500"/>
                        <a:buFont typeface="Arial"/>
                      </a:pPr>
                      <a:endParaRPr lang="en-US" sz="900" b="1" i="0" u="none" strike="noStrike" cap="none" dirty="0">
                        <a:solidFill>
                          <a:srgbClr val="FFFFFF"/>
                        </a:solidFill>
                        <a:latin typeface="Source Sans Pro Light" panose="020B0403030403020204" pitchFamily="34" charset="0"/>
                        <a:ea typeface="Source Sans Pro Light" panose="020B0403030403020204" pitchFamily="34" charset="0"/>
                        <a:sym typeface="Arial"/>
                      </a:endParaRP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algn="ctr" rtl="0" fontAlgn="b">
                        <a:lnSpc>
                          <a:spcPct val="100000"/>
                        </a:lnSpc>
                        <a:spcBef>
                          <a:spcPts val="0"/>
                        </a:spcBef>
                        <a:spcAft>
                          <a:spcPts val="0"/>
                        </a:spcAft>
                        <a:buClr>
                          <a:srgbClr val="000000"/>
                        </a:buClr>
                        <a:buSzPts val="1500"/>
                        <a:buFont typeface="Arial"/>
                      </a:pPr>
                      <a:endParaRPr lang="en-US" sz="900" b="1" i="0" u="none" strike="noStrike" cap="none" dirty="0">
                        <a:solidFill>
                          <a:srgbClr val="FFFFFF"/>
                        </a:solidFill>
                        <a:latin typeface="Source Sans Pro Light" panose="020B0403030403020204" pitchFamily="34" charset="0"/>
                        <a:ea typeface="Source Sans Pro Light" panose="020B0403030403020204" pitchFamily="34" charset="0"/>
                        <a:sym typeface="Arial"/>
                      </a:endParaRP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8716597"/>
                  </a:ext>
                </a:extLst>
              </a:tr>
              <a:tr h="286127">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1000" b="1" dirty="0">
                          <a:solidFill>
                            <a:schemeClr val="accent5"/>
                          </a:solidFill>
                          <a:latin typeface="Source Sans Pro Light" panose="020B0403030403020204" pitchFamily="34" charset="0"/>
                          <a:ea typeface="Source Sans Pro Light" panose="020B0403030403020204" pitchFamily="34" charset="0"/>
                        </a:rPr>
                        <a:t>Task s</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sym typeface="Arial"/>
                        </a:rPr>
                        <a:t>All Veterans (45)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sym typeface="Arial"/>
                        </a:rPr>
                        <a:t>Enrolled in VA health care (23)</a:t>
                      </a:r>
                    </a:p>
                  </a:txBody>
                  <a:tcPr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sym typeface="Arial"/>
                        </a:rPr>
                        <a:t>Not enrolled in VA health care (22)</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extLst>
                  <a:ext uri="{0D108BD9-81ED-4DB2-BD59-A6C34878D82A}">
                    <a16:rowId xmlns:a16="http://schemas.microsoft.com/office/drawing/2014/main" val="1499582042"/>
                  </a:ext>
                </a:extLst>
              </a:tr>
              <a:tr h="687722">
                <a:tc>
                  <a:txBody>
                    <a:bodyPr/>
                    <a:lstStyle/>
                    <a:p>
                      <a:pPr marL="0" lvl="0" algn="l" rtl="0">
                        <a:spcBef>
                          <a:spcPts val="0"/>
                        </a:spcBef>
                        <a:spcAft>
                          <a:spcPts val="0"/>
                        </a:spcAft>
                        <a:buSzPts val="1500"/>
                      </a:pPr>
                      <a:r>
                        <a:rPr lang="en-US" sz="10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Travel pay</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51% My health benefits</a:t>
                      </a:r>
                    </a:p>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36% Appointments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61% My health benefits</a:t>
                      </a:r>
                    </a:p>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26% Appointments</a:t>
                      </a:r>
                    </a:p>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13% Copay bills</a:t>
                      </a:r>
                    </a:p>
                  </a:txBody>
                  <a:tcP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45% Appointments</a:t>
                      </a:r>
                    </a:p>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41% My health benefits</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093261233"/>
                  </a:ext>
                </a:extLst>
              </a:tr>
              <a:tr h="640443">
                <a:tc>
                  <a:txBody>
                    <a:bodyPr/>
                    <a:lstStyle/>
                    <a:p>
                      <a:pPr marL="0" lvl="0" algn="l" rtl="0">
                        <a:spcBef>
                          <a:spcPts val="0"/>
                        </a:spcBef>
                        <a:spcAft>
                          <a:spcPts val="0"/>
                        </a:spcAft>
                        <a:buSzPts val="1500"/>
                      </a:pPr>
                      <a:r>
                        <a:rPr lang="en-US" sz="10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After-visit summary</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33% Health history</a:t>
                      </a:r>
                    </a:p>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31% Medical records</a:t>
                      </a:r>
                    </a:p>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20% Appointments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39% Medical records</a:t>
                      </a:r>
                    </a:p>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30% Health history</a:t>
                      </a:r>
                    </a:p>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13% Appointments</a:t>
                      </a:r>
                    </a:p>
                  </a:txBody>
                  <a:tcP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36% Health history</a:t>
                      </a:r>
                    </a:p>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27% Appointments</a:t>
                      </a:r>
                    </a:p>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23% Medical records</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126578809"/>
                  </a:ext>
                </a:extLst>
              </a:tr>
            </a:tbl>
          </a:graphicData>
        </a:graphic>
      </p:graphicFrame>
      <p:sp>
        <p:nvSpPr>
          <p:cNvPr id="6" name="TextBox 5">
            <a:extLst>
              <a:ext uri="{FF2B5EF4-FFF2-40B4-BE49-F238E27FC236}">
                <a16:creationId xmlns:a16="http://schemas.microsoft.com/office/drawing/2014/main" id="{999FB1F3-66EE-4E23-85A3-D0B3F03F688E}"/>
              </a:ext>
            </a:extLst>
          </p:cNvPr>
          <p:cNvSpPr txBox="1"/>
          <p:nvPr/>
        </p:nvSpPr>
        <p:spPr>
          <a:xfrm>
            <a:off x="518153" y="4343399"/>
            <a:ext cx="4572000" cy="215444"/>
          </a:xfrm>
          <a:prstGeom prst="rect">
            <a:avLst/>
          </a:prstGeom>
          <a:noFill/>
        </p:spPr>
        <p:txBody>
          <a:bodyPr wrap="square">
            <a:spAutoFit/>
          </a:bodyPr>
          <a:lstStyle/>
          <a:p>
            <a:r>
              <a:rPr lang="en-US" sz="800" dirty="0">
                <a:solidFill>
                  <a:schemeClr val="accent5"/>
                </a:solidFill>
                <a:latin typeface="Source Sans Pro Light" panose="020B0403030403020204" pitchFamily="34" charset="0"/>
                <a:ea typeface="Source Sans Pro Light" panose="020B0403030403020204" pitchFamily="34" charset="0"/>
                <a:cs typeface="+mn-cs"/>
              </a:rPr>
              <a:t>Bold indicates the majority path</a:t>
            </a:r>
          </a:p>
        </p:txBody>
      </p:sp>
    </p:spTree>
    <p:extLst>
      <p:ext uri="{BB962C8B-B14F-4D97-AF65-F5344CB8AC3E}">
        <p14:creationId xmlns:p14="http://schemas.microsoft.com/office/powerpoint/2010/main" val="3355458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7" name="TextBox 6">
            <a:extLst>
              <a:ext uri="{FF2B5EF4-FFF2-40B4-BE49-F238E27FC236}">
                <a16:creationId xmlns:a16="http://schemas.microsoft.com/office/drawing/2014/main" id="{772B190F-4729-4128-83DA-57C4DD10C471}"/>
              </a:ext>
            </a:extLst>
          </p:cNvPr>
          <p:cNvSpPr txBox="1"/>
          <p:nvPr/>
        </p:nvSpPr>
        <p:spPr>
          <a:xfrm>
            <a:off x="457191" y="1012809"/>
            <a:ext cx="8229583" cy="923330"/>
          </a:xfrm>
          <a:prstGeom prst="rect">
            <a:avLst/>
          </a:prstGeom>
          <a:noFill/>
        </p:spPr>
        <p:txBody>
          <a:bodyPr wrap="square">
            <a:spAutoFit/>
          </a:bodyPr>
          <a:lstStyle/>
          <a:p>
            <a:pPr marL="171450" indent="-171450">
              <a:spcBef>
                <a:spcPts val="600"/>
              </a:spcBef>
              <a:buFont typeface="Arial" panose="020B0604020202020204" pitchFamily="34" charset="0"/>
              <a:buChar char="•"/>
              <a:defRPr/>
            </a:pPr>
            <a:r>
              <a:rPr lang="en-US" sz="1100" dirty="0">
                <a:solidFill>
                  <a:schemeClr val="accent5"/>
                </a:solidFill>
                <a:latin typeface="Source Sans Pro Light" panose="020B0403030403020204" pitchFamily="34" charset="0"/>
                <a:ea typeface="Source Sans Pro Light" panose="020B0403030403020204" pitchFamily="34" charset="0"/>
                <a:cs typeface="+mn-cs"/>
              </a:rPr>
              <a:t>For this round of testing, the label of the previous “Prescriptions” section was changed to “Medications” to better encompass all of the prescribed and over the counter medications that patients may be taking</a:t>
            </a:r>
          </a:p>
          <a:p>
            <a:pPr marL="171450" indent="-171450">
              <a:spcBef>
                <a:spcPts val="600"/>
              </a:spcBef>
              <a:buFont typeface="Arial" panose="020B0604020202020204" pitchFamily="34" charset="0"/>
              <a:buChar char="•"/>
              <a:defRPr/>
            </a:pPr>
            <a:r>
              <a:rPr lang="en-US" sz="1100" dirty="0">
                <a:solidFill>
                  <a:schemeClr val="accent5"/>
                </a:solidFill>
                <a:latin typeface="Source Sans Pro Light" panose="020B0403030403020204" pitchFamily="34" charset="0"/>
                <a:ea typeface="Source Sans Pro Light" panose="020B0403030403020204" pitchFamily="34" charset="0"/>
                <a:cs typeface="+mn-cs"/>
              </a:rPr>
              <a:t>Over 74% of all Veterans looked to the “Medications” section to find information on both current and past prescriptions</a:t>
            </a:r>
          </a:p>
          <a:p>
            <a:pPr marL="171450" indent="-171450">
              <a:spcBef>
                <a:spcPts val="600"/>
              </a:spcBef>
              <a:buFont typeface="Arial" panose="020B0604020202020204" pitchFamily="34" charset="0"/>
              <a:buChar char="•"/>
              <a:defRPr/>
            </a:pPr>
            <a:r>
              <a:rPr lang="en-US" sz="1100" dirty="0">
                <a:solidFill>
                  <a:schemeClr val="accent5"/>
                </a:solidFill>
                <a:latin typeface="Source Sans Pro Light" panose="020B0403030403020204" pitchFamily="34" charset="0"/>
                <a:ea typeface="Source Sans Pro Light" panose="020B0403030403020204" pitchFamily="34" charset="0"/>
                <a:cs typeface="+mn-cs"/>
              </a:rPr>
              <a:t>There was a small percentage of Veterans that looked in “Health history” for information on an old prescription</a:t>
            </a:r>
          </a:p>
        </p:txBody>
      </p:sp>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5" name="Google Shape;245;p33"/>
          <p:cNvSpPr txBox="1">
            <a:spLocks noGrp="1"/>
          </p:cNvSpPr>
          <p:nvPr>
            <p:ph type="title"/>
          </p:nvPr>
        </p:nvSpPr>
        <p:spPr>
          <a:xfrm>
            <a:off x="457193" y="228600"/>
            <a:ext cx="8229593" cy="604684"/>
          </a:xfrm>
          <a:prstGeom prst="rect">
            <a:avLst/>
          </a:prstGeom>
          <a:noFill/>
          <a:ln>
            <a:noFill/>
          </a:ln>
        </p:spPr>
        <p:txBody>
          <a:bodyPr spcFirstLastPara="1" wrap="square" lIns="34275" tIns="34275" rIns="34275" bIns="34275" anchor="t" anchorCtr="0">
            <a:noAutofit/>
          </a:bodyPr>
          <a:lstStyle/>
          <a:p>
            <a:r>
              <a:rPr lang="en" sz="1600" b="1" dirty="0">
                <a:latin typeface="Source Sans Pro Light" panose="020B0403030403020204" pitchFamily="34" charset="0"/>
                <a:ea typeface="Source Sans Pro Light" panose="020B0403030403020204" pitchFamily="34" charset="0"/>
              </a:rPr>
              <a:t>Finding 3: Veterans looked for both current and past prescription information within the “Medications” section</a:t>
            </a:r>
            <a:endParaRPr sz="1600" b="1" dirty="0">
              <a:latin typeface="Source Sans Pro Light" panose="020B0403030403020204" pitchFamily="34" charset="0"/>
              <a:ea typeface="Source Sans Pro Light" panose="020B0403030403020204" pitchFamily="34" charset="0"/>
            </a:endParaRPr>
          </a:p>
        </p:txBody>
      </p:sp>
      <p:graphicFrame>
        <p:nvGraphicFramePr>
          <p:cNvPr id="11" name="Table 4">
            <a:extLst>
              <a:ext uri="{FF2B5EF4-FFF2-40B4-BE49-F238E27FC236}">
                <a16:creationId xmlns:a16="http://schemas.microsoft.com/office/drawing/2014/main" id="{F6A0EF0B-07C4-41BB-AE4F-31194642346B}"/>
              </a:ext>
            </a:extLst>
          </p:cNvPr>
          <p:cNvGraphicFramePr>
            <a:graphicFrameLocks noGrp="1"/>
          </p:cNvGraphicFramePr>
          <p:nvPr>
            <p:extLst>
              <p:ext uri="{D42A27DB-BD31-4B8C-83A1-F6EECF244321}">
                <p14:modId xmlns:p14="http://schemas.microsoft.com/office/powerpoint/2010/main" val="1647208004"/>
              </p:ext>
            </p:extLst>
          </p:nvPr>
        </p:nvGraphicFramePr>
        <p:xfrm>
          <a:off x="457190" y="2115664"/>
          <a:ext cx="8229584" cy="1524294"/>
        </p:xfrm>
        <a:graphic>
          <a:graphicData uri="http://schemas.openxmlformats.org/drawingml/2006/table">
            <a:tbl>
              <a:tblPr firstRow="1">
                <a:tableStyleId>{5202B0CA-FC54-4496-8BCA-5EF66A818D29}</a:tableStyleId>
              </a:tblPr>
              <a:tblGrid>
                <a:gridCol w="1373117">
                  <a:extLst>
                    <a:ext uri="{9D8B030D-6E8A-4147-A177-3AD203B41FA5}">
                      <a16:colId xmlns:a16="http://schemas.microsoft.com/office/drawing/2014/main" val="2153490572"/>
                    </a:ext>
                  </a:extLst>
                </a:gridCol>
                <a:gridCol w="2592641">
                  <a:extLst>
                    <a:ext uri="{9D8B030D-6E8A-4147-A177-3AD203B41FA5}">
                      <a16:colId xmlns:a16="http://schemas.microsoft.com/office/drawing/2014/main" val="1636120053"/>
                    </a:ext>
                  </a:extLst>
                </a:gridCol>
                <a:gridCol w="4263826">
                  <a:extLst>
                    <a:ext uri="{9D8B030D-6E8A-4147-A177-3AD203B41FA5}">
                      <a16:colId xmlns:a16="http://schemas.microsoft.com/office/drawing/2014/main" val="1672196887"/>
                    </a:ext>
                  </a:extLst>
                </a:gridCol>
              </a:tblGrid>
              <a:tr h="335574">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endParaRPr lang="en-US" sz="1000" b="1" dirty="0">
                        <a:solidFill>
                          <a:srgbClr val="FFFFFF"/>
                        </a:solidFill>
                        <a:latin typeface="Source Sans Pro Light" panose="020B0403030403020204" pitchFamily="34" charset="0"/>
                        <a:ea typeface="Source Sans Pro Light" panose="020B0403030403020204" pitchFamily="34" charset="0"/>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All Veterans (45)</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rgbClr val="FFFFFF"/>
                          </a:solidFill>
                          <a:latin typeface="Avenir Next LT Pro Light" panose="020B0304020202020204" pitchFamily="34" charset="0"/>
                          <a:ea typeface="Source Sans Pro Light" panose="020B0403030403020204" pitchFamily="34" charset="0"/>
                          <a:sym typeface="Arial"/>
                        </a:rPr>
                        <a:t>Directness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8716597"/>
                  </a:ext>
                </a:extLst>
              </a:tr>
              <a:tr h="211162">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1000" b="1" dirty="0">
                          <a:solidFill>
                            <a:schemeClr val="accent5"/>
                          </a:solidFill>
                          <a:latin typeface="Source Sans Pro Light" panose="020B0403030403020204" pitchFamily="34" charset="0"/>
                          <a:ea typeface="Source Sans Pro Light" panose="020B0403030403020204" pitchFamily="34" charset="0"/>
                        </a:rPr>
                        <a:t>Tasks</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sym typeface="Arial"/>
                        </a:rPr>
                        <a:t>Where did Veterans first navigate to? </a:t>
                      </a:r>
                      <a:b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sym typeface="Arial"/>
                        </a:rPr>
                      </a:b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sym typeface="Arial"/>
                        </a:rPr>
                        <a:t>(First clicks)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sym typeface="Arial"/>
                        </a:rPr>
                        <a:t>What did Veterans select as an answer?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extLst>
                  <a:ext uri="{0D108BD9-81ED-4DB2-BD59-A6C34878D82A}">
                    <a16:rowId xmlns:a16="http://schemas.microsoft.com/office/drawing/2014/main" val="3033377561"/>
                  </a:ext>
                </a:extLst>
              </a:tr>
              <a:tr h="152098">
                <a:tc>
                  <a:txBody>
                    <a:bodyPr/>
                    <a:lstStyle/>
                    <a:p>
                      <a:pPr marL="0" lvl="0" algn="l" rtl="0">
                        <a:spcBef>
                          <a:spcPts val="0"/>
                        </a:spcBef>
                        <a:spcAft>
                          <a:spcPts val="0"/>
                        </a:spcAft>
                        <a:buSzPts val="1500"/>
                      </a:pPr>
                      <a:r>
                        <a:rPr lang="en-US" sz="10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Refill prescription</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87% Medications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84% Medications &gt; Current medications and allergies &gt; Refill prescription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913009657"/>
                  </a:ext>
                </a:extLst>
              </a:tr>
              <a:tr h="211162">
                <a:tc>
                  <a:txBody>
                    <a:bodyPr/>
                    <a:lstStyle/>
                    <a:p>
                      <a:pPr marL="0" lvl="0" algn="l" rtl="0">
                        <a:spcBef>
                          <a:spcPts val="0"/>
                        </a:spcBef>
                        <a:spcAft>
                          <a:spcPts val="0"/>
                        </a:spcAft>
                        <a:buSzPts val="1500"/>
                      </a:pPr>
                      <a:r>
                        <a:rPr lang="en-US" sz="10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Expired prescriptions</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74% Medications</a:t>
                      </a:r>
                    </a:p>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13% Health history</a:t>
                      </a:r>
                    </a:p>
                    <a:p>
                      <a:pPr marL="0" algn="ctr">
                        <a:spcAft>
                          <a:spcPts val="0"/>
                        </a:spcAft>
                      </a:pPr>
                      <a:endParaRPr lang="en-US" sz="1000" b="0" dirty="0">
                        <a:solidFill>
                          <a:schemeClr val="accent5"/>
                        </a:solidFill>
                        <a:latin typeface="Source Sans Pro Light" panose="020B0403030403020204" pitchFamily="34" charset="0"/>
                        <a:ea typeface="Source Sans Pro Light" panose="020B04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82% Medications &gt; Past medications</a:t>
                      </a:r>
                    </a:p>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endPar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124120048"/>
                  </a:ext>
                </a:extLst>
              </a:tr>
            </a:tbl>
          </a:graphicData>
        </a:graphic>
      </p:graphicFrame>
    </p:spTree>
    <p:extLst>
      <p:ext uri="{BB962C8B-B14F-4D97-AF65-F5344CB8AC3E}">
        <p14:creationId xmlns:p14="http://schemas.microsoft.com/office/powerpoint/2010/main" val="399287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7" name="TextBox 6">
            <a:extLst>
              <a:ext uri="{FF2B5EF4-FFF2-40B4-BE49-F238E27FC236}">
                <a16:creationId xmlns:a16="http://schemas.microsoft.com/office/drawing/2014/main" id="{772B190F-4729-4128-83DA-57C4DD10C471}"/>
              </a:ext>
            </a:extLst>
          </p:cNvPr>
          <p:cNvSpPr txBox="1"/>
          <p:nvPr/>
        </p:nvSpPr>
        <p:spPr>
          <a:xfrm>
            <a:off x="457192" y="1000658"/>
            <a:ext cx="8229583" cy="1092607"/>
          </a:xfrm>
          <a:prstGeom prst="rect">
            <a:avLst/>
          </a:prstGeom>
          <a:noFill/>
        </p:spPr>
        <p:txBody>
          <a:bodyPr wrap="square">
            <a:spAutoFit/>
          </a:bodyPr>
          <a:lstStyle/>
          <a:p>
            <a:pPr marL="171450" indent="-171450">
              <a:spcBef>
                <a:spcPts val="600"/>
              </a:spcBef>
              <a:buFont typeface="Arial" panose="020B0604020202020204" pitchFamily="34" charset="0"/>
              <a:buChar char="•"/>
              <a:defRPr/>
            </a:pPr>
            <a:r>
              <a:rPr lang="en-US" sz="1100" dirty="0">
                <a:solidFill>
                  <a:schemeClr val="accent5"/>
                </a:solidFill>
                <a:latin typeface="Source Sans Pro Light" panose="020B0403030403020204" pitchFamily="34" charset="0"/>
                <a:ea typeface="Source Sans Pro Light" panose="020B0403030403020204" pitchFamily="34" charset="0"/>
                <a:cs typeface="+mn-cs"/>
              </a:rPr>
              <a:t>There were only 2 tasks – travel pay and veteran health ID card – where a notable number of Veterans navigated to and made selections in the “My health benefits” section (&gt;4% visited or made a selection) </a:t>
            </a:r>
          </a:p>
          <a:p>
            <a:pPr marL="171450" indent="-171450">
              <a:spcBef>
                <a:spcPts val="600"/>
              </a:spcBef>
              <a:buFont typeface="Arial" panose="020B0604020202020204" pitchFamily="34" charset="0"/>
              <a:buChar char="•"/>
              <a:defRPr/>
            </a:pPr>
            <a:r>
              <a:rPr lang="en-US" sz="1100" dirty="0">
                <a:solidFill>
                  <a:schemeClr val="accent5"/>
                </a:solidFill>
                <a:latin typeface="Source Sans Pro Light" panose="020B0403030403020204" pitchFamily="34" charset="0"/>
                <a:ea typeface="Source Sans Pro Light" panose="020B0403030403020204" pitchFamily="34" charset="0"/>
                <a:cs typeface="+mn-cs"/>
              </a:rPr>
              <a:t>Veteran health ID card was placed in this section, and saw a high success rate</a:t>
            </a:r>
          </a:p>
          <a:p>
            <a:pPr marL="171450" indent="-171450">
              <a:spcBef>
                <a:spcPts val="600"/>
              </a:spcBef>
              <a:buFont typeface="Arial" panose="020B0604020202020204" pitchFamily="34" charset="0"/>
              <a:buChar char="•"/>
              <a:defRPr/>
            </a:pPr>
            <a:r>
              <a:rPr lang="en-US" sz="1100" dirty="0">
                <a:solidFill>
                  <a:schemeClr val="accent5"/>
                </a:solidFill>
                <a:latin typeface="Source Sans Pro Light" panose="020B0403030403020204" pitchFamily="34" charset="0"/>
                <a:ea typeface="Source Sans Pro Light" panose="020B0403030403020204" pitchFamily="34" charset="0"/>
                <a:cs typeface="+mn-cs"/>
              </a:rPr>
              <a:t>This section also contains general benefit information, which in previous tests also indicated some level of challenge, and will need continued evaluation</a:t>
            </a:r>
          </a:p>
        </p:txBody>
      </p:sp>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5" name="Google Shape;245;p33"/>
          <p:cNvSpPr txBox="1">
            <a:spLocks noGrp="1"/>
          </p:cNvSpPr>
          <p:nvPr>
            <p:ph type="title"/>
          </p:nvPr>
        </p:nvSpPr>
        <p:spPr>
          <a:xfrm>
            <a:off x="457192" y="249139"/>
            <a:ext cx="8229593" cy="604684"/>
          </a:xfrm>
          <a:prstGeom prst="rect">
            <a:avLst/>
          </a:prstGeom>
          <a:noFill/>
          <a:ln>
            <a:noFill/>
          </a:ln>
        </p:spPr>
        <p:txBody>
          <a:bodyPr spcFirstLastPara="1" wrap="square" lIns="34275" tIns="34275" rIns="34275" bIns="34275" anchor="t" anchorCtr="0">
            <a:noAutofit/>
          </a:bodyPr>
          <a:lstStyle/>
          <a:p>
            <a:r>
              <a:rPr lang="en" sz="1600" b="1" dirty="0">
                <a:latin typeface="Source Sans Pro Light" panose="020B0403030403020204" pitchFamily="34" charset="0"/>
                <a:ea typeface="Source Sans Pro Light" panose="020B0403030403020204" pitchFamily="34" charset="0"/>
              </a:rPr>
              <a:t>Finding 4:  It is not clear if Veterans understand what to expect within the “My health benefits” section</a:t>
            </a:r>
            <a:endParaRPr sz="1600" b="1" dirty="0">
              <a:latin typeface="Source Sans Pro Light" panose="020B0403030403020204" pitchFamily="34" charset="0"/>
              <a:ea typeface="Source Sans Pro Light" panose="020B0403030403020204" pitchFamily="34" charset="0"/>
            </a:endParaRPr>
          </a:p>
        </p:txBody>
      </p:sp>
      <p:graphicFrame>
        <p:nvGraphicFramePr>
          <p:cNvPr id="8" name="Table 4">
            <a:extLst>
              <a:ext uri="{FF2B5EF4-FFF2-40B4-BE49-F238E27FC236}">
                <a16:creationId xmlns:a16="http://schemas.microsoft.com/office/drawing/2014/main" id="{BA397D63-023A-4FAF-9936-5B2587D3D838}"/>
              </a:ext>
            </a:extLst>
          </p:cNvPr>
          <p:cNvGraphicFramePr>
            <a:graphicFrameLocks noGrp="1"/>
          </p:cNvGraphicFramePr>
          <p:nvPr>
            <p:extLst>
              <p:ext uri="{D42A27DB-BD31-4B8C-83A1-F6EECF244321}">
                <p14:modId xmlns:p14="http://schemas.microsoft.com/office/powerpoint/2010/main" val="2076182879"/>
              </p:ext>
            </p:extLst>
          </p:nvPr>
        </p:nvGraphicFramePr>
        <p:xfrm>
          <a:off x="457191" y="2167284"/>
          <a:ext cx="8229583" cy="1765904"/>
        </p:xfrm>
        <a:graphic>
          <a:graphicData uri="http://schemas.openxmlformats.org/drawingml/2006/table">
            <a:tbl>
              <a:tblPr firstRow="1">
                <a:tableStyleId>{5202B0CA-FC54-4496-8BCA-5EF66A818D29}</a:tableStyleId>
              </a:tblPr>
              <a:tblGrid>
                <a:gridCol w="1257308">
                  <a:extLst>
                    <a:ext uri="{9D8B030D-6E8A-4147-A177-3AD203B41FA5}">
                      <a16:colId xmlns:a16="http://schemas.microsoft.com/office/drawing/2014/main" val="2153490572"/>
                    </a:ext>
                  </a:extLst>
                </a:gridCol>
                <a:gridCol w="2987040">
                  <a:extLst>
                    <a:ext uri="{9D8B030D-6E8A-4147-A177-3AD203B41FA5}">
                      <a16:colId xmlns:a16="http://schemas.microsoft.com/office/drawing/2014/main" val="3979375159"/>
                    </a:ext>
                  </a:extLst>
                </a:gridCol>
                <a:gridCol w="3985235">
                  <a:extLst>
                    <a:ext uri="{9D8B030D-6E8A-4147-A177-3AD203B41FA5}">
                      <a16:colId xmlns:a16="http://schemas.microsoft.com/office/drawing/2014/main" val="3342132001"/>
                    </a:ext>
                  </a:extLst>
                </a:gridCol>
              </a:tblGrid>
              <a:tr h="271016">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endParaRPr lang="en-US" sz="1000" b="1" dirty="0">
                        <a:solidFill>
                          <a:srgbClr val="FFFFFF"/>
                        </a:solidFill>
                        <a:latin typeface="Source Sans Pro Light" panose="020B0403030403020204" pitchFamily="34" charset="0"/>
                        <a:ea typeface="Source Sans Pro Light" panose="020B0403030403020204" pitchFamily="34" charset="0"/>
                      </a:endParaRP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algn="ctr" rtl="0" fontAlgn="b">
                        <a:lnSpc>
                          <a:spcPct val="100000"/>
                        </a:lnSpc>
                        <a:spcBef>
                          <a:spcPts val="0"/>
                        </a:spcBef>
                        <a:spcAft>
                          <a:spcPts val="0"/>
                        </a:spcAft>
                        <a:buClr>
                          <a:srgbClr val="000000"/>
                        </a:buClr>
                        <a:buSzPts val="1500"/>
                        <a:buFont typeface="Arial"/>
                      </a:pPr>
                      <a:r>
                        <a:rPr lang="en-US" sz="10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All Veterans (45)</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Selections</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8716597"/>
                  </a:ext>
                </a:extLst>
              </a:tr>
              <a:tr h="168324">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1000" b="1" dirty="0">
                          <a:solidFill>
                            <a:schemeClr val="accent5"/>
                          </a:solidFill>
                          <a:latin typeface="Source Sans Pro Light" panose="020B0403030403020204" pitchFamily="34" charset="0"/>
                          <a:ea typeface="Source Sans Pro Light" panose="020B0403030403020204" pitchFamily="34" charset="0"/>
                        </a:rPr>
                        <a:t>Task </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sym typeface="Arial"/>
                        </a:rPr>
                        <a:t>Where did Veterans first navigate to?  (First clicks)</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sym typeface="Arial"/>
                        </a:rPr>
                        <a:t>What did Veterans select as an answer?</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extLst>
                  <a:ext uri="{0D108BD9-81ED-4DB2-BD59-A6C34878D82A}">
                    <a16:rowId xmlns:a16="http://schemas.microsoft.com/office/drawing/2014/main" val="3997385407"/>
                  </a:ext>
                </a:extLst>
              </a:tr>
              <a:tr h="702408">
                <a:tc>
                  <a:txBody>
                    <a:bodyPr/>
                    <a:lstStyle/>
                    <a:p>
                      <a:pPr marL="0" lvl="0" algn="l" rtl="0">
                        <a:spcBef>
                          <a:spcPts val="0"/>
                        </a:spcBef>
                        <a:spcAft>
                          <a:spcPts val="0"/>
                        </a:spcAft>
                        <a:buSzPts val="1500"/>
                      </a:pPr>
                      <a:r>
                        <a:rPr lang="en-US" sz="1000" b="0" dirty="0">
                          <a:solidFill>
                            <a:schemeClr val="accent5"/>
                          </a:solidFill>
                          <a:latin typeface="Source Sans Pro Light" panose="020B0403030403020204" pitchFamily="34" charset="0"/>
                          <a:ea typeface="Source Sans Pro Light" panose="020B0403030403020204" pitchFamily="34" charset="0"/>
                          <a:cs typeface="Source Sans Pro Light"/>
                          <a:sym typeface="Source Sans Pro Light"/>
                        </a:rPr>
                        <a:t>Travel pay</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51% My health benefits</a:t>
                      </a:r>
                    </a:p>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36% Appointments</a:t>
                      </a:r>
                    </a:p>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9% Copay bills</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33% My health benefits &gt; Veteran care and services covered</a:t>
                      </a:r>
                    </a:p>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33% Appointments &gt; Past appointments &gt; Request travel reimbursement</a:t>
                      </a:r>
                    </a:p>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16% Copay bills</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126578809"/>
                  </a:ext>
                </a:extLst>
              </a:tr>
              <a:tr h="487828">
                <a:tc>
                  <a:txBody>
                    <a:bodyPr/>
                    <a:lstStyle/>
                    <a:p>
                      <a:pPr marL="0" lvl="0" algn="l" rtl="0">
                        <a:spcBef>
                          <a:spcPts val="0"/>
                        </a:spcBef>
                        <a:spcAft>
                          <a:spcPts val="0"/>
                        </a:spcAft>
                        <a:buSzPts val="1500"/>
                      </a:pPr>
                      <a:r>
                        <a:rPr lang="en-US" sz="1000" b="0" dirty="0">
                          <a:solidFill>
                            <a:schemeClr val="accent5"/>
                          </a:solidFill>
                          <a:latin typeface="Source Sans Pro Light" panose="020B0403030403020204" pitchFamily="34" charset="0"/>
                          <a:ea typeface="Source Sans Pro Light" panose="020B0403030403020204" pitchFamily="34" charset="0"/>
                          <a:cs typeface="Source Sans Pro Light"/>
                          <a:sym typeface="Source Sans Pro Light"/>
                        </a:rPr>
                        <a:t>Veteran health ID card</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71% My health benefits</a:t>
                      </a:r>
                    </a:p>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16% Medical records</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78% My health benefits &gt; Get a Veteran Health Identification Card (VHIC)</a:t>
                      </a:r>
                    </a:p>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13% Messages &gt; Start a new message</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913009657"/>
                  </a:ext>
                </a:extLst>
              </a:tr>
            </a:tbl>
          </a:graphicData>
        </a:graphic>
      </p:graphicFrame>
    </p:spTree>
    <p:extLst>
      <p:ext uri="{BB962C8B-B14F-4D97-AF65-F5344CB8AC3E}">
        <p14:creationId xmlns:p14="http://schemas.microsoft.com/office/powerpoint/2010/main" val="3117132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5" name="Google Shape;245;p33"/>
          <p:cNvSpPr txBox="1">
            <a:spLocks noGrp="1"/>
          </p:cNvSpPr>
          <p:nvPr>
            <p:ph type="title"/>
          </p:nvPr>
        </p:nvSpPr>
        <p:spPr>
          <a:xfrm>
            <a:off x="457193" y="228600"/>
            <a:ext cx="8229593" cy="487261"/>
          </a:xfrm>
          <a:prstGeom prst="rect">
            <a:avLst/>
          </a:prstGeom>
          <a:noFill/>
          <a:ln>
            <a:noFill/>
          </a:ln>
        </p:spPr>
        <p:txBody>
          <a:bodyPr spcFirstLastPara="1" wrap="square" lIns="34275" tIns="34275" rIns="34275" bIns="34275" anchor="t" anchorCtr="0">
            <a:noAutofit/>
          </a:bodyPr>
          <a:lstStyle/>
          <a:p>
            <a:r>
              <a:rPr lang="en" sz="1600" b="1" dirty="0">
                <a:latin typeface="Source Sans Pro Light" panose="020B0403030403020204" pitchFamily="34" charset="0"/>
                <a:ea typeface="Source Sans Pro Light" panose="020B0403030403020204" pitchFamily="34" charset="0"/>
              </a:rPr>
              <a:t>Finding 5: The placement and labeling of </a:t>
            </a:r>
            <a:r>
              <a:rPr lang="en-US" sz="1600" b="1" dirty="0">
                <a:latin typeface="Source Sans Pro Light" panose="020B0403030403020204" pitchFamily="34" charset="0"/>
                <a:ea typeface="Source Sans Pro Light" panose="020B0403030403020204" pitchFamily="34" charset="0"/>
              </a:rPr>
              <a:t>“vitals” is not entirely clear to Veterans</a:t>
            </a:r>
            <a:endParaRPr sz="1600" b="1" dirty="0">
              <a:latin typeface="Source Sans Pro Light" panose="020B0403030403020204" pitchFamily="34" charset="0"/>
              <a:ea typeface="Source Sans Pro Light" panose="020B0403030403020204" pitchFamily="34" charset="0"/>
            </a:endParaRPr>
          </a:p>
        </p:txBody>
      </p:sp>
      <p:graphicFrame>
        <p:nvGraphicFramePr>
          <p:cNvPr id="11" name="Table 4">
            <a:extLst>
              <a:ext uri="{FF2B5EF4-FFF2-40B4-BE49-F238E27FC236}">
                <a16:creationId xmlns:a16="http://schemas.microsoft.com/office/drawing/2014/main" id="{F6A0EF0B-07C4-41BB-AE4F-31194642346B}"/>
              </a:ext>
            </a:extLst>
          </p:cNvPr>
          <p:cNvGraphicFramePr>
            <a:graphicFrameLocks noGrp="1"/>
          </p:cNvGraphicFramePr>
          <p:nvPr>
            <p:extLst>
              <p:ext uri="{D42A27DB-BD31-4B8C-83A1-F6EECF244321}">
                <p14:modId xmlns:p14="http://schemas.microsoft.com/office/powerpoint/2010/main" val="3024900923"/>
              </p:ext>
            </p:extLst>
          </p:nvPr>
        </p:nvGraphicFramePr>
        <p:xfrm>
          <a:off x="457186" y="2120764"/>
          <a:ext cx="8229583" cy="1392119"/>
        </p:xfrm>
        <a:graphic>
          <a:graphicData uri="http://schemas.openxmlformats.org/drawingml/2006/table">
            <a:tbl>
              <a:tblPr firstRow="1">
                <a:tableStyleId>{5202B0CA-FC54-4496-8BCA-5EF66A818D29}</a:tableStyleId>
              </a:tblPr>
              <a:tblGrid>
                <a:gridCol w="963752">
                  <a:extLst>
                    <a:ext uri="{9D8B030D-6E8A-4147-A177-3AD203B41FA5}">
                      <a16:colId xmlns:a16="http://schemas.microsoft.com/office/drawing/2014/main" val="2153490572"/>
                    </a:ext>
                  </a:extLst>
                </a:gridCol>
                <a:gridCol w="3210268">
                  <a:extLst>
                    <a:ext uri="{9D8B030D-6E8A-4147-A177-3AD203B41FA5}">
                      <a16:colId xmlns:a16="http://schemas.microsoft.com/office/drawing/2014/main" val="3979375159"/>
                    </a:ext>
                  </a:extLst>
                </a:gridCol>
                <a:gridCol w="4055563">
                  <a:extLst>
                    <a:ext uri="{9D8B030D-6E8A-4147-A177-3AD203B41FA5}">
                      <a16:colId xmlns:a16="http://schemas.microsoft.com/office/drawing/2014/main" val="3342132001"/>
                    </a:ext>
                  </a:extLst>
                </a:gridCol>
              </a:tblGrid>
              <a:tr h="273482">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endParaRPr lang="en-US" sz="1000" b="1" dirty="0">
                        <a:solidFill>
                          <a:srgbClr val="FFFFFF"/>
                        </a:solidFill>
                        <a:latin typeface="Source Sans Pro Light" panose="020B0403030403020204" pitchFamily="34" charset="0"/>
                        <a:ea typeface="Source Sans Pro Light" panose="020B0403030403020204" pitchFamily="34" charset="0"/>
                      </a:endParaRP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algn="ctr" rtl="0" fontAlgn="b">
                        <a:lnSpc>
                          <a:spcPct val="100000"/>
                        </a:lnSpc>
                        <a:spcBef>
                          <a:spcPts val="0"/>
                        </a:spcBef>
                        <a:spcAft>
                          <a:spcPts val="0"/>
                        </a:spcAft>
                        <a:buClr>
                          <a:srgbClr val="000000"/>
                        </a:buClr>
                        <a:buSzPts val="1500"/>
                        <a:buFont typeface="Arial"/>
                      </a:pPr>
                      <a:r>
                        <a:rPr lang="en-US" sz="10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All Veteran (45)</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algn="ctr" rtl="0" fontAlgn="b">
                        <a:lnSpc>
                          <a:spcPct val="100000"/>
                        </a:lnSpc>
                        <a:spcBef>
                          <a:spcPts val="0"/>
                        </a:spcBef>
                        <a:spcAft>
                          <a:spcPts val="0"/>
                        </a:spcAft>
                        <a:buClr>
                          <a:srgbClr val="000000"/>
                        </a:buClr>
                        <a:buSzPts val="1500"/>
                        <a:buFont typeface="Arial"/>
                      </a:pPr>
                      <a:r>
                        <a:rPr lang="en-US" sz="10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Not enrolled in VA health care (22)</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8716597"/>
                  </a:ext>
                </a:extLst>
              </a:tr>
              <a:tr h="265197">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1000" b="1" dirty="0">
                          <a:solidFill>
                            <a:schemeClr val="accent5"/>
                          </a:solidFill>
                          <a:latin typeface="Source Sans Pro Light" panose="020B0403030403020204" pitchFamily="34" charset="0"/>
                          <a:ea typeface="Source Sans Pro Light" panose="020B0403030403020204" pitchFamily="34" charset="0"/>
                        </a:rPr>
                        <a:t>Task </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sym typeface="Arial"/>
                        </a:rPr>
                        <a:t>Where did Veterans first navigate to? (First clicks)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1000" b="1" i="0" u="none" strike="noStrike" cap="none" dirty="0">
                          <a:solidFill>
                            <a:schemeClr val="accent5"/>
                          </a:solidFill>
                          <a:latin typeface="Source Sans Pro Light" panose="020B0403030403020204" pitchFamily="34" charset="0"/>
                          <a:ea typeface="Source Sans Pro Light" panose="020B0403030403020204" pitchFamily="34" charset="0"/>
                          <a:sym typeface="Arial"/>
                        </a:rPr>
                        <a:t>What did Veterans select as an answer?</a:t>
                      </a:r>
                    </a:p>
                  </a:txBody>
                  <a:tcP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extLst>
                  <a:ext uri="{0D108BD9-81ED-4DB2-BD59-A6C34878D82A}">
                    <a16:rowId xmlns:a16="http://schemas.microsoft.com/office/drawing/2014/main" val="3033377561"/>
                  </a:ext>
                </a:extLst>
              </a:tr>
              <a:tr h="573058">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10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Vitals</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endParaRPr lang="en-US" sz="1000" b="0" i="0" u="none" strike="noStrike" cap="none" dirty="0">
                        <a:solidFill>
                          <a:schemeClr val="accent5"/>
                        </a:solidFill>
                        <a:latin typeface="Source Sans Pro Light" panose="020B0403030403020204" pitchFamily="34" charset="0"/>
                        <a:ea typeface="Source Sans Pro Light" panose="020B0403030403020204" pitchFamily="34" charset="0"/>
                        <a:sym typeface="Arial"/>
                      </a:endParaRP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42% Test results</a:t>
                      </a:r>
                    </a:p>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31% Health history</a:t>
                      </a:r>
                    </a:p>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18% Medical records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49% Health history</a:t>
                      </a:r>
                    </a:p>
                    <a:p>
                      <a:pPr marL="365760" marR="0" lvl="1"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31% &gt; Vitals</a:t>
                      </a:r>
                    </a:p>
                    <a:p>
                      <a:pPr marL="365760" marR="0" lvl="1"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18% &gt; Other answers</a:t>
                      </a:r>
                    </a:p>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27% Test results &gt; [various answers]</a:t>
                      </a:r>
                    </a:p>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10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11% Medical records &gt; Download my medical record (Blue Button)</a:t>
                      </a:r>
                    </a:p>
                  </a:txBody>
                  <a:tcP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22633304"/>
                  </a:ext>
                </a:extLst>
              </a:tr>
            </a:tbl>
          </a:graphicData>
        </a:graphic>
      </p:graphicFrame>
      <p:sp>
        <p:nvSpPr>
          <p:cNvPr id="8" name="TextBox 7">
            <a:extLst>
              <a:ext uri="{FF2B5EF4-FFF2-40B4-BE49-F238E27FC236}">
                <a16:creationId xmlns:a16="http://schemas.microsoft.com/office/drawing/2014/main" id="{F6C94881-6692-4F4E-8A86-1031CDAC3604}"/>
              </a:ext>
            </a:extLst>
          </p:cNvPr>
          <p:cNvSpPr txBox="1"/>
          <p:nvPr/>
        </p:nvSpPr>
        <p:spPr>
          <a:xfrm>
            <a:off x="457187" y="715861"/>
            <a:ext cx="8229583" cy="1338828"/>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600"/>
              </a:spcBef>
              <a:spcAft>
                <a:spcPts val="0"/>
              </a:spcAft>
              <a:buClr>
                <a:srgbClr val="000000"/>
              </a:buClr>
              <a:buSzTx/>
              <a:buFont typeface="Arial" panose="020B0604020202020204" pitchFamily="34" charset="0"/>
              <a:buChar char="•"/>
              <a:tabLst/>
              <a:defRPr/>
            </a:pPr>
            <a:r>
              <a:rPr lang="en-US" sz="1100" dirty="0">
                <a:solidFill>
                  <a:schemeClr val="accent5"/>
                </a:solidFill>
                <a:latin typeface="Source Sans Pro Light" panose="020B0403030403020204" pitchFamily="34" charset="0"/>
                <a:ea typeface="Source Sans Pro Light" panose="020B0403030403020204" pitchFamily="34" charset="0"/>
                <a:cs typeface="+mn-cs"/>
              </a:rPr>
              <a:t>Veterans were somewhat divided in where they first looked - “Test results” and “Health history” </a:t>
            </a:r>
          </a:p>
          <a:p>
            <a:pPr marL="171450" marR="0" lvl="0" indent="-171450" algn="l" defTabSz="914400" rtl="0" eaLnBrk="1" fontAlgn="auto" latinLnBrk="0" hangingPunct="1">
              <a:lnSpc>
                <a:spcPct val="100000"/>
              </a:lnSpc>
              <a:spcBef>
                <a:spcPts val="600"/>
              </a:spcBef>
              <a:spcAft>
                <a:spcPts val="0"/>
              </a:spcAft>
              <a:buClr>
                <a:srgbClr val="000000"/>
              </a:buClr>
              <a:buSzTx/>
              <a:buFont typeface="Arial" panose="020B0604020202020204" pitchFamily="34" charset="0"/>
              <a:buChar char="•"/>
              <a:tabLst/>
              <a:defRPr/>
            </a:pPr>
            <a:r>
              <a:rPr lang="en-US" sz="1100" dirty="0">
                <a:solidFill>
                  <a:schemeClr val="accent5"/>
                </a:solidFill>
                <a:latin typeface="Source Sans Pro Light" panose="020B0403030403020204" pitchFamily="34" charset="0"/>
                <a:ea typeface="Source Sans Pro Light" panose="020B0403030403020204" pitchFamily="34" charset="0"/>
                <a:cs typeface="+mn-cs"/>
              </a:rPr>
              <a:t>Most Veterans selected answers within “Health history”, although 1/3 of them were incorrect indicating that “vitals” may not be entirely clear (i.e. Veterans may not know what is and is not a “vital”)</a:t>
            </a:r>
          </a:p>
          <a:p>
            <a:pPr marL="171450" marR="0" lvl="0" indent="-171450" algn="l" defTabSz="914400" rtl="0" eaLnBrk="1" fontAlgn="auto" latinLnBrk="0" hangingPunct="1">
              <a:lnSpc>
                <a:spcPct val="100000"/>
              </a:lnSpc>
              <a:spcBef>
                <a:spcPts val="600"/>
              </a:spcBef>
              <a:spcAft>
                <a:spcPts val="0"/>
              </a:spcAft>
              <a:buClr>
                <a:srgbClr val="000000"/>
              </a:buClr>
              <a:buSzTx/>
              <a:buFont typeface="Arial" panose="020B0604020202020204" pitchFamily="34" charset="0"/>
              <a:buChar char="•"/>
              <a:tabLst/>
              <a:defRPr/>
            </a:pPr>
            <a:r>
              <a:rPr lang="en-US" sz="1100" dirty="0">
                <a:solidFill>
                  <a:schemeClr val="accent5"/>
                </a:solidFill>
                <a:latin typeface="Source Sans Pro Light" panose="020B0403030403020204" pitchFamily="34" charset="0"/>
                <a:ea typeface="Source Sans Pro Light" panose="020B0403030403020204" pitchFamily="34" charset="0"/>
                <a:cs typeface="+mn-cs"/>
              </a:rPr>
              <a:t>Current MHV has vitals as a separate option from both “Labs and tests” and “Health history”</a:t>
            </a:r>
          </a:p>
          <a:p>
            <a:pPr marL="171450" marR="0" lvl="0" indent="-171450" algn="l" defTabSz="914400" rtl="0" eaLnBrk="1" fontAlgn="auto" latinLnBrk="0" hangingPunct="1">
              <a:lnSpc>
                <a:spcPct val="100000"/>
              </a:lnSpc>
              <a:spcBef>
                <a:spcPts val="600"/>
              </a:spcBef>
              <a:spcAft>
                <a:spcPts val="0"/>
              </a:spcAft>
              <a:buClr>
                <a:srgbClr val="000000"/>
              </a:buClr>
              <a:buSzTx/>
              <a:buFont typeface="Arial" panose="020B0604020202020204" pitchFamily="34" charset="0"/>
              <a:buChar char="•"/>
              <a:tabLst/>
              <a:defRPr/>
            </a:pPr>
            <a:r>
              <a:rPr lang="en-US" sz="1100" dirty="0">
                <a:solidFill>
                  <a:schemeClr val="accent5"/>
                </a:solidFill>
                <a:latin typeface="Source Sans Pro Light" panose="020B0403030403020204" pitchFamily="34" charset="0"/>
                <a:ea typeface="Source Sans Pro Light" panose="020B0403030403020204" pitchFamily="34" charset="0"/>
                <a:cs typeface="+mn-cs"/>
              </a:rPr>
              <a:t>This could be a result of a label, placement, or phrasing of the question and this topic will benefit from gaining qualitative feedback from Veterans</a:t>
            </a:r>
          </a:p>
        </p:txBody>
      </p:sp>
    </p:spTree>
    <p:extLst>
      <p:ext uri="{BB962C8B-B14F-4D97-AF65-F5344CB8AC3E}">
        <p14:creationId xmlns:p14="http://schemas.microsoft.com/office/powerpoint/2010/main" val="1715677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7" name="TextBox 6">
            <a:extLst>
              <a:ext uri="{FF2B5EF4-FFF2-40B4-BE49-F238E27FC236}">
                <a16:creationId xmlns:a16="http://schemas.microsoft.com/office/drawing/2014/main" id="{772B190F-4729-4128-83DA-57C4DD10C471}"/>
              </a:ext>
            </a:extLst>
          </p:cNvPr>
          <p:cNvSpPr txBox="1"/>
          <p:nvPr/>
        </p:nvSpPr>
        <p:spPr>
          <a:xfrm>
            <a:off x="457203" y="795013"/>
            <a:ext cx="8229583" cy="938719"/>
          </a:xfrm>
          <a:prstGeom prst="rect">
            <a:avLst/>
          </a:prstGeom>
          <a:noFill/>
        </p:spPr>
        <p:txBody>
          <a:bodyPr wrap="square">
            <a:spAutoFit/>
          </a:bodyPr>
          <a:lstStyle/>
          <a:p>
            <a:pPr marL="171450" indent="-171450">
              <a:buFont typeface="Arial" panose="020B0604020202020204" pitchFamily="34" charset="0"/>
              <a:buChar char="•"/>
              <a:defRPr/>
            </a:pPr>
            <a:r>
              <a:rPr lang="en-US" sz="1100" dirty="0">
                <a:solidFill>
                  <a:schemeClr val="accent5"/>
                </a:solidFill>
                <a:latin typeface="Source Sans Pro Light" panose="020B0403030403020204" pitchFamily="34" charset="0"/>
                <a:ea typeface="Source Sans Pro Light" panose="020B0403030403020204" pitchFamily="34" charset="0"/>
                <a:cs typeface="+mn-cs"/>
              </a:rPr>
              <a:t>Veterans with MHV experience were more successful in this task, possibly due to it being a similar placement and label as the current MHV experience</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solidFill>
                  <a:schemeClr val="accent5"/>
                </a:solidFill>
                <a:latin typeface="Source Sans Pro Light" panose="020B0403030403020204" pitchFamily="34" charset="0"/>
                <a:ea typeface="Source Sans Pro Light" panose="020B0403030403020204" pitchFamily="34" charset="0"/>
                <a:cs typeface="+mn-cs"/>
              </a:rPr>
              <a:t>Initial clicks were divided equally between “Health history” and “Medical records” for all Veteran participants</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solidFill>
                  <a:schemeClr val="accent5"/>
                </a:solidFill>
                <a:latin typeface="Source Sans Pro Light" panose="020B0403030403020204" pitchFamily="34" charset="0"/>
                <a:ea typeface="Source Sans Pro Light" panose="020B0403030403020204" pitchFamily="34" charset="0"/>
                <a:cs typeface="+mn-cs"/>
              </a:rPr>
              <a:t>A small number of Veterans who are not current MHV users navigated to and selected answers in “Medications” and “Test results”</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solidFill>
                  <a:schemeClr val="accent5"/>
                </a:solidFill>
                <a:latin typeface="Source Sans Pro Light" panose="020B0403030403020204" pitchFamily="34" charset="0"/>
                <a:ea typeface="Source Sans Pro Light" panose="020B0403030403020204" pitchFamily="34" charset="0"/>
                <a:cs typeface="+mn-cs"/>
              </a:rPr>
              <a:t>There is nothing to indicate that the “vaccines” label was not clear since most Veterans ultimately selected that answer</a:t>
            </a:r>
            <a:endParaRPr lang="en-US" sz="1000" dirty="0"/>
          </a:p>
        </p:txBody>
      </p:sp>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5" name="Google Shape;245;p33"/>
          <p:cNvSpPr txBox="1">
            <a:spLocks noGrp="1"/>
          </p:cNvSpPr>
          <p:nvPr>
            <p:ph type="title"/>
          </p:nvPr>
        </p:nvSpPr>
        <p:spPr>
          <a:xfrm>
            <a:off x="457193" y="228600"/>
            <a:ext cx="8229593" cy="636932"/>
          </a:xfrm>
          <a:prstGeom prst="rect">
            <a:avLst/>
          </a:prstGeom>
          <a:noFill/>
          <a:ln>
            <a:noFill/>
          </a:ln>
        </p:spPr>
        <p:txBody>
          <a:bodyPr spcFirstLastPara="1" wrap="square" lIns="34275" tIns="34275" rIns="34275" bIns="34275" anchor="t" anchorCtr="0">
            <a:noAutofit/>
          </a:bodyPr>
          <a:lstStyle/>
          <a:p>
            <a:r>
              <a:rPr lang="en" sz="1600" b="1" dirty="0">
                <a:latin typeface="Source Sans Pro Light" panose="020B0403030403020204" pitchFamily="34" charset="0"/>
                <a:ea typeface="Source Sans Pro Light" panose="020B0403030403020204" pitchFamily="34" charset="0"/>
                <a:sym typeface="Arial"/>
              </a:rPr>
              <a:t>Finding 6: While most </a:t>
            </a:r>
            <a:r>
              <a:rPr lang="en-US" sz="1600" b="1" dirty="0">
                <a:latin typeface="Source Sans Pro Light" panose="020B0403030403020204" pitchFamily="34" charset="0"/>
                <a:ea typeface="Source Sans Pro Light" panose="020B0403030403020204" pitchFamily="34" charset="0"/>
                <a:sym typeface="Arial"/>
              </a:rPr>
              <a:t>Veterans successfully found vaccine information, Veterans who are current MHV users had slightly more success than those that are not current MHV users</a:t>
            </a:r>
            <a:endParaRPr sz="1600" b="1" dirty="0">
              <a:latin typeface="Source Sans Pro Light" panose="020B0403030403020204" pitchFamily="34" charset="0"/>
              <a:ea typeface="Source Sans Pro Light" panose="020B0403030403020204" pitchFamily="34" charset="0"/>
            </a:endParaRPr>
          </a:p>
        </p:txBody>
      </p:sp>
      <p:graphicFrame>
        <p:nvGraphicFramePr>
          <p:cNvPr id="11" name="Table 4">
            <a:extLst>
              <a:ext uri="{FF2B5EF4-FFF2-40B4-BE49-F238E27FC236}">
                <a16:creationId xmlns:a16="http://schemas.microsoft.com/office/drawing/2014/main" id="{F6A0EF0B-07C4-41BB-AE4F-31194642346B}"/>
              </a:ext>
            </a:extLst>
          </p:cNvPr>
          <p:cNvGraphicFramePr>
            <a:graphicFrameLocks noGrp="1"/>
          </p:cNvGraphicFramePr>
          <p:nvPr/>
        </p:nvGraphicFramePr>
        <p:xfrm>
          <a:off x="457193" y="2053880"/>
          <a:ext cx="8123840" cy="1541989"/>
        </p:xfrm>
        <a:graphic>
          <a:graphicData uri="http://schemas.openxmlformats.org/drawingml/2006/table">
            <a:tbl>
              <a:tblPr firstRow="1">
                <a:tableStyleId>{5202B0CA-FC54-4496-8BCA-5EF66A818D29}</a:tableStyleId>
              </a:tblPr>
              <a:tblGrid>
                <a:gridCol w="1003004">
                  <a:extLst>
                    <a:ext uri="{9D8B030D-6E8A-4147-A177-3AD203B41FA5}">
                      <a16:colId xmlns:a16="http://schemas.microsoft.com/office/drawing/2014/main" val="2153490572"/>
                    </a:ext>
                  </a:extLst>
                </a:gridCol>
                <a:gridCol w="2288296">
                  <a:extLst>
                    <a:ext uri="{9D8B030D-6E8A-4147-A177-3AD203B41FA5}">
                      <a16:colId xmlns:a16="http://schemas.microsoft.com/office/drawing/2014/main" val="1636120053"/>
                    </a:ext>
                  </a:extLst>
                </a:gridCol>
                <a:gridCol w="2416270">
                  <a:extLst>
                    <a:ext uri="{9D8B030D-6E8A-4147-A177-3AD203B41FA5}">
                      <a16:colId xmlns:a16="http://schemas.microsoft.com/office/drawing/2014/main" val="3979375159"/>
                    </a:ext>
                  </a:extLst>
                </a:gridCol>
                <a:gridCol w="2416270">
                  <a:extLst>
                    <a:ext uri="{9D8B030D-6E8A-4147-A177-3AD203B41FA5}">
                      <a16:colId xmlns:a16="http://schemas.microsoft.com/office/drawing/2014/main" val="3342132001"/>
                    </a:ext>
                  </a:extLst>
                </a:gridCol>
              </a:tblGrid>
              <a:tr h="261829">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Vaccine history</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All Veterans (45)</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Current MHV user (23)</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Not current MHV user (22)</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8716597"/>
                  </a:ext>
                </a:extLst>
              </a:tr>
              <a:tr h="253897">
                <a:tc>
                  <a:txBody>
                    <a:bodyPr/>
                    <a:lstStyle/>
                    <a:p>
                      <a:pPr marL="0" lvl="0" algn="l" rtl="0">
                        <a:spcBef>
                          <a:spcPts val="0"/>
                        </a:spcBef>
                        <a:spcAft>
                          <a:spcPts val="0"/>
                        </a:spcAft>
                        <a:buSzPts val="1500"/>
                      </a:pPr>
                      <a:r>
                        <a:rPr lang="en-US" sz="9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First click</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40% Health history</a:t>
                      </a:r>
                    </a:p>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40% Medical records</a:t>
                      </a:r>
                    </a:p>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9% Medications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43% Health history</a:t>
                      </a:r>
                    </a:p>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43% Medical records</a:t>
                      </a:r>
                    </a:p>
                    <a:p>
                      <a:pPr marL="171450" marR="0" lvl="0" indent="-17145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9% Test results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36% Health history</a:t>
                      </a:r>
                    </a:p>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36% Medical records</a:t>
                      </a:r>
                    </a:p>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14% Medications</a:t>
                      </a:r>
                    </a:p>
                  </a:txBody>
                  <a:tcP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22633304"/>
                  </a:ext>
                </a:extLst>
              </a:tr>
              <a:tr h="253897">
                <a:tc>
                  <a:txBody>
                    <a:bodyPr/>
                    <a:lstStyle/>
                    <a:p>
                      <a:pPr marL="0" lvl="0" algn="l" rtl="0">
                        <a:spcBef>
                          <a:spcPts val="0"/>
                        </a:spcBef>
                        <a:spcAft>
                          <a:spcPts val="0"/>
                        </a:spcAft>
                        <a:buSzPts val="1500"/>
                      </a:pPr>
                      <a:r>
                        <a:rPr lang="en-US" sz="9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Top selections</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53% Health history &gt; Vaccines</a:t>
                      </a:r>
                    </a:p>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31% Medical records &gt; Download medical record (Blue Button)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65% Health history &gt; Vaccines</a:t>
                      </a:r>
                    </a:p>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26% Medical records &gt; Download medical record (Blue Button)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41% Health history &gt; Vaccines</a:t>
                      </a:r>
                    </a:p>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36% Medical records &gt; Download medical record (Blue Button)</a:t>
                      </a:r>
                    </a:p>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9% Medications &gt; Past prescriptions</a:t>
                      </a:r>
                    </a:p>
                    <a:p>
                      <a:pPr marL="171450" marR="0" lvl="0" indent="-17145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9% Test results &gt; Lab and test results</a:t>
                      </a:r>
                    </a:p>
                  </a:txBody>
                  <a:tcP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140588001"/>
                  </a:ext>
                </a:extLst>
              </a:tr>
            </a:tbl>
          </a:graphicData>
        </a:graphic>
      </p:graphicFrame>
    </p:spTree>
    <p:extLst>
      <p:ext uri="{BB962C8B-B14F-4D97-AF65-F5344CB8AC3E}">
        <p14:creationId xmlns:p14="http://schemas.microsoft.com/office/powerpoint/2010/main" val="922992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36"/>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69" name="Google Shape;269;p36"/>
          <p:cNvSpPr txBox="1">
            <a:spLocks noGrp="1"/>
          </p:cNvSpPr>
          <p:nvPr>
            <p:ph type="title"/>
          </p:nvPr>
        </p:nvSpPr>
        <p:spPr>
          <a:xfrm>
            <a:off x="457194" y="22860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Recommendations</a:t>
            </a:r>
            <a:endParaRPr sz="2400" b="1" dirty="0"/>
          </a:p>
        </p:txBody>
      </p:sp>
      <p:sp>
        <p:nvSpPr>
          <p:cNvPr id="271" name="Google Shape;271;p36"/>
          <p:cNvSpPr txBox="1"/>
          <p:nvPr/>
        </p:nvSpPr>
        <p:spPr>
          <a:xfrm>
            <a:off x="457200" y="960120"/>
            <a:ext cx="8229600" cy="3429000"/>
          </a:xfrm>
          <a:prstGeom prst="rect">
            <a:avLst/>
          </a:prstGeom>
          <a:noFill/>
          <a:ln>
            <a:noFill/>
          </a:ln>
        </p:spPr>
        <p:txBody>
          <a:bodyPr spcFirstLastPara="1" wrap="square" lIns="0" tIns="68575" rIns="68575" bIns="68575" anchor="t" anchorCtr="0">
            <a:noAutofit/>
          </a:bodyPr>
          <a:lstStyle/>
          <a:p>
            <a:pPr marL="361950" indent="-228600">
              <a:lnSpc>
                <a:spcPct val="115000"/>
              </a:lnSpc>
              <a:buSzPct val="100000"/>
              <a:buFont typeface="+mj-lt"/>
              <a:buAutoNum type="arabicPeriod"/>
            </a:pPr>
            <a:r>
              <a:rPr lang="en-US" dirty="0">
                <a:latin typeface="Source Sans Pro Light"/>
                <a:ea typeface="Source Sans Pro Light"/>
              </a:rPr>
              <a:t>Slot travel pay in a more prominent position within the IA, and continue to crosslink from past appointments</a:t>
            </a:r>
          </a:p>
          <a:p>
            <a:pPr marL="361950" indent="-228600">
              <a:lnSpc>
                <a:spcPct val="115000"/>
              </a:lnSpc>
              <a:buSzPct val="100000"/>
              <a:buFont typeface="+mj-lt"/>
              <a:buAutoNum type="arabicPeriod"/>
            </a:pPr>
            <a:r>
              <a:rPr lang="en-US" dirty="0">
                <a:latin typeface="Source Sans Pro Light"/>
                <a:ea typeface="Source Sans Pro Light"/>
              </a:rPr>
              <a:t>Continue to refine the “Care notes and summaries” section as we learn more about the types of clinical notes, and consider an approach similar to labs and tests which doesn’t rely on Veterans to know the types and differences of various documents</a:t>
            </a:r>
          </a:p>
          <a:p>
            <a:pPr marL="361950" indent="-228600">
              <a:lnSpc>
                <a:spcPct val="115000"/>
              </a:lnSpc>
              <a:buSzPct val="100000"/>
              <a:buFont typeface="+mj-lt"/>
              <a:buAutoNum type="arabicPeriod"/>
            </a:pPr>
            <a:r>
              <a:rPr lang="en-US" dirty="0">
                <a:latin typeface="Source Sans Pro Light"/>
                <a:ea typeface="Source Sans Pro Light"/>
              </a:rPr>
              <a:t>Continue to refine the options in “Health history” to make them more clear and understandable</a:t>
            </a:r>
          </a:p>
          <a:p>
            <a:pPr marL="361950" indent="-228600">
              <a:lnSpc>
                <a:spcPct val="115000"/>
              </a:lnSpc>
              <a:buSzPct val="100000"/>
              <a:buFont typeface="+mj-lt"/>
              <a:buAutoNum type="arabicPeriod"/>
            </a:pPr>
            <a:r>
              <a:rPr lang="en-US" dirty="0">
                <a:latin typeface="Source Sans Pro Light"/>
                <a:ea typeface="Source Sans Pro Light"/>
              </a:rPr>
              <a:t>Move to qualitative research to gain further insights and feedback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36"/>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69" name="Google Shape;269;p36"/>
          <p:cNvSpPr txBox="1">
            <a:spLocks noGrp="1"/>
          </p:cNvSpPr>
          <p:nvPr>
            <p:ph type="title"/>
          </p:nvPr>
        </p:nvSpPr>
        <p:spPr>
          <a:xfrm>
            <a:off x="457194" y="228600"/>
            <a:ext cx="4374937"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Next steps</a:t>
            </a:r>
            <a:endParaRPr sz="2400" b="1" dirty="0"/>
          </a:p>
        </p:txBody>
      </p:sp>
      <p:sp>
        <p:nvSpPr>
          <p:cNvPr id="271" name="Google Shape;271;p36"/>
          <p:cNvSpPr txBox="1"/>
          <p:nvPr/>
        </p:nvSpPr>
        <p:spPr>
          <a:xfrm>
            <a:off x="457194" y="908490"/>
            <a:ext cx="7839354" cy="3326519"/>
          </a:xfrm>
          <a:prstGeom prst="rect">
            <a:avLst/>
          </a:prstGeom>
          <a:noFill/>
          <a:ln>
            <a:noFill/>
          </a:ln>
        </p:spPr>
        <p:txBody>
          <a:bodyPr spcFirstLastPara="1" wrap="square" lIns="0" tIns="68575" rIns="68575" bIns="68575" anchor="t" anchorCtr="0">
            <a:noAutofit/>
          </a:bodyPr>
          <a:lstStyle/>
          <a:p>
            <a:pPr marL="361950" indent="-228600">
              <a:lnSpc>
                <a:spcPct val="115000"/>
              </a:lnSpc>
              <a:buSzPct val="100000"/>
              <a:buFont typeface="+mj-lt"/>
              <a:buAutoNum type="arabicPeriod"/>
            </a:pPr>
            <a:r>
              <a:rPr lang="en-US" dirty="0">
                <a:latin typeface="Source Sans Pro Light"/>
                <a:ea typeface="Source Sans Pro Light"/>
              </a:rPr>
              <a:t>Finalize labeling and structure for core features based on test results and build into designs </a:t>
            </a:r>
            <a:br>
              <a:rPr lang="en-US" dirty="0">
                <a:latin typeface="Source Sans Pro Light"/>
                <a:ea typeface="Source Sans Pro Light"/>
              </a:rPr>
            </a:br>
            <a:r>
              <a:rPr lang="en-US" dirty="0">
                <a:latin typeface="Source Sans Pro Light"/>
                <a:ea typeface="Source Sans Pro Light"/>
              </a:rPr>
              <a:t>– In progress and will be worked into ongoing design efforts</a:t>
            </a:r>
          </a:p>
          <a:p>
            <a:pPr marL="361950" indent="-228600">
              <a:lnSpc>
                <a:spcPct val="115000"/>
              </a:lnSpc>
              <a:buSzPct val="100000"/>
              <a:buFont typeface="+mj-lt"/>
              <a:buAutoNum type="arabicPeriod"/>
            </a:pPr>
            <a:endParaRPr lang="en-US" dirty="0">
              <a:latin typeface="Source Sans Pro Light"/>
              <a:ea typeface="Source Sans Pro Light"/>
            </a:endParaRPr>
          </a:p>
          <a:p>
            <a:pPr marL="361950" indent="-228600">
              <a:lnSpc>
                <a:spcPct val="115000"/>
              </a:lnSpc>
              <a:buSzPct val="100000"/>
              <a:buFont typeface="+mj-lt"/>
              <a:buAutoNum type="arabicPeriod"/>
            </a:pPr>
            <a:r>
              <a:rPr lang="en-US" dirty="0">
                <a:latin typeface="Source Sans Pro Light"/>
                <a:ea typeface="Source Sans Pro Light"/>
              </a:rPr>
              <a:t>Move to qualitative research to gain further insights and feedback and refine </a:t>
            </a:r>
            <a:br>
              <a:rPr lang="en-US" dirty="0">
                <a:latin typeface="Source Sans Pro Light"/>
                <a:ea typeface="Source Sans Pro Light"/>
              </a:rPr>
            </a:br>
            <a:r>
              <a:rPr lang="en-US" dirty="0">
                <a:latin typeface="Source Sans Pro Light"/>
                <a:ea typeface="Source Sans Pro Light"/>
              </a:rPr>
              <a:t>–  Additional research will be incorporated into product design cycles for each feature/tool</a:t>
            </a:r>
          </a:p>
          <a:p>
            <a:pPr marL="361950" indent="-228600">
              <a:lnSpc>
                <a:spcPct val="115000"/>
              </a:lnSpc>
              <a:buSzPct val="100000"/>
              <a:buFont typeface="+mj-lt"/>
              <a:buAutoNum type="arabicPeriod"/>
            </a:pPr>
            <a:endParaRPr lang="en-US" dirty="0">
              <a:latin typeface="Source Sans Pro Light"/>
              <a:ea typeface="Source Sans Pro Light"/>
            </a:endParaRPr>
          </a:p>
          <a:p>
            <a:pPr marL="361950" indent="-228600">
              <a:lnSpc>
                <a:spcPct val="115000"/>
              </a:lnSpc>
              <a:buSzPct val="100000"/>
              <a:buFont typeface="+mj-lt"/>
              <a:buAutoNum type="arabicPeriod"/>
            </a:pPr>
            <a:r>
              <a:rPr lang="en-US" dirty="0">
                <a:latin typeface="Source Sans Pro Light"/>
                <a:ea typeface="Source Sans Pro Light"/>
              </a:rPr>
              <a:t>Continue to build out and test IA to support additional features</a:t>
            </a:r>
            <a:br>
              <a:rPr lang="en-US" dirty="0">
                <a:latin typeface="Source Sans Pro Light"/>
                <a:ea typeface="Source Sans Pro Light"/>
              </a:rPr>
            </a:br>
            <a:r>
              <a:rPr lang="en-US" dirty="0">
                <a:latin typeface="Source Sans Pro Light"/>
                <a:ea typeface="Source Sans Pro Light"/>
              </a:rPr>
              <a:t>- Methodology and timing TBD based on needs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41A97-BBC4-449E-BD87-FA8F41B9C449}"/>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20854CF2-763A-4D1F-8905-B73BA487903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17359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CB67F8-0491-4F5C-AFF0-15DC6A371ED8}"/>
              </a:ext>
            </a:extLst>
          </p:cNvPr>
          <p:cNvPicPr>
            <a:picLocks noChangeAspect="1"/>
          </p:cNvPicPr>
          <p:nvPr/>
        </p:nvPicPr>
        <p:blipFill>
          <a:blip r:embed="rId2"/>
          <a:stretch>
            <a:fillRect/>
          </a:stretch>
        </p:blipFill>
        <p:spPr>
          <a:xfrm>
            <a:off x="584849" y="734640"/>
            <a:ext cx="2228120" cy="3429862"/>
          </a:xfrm>
          <a:prstGeom prst="rect">
            <a:avLst/>
          </a:prstGeom>
        </p:spPr>
      </p:pic>
      <p:pic>
        <p:nvPicPr>
          <p:cNvPr id="13" name="Picture 12">
            <a:extLst>
              <a:ext uri="{FF2B5EF4-FFF2-40B4-BE49-F238E27FC236}">
                <a16:creationId xmlns:a16="http://schemas.microsoft.com/office/drawing/2014/main" id="{CFBC23B9-F46F-4042-A9E9-0E4C74440E11}"/>
              </a:ext>
            </a:extLst>
          </p:cNvPr>
          <p:cNvPicPr>
            <a:picLocks noChangeAspect="1"/>
          </p:cNvPicPr>
          <p:nvPr/>
        </p:nvPicPr>
        <p:blipFill rotWithShape="1">
          <a:blip r:embed="rId3"/>
          <a:srcRect t="47665" b="28968"/>
          <a:stretch/>
        </p:blipFill>
        <p:spPr>
          <a:xfrm>
            <a:off x="3333241" y="734640"/>
            <a:ext cx="2296589" cy="671999"/>
          </a:xfrm>
          <a:prstGeom prst="rect">
            <a:avLst/>
          </a:prstGeom>
        </p:spPr>
      </p:pic>
      <p:pic>
        <p:nvPicPr>
          <p:cNvPr id="15" name="Picture 14">
            <a:extLst>
              <a:ext uri="{FF2B5EF4-FFF2-40B4-BE49-F238E27FC236}">
                <a16:creationId xmlns:a16="http://schemas.microsoft.com/office/drawing/2014/main" id="{A23E40F0-D874-4417-8494-BAD07CB1D987}"/>
              </a:ext>
            </a:extLst>
          </p:cNvPr>
          <p:cNvPicPr>
            <a:picLocks noChangeAspect="1"/>
          </p:cNvPicPr>
          <p:nvPr/>
        </p:nvPicPr>
        <p:blipFill rotWithShape="1">
          <a:blip r:embed="rId4"/>
          <a:srcRect t="23209" r="10982"/>
          <a:stretch/>
        </p:blipFill>
        <p:spPr>
          <a:xfrm>
            <a:off x="3335651" y="1421879"/>
            <a:ext cx="2296589" cy="3496597"/>
          </a:xfrm>
          <a:prstGeom prst="rect">
            <a:avLst/>
          </a:prstGeom>
        </p:spPr>
      </p:pic>
      <p:pic>
        <p:nvPicPr>
          <p:cNvPr id="17" name="Picture 16">
            <a:extLst>
              <a:ext uri="{FF2B5EF4-FFF2-40B4-BE49-F238E27FC236}">
                <a16:creationId xmlns:a16="http://schemas.microsoft.com/office/drawing/2014/main" id="{80D38629-DEE3-453D-ADFC-564E31A54C1B}"/>
              </a:ext>
            </a:extLst>
          </p:cNvPr>
          <p:cNvPicPr>
            <a:picLocks noChangeAspect="1"/>
          </p:cNvPicPr>
          <p:nvPr/>
        </p:nvPicPr>
        <p:blipFill>
          <a:blip r:embed="rId5"/>
          <a:stretch>
            <a:fillRect/>
          </a:stretch>
        </p:blipFill>
        <p:spPr>
          <a:xfrm>
            <a:off x="6150102" y="734640"/>
            <a:ext cx="2361437" cy="2096107"/>
          </a:xfrm>
          <a:prstGeom prst="rect">
            <a:avLst/>
          </a:prstGeom>
        </p:spPr>
      </p:pic>
      <p:pic>
        <p:nvPicPr>
          <p:cNvPr id="8" name="Picture 7">
            <a:extLst>
              <a:ext uri="{FF2B5EF4-FFF2-40B4-BE49-F238E27FC236}">
                <a16:creationId xmlns:a16="http://schemas.microsoft.com/office/drawing/2014/main" id="{2F9C317E-E061-4793-9F8D-5E91C643BE27}"/>
              </a:ext>
            </a:extLst>
          </p:cNvPr>
          <p:cNvPicPr>
            <a:picLocks noChangeAspect="1"/>
          </p:cNvPicPr>
          <p:nvPr/>
        </p:nvPicPr>
        <p:blipFill rotWithShape="1">
          <a:blip r:embed="rId3"/>
          <a:srcRect t="17340" r="2981" b="52238"/>
          <a:stretch/>
        </p:blipFill>
        <p:spPr>
          <a:xfrm>
            <a:off x="584849" y="4149262"/>
            <a:ext cx="2228120" cy="874933"/>
          </a:xfrm>
          <a:prstGeom prst="rect">
            <a:avLst/>
          </a:prstGeom>
        </p:spPr>
      </p:pic>
      <p:sp>
        <p:nvSpPr>
          <p:cNvPr id="9" name="Google Shape;237;p32">
            <a:extLst>
              <a:ext uri="{FF2B5EF4-FFF2-40B4-BE49-F238E27FC236}">
                <a16:creationId xmlns:a16="http://schemas.microsoft.com/office/drawing/2014/main" id="{BE57AD1A-788B-4F3B-9169-2074EEAE73F6}"/>
              </a:ext>
            </a:extLst>
          </p:cNvPr>
          <p:cNvSpPr txBox="1">
            <a:spLocks noGrp="1"/>
          </p:cNvSpPr>
          <p:nvPr>
            <p:ph type="title"/>
          </p:nvPr>
        </p:nvSpPr>
        <p:spPr>
          <a:xfrm>
            <a:off x="457194" y="228600"/>
            <a:ext cx="7543800" cy="43434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Full menu/structure evaluated</a:t>
            </a:r>
            <a:endParaRPr sz="2400" b="1" dirty="0"/>
          </a:p>
        </p:txBody>
      </p:sp>
    </p:spTree>
    <p:extLst>
      <p:ext uri="{BB962C8B-B14F-4D97-AF65-F5344CB8AC3E}">
        <p14:creationId xmlns:p14="http://schemas.microsoft.com/office/powerpoint/2010/main" val="342054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cxnSp>
        <p:nvCxnSpPr>
          <p:cNvPr id="152" name="Google Shape;152;p29"/>
          <p:cNvCxnSpPr/>
          <p:nvPr/>
        </p:nvCxnSpPr>
        <p:spPr>
          <a:xfrm>
            <a:off x="6811137" y="3049795"/>
            <a:ext cx="1181700" cy="0"/>
          </a:xfrm>
          <a:prstGeom prst="straightConnector1">
            <a:avLst/>
          </a:prstGeom>
          <a:noFill/>
          <a:ln w="152400" cap="flat" cmpd="sng">
            <a:solidFill>
              <a:srgbClr val="D9D9D9"/>
            </a:solidFill>
            <a:prstDash val="solid"/>
            <a:round/>
            <a:headEnd type="none" w="med" len="med"/>
            <a:tailEnd type="none" w="med" len="med"/>
          </a:ln>
        </p:spPr>
      </p:cxnSp>
      <p:cxnSp>
        <p:nvCxnSpPr>
          <p:cNvPr id="153" name="Google Shape;153;p29"/>
          <p:cNvCxnSpPr/>
          <p:nvPr/>
        </p:nvCxnSpPr>
        <p:spPr>
          <a:xfrm>
            <a:off x="647316" y="3051698"/>
            <a:ext cx="3206400" cy="0"/>
          </a:xfrm>
          <a:prstGeom prst="straightConnector1">
            <a:avLst/>
          </a:prstGeom>
          <a:noFill/>
          <a:ln w="152400" cap="flat" cmpd="sng">
            <a:solidFill>
              <a:srgbClr val="D9D9D9"/>
            </a:solidFill>
            <a:prstDash val="solid"/>
            <a:round/>
            <a:headEnd type="none" w="med" len="med"/>
            <a:tailEnd type="none" w="med" len="med"/>
          </a:ln>
        </p:spPr>
      </p:cxnSp>
      <p:sp>
        <p:nvSpPr>
          <p:cNvPr id="154" name="Google Shape;154;p29"/>
          <p:cNvSpPr/>
          <p:nvPr/>
        </p:nvSpPr>
        <p:spPr>
          <a:xfrm>
            <a:off x="457200" y="2894950"/>
            <a:ext cx="611400" cy="313500"/>
          </a:xfrm>
          <a:prstGeom prst="roundRect">
            <a:avLst>
              <a:gd name="adj" fmla="val 16667"/>
            </a:avLst>
          </a:prstGeom>
          <a:solidFill>
            <a:srgbClr val="0071BC"/>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Joining</a:t>
            </a:r>
            <a:endParaRPr sz="800">
              <a:solidFill>
                <a:srgbClr val="FFFFFF"/>
              </a:solidFill>
              <a:latin typeface="Source Sans Pro SemiBold"/>
              <a:ea typeface="Source Sans Pro SemiBold"/>
              <a:cs typeface="Source Sans Pro SemiBold"/>
              <a:sym typeface="Source Sans Pro SemiBold"/>
            </a:endParaRPr>
          </a:p>
        </p:txBody>
      </p:sp>
      <p:sp>
        <p:nvSpPr>
          <p:cNvPr id="155" name="Google Shape;155;p29"/>
          <p:cNvSpPr/>
          <p:nvPr/>
        </p:nvSpPr>
        <p:spPr>
          <a:xfrm>
            <a:off x="3133416" y="2894948"/>
            <a:ext cx="611400" cy="3135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Starting up</a:t>
            </a:r>
            <a:endParaRPr sz="800">
              <a:solidFill>
                <a:srgbClr val="FFFFFF"/>
              </a:solidFill>
              <a:latin typeface="Source Sans Pro SemiBold"/>
              <a:ea typeface="Source Sans Pro SemiBold"/>
              <a:cs typeface="Source Sans Pro SemiBold"/>
              <a:sym typeface="Source Sans Pro SemiBold"/>
            </a:endParaRPr>
          </a:p>
        </p:txBody>
      </p:sp>
      <p:sp>
        <p:nvSpPr>
          <p:cNvPr id="156" name="Google Shape;156;p29"/>
          <p:cNvSpPr/>
          <p:nvPr/>
        </p:nvSpPr>
        <p:spPr>
          <a:xfrm>
            <a:off x="6534906" y="2894950"/>
            <a:ext cx="611400" cy="313500"/>
          </a:xfrm>
          <a:prstGeom prst="roundRect">
            <a:avLst>
              <a:gd name="adj" fmla="val 16667"/>
            </a:avLst>
          </a:prstGeom>
          <a:solidFill>
            <a:srgbClr val="E1F3F8"/>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112E51"/>
                </a:solidFill>
                <a:latin typeface="Source Sans Pro SemiBold"/>
                <a:ea typeface="Source Sans Pro SemiBold"/>
                <a:cs typeface="Source Sans Pro SemiBold"/>
                <a:sym typeface="Source Sans Pro SemiBold"/>
              </a:rPr>
              <a:t>Retiring</a:t>
            </a:r>
            <a:endParaRPr sz="800">
              <a:solidFill>
                <a:srgbClr val="112E51"/>
              </a:solidFill>
              <a:latin typeface="Source Sans Pro SemiBold"/>
              <a:ea typeface="Source Sans Pro SemiBold"/>
              <a:cs typeface="Source Sans Pro SemiBold"/>
              <a:sym typeface="Source Sans Pro SemiBold"/>
            </a:endParaRPr>
          </a:p>
        </p:txBody>
      </p:sp>
      <p:sp>
        <p:nvSpPr>
          <p:cNvPr id="157" name="Google Shape;157;p29"/>
          <p:cNvSpPr txBox="1">
            <a:spLocks noGrp="1"/>
          </p:cNvSpPr>
          <p:nvPr>
            <p:ph type="title"/>
          </p:nvPr>
        </p:nvSpPr>
        <p:spPr>
          <a:xfrm>
            <a:off x="457200" y="228600"/>
            <a:ext cx="8251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a:t>How this research maps to the Veteran journey </a:t>
            </a:r>
            <a:endParaRPr sz="2400" b="1"/>
          </a:p>
        </p:txBody>
      </p:sp>
      <p:sp>
        <p:nvSpPr>
          <p:cNvPr id="158" name="Google Shape;158;p29"/>
          <p:cNvSpPr txBox="1">
            <a:spLocks noGrp="1"/>
          </p:cNvSpPr>
          <p:nvPr>
            <p:ph type="title"/>
          </p:nvPr>
        </p:nvSpPr>
        <p:spPr>
          <a:xfrm>
            <a:off x="457200" y="605325"/>
            <a:ext cx="6574500" cy="252900"/>
          </a:xfrm>
          <a:prstGeom prst="rect">
            <a:avLst/>
          </a:prstGeom>
          <a:noFill/>
          <a:ln>
            <a:noFill/>
          </a:ln>
        </p:spPr>
        <p:txBody>
          <a:bodyPr spcFirstLastPara="1" wrap="square" lIns="34275" tIns="34275" rIns="34275" bIns="34275" anchor="t" anchorCtr="0">
            <a:noAutofit/>
          </a:bodyPr>
          <a:lstStyle/>
          <a:p>
            <a:pPr marL="0" lvl="0" indent="0" algn="l" rtl="0">
              <a:spcBef>
                <a:spcPts val="0"/>
              </a:spcBef>
              <a:spcAft>
                <a:spcPts val="0"/>
              </a:spcAft>
              <a:buClr>
                <a:schemeClr val="dk1"/>
              </a:buClr>
              <a:buSzPts val="2800"/>
              <a:buFont typeface="Bitter"/>
              <a:buNone/>
            </a:pPr>
            <a:r>
              <a:rPr lang="en" sz="1200">
                <a:solidFill>
                  <a:schemeClr val="dk1"/>
                </a:solidFill>
                <a:latin typeface="Source Sans Pro Light"/>
                <a:ea typeface="Source Sans Pro Light"/>
                <a:cs typeface="Source Sans Pro Light"/>
                <a:sym typeface="Source Sans Pro Light"/>
              </a:rPr>
              <a:t>Title of the research  | mm dd, yyyy</a:t>
            </a:r>
            <a:endParaRPr sz="120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None/>
            </a:pPr>
            <a:endParaRPr sz="120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Clr>
                <a:schemeClr val="dk1"/>
              </a:buClr>
              <a:buSzPts val="2800"/>
              <a:buFont typeface="Bitter"/>
              <a:buNone/>
            </a:pPr>
            <a:endParaRPr sz="1200">
              <a:solidFill>
                <a:schemeClr val="dk1"/>
              </a:solidFill>
              <a:latin typeface="Source Sans Pro Light"/>
              <a:ea typeface="Source Sans Pro Light"/>
              <a:cs typeface="Source Sans Pro Light"/>
              <a:sym typeface="Source Sans Pro Light"/>
            </a:endParaRPr>
          </a:p>
        </p:txBody>
      </p:sp>
      <p:sp>
        <p:nvSpPr>
          <p:cNvPr id="159" name="Google Shape;159;p29"/>
          <p:cNvSpPr/>
          <p:nvPr/>
        </p:nvSpPr>
        <p:spPr>
          <a:xfrm>
            <a:off x="1349272" y="2894950"/>
            <a:ext cx="611400" cy="313500"/>
          </a:xfrm>
          <a:prstGeom prst="roundRect">
            <a:avLst>
              <a:gd name="adj" fmla="val 16667"/>
            </a:avLst>
          </a:prstGeom>
          <a:solidFill>
            <a:srgbClr val="0071BC"/>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Serving</a:t>
            </a:r>
            <a:endParaRPr sz="800">
              <a:solidFill>
                <a:srgbClr val="FFFFFF"/>
              </a:solidFill>
              <a:latin typeface="Source Sans Pro SemiBold"/>
              <a:ea typeface="Source Sans Pro SemiBold"/>
              <a:cs typeface="Source Sans Pro SemiBold"/>
              <a:sym typeface="Source Sans Pro SemiBold"/>
            </a:endParaRPr>
          </a:p>
        </p:txBody>
      </p:sp>
      <p:sp>
        <p:nvSpPr>
          <p:cNvPr id="160" name="Google Shape;160;p29"/>
          <p:cNvSpPr/>
          <p:nvPr/>
        </p:nvSpPr>
        <p:spPr>
          <a:xfrm>
            <a:off x="2084544" y="2894950"/>
            <a:ext cx="611400" cy="313500"/>
          </a:xfrm>
          <a:prstGeom prst="roundRect">
            <a:avLst>
              <a:gd name="adj" fmla="val 16667"/>
            </a:avLst>
          </a:prstGeom>
          <a:solidFill>
            <a:srgbClr val="0071BC"/>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Getting out</a:t>
            </a:r>
            <a:endParaRPr sz="800">
              <a:solidFill>
                <a:srgbClr val="FFFFFF"/>
              </a:solidFill>
              <a:latin typeface="Source Sans Pro SemiBold"/>
              <a:ea typeface="Source Sans Pro SemiBold"/>
              <a:cs typeface="Source Sans Pro SemiBold"/>
              <a:sym typeface="Source Sans Pro SemiBold"/>
            </a:endParaRPr>
          </a:p>
        </p:txBody>
      </p:sp>
      <p:sp>
        <p:nvSpPr>
          <p:cNvPr id="161" name="Google Shape;161;p29"/>
          <p:cNvSpPr/>
          <p:nvPr/>
        </p:nvSpPr>
        <p:spPr>
          <a:xfrm>
            <a:off x="7257541" y="2894950"/>
            <a:ext cx="611400" cy="313500"/>
          </a:xfrm>
          <a:prstGeom prst="roundRect">
            <a:avLst>
              <a:gd name="adj" fmla="val 16667"/>
            </a:avLst>
          </a:prstGeom>
          <a:solidFill>
            <a:srgbClr val="E1F3F8"/>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112E51"/>
                </a:solidFill>
                <a:latin typeface="Source Sans Pro SemiBold"/>
                <a:ea typeface="Source Sans Pro SemiBold"/>
                <a:cs typeface="Source Sans Pro SemiBold"/>
                <a:sym typeface="Source Sans Pro SemiBold"/>
              </a:rPr>
              <a:t>Aging</a:t>
            </a:r>
            <a:endParaRPr sz="800">
              <a:solidFill>
                <a:srgbClr val="112E51"/>
              </a:solidFill>
              <a:latin typeface="Source Sans Pro SemiBold"/>
              <a:ea typeface="Source Sans Pro SemiBold"/>
              <a:cs typeface="Source Sans Pro SemiBold"/>
              <a:sym typeface="Source Sans Pro SemiBold"/>
            </a:endParaRPr>
          </a:p>
        </p:txBody>
      </p:sp>
      <p:sp>
        <p:nvSpPr>
          <p:cNvPr id="162" name="Google Shape;162;p29"/>
          <p:cNvSpPr/>
          <p:nvPr/>
        </p:nvSpPr>
        <p:spPr>
          <a:xfrm>
            <a:off x="7980175" y="2894950"/>
            <a:ext cx="611400" cy="313500"/>
          </a:xfrm>
          <a:prstGeom prst="roundRect">
            <a:avLst>
              <a:gd name="adj" fmla="val 16667"/>
            </a:avLst>
          </a:prstGeom>
          <a:solidFill>
            <a:srgbClr val="E1F3F8"/>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112E51"/>
                </a:solidFill>
                <a:latin typeface="Source Sans Pro SemiBold"/>
                <a:ea typeface="Source Sans Pro SemiBold"/>
                <a:cs typeface="Source Sans Pro SemiBold"/>
                <a:sym typeface="Source Sans Pro SemiBold"/>
              </a:rPr>
              <a:t>Dying</a:t>
            </a:r>
            <a:endParaRPr sz="800">
              <a:solidFill>
                <a:srgbClr val="112E51"/>
              </a:solidFill>
              <a:latin typeface="Source Sans Pro SemiBold"/>
              <a:ea typeface="Source Sans Pro SemiBold"/>
              <a:cs typeface="Source Sans Pro SemiBold"/>
              <a:sym typeface="Source Sans Pro SemiBold"/>
            </a:endParaRPr>
          </a:p>
        </p:txBody>
      </p:sp>
      <p:pic>
        <p:nvPicPr>
          <p:cNvPr id="163" name="Google Shape;163;p29"/>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164" name="Google Shape;164;p29"/>
          <p:cNvSpPr txBox="1"/>
          <p:nvPr/>
        </p:nvSpPr>
        <p:spPr>
          <a:xfrm>
            <a:off x="446100" y="4098575"/>
            <a:ext cx="8251800" cy="44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00">
                <a:solidFill>
                  <a:schemeClr val="lt1"/>
                </a:solidFill>
                <a:latin typeface="Source Sans Pro Light"/>
                <a:ea typeface="Source Sans Pro Light"/>
                <a:cs typeface="Source Sans Pro Light"/>
                <a:sym typeface="Source Sans Pro Light"/>
              </a:rPr>
              <a:t>For a fully detailed Veteran journey, go to </a:t>
            </a:r>
            <a:br>
              <a:rPr lang="en" sz="800">
                <a:solidFill>
                  <a:schemeClr val="lt1"/>
                </a:solidFill>
                <a:latin typeface="Source Sans Pro Light"/>
                <a:ea typeface="Source Sans Pro Light"/>
                <a:cs typeface="Source Sans Pro Light"/>
                <a:sym typeface="Source Sans Pro Light"/>
              </a:rPr>
            </a:br>
            <a:r>
              <a:rPr lang="en" sz="800" u="sng">
                <a:solidFill>
                  <a:schemeClr val="lt1"/>
                </a:solidFill>
                <a:latin typeface="Source Sans Pro Light"/>
                <a:ea typeface="Source Sans Pro Light"/>
                <a:cs typeface="Source Sans Pro Light"/>
                <a:sym typeface="Source Sans Pro Light"/>
                <a:hlinkClick r:id="rId4">
                  <a:extLst>
                    <a:ext uri="{A12FA001-AC4F-418D-AE19-62706E023703}">
                      <ahyp:hlinkClr xmlns:ahyp="http://schemas.microsoft.com/office/drawing/2018/hyperlinkcolor" val="tx"/>
                    </a:ext>
                  </a:extLst>
                </a:hlinkClick>
              </a:rPr>
              <a:t>https://github.com/department-of-veterans-affairs/va.gov-team/blob/master/platform/design/va-product-journey-maps/Veteran%20Journey%20Map.pdf</a:t>
            </a:r>
            <a:r>
              <a:rPr lang="en" sz="800">
                <a:solidFill>
                  <a:schemeClr val="lt1"/>
                </a:solidFill>
                <a:latin typeface="Source Sans Pro Light"/>
                <a:ea typeface="Source Sans Pro Light"/>
                <a:cs typeface="Source Sans Pro Light"/>
                <a:sym typeface="Source Sans Pro Light"/>
              </a:rPr>
              <a:t> </a:t>
            </a:r>
            <a:endParaRPr sz="800">
              <a:solidFill>
                <a:schemeClr val="lt1"/>
              </a:solidFill>
              <a:latin typeface="Source Sans Pro Light"/>
              <a:ea typeface="Source Sans Pro Light"/>
              <a:cs typeface="Source Sans Pro Light"/>
              <a:sym typeface="Source Sans Pro Light"/>
            </a:endParaRPr>
          </a:p>
        </p:txBody>
      </p:sp>
      <p:sp>
        <p:nvSpPr>
          <p:cNvPr id="165" name="Google Shape;165;p29"/>
          <p:cNvSpPr/>
          <p:nvPr/>
        </p:nvSpPr>
        <p:spPr>
          <a:xfrm rot="2700000">
            <a:off x="3800255" y="2997499"/>
            <a:ext cx="110309" cy="110309"/>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4283400" y="2165400"/>
            <a:ext cx="1774500" cy="1774500"/>
          </a:xfrm>
          <a:prstGeom prst="ellipse">
            <a:avLst/>
          </a:prstGeom>
          <a:noFill/>
          <a:ln w="15240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7" name="Google Shape;167;p29"/>
          <p:cNvSpPr/>
          <p:nvPr/>
        </p:nvSpPr>
        <p:spPr>
          <a:xfrm rot="-3347058">
            <a:off x="4376716" y="2303060"/>
            <a:ext cx="290231" cy="290231"/>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rot="-1823018">
            <a:off x="5785193" y="2508687"/>
            <a:ext cx="340459" cy="290188"/>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rot="-2700000">
            <a:off x="4512994" y="3654257"/>
            <a:ext cx="290197" cy="290197"/>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rot="4800061">
            <a:off x="4575530" y="2294644"/>
            <a:ext cx="110580" cy="110580"/>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rot="-1193292">
            <a:off x="5779207" y="2548450"/>
            <a:ext cx="340402" cy="290012"/>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rot="6899910">
            <a:off x="5970738" y="2766296"/>
            <a:ext cx="112874" cy="106295"/>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rot="-4305137">
            <a:off x="4616629" y="3713767"/>
            <a:ext cx="290299" cy="290299"/>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rot="5400000">
            <a:off x="4500125" y="3642606"/>
            <a:ext cx="112800" cy="106200"/>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5216959" y="3785075"/>
            <a:ext cx="804600" cy="3135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Putting down roots</a:t>
            </a:r>
            <a:endParaRPr sz="800">
              <a:solidFill>
                <a:srgbClr val="FFFFFF"/>
              </a:solidFill>
              <a:latin typeface="Source Sans Pro SemiBold"/>
              <a:ea typeface="Source Sans Pro SemiBold"/>
              <a:cs typeface="Source Sans Pro SemiBold"/>
              <a:sym typeface="Source Sans Pro SemiBold"/>
            </a:endParaRPr>
          </a:p>
        </p:txBody>
      </p:sp>
      <p:sp>
        <p:nvSpPr>
          <p:cNvPr id="176" name="Google Shape;176;p29"/>
          <p:cNvSpPr/>
          <p:nvPr/>
        </p:nvSpPr>
        <p:spPr>
          <a:xfrm>
            <a:off x="4025488" y="2894950"/>
            <a:ext cx="804600" cy="3135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Taking care of myself</a:t>
            </a:r>
            <a:endParaRPr sz="800">
              <a:solidFill>
                <a:srgbClr val="FFFFFF"/>
              </a:solidFill>
              <a:latin typeface="Source Sans Pro SemiBold"/>
              <a:ea typeface="Source Sans Pro SemiBold"/>
              <a:cs typeface="Source Sans Pro SemiBold"/>
              <a:sym typeface="Source Sans Pro SemiBold"/>
            </a:endParaRPr>
          </a:p>
        </p:txBody>
      </p:sp>
      <p:sp>
        <p:nvSpPr>
          <p:cNvPr id="177" name="Google Shape;177;p29"/>
          <p:cNvSpPr/>
          <p:nvPr/>
        </p:nvSpPr>
        <p:spPr>
          <a:xfrm>
            <a:off x="4900374" y="2076275"/>
            <a:ext cx="804600" cy="3135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Reinventing myself</a:t>
            </a:r>
            <a:endParaRPr sz="800">
              <a:solidFill>
                <a:srgbClr val="FFFFFF"/>
              </a:solidFill>
              <a:latin typeface="Source Sans Pro SemiBold"/>
              <a:ea typeface="Source Sans Pro SemiBold"/>
              <a:cs typeface="Source Sans Pro SemiBold"/>
              <a:sym typeface="Source Sans Pro SemiBold"/>
            </a:endParaRPr>
          </a:p>
        </p:txBody>
      </p:sp>
      <p:cxnSp>
        <p:nvCxnSpPr>
          <p:cNvPr id="178" name="Google Shape;178;p29"/>
          <p:cNvCxnSpPr/>
          <p:nvPr/>
        </p:nvCxnSpPr>
        <p:spPr>
          <a:xfrm>
            <a:off x="6196803" y="3050748"/>
            <a:ext cx="227700" cy="0"/>
          </a:xfrm>
          <a:prstGeom prst="straightConnector1">
            <a:avLst/>
          </a:prstGeom>
          <a:noFill/>
          <a:ln w="152400" cap="flat" cmpd="sng">
            <a:solidFill>
              <a:srgbClr val="D9D9D9"/>
            </a:solidFill>
            <a:prstDash val="solid"/>
            <a:round/>
            <a:headEnd type="none" w="med" len="med"/>
            <a:tailEnd type="none" w="med" len="med"/>
          </a:ln>
        </p:spPr>
      </p:cxnSp>
      <p:sp>
        <p:nvSpPr>
          <p:cNvPr id="179" name="Google Shape;179;p29"/>
          <p:cNvSpPr/>
          <p:nvPr/>
        </p:nvSpPr>
        <p:spPr>
          <a:xfrm rot="2700000">
            <a:off x="6373193" y="2996549"/>
            <a:ext cx="110309" cy="110309"/>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457200" y="4547977"/>
            <a:ext cx="1417800" cy="313500"/>
          </a:xfrm>
          <a:prstGeom prst="roundRect">
            <a:avLst>
              <a:gd name="adj" fmla="val 16667"/>
            </a:avLst>
          </a:prstGeom>
          <a:solidFill>
            <a:srgbClr val="0071BC"/>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Serving and separation</a:t>
            </a:r>
            <a:endParaRPr sz="800">
              <a:solidFill>
                <a:srgbClr val="FFFFFF"/>
              </a:solidFill>
              <a:latin typeface="Source Sans Pro SemiBold"/>
              <a:ea typeface="Source Sans Pro SemiBold"/>
              <a:cs typeface="Source Sans Pro SemiBold"/>
              <a:sym typeface="Source Sans Pro SemiBold"/>
            </a:endParaRPr>
          </a:p>
        </p:txBody>
      </p:sp>
      <p:sp>
        <p:nvSpPr>
          <p:cNvPr id="181" name="Google Shape;181;p29"/>
          <p:cNvSpPr/>
          <p:nvPr/>
        </p:nvSpPr>
        <p:spPr>
          <a:xfrm>
            <a:off x="2201270" y="4547975"/>
            <a:ext cx="1417800" cy="3135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Living civilian life</a:t>
            </a:r>
            <a:endParaRPr sz="800">
              <a:solidFill>
                <a:srgbClr val="FFFFFF"/>
              </a:solidFill>
              <a:latin typeface="Source Sans Pro SemiBold"/>
              <a:ea typeface="Source Sans Pro SemiBold"/>
              <a:cs typeface="Source Sans Pro SemiBold"/>
              <a:sym typeface="Source Sans Pro SemiBold"/>
            </a:endParaRPr>
          </a:p>
        </p:txBody>
      </p:sp>
      <p:sp>
        <p:nvSpPr>
          <p:cNvPr id="182" name="Google Shape;182;p29"/>
          <p:cNvSpPr/>
          <p:nvPr/>
        </p:nvSpPr>
        <p:spPr>
          <a:xfrm>
            <a:off x="3906618" y="4547977"/>
            <a:ext cx="1417800" cy="313500"/>
          </a:xfrm>
          <a:prstGeom prst="roundRect">
            <a:avLst>
              <a:gd name="adj" fmla="val 16667"/>
            </a:avLst>
          </a:prstGeom>
          <a:solidFill>
            <a:srgbClr val="E1F3F8"/>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112E51"/>
                </a:solidFill>
                <a:latin typeface="Source Sans Pro SemiBold"/>
                <a:ea typeface="Source Sans Pro SemiBold"/>
                <a:cs typeface="Source Sans Pro SemiBold"/>
                <a:sym typeface="Source Sans Pro SemiBold"/>
              </a:rPr>
              <a:t>Retiring and aging</a:t>
            </a:r>
            <a:endParaRPr sz="800">
              <a:solidFill>
                <a:srgbClr val="112E51"/>
              </a:solidFill>
              <a:latin typeface="Source Sans Pro SemiBold"/>
              <a:ea typeface="Source Sans Pro SemiBold"/>
              <a:cs typeface="Source Sans Pro SemiBold"/>
              <a:sym typeface="Source Sans Pro SemiBold"/>
            </a:endParaRPr>
          </a:p>
        </p:txBody>
      </p:sp>
      <p:cxnSp>
        <p:nvCxnSpPr>
          <p:cNvPr id="183" name="Google Shape;183;p29"/>
          <p:cNvCxnSpPr>
            <a:cxnSpLocks/>
            <a:stCxn id="184" idx="3"/>
            <a:endCxn id="176" idx="0"/>
          </p:cNvCxnSpPr>
          <p:nvPr/>
        </p:nvCxnSpPr>
        <p:spPr>
          <a:xfrm>
            <a:off x="3543300" y="1831983"/>
            <a:ext cx="884488" cy="1062967"/>
          </a:xfrm>
          <a:prstGeom prst="bentConnector2">
            <a:avLst/>
          </a:prstGeom>
          <a:noFill/>
          <a:ln w="38100" cap="flat" cmpd="sng">
            <a:solidFill>
              <a:schemeClr val="lt2"/>
            </a:solidFill>
            <a:prstDash val="solid"/>
            <a:round/>
            <a:headEnd type="none" w="med" len="med"/>
            <a:tailEnd type="none" w="med" len="med"/>
          </a:ln>
        </p:spPr>
      </p:cxnSp>
      <p:sp>
        <p:nvSpPr>
          <p:cNvPr id="184" name="Google Shape;184;p29"/>
          <p:cNvSpPr txBox="1"/>
          <p:nvPr/>
        </p:nvSpPr>
        <p:spPr>
          <a:xfrm>
            <a:off x="446099" y="1058325"/>
            <a:ext cx="3097201" cy="1547316"/>
          </a:xfrm>
          <a:prstGeom prst="rect">
            <a:avLst/>
          </a:prstGeom>
          <a:noFill/>
          <a:ln w="38100"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365760" lvl="0" indent="-304800" algn="l" rtl="0">
              <a:lnSpc>
                <a:spcPct val="115000"/>
              </a:lnSpc>
              <a:spcBef>
                <a:spcPts val="0"/>
              </a:spcBef>
              <a:spcAft>
                <a:spcPts val="0"/>
              </a:spcAft>
              <a:buSzPts val="1200"/>
              <a:buFont typeface="Source Sans Pro SemiBold"/>
              <a:buChar char="●"/>
            </a:pPr>
            <a:r>
              <a:rPr lang="en-US" sz="1100" dirty="0">
                <a:latin typeface="Source Sans Pro SemiBold"/>
                <a:ea typeface="Source Sans Pro SemiBold"/>
                <a:cs typeface="Source Sans Pro SemiBold"/>
                <a:sym typeface="Source Sans Pro SemiBold"/>
              </a:rPr>
              <a:t>Attending to health needs</a:t>
            </a:r>
          </a:p>
          <a:p>
            <a:pPr marL="365760" lvl="0" indent="-304800" algn="l" rtl="0">
              <a:lnSpc>
                <a:spcPct val="115000"/>
              </a:lnSpc>
              <a:spcBef>
                <a:spcPts val="0"/>
              </a:spcBef>
              <a:spcAft>
                <a:spcPts val="0"/>
              </a:spcAft>
              <a:buSzPts val="1200"/>
              <a:buFont typeface="Source Sans Pro SemiBold"/>
              <a:buChar char="●"/>
            </a:pPr>
            <a:r>
              <a:rPr lang="en-US" sz="1100" dirty="0">
                <a:latin typeface="Source Sans Pro SemiBold"/>
                <a:ea typeface="Source Sans Pro SemiBold"/>
                <a:cs typeface="Source Sans Pro Light"/>
                <a:sym typeface="Source Sans Pro SemiBold"/>
              </a:rPr>
              <a:t>Recognizing and addressing mental health needs</a:t>
            </a:r>
          </a:p>
          <a:p>
            <a:pPr marL="365760" lvl="0" indent="-304800" algn="l" rtl="0">
              <a:lnSpc>
                <a:spcPct val="115000"/>
              </a:lnSpc>
              <a:spcBef>
                <a:spcPts val="0"/>
              </a:spcBef>
              <a:spcAft>
                <a:spcPts val="0"/>
              </a:spcAft>
              <a:buSzPts val="1200"/>
              <a:buFont typeface="Source Sans Pro SemiBold"/>
              <a:buChar char="●"/>
            </a:pPr>
            <a:r>
              <a:rPr lang="en-US" sz="1100" dirty="0">
                <a:latin typeface="Source Sans Pro SemiBold"/>
                <a:ea typeface="Source Sans Pro SemiBold"/>
                <a:cs typeface="Source Sans Pro Light"/>
                <a:sym typeface="Source Sans Pro SemiBold"/>
              </a:rPr>
              <a:t>Managing primary care and chronic health issues</a:t>
            </a:r>
          </a:p>
          <a:p>
            <a:pPr marL="365760" lvl="0" indent="-304800" algn="l" rtl="0">
              <a:lnSpc>
                <a:spcPct val="115000"/>
              </a:lnSpc>
              <a:spcBef>
                <a:spcPts val="0"/>
              </a:spcBef>
              <a:spcAft>
                <a:spcPts val="0"/>
              </a:spcAft>
              <a:buSzPts val="1200"/>
              <a:buFont typeface="Source Sans Pro SemiBold"/>
              <a:buChar char="●"/>
            </a:pPr>
            <a:r>
              <a:rPr lang="en-US" sz="1100" dirty="0">
                <a:latin typeface="Source Sans Pro SemiBold"/>
                <a:ea typeface="Source Sans Pro SemiBold"/>
                <a:cs typeface="Source Sans Pro Light"/>
                <a:sym typeface="Source Sans Pro SemiBold"/>
              </a:rPr>
              <a:t>Taking care of my health</a:t>
            </a:r>
          </a:p>
          <a:p>
            <a:pPr marL="365760" lvl="0" indent="-304800" algn="l" rtl="0">
              <a:lnSpc>
                <a:spcPct val="115000"/>
              </a:lnSpc>
              <a:spcBef>
                <a:spcPts val="0"/>
              </a:spcBef>
              <a:spcAft>
                <a:spcPts val="0"/>
              </a:spcAft>
              <a:buSzPts val="1200"/>
              <a:buFont typeface="Source Sans Pro SemiBold"/>
              <a:buChar char="●"/>
            </a:pPr>
            <a:r>
              <a:rPr lang="en-US" sz="1100" dirty="0">
                <a:latin typeface="Source Sans Pro SemiBold"/>
                <a:ea typeface="Source Sans Pro SemiBold"/>
                <a:cs typeface="Source Sans Pro Light"/>
                <a:sym typeface="Source Sans Pro SemiBold"/>
              </a:rPr>
              <a:t>Managing my declining health</a:t>
            </a:r>
            <a:endParaRPr sz="1100" dirty="0">
              <a:latin typeface="Source Sans Pro Light"/>
              <a:ea typeface="Source Sans Pro Light"/>
              <a:cs typeface="Source Sans Pro Light"/>
              <a:sym typeface="Source Sans Pro Light"/>
            </a:endParaRPr>
          </a:p>
        </p:txBody>
      </p:sp>
      <p:cxnSp>
        <p:nvCxnSpPr>
          <p:cNvPr id="39" name="Google Shape;183;p29">
            <a:extLst>
              <a:ext uri="{FF2B5EF4-FFF2-40B4-BE49-F238E27FC236}">
                <a16:creationId xmlns:a16="http://schemas.microsoft.com/office/drawing/2014/main" id="{B6B48C40-9440-4283-AB26-901A48E470E0}"/>
              </a:ext>
            </a:extLst>
          </p:cNvPr>
          <p:cNvCxnSpPr>
            <a:cxnSpLocks/>
            <a:stCxn id="184" idx="3"/>
            <a:endCxn id="175" idx="0"/>
          </p:cNvCxnSpPr>
          <p:nvPr/>
        </p:nvCxnSpPr>
        <p:spPr>
          <a:xfrm>
            <a:off x="3543300" y="1831983"/>
            <a:ext cx="2075959" cy="1953092"/>
          </a:xfrm>
          <a:prstGeom prst="bentConnector2">
            <a:avLst/>
          </a:prstGeom>
          <a:noFill/>
          <a:ln w="38100" cap="flat" cmpd="sng">
            <a:solidFill>
              <a:schemeClr val="lt2"/>
            </a:solidFill>
            <a:prstDash val="solid"/>
            <a:round/>
            <a:headEnd type="none" w="med" len="med"/>
            <a:tailEnd type="none" w="med" len="med"/>
          </a:ln>
        </p:spPr>
      </p:cxnSp>
      <p:cxnSp>
        <p:nvCxnSpPr>
          <p:cNvPr id="42" name="Google Shape;183;p29">
            <a:extLst>
              <a:ext uri="{FF2B5EF4-FFF2-40B4-BE49-F238E27FC236}">
                <a16:creationId xmlns:a16="http://schemas.microsoft.com/office/drawing/2014/main" id="{021C9B73-A95E-4730-B3C7-D1BF41F0D62B}"/>
              </a:ext>
            </a:extLst>
          </p:cNvPr>
          <p:cNvCxnSpPr>
            <a:cxnSpLocks/>
            <a:stCxn id="184" idx="3"/>
            <a:endCxn id="156" idx="0"/>
          </p:cNvCxnSpPr>
          <p:nvPr/>
        </p:nvCxnSpPr>
        <p:spPr>
          <a:xfrm>
            <a:off x="3543300" y="1831983"/>
            <a:ext cx="3297306" cy="1062967"/>
          </a:xfrm>
          <a:prstGeom prst="bentConnector2">
            <a:avLst/>
          </a:prstGeom>
          <a:noFill/>
          <a:ln w="38100" cap="flat" cmpd="sng">
            <a:solidFill>
              <a:schemeClr val="lt2"/>
            </a:solidFill>
            <a:prstDash val="solid"/>
            <a:round/>
            <a:headEnd type="none" w="med" len="med"/>
            <a:tailEnd type="none" w="med" len="med"/>
          </a:ln>
        </p:spPr>
      </p:cxnSp>
      <p:cxnSp>
        <p:nvCxnSpPr>
          <p:cNvPr id="45" name="Google Shape;183;p29">
            <a:extLst>
              <a:ext uri="{FF2B5EF4-FFF2-40B4-BE49-F238E27FC236}">
                <a16:creationId xmlns:a16="http://schemas.microsoft.com/office/drawing/2014/main" id="{79A6E92E-FD63-4283-97F1-1E12063B1249}"/>
              </a:ext>
            </a:extLst>
          </p:cNvPr>
          <p:cNvCxnSpPr>
            <a:cxnSpLocks/>
            <a:stCxn id="184" idx="3"/>
            <a:endCxn id="161" idx="0"/>
          </p:cNvCxnSpPr>
          <p:nvPr/>
        </p:nvCxnSpPr>
        <p:spPr>
          <a:xfrm>
            <a:off x="3543300" y="1831983"/>
            <a:ext cx="4019941" cy="1062967"/>
          </a:xfrm>
          <a:prstGeom prst="bentConnector2">
            <a:avLst/>
          </a:prstGeom>
          <a:noFill/>
          <a:ln w="38100" cap="flat" cmpd="sng">
            <a:solidFill>
              <a:schemeClr val="lt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5" name="Google Shape;245;p33"/>
          <p:cNvSpPr txBox="1">
            <a:spLocks noGrp="1"/>
          </p:cNvSpPr>
          <p:nvPr>
            <p:ph type="title"/>
          </p:nvPr>
        </p:nvSpPr>
        <p:spPr>
          <a:xfrm>
            <a:off x="453912" y="23590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Overall results</a:t>
            </a:r>
            <a:endParaRPr sz="2400" b="1" dirty="0"/>
          </a:p>
        </p:txBody>
      </p:sp>
      <p:sp>
        <p:nvSpPr>
          <p:cNvPr id="246" name="Google Shape;246;p33"/>
          <p:cNvSpPr txBox="1">
            <a:spLocks noGrp="1"/>
          </p:cNvSpPr>
          <p:nvPr>
            <p:ph type="title"/>
          </p:nvPr>
        </p:nvSpPr>
        <p:spPr>
          <a:xfrm>
            <a:off x="457200" y="605326"/>
            <a:ext cx="8310000" cy="252900"/>
          </a:xfrm>
          <a:prstGeom prst="rect">
            <a:avLst/>
          </a:prstGeom>
          <a:noFill/>
          <a:ln>
            <a:noFill/>
          </a:ln>
        </p:spPr>
        <p:txBody>
          <a:bodyPr spcFirstLastPara="1" wrap="square" lIns="34275" tIns="34275" rIns="34275" bIns="34275" anchor="t" anchorCtr="0">
            <a:noAutofit/>
          </a:bodyPr>
          <a:lstStyle/>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p:txBody>
      </p:sp>
      <p:graphicFrame>
        <p:nvGraphicFramePr>
          <p:cNvPr id="9" name="Table 4">
            <a:extLst>
              <a:ext uri="{FF2B5EF4-FFF2-40B4-BE49-F238E27FC236}">
                <a16:creationId xmlns:a16="http://schemas.microsoft.com/office/drawing/2014/main" id="{3BCA6C60-B0D4-437C-80C2-159528FD5044}"/>
              </a:ext>
            </a:extLst>
          </p:cNvPr>
          <p:cNvGraphicFramePr>
            <a:graphicFrameLocks noGrp="1"/>
          </p:cNvGraphicFramePr>
          <p:nvPr>
            <p:extLst>
              <p:ext uri="{D42A27DB-BD31-4B8C-83A1-F6EECF244321}">
                <p14:modId xmlns:p14="http://schemas.microsoft.com/office/powerpoint/2010/main" val="2490629446"/>
              </p:ext>
            </p:extLst>
          </p:nvPr>
        </p:nvGraphicFramePr>
        <p:xfrm>
          <a:off x="453912" y="1227652"/>
          <a:ext cx="8166508" cy="3308593"/>
        </p:xfrm>
        <a:graphic>
          <a:graphicData uri="http://schemas.openxmlformats.org/drawingml/2006/table">
            <a:tbl>
              <a:tblPr firstRow="1">
                <a:tableStyleId>{5202B0CA-FC54-4496-8BCA-5EF66A818D29}</a:tableStyleId>
              </a:tblPr>
              <a:tblGrid>
                <a:gridCol w="1290803">
                  <a:extLst>
                    <a:ext uri="{9D8B030D-6E8A-4147-A177-3AD203B41FA5}">
                      <a16:colId xmlns:a16="http://schemas.microsoft.com/office/drawing/2014/main" val="2153490572"/>
                    </a:ext>
                  </a:extLst>
                </a:gridCol>
                <a:gridCol w="864908">
                  <a:extLst>
                    <a:ext uri="{9D8B030D-6E8A-4147-A177-3AD203B41FA5}">
                      <a16:colId xmlns:a16="http://schemas.microsoft.com/office/drawing/2014/main" val="1636120053"/>
                    </a:ext>
                  </a:extLst>
                </a:gridCol>
                <a:gridCol w="846241">
                  <a:extLst>
                    <a:ext uri="{9D8B030D-6E8A-4147-A177-3AD203B41FA5}">
                      <a16:colId xmlns:a16="http://schemas.microsoft.com/office/drawing/2014/main" val="1672196887"/>
                    </a:ext>
                  </a:extLst>
                </a:gridCol>
                <a:gridCol w="871131">
                  <a:extLst>
                    <a:ext uri="{9D8B030D-6E8A-4147-A177-3AD203B41FA5}">
                      <a16:colId xmlns:a16="http://schemas.microsoft.com/office/drawing/2014/main" val="1865581313"/>
                    </a:ext>
                  </a:extLst>
                </a:gridCol>
                <a:gridCol w="858685">
                  <a:extLst>
                    <a:ext uri="{9D8B030D-6E8A-4147-A177-3AD203B41FA5}">
                      <a16:colId xmlns:a16="http://schemas.microsoft.com/office/drawing/2014/main" val="201546380"/>
                    </a:ext>
                  </a:extLst>
                </a:gridCol>
                <a:gridCol w="858685">
                  <a:extLst>
                    <a:ext uri="{9D8B030D-6E8A-4147-A177-3AD203B41FA5}">
                      <a16:colId xmlns:a16="http://schemas.microsoft.com/office/drawing/2014/main" val="3979375159"/>
                    </a:ext>
                  </a:extLst>
                </a:gridCol>
                <a:gridCol w="858685">
                  <a:extLst>
                    <a:ext uri="{9D8B030D-6E8A-4147-A177-3AD203B41FA5}">
                      <a16:colId xmlns:a16="http://schemas.microsoft.com/office/drawing/2014/main" val="152673968"/>
                    </a:ext>
                  </a:extLst>
                </a:gridCol>
                <a:gridCol w="858685">
                  <a:extLst>
                    <a:ext uri="{9D8B030D-6E8A-4147-A177-3AD203B41FA5}">
                      <a16:colId xmlns:a16="http://schemas.microsoft.com/office/drawing/2014/main" val="3342132001"/>
                    </a:ext>
                  </a:extLst>
                </a:gridCol>
                <a:gridCol w="858685">
                  <a:extLst>
                    <a:ext uri="{9D8B030D-6E8A-4147-A177-3AD203B41FA5}">
                      <a16:colId xmlns:a16="http://schemas.microsoft.com/office/drawing/2014/main" val="1952279126"/>
                    </a:ext>
                  </a:extLst>
                </a:gridCol>
              </a:tblGrid>
              <a:tr h="261829">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1" dirty="0">
                          <a:solidFill>
                            <a:srgbClr val="FFFFFF"/>
                          </a:solidFill>
                          <a:latin typeface="Avenir Next LT Pro Light" panose="020B0304020202020204" pitchFamily="34" charset="0"/>
                          <a:ea typeface="Source Sans Pro" panose="020B0503030403020204" pitchFamily="34" charset="0"/>
                        </a:rPr>
                        <a:t>Group</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rgbClr val="FFFFFF"/>
                          </a:solidFill>
                          <a:latin typeface="Avenir Next LT Pro Light" panose="020B0304020202020204" pitchFamily="34" charset="0"/>
                          <a:ea typeface="Source Sans Pro Light" panose="020B0403030403020204" pitchFamily="34" charset="0"/>
                          <a:sym typeface="Arial"/>
                        </a:rPr>
                        <a:t>All Veterans (45)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rgbClr val="FFFFFF"/>
                          </a:solidFill>
                          <a:latin typeface="Avenir Next LT Pro Light" panose="020B0304020202020204" pitchFamily="34" charset="0"/>
                          <a:ea typeface="Source Sans Pro Light" panose="020B0403030403020204" pitchFamily="34" charset="0"/>
                          <a:sym typeface="Arial"/>
                        </a:rPr>
                        <a:t>Directness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rgbClr val="FFFFFF"/>
                          </a:solidFill>
                          <a:latin typeface="Avenir Next LT Pro Light" panose="020B0304020202020204" pitchFamily="34" charset="0"/>
                          <a:ea typeface="Source Sans Pro Light" panose="020B0403030403020204" pitchFamily="34" charset="0"/>
                          <a:sym typeface="Arial"/>
                        </a:rPr>
                        <a:t>Direct success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rgbClr val="FFFFFF"/>
                          </a:solidFill>
                          <a:latin typeface="Avenir Next LT Pro Light" panose="020B0304020202020204" pitchFamily="34" charset="0"/>
                          <a:ea typeface="Source Sans Pro Light" panose="020B0403030403020204" pitchFamily="34" charset="0"/>
                          <a:sym typeface="Arial"/>
                        </a:rPr>
                        <a:t>Direct fail</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rgbClr val="FFFFFF"/>
                          </a:solidFill>
                          <a:latin typeface="Avenir Next LT Pro Light" panose="020B0304020202020204" pitchFamily="34" charset="0"/>
                          <a:ea typeface="Source Sans Pro Light" panose="020B0403030403020204" pitchFamily="34" charset="0"/>
                          <a:sym typeface="Arial"/>
                        </a:rPr>
                        <a:t>Current MHV user (23)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algn="ctr" rtl="0" fontAlgn="b">
                        <a:lnSpc>
                          <a:spcPct val="100000"/>
                        </a:lnSpc>
                        <a:spcBef>
                          <a:spcPts val="0"/>
                        </a:spcBef>
                        <a:spcAft>
                          <a:spcPts val="0"/>
                        </a:spcAft>
                        <a:buClr>
                          <a:srgbClr val="000000"/>
                        </a:buClr>
                        <a:buSzPts val="1500"/>
                        <a:buFont typeface="Arial"/>
                      </a:pPr>
                      <a:endParaRPr lang="en-US" sz="800" b="1" i="0" u="none" strike="noStrike" cap="none" dirty="0">
                        <a:solidFill>
                          <a:srgbClr val="FFFFFF"/>
                        </a:solidFill>
                        <a:latin typeface="Avenir Next LT Pro Light" panose="020B0304020202020204" pitchFamily="34" charset="0"/>
                        <a:ea typeface="Source Sans Pro Light" panose="020B0403030403020204" pitchFamily="34" charset="0"/>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rgbClr val="FFFFFF"/>
                          </a:solidFill>
                          <a:latin typeface="Avenir Next LT Pro Light" panose="020B0304020202020204" pitchFamily="34" charset="0"/>
                          <a:ea typeface="Source Sans Pro Light" panose="020B0403030403020204" pitchFamily="34" charset="0"/>
                          <a:sym typeface="Arial"/>
                        </a:rPr>
                        <a:t>Not current MHV user (22)</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algn="ctr" rtl="0" fontAlgn="b">
                        <a:lnSpc>
                          <a:spcPct val="100000"/>
                        </a:lnSpc>
                        <a:spcBef>
                          <a:spcPts val="0"/>
                        </a:spcBef>
                        <a:spcAft>
                          <a:spcPts val="0"/>
                        </a:spcAft>
                        <a:buClr>
                          <a:srgbClr val="000000"/>
                        </a:buClr>
                        <a:buSzPts val="1500"/>
                        <a:buFont typeface="Arial"/>
                      </a:pPr>
                      <a:endParaRPr lang="en-US" sz="800" b="1" i="0" u="none" strike="noStrike" cap="none" dirty="0">
                        <a:solidFill>
                          <a:srgbClr val="FFFFFF"/>
                        </a:solidFill>
                        <a:latin typeface="Avenir Next LT Pro Light" panose="020B0304020202020204" pitchFamily="34" charset="0"/>
                        <a:ea typeface="Source Sans Pro Light" panose="020B0403030403020204" pitchFamily="34" charset="0"/>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8716597"/>
                  </a:ext>
                </a:extLst>
              </a:tr>
              <a:tr h="253897">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1" dirty="0">
                          <a:solidFill>
                            <a:schemeClr val="accent5"/>
                          </a:solidFill>
                          <a:latin typeface="Avenir Next LT Pro Light" panose="020B0304020202020204" pitchFamily="34" charset="0"/>
                          <a:ea typeface="Source Sans Pro" panose="020B0503030403020204" pitchFamily="34" charset="0"/>
                        </a:rPr>
                        <a:t>Task</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Success</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Directness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Direct success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Direct fail</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Success</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Directness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Success</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Directness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extLst>
                  <a:ext uri="{0D108BD9-81ED-4DB2-BD59-A6C34878D82A}">
                    <a16:rowId xmlns:a16="http://schemas.microsoft.com/office/drawing/2014/main" val="3033377561"/>
                  </a:ext>
                </a:extLst>
              </a:tr>
              <a:tr h="253897">
                <a:tc>
                  <a:txBody>
                    <a:bodyPr/>
                    <a:lstStyle/>
                    <a:p>
                      <a:pPr marL="0" lvl="0" algn="l" rtl="0">
                        <a:spcBef>
                          <a:spcPts val="0"/>
                        </a:spcBef>
                        <a:spcAft>
                          <a:spcPts val="0"/>
                        </a:spcAft>
                        <a:buSzPts val="1500"/>
                      </a:pPr>
                      <a:r>
                        <a:rPr lang="en-US" sz="900" b="1"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Overall average</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75%</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60%</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16%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74%</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75%</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522433146"/>
                  </a:ext>
                </a:extLst>
              </a:tr>
              <a:tr h="253897">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Travel pay</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33%</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44%</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18%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27%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26%</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52%</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41%</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36%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3009657"/>
                  </a:ext>
                </a:extLst>
              </a:tr>
              <a:tr h="253897">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After-visit summary</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69%</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62%</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44%</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18%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65%</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52%</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73%</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73%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3251291"/>
                  </a:ext>
                </a:extLst>
              </a:tr>
              <a:tr h="253897">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Prescription refills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algn="ctr">
                        <a:spcAft>
                          <a:spcPts val="0"/>
                        </a:spcAft>
                      </a:pPr>
                      <a:r>
                        <a:rPr lang="en-US" sz="900" b="0" dirty="0">
                          <a:solidFill>
                            <a:schemeClr val="accent5"/>
                          </a:solidFill>
                          <a:latin typeface="Avenir Next LT Pro Light" panose="020B0304020202020204" pitchFamily="34" charset="0"/>
                          <a:ea typeface="Source Sans Pro Light" panose="020B0403030403020204" pitchFamily="34" charset="0"/>
                        </a:rPr>
                        <a:t>84%</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11%</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83%</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86%</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265275"/>
                  </a:ext>
                </a:extLst>
              </a:tr>
              <a:tr h="253897">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Expired prescription</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algn="ctr">
                        <a:spcAft>
                          <a:spcPts val="0"/>
                        </a:spcAft>
                      </a:pPr>
                      <a:r>
                        <a:rPr lang="en-US" sz="900" b="0" dirty="0">
                          <a:solidFill>
                            <a:schemeClr val="accent5"/>
                          </a:solidFill>
                          <a:latin typeface="Avenir Next LT Pro Light" panose="020B0304020202020204" pitchFamily="34" charset="0"/>
                          <a:ea typeface="Source Sans Pro Light" panose="020B0403030403020204" pitchFamily="34" charset="0"/>
                        </a:rPr>
                        <a:t>84%</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11%</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83%</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86%</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4118028"/>
                  </a:ext>
                </a:extLst>
              </a:tr>
              <a:tr h="253897">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Medical images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algn="ctr">
                        <a:spcAft>
                          <a:spcPts val="0"/>
                        </a:spcAft>
                      </a:pPr>
                      <a:r>
                        <a:rPr lang="en-US" sz="900" b="0" dirty="0">
                          <a:solidFill>
                            <a:schemeClr val="accent5"/>
                          </a:solidFill>
                          <a:latin typeface="Avenir Next LT Pro Light" panose="020B0304020202020204" pitchFamily="34" charset="0"/>
                          <a:ea typeface="Source Sans Pro Light" panose="020B0403030403020204" pitchFamily="34" charset="0"/>
                        </a:rPr>
                        <a:t>84%</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82%</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71%</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11%</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87%</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82%</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3424126"/>
                  </a:ext>
                </a:extLst>
              </a:tr>
              <a:tr h="253897">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Vaccine history</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algn="ctr">
                        <a:spcAft>
                          <a:spcPts val="0"/>
                        </a:spcAft>
                      </a:pPr>
                      <a:r>
                        <a:rPr lang="en-US" sz="900" b="0" i="0" dirty="0">
                          <a:solidFill>
                            <a:schemeClr val="accent5"/>
                          </a:solidFill>
                          <a:latin typeface="Avenir Next LT Pro Light" panose="020B0304020202020204" pitchFamily="34" charset="0"/>
                          <a:ea typeface="Source Sans Pro Light" panose="020B0403030403020204" pitchFamily="34" charset="0"/>
                        </a:rPr>
                        <a:t>84%</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71%</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16%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91%</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77%</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95%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8638540"/>
                  </a:ext>
                </a:extLst>
              </a:tr>
              <a:tr h="253897">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Recent vitals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algn="ctr">
                        <a:spcAft>
                          <a:spcPts val="0"/>
                        </a:spcAft>
                      </a:pPr>
                      <a:r>
                        <a:rPr lang="en-US" sz="900" b="0" dirty="0">
                          <a:solidFill>
                            <a:schemeClr val="accent5"/>
                          </a:solidFill>
                          <a:latin typeface="Avenir Next LT Pro Light" panose="020B0304020202020204" pitchFamily="34" charset="0"/>
                          <a:ea typeface="Source Sans Pro Light" panose="020B0403030403020204" pitchFamily="34" charset="0"/>
                        </a:rPr>
                        <a:t>42%</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24%</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42%</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43%</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41%</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0908729"/>
                  </a:ext>
                </a:extLst>
              </a:tr>
              <a:tr h="253897">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Medical records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algn="ctr">
                        <a:spcAft>
                          <a:spcPts val="0"/>
                        </a:spcAft>
                      </a:pPr>
                      <a:r>
                        <a:rPr lang="en-US" sz="900" b="0" i="0" dirty="0">
                          <a:solidFill>
                            <a:schemeClr val="accent5"/>
                          </a:solidFill>
                          <a:latin typeface="Avenir Next LT Pro Light" panose="020B0304020202020204" pitchFamily="34" charset="0"/>
                          <a:ea typeface="Source Sans Pro Light" panose="020B0403030403020204" pitchFamily="34" charset="0"/>
                        </a:rPr>
                        <a:t>87%</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82%</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71%</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11%</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87%</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86%</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9077493"/>
                  </a:ext>
                </a:extLst>
              </a:tr>
              <a:tr h="253897">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Hearing aid batteries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algn="ctr">
                        <a:spcAft>
                          <a:spcPts val="0"/>
                        </a:spcAft>
                      </a:pPr>
                      <a:r>
                        <a:rPr lang="en-US" sz="900" b="0" dirty="0">
                          <a:solidFill>
                            <a:schemeClr val="accent5"/>
                          </a:solidFill>
                          <a:latin typeface="Avenir Next LT Pro Light" panose="020B0304020202020204" pitchFamily="34" charset="0"/>
                          <a:ea typeface="Source Sans Pro Light" panose="020B0403030403020204" pitchFamily="34" charset="0"/>
                        </a:rPr>
                        <a:t>100%</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96%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96%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0%</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100%</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91%</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100%</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100%</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38969"/>
                  </a:ext>
                </a:extLst>
              </a:tr>
              <a:tr h="253897">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Veteran ID card</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10000"/>
                        <a:lumOff val="90000"/>
                      </a:schemeClr>
                    </a:solidFill>
                  </a:tcPr>
                </a:tc>
                <a:tc>
                  <a:txBody>
                    <a:bodyPr/>
                    <a:lstStyle/>
                    <a:p>
                      <a:pPr marL="0" algn="ctr">
                        <a:spcAft>
                          <a:spcPts val="0"/>
                        </a:spcAft>
                      </a:pPr>
                      <a:r>
                        <a:rPr lang="en-US" sz="900" b="0" dirty="0">
                          <a:solidFill>
                            <a:schemeClr val="accent5"/>
                          </a:solidFill>
                          <a:latin typeface="Avenir Next LT Pro Light" panose="020B0304020202020204" pitchFamily="34" charset="0"/>
                          <a:ea typeface="Source Sans Pro Light" panose="020B0403030403020204" pitchFamily="34" charset="0"/>
                        </a:rPr>
                        <a:t>78%</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60%</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13%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74%</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74%</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82%</a:t>
                      </a:r>
                    </a:p>
                  </a:txBody>
                  <a:tcPr marT="0" marB="0" anchor="ctr">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7408921"/>
                  </a:ext>
                </a:extLst>
              </a:tr>
            </a:tbl>
          </a:graphicData>
        </a:graphic>
      </p:graphicFrame>
      <p:sp>
        <p:nvSpPr>
          <p:cNvPr id="10" name="TextBox 9">
            <a:extLst>
              <a:ext uri="{FF2B5EF4-FFF2-40B4-BE49-F238E27FC236}">
                <a16:creationId xmlns:a16="http://schemas.microsoft.com/office/drawing/2014/main" id="{AB494772-5BCF-43DA-9FFC-C51194A7396F}"/>
              </a:ext>
            </a:extLst>
          </p:cNvPr>
          <p:cNvSpPr txBox="1"/>
          <p:nvPr/>
        </p:nvSpPr>
        <p:spPr>
          <a:xfrm>
            <a:off x="457208" y="734795"/>
            <a:ext cx="8229583" cy="43088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rPr>
              <a:t>Overall, 7/10 tasks had </a:t>
            </a:r>
            <a:r>
              <a:rPr lang="en-US" sz="1100" dirty="0">
                <a:solidFill>
                  <a:schemeClr val="accent5"/>
                </a:solidFill>
                <a:latin typeface="Source Sans Pro Light" panose="020B0403030403020204" pitchFamily="34" charset="0"/>
                <a:ea typeface="Source Sans Pro Light" panose="020B0403030403020204" pitchFamily="34" charset="0"/>
                <a:cs typeface="+mn-cs"/>
              </a:rPr>
              <a:t>high </a:t>
            </a:r>
            <a:r>
              <a:rPr lang="en-US" sz="1100" b="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rPr>
              <a:t>success rates (&gt; 70%), while 2/10 tasks had very poor success rates (&lt; 50%)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solidFill>
                  <a:schemeClr val="accent5"/>
                </a:solidFill>
                <a:latin typeface="Source Sans Pro Light" panose="020B0403030403020204" pitchFamily="34" charset="0"/>
                <a:ea typeface="Source Sans Pro Light" panose="020B0403030403020204" pitchFamily="34" charset="0"/>
                <a:cs typeface="+mn-cs"/>
              </a:rPr>
              <a:t>In addition, both groups of participants – MHV users and non-MHV users – had similar tasks rates in 8/10 tasks (&lt;10% difference)</a:t>
            </a:r>
            <a:endParaRPr lang="en-US" sz="1100" b="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endParaRPr>
          </a:p>
        </p:txBody>
      </p:sp>
    </p:spTree>
    <p:extLst>
      <p:ext uri="{BB962C8B-B14F-4D97-AF65-F5344CB8AC3E}">
        <p14:creationId xmlns:p14="http://schemas.microsoft.com/office/powerpoint/2010/main" val="101724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457194" y="22860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a:t>OCTO-DE goals that this research supports</a:t>
            </a:r>
            <a:endParaRPr sz="2400" b="1"/>
          </a:p>
        </p:txBody>
      </p:sp>
      <p:sp>
        <p:nvSpPr>
          <p:cNvPr id="191" name="Google Shape;191;p30"/>
          <p:cNvSpPr txBox="1">
            <a:spLocks noGrp="1"/>
          </p:cNvSpPr>
          <p:nvPr>
            <p:ph type="title"/>
          </p:nvPr>
        </p:nvSpPr>
        <p:spPr>
          <a:xfrm>
            <a:off x="457200" y="605326"/>
            <a:ext cx="8310000" cy="252900"/>
          </a:xfrm>
          <a:prstGeom prst="rect">
            <a:avLst/>
          </a:prstGeom>
          <a:noFill/>
          <a:ln>
            <a:noFill/>
          </a:ln>
        </p:spPr>
        <p:txBody>
          <a:bodyPr spcFirstLastPara="1" wrap="square" lIns="34275" tIns="34275" rIns="34275" bIns="34275" anchor="t" anchorCtr="0">
            <a:noAutofit/>
          </a:bodyPr>
          <a:lstStyle/>
          <a:p>
            <a:pPr marL="0" lvl="0" indent="0" algn="l" rtl="0">
              <a:spcBef>
                <a:spcPts val="0"/>
              </a:spcBef>
              <a:spcAft>
                <a:spcPts val="0"/>
              </a:spcAft>
              <a:buClr>
                <a:schemeClr val="dk1"/>
              </a:buClr>
              <a:buSzPts val="2800"/>
              <a:buFont typeface="Bitter"/>
              <a:buNone/>
            </a:pPr>
            <a:r>
              <a:rPr lang="en" sz="1200">
                <a:solidFill>
                  <a:schemeClr val="dk1"/>
                </a:solidFill>
                <a:latin typeface="Source Sans Pro Light"/>
                <a:ea typeface="Source Sans Pro Light"/>
                <a:cs typeface="Source Sans Pro Light"/>
                <a:sym typeface="Source Sans Pro Light"/>
              </a:rPr>
              <a:t>Title of the research  | mm dd, yyyy</a:t>
            </a:r>
            <a:endParaRPr sz="120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None/>
            </a:pPr>
            <a:endParaRPr sz="120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Clr>
                <a:schemeClr val="dk1"/>
              </a:buClr>
              <a:buSzPts val="2800"/>
              <a:buFont typeface="Bitter"/>
              <a:buNone/>
            </a:pPr>
            <a:endParaRPr sz="1200">
              <a:solidFill>
                <a:schemeClr val="dk1"/>
              </a:solidFill>
              <a:latin typeface="Source Sans Pro Light"/>
              <a:ea typeface="Source Sans Pro Light"/>
              <a:cs typeface="Source Sans Pro Light"/>
              <a:sym typeface="Source Sans Pro Light"/>
            </a:endParaRPr>
          </a:p>
        </p:txBody>
      </p:sp>
      <p:sp>
        <p:nvSpPr>
          <p:cNvPr id="192" name="Google Shape;192;p30"/>
          <p:cNvSpPr/>
          <p:nvPr/>
        </p:nvSpPr>
        <p:spPr>
          <a:xfrm>
            <a:off x="457200" y="1001276"/>
            <a:ext cx="949200" cy="1199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dirty="0">
                <a:solidFill>
                  <a:srgbClr val="666666"/>
                </a:solidFill>
                <a:latin typeface="Source Sans Pro SemiBold"/>
                <a:ea typeface="Source Sans Pro SemiBold"/>
                <a:sym typeface="Source Sans Pro SemiBold"/>
              </a:rPr>
              <a:t>Veterans and their families can apply for all benefits online</a:t>
            </a:r>
            <a:endParaRPr sz="800" dirty="0">
              <a:solidFill>
                <a:srgbClr val="666666"/>
              </a:solidFill>
              <a:latin typeface="Source Sans Pro SemiBold"/>
              <a:ea typeface="Source Sans Pro SemiBold"/>
              <a:sym typeface="Source Sans Pro SemiBold"/>
            </a:endParaRPr>
          </a:p>
        </p:txBody>
      </p:sp>
      <p:sp>
        <p:nvSpPr>
          <p:cNvPr id="193" name="Google Shape;193;p30"/>
          <p:cNvSpPr/>
          <p:nvPr/>
        </p:nvSpPr>
        <p:spPr>
          <a:xfrm>
            <a:off x="2560200" y="3650375"/>
            <a:ext cx="949200" cy="10671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r>
              <a:rPr lang="en" sz="800" dirty="0">
                <a:solidFill>
                  <a:srgbClr val="FFFFFF"/>
                </a:solidFill>
                <a:latin typeface="Source Sans Pro SemiBold"/>
                <a:ea typeface="Source Sans Pro SemiBold"/>
                <a:sym typeface="Source Sans Pro SemiBold"/>
              </a:rPr>
              <a:t>Time to successful complete and submit online transactions</a:t>
            </a:r>
            <a:endParaRPr sz="800" dirty="0">
              <a:solidFill>
                <a:srgbClr val="FFFFFF"/>
              </a:solidFill>
              <a:latin typeface="Source Sans Pro SemiBold"/>
              <a:ea typeface="Source Sans Pro SemiBold"/>
              <a:sym typeface="Source Sans Pro SemiBold"/>
            </a:endParaRPr>
          </a:p>
        </p:txBody>
      </p:sp>
      <p:sp>
        <p:nvSpPr>
          <p:cNvPr id="194" name="Google Shape;194;p30"/>
          <p:cNvSpPr/>
          <p:nvPr/>
        </p:nvSpPr>
        <p:spPr>
          <a:xfrm>
            <a:off x="1508675" y="2391825"/>
            <a:ext cx="949200" cy="10671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FFFFFF"/>
                </a:solidFill>
                <a:latin typeface="Source Sans Pro SemiBold"/>
                <a:ea typeface="Source Sans Pro SemiBold"/>
                <a:sym typeface="Source Sans Pro SemiBold"/>
              </a:rPr>
              <a:t>Completion rate of online transactions</a:t>
            </a:r>
            <a:endParaRPr sz="800">
              <a:solidFill>
                <a:srgbClr val="FFFFFF"/>
              </a:solidFill>
              <a:latin typeface="Source Sans Pro SemiBold"/>
              <a:ea typeface="Source Sans Pro SemiBold"/>
              <a:sym typeface="Source Sans Pro SemiBold"/>
            </a:endParaRPr>
          </a:p>
        </p:txBody>
      </p:sp>
      <p:pic>
        <p:nvPicPr>
          <p:cNvPr id="195" name="Google Shape;195;p30"/>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197" name="Google Shape;197;p30"/>
          <p:cNvSpPr/>
          <p:nvPr/>
        </p:nvSpPr>
        <p:spPr>
          <a:xfrm>
            <a:off x="1508750" y="1001276"/>
            <a:ext cx="949200" cy="1199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rgbClr val="666666"/>
                </a:solidFill>
                <a:latin typeface="Source Sans Pro SemiBold"/>
                <a:ea typeface="Source Sans Pro SemiBold"/>
                <a:cs typeface="Source Sans Pro SemiBold"/>
                <a:sym typeface="Source Sans Pro SemiBold"/>
              </a:rPr>
              <a:t>Veterans and their families can find a single, authoritative source of information</a:t>
            </a:r>
            <a:endParaRPr sz="800" dirty="0">
              <a:solidFill>
                <a:srgbClr val="666666"/>
              </a:solidFill>
              <a:latin typeface="Source Sans Pro SemiBold"/>
              <a:ea typeface="Source Sans Pro SemiBold"/>
              <a:cs typeface="Source Sans Pro SemiBold"/>
              <a:sym typeface="Source Sans Pro SemiBold"/>
            </a:endParaRPr>
          </a:p>
        </p:txBody>
      </p:sp>
      <p:sp>
        <p:nvSpPr>
          <p:cNvPr id="198" name="Google Shape;198;p30"/>
          <p:cNvSpPr/>
          <p:nvPr/>
        </p:nvSpPr>
        <p:spPr>
          <a:xfrm>
            <a:off x="2560300" y="1001276"/>
            <a:ext cx="949200" cy="1199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Veterans and their families trust the security, accuracy, and relevancy of VA.gov</a:t>
            </a:r>
            <a:endParaRPr sz="800">
              <a:solidFill>
                <a:srgbClr val="666666"/>
              </a:solidFill>
              <a:latin typeface="Source Sans Pro SemiBold"/>
              <a:ea typeface="Source Sans Pro SemiBold"/>
              <a:cs typeface="Source Sans Pro SemiBold"/>
              <a:sym typeface="Source Sans Pro SemiBold"/>
            </a:endParaRPr>
          </a:p>
        </p:txBody>
      </p:sp>
      <p:sp>
        <p:nvSpPr>
          <p:cNvPr id="199" name="Google Shape;199;p30"/>
          <p:cNvSpPr/>
          <p:nvPr/>
        </p:nvSpPr>
        <p:spPr>
          <a:xfrm>
            <a:off x="3611875" y="1001276"/>
            <a:ext cx="949200" cy="11991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r>
              <a:rPr lang="en" sz="800" dirty="0">
                <a:solidFill>
                  <a:srgbClr val="FFFFFF"/>
                </a:solidFill>
                <a:latin typeface="Source Sans Pro SemiBold"/>
                <a:ea typeface="Source Sans Pro SemiBold"/>
                <a:sym typeface="Source Sans Pro SemiBold"/>
              </a:rPr>
              <a:t>Veterans can manage their health services online</a:t>
            </a:r>
            <a:endParaRPr sz="800" dirty="0">
              <a:solidFill>
                <a:srgbClr val="FFFFFF"/>
              </a:solidFill>
              <a:latin typeface="Source Sans Pro SemiBold"/>
              <a:ea typeface="Source Sans Pro SemiBold"/>
              <a:sym typeface="Source Sans Pro SemiBold"/>
            </a:endParaRPr>
          </a:p>
        </p:txBody>
      </p:sp>
      <p:sp>
        <p:nvSpPr>
          <p:cNvPr id="200" name="Google Shape;200;p30"/>
          <p:cNvSpPr/>
          <p:nvPr/>
        </p:nvSpPr>
        <p:spPr>
          <a:xfrm>
            <a:off x="4663425" y="1001276"/>
            <a:ext cx="949200" cy="1199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VFS teams can build and deploy high-quality products for Veterans on the Platform </a:t>
            </a:r>
            <a:endParaRPr sz="800">
              <a:solidFill>
                <a:srgbClr val="666666"/>
              </a:solidFill>
              <a:latin typeface="Source Sans Pro SemiBold"/>
              <a:ea typeface="Source Sans Pro SemiBold"/>
              <a:cs typeface="Source Sans Pro SemiBold"/>
              <a:sym typeface="Source Sans Pro SemiBold"/>
            </a:endParaRPr>
          </a:p>
        </p:txBody>
      </p:sp>
      <p:sp>
        <p:nvSpPr>
          <p:cNvPr id="201" name="Google Shape;201;p30"/>
          <p:cNvSpPr/>
          <p:nvPr/>
        </p:nvSpPr>
        <p:spPr>
          <a:xfrm>
            <a:off x="5714975" y="1001276"/>
            <a:ext cx="949200" cy="11991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Logged-in users have a personalized experience, with relevant and time-saving features</a:t>
            </a:r>
            <a:endParaRPr sz="800">
              <a:solidFill>
                <a:srgbClr val="FFFFFF"/>
              </a:solidFill>
              <a:latin typeface="Source Sans Pro SemiBold"/>
              <a:ea typeface="Source Sans Pro SemiBold"/>
              <a:cs typeface="Source Sans Pro SemiBold"/>
              <a:sym typeface="Source Sans Pro SemiBold"/>
            </a:endParaRPr>
          </a:p>
        </p:txBody>
      </p:sp>
      <p:sp>
        <p:nvSpPr>
          <p:cNvPr id="202" name="Google Shape;202;p30"/>
          <p:cNvSpPr/>
          <p:nvPr/>
        </p:nvSpPr>
        <p:spPr>
          <a:xfrm>
            <a:off x="6766525" y="1001276"/>
            <a:ext cx="949200" cy="1199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Logged-in users can update their personal information easily and instantly</a:t>
            </a:r>
            <a:endParaRPr sz="800">
              <a:solidFill>
                <a:srgbClr val="666666"/>
              </a:solidFill>
              <a:latin typeface="Source Sans Pro SemiBold"/>
              <a:ea typeface="Source Sans Pro SemiBold"/>
              <a:cs typeface="Source Sans Pro SemiBold"/>
              <a:sym typeface="Source Sans Pro SemiBold"/>
            </a:endParaRPr>
          </a:p>
        </p:txBody>
      </p:sp>
      <p:sp>
        <p:nvSpPr>
          <p:cNvPr id="203" name="Google Shape;203;p30"/>
          <p:cNvSpPr/>
          <p:nvPr/>
        </p:nvSpPr>
        <p:spPr>
          <a:xfrm>
            <a:off x="3611800" y="365037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Time to process online applications (vs. paper)</a:t>
            </a:r>
            <a:endParaRPr sz="800">
              <a:solidFill>
                <a:srgbClr val="666666"/>
              </a:solidFill>
              <a:latin typeface="Source Sans Pro SemiBold"/>
              <a:ea typeface="Source Sans Pro SemiBold"/>
              <a:cs typeface="Source Sans Pro SemiBold"/>
              <a:sym typeface="Source Sans Pro SemiBold"/>
            </a:endParaRPr>
          </a:p>
        </p:txBody>
      </p:sp>
      <p:sp>
        <p:nvSpPr>
          <p:cNvPr id="204" name="Google Shape;204;p30"/>
          <p:cNvSpPr/>
          <p:nvPr/>
        </p:nvSpPr>
        <p:spPr>
          <a:xfrm>
            <a:off x="2560245" y="239182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rgbClr val="666666"/>
                </a:solidFill>
                <a:latin typeface="Source Sans Pro SemiBold"/>
                <a:ea typeface="Source Sans Pro SemiBold"/>
                <a:cs typeface="Source Sans Pro SemiBold"/>
                <a:sym typeface="Source Sans Pro SemiBold"/>
              </a:rPr>
              <a:t>Percent of applications submitted online (vs. paper)</a:t>
            </a:r>
            <a:endParaRPr sz="800" dirty="0">
              <a:solidFill>
                <a:srgbClr val="666666"/>
              </a:solidFill>
              <a:latin typeface="Source Sans Pro SemiBold"/>
              <a:ea typeface="Source Sans Pro SemiBold"/>
              <a:cs typeface="Source Sans Pro SemiBold"/>
              <a:sym typeface="Source Sans Pro SemiBold"/>
            </a:endParaRPr>
          </a:p>
        </p:txBody>
      </p:sp>
      <p:sp>
        <p:nvSpPr>
          <p:cNvPr id="205" name="Google Shape;205;p30"/>
          <p:cNvSpPr/>
          <p:nvPr/>
        </p:nvSpPr>
        <p:spPr>
          <a:xfrm>
            <a:off x="4663400" y="365037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Call center volume, wait time, and time to resolution</a:t>
            </a:r>
            <a:endParaRPr sz="800">
              <a:solidFill>
                <a:srgbClr val="666666"/>
              </a:solidFill>
              <a:latin typeface="Source Sans Pro SemiBold"/>
              <a:ea typeface="Source Sans Pro SemiBold"/>
              <a:cs typeface="Source Sans Pro SemiBold"/>
              <a:sym typeface="Source Sans Pro SemiBold"/>
            </a:endParaRPr>
          </a:p>
        </p:txBody>
      </p:sp>
      <p:sp>
        <p:nvSpPr>
          <p:cNvPr id="206" name="Google Shape;206;p30"/>
          <p:cNvSpPr/>
          <p:nvPr/>
        </p:nvSpPr>
        <p:spPr>
          <a:xfrm>
            <a:off x="3611816" y="2391825"/>
            <a:ext cx="949200" cy="10671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r>
              <a:rPr lang="en" sz="800" dirty="0">
                <a:solidFill>
                  <a:srgbClr val="FFFFFF"/>
                </a:solidFill>
                <a:latin typeface="Source Sans Pro SemiBold"/>
                <a:ea typeface="Source Sans Pro SemiBold"/>
                <a:sym typeface="Source Sans Pro SemiBold"/>
              </a:rPr>
              <a:t>Veteran satisfaction with VA.gov</a:t>
            </a:r>
            <a:endParaRPr sz="800" dirty="0">
              <a:solidFill>
                <a:srgbClr val="FFFFFF"/>
              </a:solidFill>
              <a:latin typeface="Source Sans Pro SemiBold"/>
              <a:ea typeface="Source Sans Pro SemiBold"/>
              <a:sym typeface="Source Sans Pro SemiBold"/>
            </a:endParaRPr>
          </a:p>
          <a:p>
            <a:r>
              <a:rPr lang="en" sz="800" dirty="0">
                <a:solidFill>
                  <a:srgbClr val="FFFFFF"/>
                </a:solidFill>
                <a:latin typeface="Source Sans Pro SemiBold"/>
                <a:ea typeface="Source Sans Pro SemiBold"/>
                <a:sym typeface="Source Sans Pro SemiBold"/>
              </a:rPr>
              <a:t>Benefit use and enrollment, across all business lines</a:t>
            </a:r>
            <a:endParaRPr sz="800" dirty="0">
              <a:solidFill>
                <a:srgbClr val="FFFFFF"/>
              </a:solidFill>
              <a:latin typeface="Source Sans Pro SemiBold"/>
              <a:ea typeface="Source Sans Pro SemiBold"/>
              <a:sym typeface="Source Sans Pro SemiBold"/>
            </a:endParaRPr>
          </a:p>
        </p:txBody>
      </p:sp>
      <p:sp>
        <p:nvSpPr>
          <p:cNvPr id="207" name="Google Shape;207;p30"/>
          <p:cNvSpPr/>
          <p:nvPr/>
        </p:nvSpPr>
        <p:spPr>
          <a:xfrm>
            <a:off x="5714999" y="365037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Time from online benefit discovery to benefit delivery</a:t>
            </a:r>
            <a:endParaRPr sz="800">
              <a:solidFill>
                <a:srgbClr val="666666"/>
              </a:solidFill>
              <a:latin typeface="Source Sans Pro SemiBold"/>
              <a:ea typeface="Source Sans Pro SemiBold"/>
              <a:cs typeface="Source Sans Pro SemiBold"/>
              <a:sym typeface="Source Sans Pro SemiBold"/>
            </a:endParaRPr>
          </a:p>
        </p:txBody>
      </p:sp>
      <p:sp>
        <p:nvSpPr>
          <p:cNvPr id="208" name="Google Shape;208;p30"/>
          <p:cNvSpPr/>
          <p:nvPr/>
        </p:nvSpPr>
        <p:spPr>
          <a:xfrm>
            <a:off x="4663386" y="239182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sym typeface="Source Sans Pro SemiBold"/>
              </a:rPr>
              <a:t>Benefit value (in $) delivered from online applications or transactions</a:t>
            </a:r>
            <a:endParaRPr sz="800">
              <a:solidFill>
                <a:srgbClr val="666666"/>
              </a:solidFill>
              <a:latin typeface="Source Sans Pro SemiBold"/>
              <a:ea typeface="Source Sans Pro SemiBold"/>
              <a:sym typeface="Source Sans Pro SemiBold"/>
            </a:endParaRPr>
          </a:p>
        </p:txBody>
      </p:sp>
      <p:sp>
        <p:nvSpPr>
          <p:cNvPr id="209" name="Google Shape;209;p30"/>
          <p:cNvSpPr/>
          <p:nvPr/>
        </p:nvSpPr>
        <p:spPr>
          <a:xfrm>
            <a:off x="5714956" y="239182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Number of VA.gov users as a function of total Veteran population</a:t>
            </a:r>
            <a:endParaRPr sz="800">
              <a:solidFill>
                <a:srgbClr val="666666"/>
              </a:solidFill>
              <a:latin typeface="Source Sans Pro SemiBold"/>
              <a:ea typeface="Source Sans Pro SemiBold"/>
              <a:cs typeface="Source Sans Pro SemiBold"/>
              <a:sym typeface="Source Sans Pro SemiBold"/>
            </a:endParaRPr>
          </a:p>
        </p:txBody>
      </p:sp>
      <p:sp>
        <p:nvSpPr>
          <p:cNvPr id="210" name="Google Shape;210;p30"/>
          <p:cNvSpPr/>
          <p:nvPr/>
        </p:nvSpPr>
        <p:spPr>
          <a:xfrm>
            <a:off x="6766527" y="2391825"/>
            <a:ext cx="949200" cy="10671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r>
              <a:rPr lang="en" sz="800" dirty="0">
                <a:solidFill>
                  <a:srgbClr val="FFFFFF"/>
                </a:solidFill>
                <a:latin typeface="Source Sans Pro SemiBold"/>
                <a:ea typeface="Source Sans Pro SemiBold"/>
                <a:sym typeface="Source Sans Pro SemiBold"/>
              </a:rPr>
              <a:t>Usage of digital, self-service tools</a:t>
            </a:r>
            <a:endParaRPr sz="800" dirty="0">
              <a:solidFill>
                <a:srgbClr val="FFFFFF"/>
              </a:solidFill>
              <a:latin typeface="Source Sans Pro SemiBold"/>
              <a:ea typeface="Source Sans Pro SemiBold"/>
              <a:sym typeface="Source Sans Pro SemiBold"/>
            </a:endParaRPr>
          </a:p>
        </p:txBody>
      </p:sp>
      <p:sp>
        <p:nvSpPr>
          <p:cNvPr id="211" name="Google Shape;211;p30"/>
          <p:cNvSpPr/>
          <p:nvPr/>
        </p:nvSpPr>
        <p:spPr>
          <a:xfrm>
            <a:off x="7818100" y="1001276"/>
            <a:ext cx="949200" cy="1199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Logged-in users can easily track applications, claims, or appeals online</a:t>
            </a:r>
            <a:endParaRPr sz="800">
              <a:solidFill>
                <a:srgbClr val="666666"/>
              </a:solidFill>
              <a:latin typeface="Source Sans Pro SemiBold"/>
              <a:ea typeface="Source Sans Pro SemiBold"/>
              <a:cs typeface="Source Sans Pro SemiBold"/>
              <a:sym typeface="Source Sans Pro SemiBold"/>
            </a:endParaRPr>
          </a:p>
          <a:p>
            <a:pPr marL="0" lvl="0" indent="0" algn="l" rtl="0">
              <a:spcBef>
                <a:spcPts val="0"/>
              </a:spcBef>
              <a:spcAft>
                <a:spcPts val="0"/>
              </a:spcAft>
              <a:buNone/>
            </a:pPr>
            <a:endParaRPr sz="800">
              <a:solidFill>
                <a:srgbClr val="666666"/>
              </a:solidFill>
              <a:latin typeface="Source Sans Pro SemiBold"/>
              <a:ea typeface="Source Sans Pro SemiBold"/>
              <a:cs typeface="Source Sans Pro SemiBold"/>
              <a:sym typeface="Source Sans Pro SemiBold"/>
            </a:endParaRPr>
          </a:p>
          <a:p>
            <a:pPr marL="0" lvl="0" indent="0" algn="l" rtl="0">
              <a:spcBef>
                <a:spcPts val="0"/>
              </a:spcBef>
              <a:spcAft>
                <a:spcPts val="0"/>
              </a:spcAft>
              <a:buNone/>
            </a:pPr>
            <a:endParaRPr sz="800">
              <a:solidFill>
                <a:srgbClr val="666666"/>
              </a:solidFill>
              <a:latin typeface="Source Sans Pro SemiBold"/>
              <a:ea typeface="Source Sans Pro SemiBold"/>
              <a:cs typeface="Source Sans Pro SemiBold"/>
              <a:sym typeface="Source Sans Pro SemiBold"/>
            </a:endParaRPr>
          </a:p>
        </p:txBody>
      </p:sp>
      <p:grpSp>
        <p:nvGrpSpPr>
          <p:cNvPr id="212" name="Google Shape;212;p30"/>
          <p:cNvGrpSpPr/>
          <p:nvPr/>
        </p:nvGrpSpPr>
        <p:grpSpPr>
          <a:xfrm>
            <a:off x="1250300" y="2416981"/>
            <a:ext cx="156000" cy="1021544"/>
            <a:chOff x="1250300" y="2416981"/>
            <a:chExt cx="156000" cy="1021544"/>
          </a:xfrm>
        </p:grpSpPr>
        <p:cxnSp>
          <p:nvCxnSpPr>
            <p:cNvPr id="213" name="Google Shape;213;p30"/>
            <p:cNvCxnSpPr/>
            <p:nvPr/>
          </p:nvCxnSpPr>
          <p:spPr>
            <a:xfrm rot="10800000">
              <a:off x="1327350" y="2498925"/>
              <a:ext cx="0" cy="939600"/>
            </a:xfrm>
            <a:prstGeom prst="straightConnector1">
              <a:avLst/>
            </a:prstGeom>
            <a:noFill/>
            <a:ln w="152400" cap="flat" cmpd="sng">
              <a:solidFill>
                <a:srgbClr val="D9D9D9"/>
              </a:solidFill>
              <a:prstDash val="solid"/>
              <a:round/>
              <a:headEnd type="none" w="med" len="med"/>
              <a:tailEnd type="none" w="med" len="med"/>
            </a:ln>
          </p:spPr>
        </p:cxnSp>
        <p:sp>
          <p:nvSpPr>
            <p:cNvPr id="214" name="Google Shape;214;p30"/>
            <p:cNvSpPr/>
            <p:nvPr/>
          </p:nvSpPr>
          <p:spPr>
            <a:xfrm rot="-2700000">
              <a:off x="1273146" y="2439827"/>
              <a:ext cx="110309" cy="110309"/>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30"/>
          <p:cNvGrpSpPr/>
          <p:nvPr/>
        </p:nvGrpSpPr>
        <p:grpSpPr>
          <a:xfrm rot="10800000">
            <a:off x="1250200" y="3673156"/>
            <a:ext cx="156000" cy="1021544"/>
            <a:chOff x="1250300" y="2416981"/>
            <a:chExt cx="156000" cy="1021544"/>
          </a:xfrm>
        </p:grpSpPr>
        <p:cxnSp>
          <p:nvCxnSpPr>
            <p:cNvPr id="216" name="Google Shape;216;p30"/>
            <p:cNvCxnSpPr/>
            <p:nvPr/>
          </p:nvCxnSpPr>
          <p:spPr>
            <a:xfrm rot="10800000">
              <a:off x="1327350" y="2498925"/>
              <a:ext cx="0" cy="939600"/>
            </a:xfrm>
            <a:prstGeom prst="straightConnector1">
              <a:avLst/>
            </a:prstGeom>
            <a:noFill/>
            <a:ln w="152400" cap="flat" cmpd="sng">
              <a:solidFill>
                <a:srgbClr val="D9D9D9"/>
              </a:solidFill>
              <a:prstDash val="solid"/>
              <a:round/>
              <a:headEnd type="none" w="med" len="med"/>
              <a:tailEnd type="none" w="med" len="med"/>
            </a:ln>
          </p:spPr>
        </p:cxnSp>
        <p:sp>
          <p:nvSpPr>
            <p:cNvPr id="217" name="Google Shape;217;p30"/>
            <p:cNvSpPr/>
            <p:nvPr/>
          </p:nvSpPr>
          <p:spPr>
            <a:xfrm rot="-2700000">
              <a:off x="1273146" y="2439827"/>
              <a:ext cx="110309" cy="110309"/>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30"/>
          <p:cNvSpPr txBox="1"/>
          <p:nvPr/>
        </p:nvSpPr>
        <p:spPr>
          <a:xfrm>
            <a:off x="109625" y="2558300"/>
            <a:ext cx="1038300" cy="738900"/>
          </a:xfrm>
          <a:prstGeom prst="rect">
            <a:avLst/>
          </a:prstGeom>
          <a:noFill/>
          <a:ln>
            <a:noFill/>
          </a:ln>
        </p:spPr>
        <p:txBody>
          <a:bodyPr spcFirstLastPara="1" wrap="square" lIns="91425" tIns="91425" rIns="91425" bIns="91425" anchor="t" anchorCtr="0">
            <a:spAutoFit/>
          </a:bodyPr>
          <a:lstStyle/>
          <a:p>
            <a:pPr marL="0" lvl="0" indent="0" algn="r" rtl="0">
              <a:spcBef>
                <a:spcPts val="600"/>
              </a:spcBef>
              <a:spcAft>
                <a:spcPts val="0"/>
              </a:spcAft>
              <a:buNone/>
            </a:pPr>
            <a:r>
              <a:rPr lang="en" sz="1200">
                <a:latin typeface="Bitter Medium"/>
                <a:ea typeface="Bitter Medium"/>
                <a:cs typeface="Bitter Medium"/>
                <a:sym typeface="Bitter Medium"/>
              </a:rPr>
              <a:t>Measures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to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increase</a:t>
            </a:r>
            <a:endParaRPr sz="1200">
              <a:latin typeface="Bitter Medium"/>
              <a:ea typeface="Bitter Medium"/>
              <a:cs typeface="Bitter Medium"/>
              <a:sym typeface="Bitter Medium"/>
            </a:endParaRPr>
          </a:p>
        </p:txBody>
      </p:sp>
      <p:sp>
        <p:nvSpPr>
          <p:cNvPr id="219" name="Google Shape;219;p30"/>
          <p:cNvSpPr txBox="1"/>
          <p:nvPr/>
        </p:nvSpPr>
        <p:spPr>
          <a:xfrm>
            <a:off x="109625" y="3814475"/>
            <a:ext cx="1038300" cy="738900"/>
          </a:xfrm>
          <a:prstGeom prst="rect">
            <a:avLst/>
          </a:prstGeom>
          <a:noFill/>
          <a:ln>
            <a:noFill/>
          </a:ln>
        </p:spPr>
        <p:txBody>
          <a:bodyPr spcFirstLastPara="1" wrap="square" lIns="91425" tIns="91425" rIns="91425" bIns="91425" anchor="t" anchorCtr="0">
            <a:spAutoFit/>
          </a:bodyPr>
          <a:lstStyle/>
          <a:p>
            <a:pPr marL="0" lvl="0" indent="0" algn="r" rtl="0">
              <a:spcBef>
                <a:spcPts val="600"/>
              </a:spcBef>
              <a:spcAft>
                <a:spcPts val="0"/>
              </a:spcAft>
              <a:buNone/>
            </a:pPr>
            <a:r>
              <a:rPr lang="en" sz="1200">
                <a:latin typeface="Bitter Medium"/>
                <a:ea typeface="Bitter Medium"/>
                <a:cs typeface="Bitter Medium"/>
                <a:sym typeface="Bitter Medium"/>
              </a:rPr>
              <a:t>Measures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to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decrease</a:t>
            </a:r>
            <a:endParaRPr sz="1200">
              <a:latin typeface="Bitter Medium"/>
              <a:ea typeface="Bitter Medium"/>
              <a:cs typeface="Bitter Medium"/>
              <a:sym typeface="Bitter Medium"/>
            </a:endParaRPr>
          </a:p>
        </p:txBody>
      </p:sp>
      <p:sp>
        <p:nvSpPr>
          <p:cNvPr id="220" name="Google Shape;220;p30"/>
          <p:cNvSpPr/>
          <p:nvPr/>
        </p:nvSpPr>
        <p:spPr>
          <a:xfrm>
            <a:off x="6766550" y="386250"/>
            <a:ext cx="949200" cy="3144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Supported</a:t>
            </a:r>
            <a:endParaRPr sz="800">
              <a:solidFill>
                <a:srgbClr val="FFFFFF"/>
              </a:solidFill>
              <a:latin typeface="Source Sans Pro SemiBold"/>
              <a:ea typeface="Source Sans Pro SemiBold"/>
              <a:cs typeface="Source Sans Pro SemiBold"/>
              <a:sym typeface="Source Sans Pro SemiBold"/>
            </a:endParaRPr>
          </a:p>
        </p:txBody>
      </p:sp>
      <p:sp>
        <p:nvSpPr>
          <p:cNvPr id="221" name="Google Shape;221;p30"/>
          <p:cNvSpPr/>
          <p:nvPr/>
        </p:nvSpPr>
        <p:spPr>
          <a:xfrm>
            <a:off x="7818100" y="386251"/>
            <a:ext cx="949200" cy="3144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Not supported</a:t>
            </a:r>
            <a:endParaRPr sz="800">
              <a:solidFill>
                <a:srgbClr val="666666"/>
              </a:solidFill>
              <a:latin typeface="Source Sans Pro SemiBold"/>
              <a:ea typeface="Source Sans Pro SemiBold"/>
              <a:cs typeface="Source Sans Pro SemiBold"/>
              <a:sym typeface="Source Sans Pro SemiBold"/>
            </a:endParaRPr>
          </a:p>
          <a:p>
            <a:pPr marL="0" lvl="0" indent="0" algn="l" rtl="0">
              <a:spcBef>
                <a:spcPts val="0"/>
              </a:spcBef>
              <a:spcAft>
                <a:spcPts val="0"/>
              </a:spcAft>
              <a:buNone/>
            </a:pPr>
            <a:endParaRPr sz="800">
              <a:solidFill>
                <a:srgbClr val="666666"/>
              </a:solidFill>
              <a:latin typeface="Source Sans Pro SemiBold"/>
              <a:ea typeface="Source Sans Pro SemiBold"/>
              <a:cs typeface="Source Sans Pro SemiBold"/>
              <a:sym typeface="Source Sans Pro SemiBold"/>
            </a:endParaRPr>
          </a:p>
          <a:p>
            <a:pPr marL="0" lvl="0" indent="0" algn="l" rtl="0">
              <a:spcBef>
                <a:spcPts val="0"/>
              </a:spcBef>
              <a:spcAft>
                <a:spcPts val="0"/>
              </a:spcAft>
              <a:buNone/>
            </a:pPr>
            <a:endParaRPr sz="800">
              <a:solidFill>
                <a:srgbClr val="666666"/>
              </a:solidFill>
              <a:latin typeface="Source Sans Pro SemiBold"/>
              <a:ea typeface="Source Sans Pro SemiBold"/>
              <a:cs typeface="Source Sans Pro SemiBold"/>
              <a:sym typeface="Source Sans Pro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6" name="Picture 5">
            <a:extLst>
              <a:ext uri="{FF2B5EF4-FFF2-40B4-BE49-F238E27FC236}">
                <a16:creationId xmlns:a16="http://schemas.microsoft.com/office/drawing/2014/main" id="{151FB0CF-6C58-4517-821C-7AD90D560A8F}"/>
              </a:ext>
            </a:extLst>
          </p:cNvPr>
          <p:cNvPicPr>
            <a:picLocks noChangeAspect="1"/>
          </p:cNvPicPr>
          <p:nvPr/>
        </p:nvPicPr>
        <p:blipFill>
          <a:blip r:embed="rId3"/>
          <a:stretch>
            <a:fillRect/>
          </a:stretch>
        </p:blipFill>
        <p:spPr>
          <a:xfrm>
            <a:off x="4534649" y="1377446"/>
            <a:ext cx="3855726" cy="3274180"/>
          </a:xfrm>
          <a:prstGeom prst="rect">
            <a:avLst/>
          </a:prstGeom>
        </p:spPr>
      </p:pic>
      <p:pic>
        <p:nvPicPr>
          <p:cNvPr id="236" name="Google Shape;236;p32"/>
          <p:cNvPicPr preferRelativeResize="0"/>
          <p:nvPr/>
        </p:nvPicPr>
        <p:blipFill>
          <a:blip r:embed="rId4">
            <a:alphaModFix/>
          </a:blip>
          <a:stretch>
            <a:fillRect/>
          </a:stretch>
        </p:blipFill>
        <p:spPr>
          <a:xfrm>
            <a:off x="6767312" y="4461098"/>
            <a:ext cx="1919475" cy="487261"/>
          </a:xfrm>
          <a:prstGeom prst="rect">
            <a:avLst/>
          </a:prstGeom>
          <a:noFill/>
          <a:ln>
            <a:noFill/>
          </a:ln>
        </p:spPr>
      </p:pic>
      <p:sp>
        <p:nvSpPr>
          <p:cNvPr id="237" name="Google Shape;237;p32"/>
          <p:cNvSpPr txBox="1">
            <a:spLocks noGrp="1"/>
          </p:cNvSpPr>
          <p:nvPr>
            <p:ph type="title"/>
          </p:nvPr>
        </p:nvSpPr>
        <p:spPr>
          <a:xfrm>
            <a:off x="457194" y="22860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Methodology</a:t>
            </a:r>
            <a:endParaRPr sz="2400" b="1" dirty="0"/>
          </a:p>
        </p:txBody>
      </p:sp>
      <p:sp>
        <p:nvSpPr>
          <p:cNvPr id="239" name="Google Shape;239;p32"/>
          <p:cNvSpPr txBox="1"/>
          <p:nvPr/>
        </p:nvSpPr>
        <p:spPr>
          <a:xfrm>
            <a:off x="457194" y="952277"/>
            <a:ext cx="3726186" cy="3580924"/>
          </a:xfrm>
          <a:prstGeom prst="rect">
            <a:avLst/>
          </a:prstGeom>
          <a:noFill/>
          <a:ln>
            <a:noFill/>
          </a:ln>
        </p:spPr>
        <p:txBody>
          <a:bodyPr spcFirstLastPara="1" wrap="square" lIns="0" tIns="68575" rIns="68575" bIns="68575" anchor="t" anchorCtr="0">
            <a:noAutofit/>
          </a:bodyPr>
          <a:lstStyle/>
          <a:p>
            <a:pPr marL="285750" lvl="0" indent="-285750" algn="l" rtl="0">
              <a:lnSpc>
                <a:spcPct val="115000"/>
              </a:lnSpc>
              <a:spcBef>
                <a:spcPts val="600"/>
              </a:spcBef>
              <a:spcAft>
                <a:spcPts val="0"/>
              </a:spcAft>
              <a:buFont typeface="Arial" panose="020B0604020202020204" pitchFamily="34" charset="0"/>
              <a:buChar char="•"/>
            </a:pPr>
            <a:r>
              <a:rPr lang="en" sz="1200" dirty="0">
                <a:latin typeface="Source Sans Pro Light"/>
                <a:ea typeface="Source Sans Pro Light"/>
                <a:cs typeface="Source Sans Pro Light"/>
                <a:sym typeface="Source Sans Pro Light"/>
              </a:rPr>
              <a:t>We utilized an online tool called Treejack developed by Optimal Workshop</a:t>
            </a:r>
          </a:p>
          <a:p>
            <a:pPr marL="285750" lvl="0" indent="-285750" algn="l" rtl="0">
              <a:lnSpc>
                <a:spcPct val="115000"/>
              </a:lnSpc>
              <a:spcBef>
                <a:spcPts val="600"/>
              </a:spcBef>
              <a:spcAft>
                <a:spcPts val="0"/>
              </a:spcAft>
              <a:buFont typeface="Arial" panose="020B0604020202020204" pitchFamily="34" charset="0"/>
              <a:buChar char="•"/>
            </a:pPr>
            <a:r>
              <a:rPr lang="en" sz="1200" dirty="0">
                <a:latin typeface="Source Sans Pro Light"/>
                <a:ea typeface="Source Sans Pro Light"/>
                <a:cs typeface="Source Sans Pro Light"/>
                <a:sym typeface="Source Sans Pro Light"/>
              </a:rPr>
              <a:t>This tool allows us to collect data on how participants navigate a menu structure to find the answers to questions/tasks</a:t>
            </a:r>
          </a:p>
          <a:p>
            <a:pPr marL="285750" lvl="0" indent="-285750" algn="l" rtl="0">
              <a:lnSpc>
                <a:spcPct val="115000"/>
              </a:lnSpc>
              <a:spcBef>
                <a:spcPts val="600"/>
              </a:spcBef>
              <a:spcAft>
                <a:spcPts val="0"/>
              </a:spcAft>
              <a:buFont typeface="Arial" panose="020B0604020202020204" pitchFamily="34" charset="0"/>
              <a:buChar char="•"/>
            </a:pPr>
            <a:r>
              <a:rPr lang="en" sz="1200" dirty="0">
                <a:latin typeface="Source Sans Pro Light"/>
                <a:ea typeface="Source Sans Pro Light"/>
                <a:cs typeface="Source Sans Pro Light"/>
                <a:sym typeface="Source Sans Pro Light"/>
              </a:rPr>
              <a:t>Participants were asked to complete 10 tasks by navigating a menu structure and indicating where they would be able to find the answer</a:t>
            </a:r>
          </a:p>
          <a:p>
            <a:pPr marL="285750" lvl="0" indent="-285750" algn="l" rtl="0">
              <a:lnSpc>
                <a:spcPct val="115000"/>
              </a:lnSpc>
              <a:spcBef>
                <a:spcPts val="600"/>
              </a:spcBef>
              <a:spcAft>
                <a:spcPts val="0"/>
              </a:spcAft>
              <a:buFont typeface="Arial" panose="020B0604020202020204" pitchFamily="34" charset="0"/>
              <a:buChar char="•"/>
            </a:pPr>
            <a:r>
              <a:rPr lang="en" sz="1200" dirty="0">
                <a:latin typeface="Source Sans Pro Light"/>
                <a:ea typeface="Source Sans Pro Light"/>
                <a:cs typeface="Source Sans Pro Light"/>
                <a:sym typeface="Source Sans Pro Light"/>
              </a:rPr>
              <a:t>Participants were started at the top of the menu for each task with the menu fully collapsed</a:t>
            </a:r>
          </a:p>
          <a:p>
            <a:pPr marL="285750" lvl="0" indent="-285750" algn="l" rtl="0">
              <a:lnSpc>
                <a:spcPct val="115000"/>
              </a:lnSpc>
              <a:spcBef>
                <a:spcPts val="600"/>
              </a:spcBef>
              <a:spcAft>
                <a:spcPts val="0"/>
              </a:spcAft>
              <a:buFont typeface="Arial" panose="020B0604020202020204" pitchFamily="34" charset="0"/>
              <a:buChar char="•"/>
            </a:pPr>
            <a:r>
              <a:rPr lang="en" sz="1200" dirty="0">
                <a:latin typeface="Source Sans Pro Light"/>
                <a:ea typeface="Source Sans Pro Light"/>
                <a:cs typeface="Source Sans Pro Light"/>
                <a:sym typeface="Source Sans Pro Light"/>
              </a:rPr>
              <a:t>Tasks were randomized to avoid bias from learning the tree as the test progressed</a:t>
            </a:r>
          </a:p>
          <a:p>
            <a:pPr marL="285750" lvl="0" indent="-285750" algn="l" rtl="0">
              <a:lnSpc>
                <a:spcPct val="115000"/>
              </a:lnSpc>
              <a:spcBef>
                <a:spcPts val="600"/>
              </a:spcBef>
              <a:spcAft>
                <a:spcPts val="0"/>
              </a:spcAft>
              <a:buFontTx/>
              <a:buChar char="-"/>
            </a:pPr>
            <a:endParaRPr lang="en" sz="1200" dirty="0">
              <a:latin typeface="Source Sans Pro Light"/>
              <a:ea typeface="Source Sans Pro Light"/>
              <a:cs typeface="Source Sans Pro Light"/>
              <a:sym typeface="Source Sans Pro Light"/>
            </a:endParaRPr>
          </a:p>
          <a:p>
            <a:pPr marL="285750" lvl="0" indent="-285750" algn="l" rtl="0">
              <a:lnSpc>
                <a:spcPct val="115000"/>
              </a:lnSpc>
              <a:spcBef>
                <a:spcPts val="600"/>
              </a:spcBef>
              <a:spcAft>
                <a:spcPts val="0"/>
              </a:spcAft>
              <a:buFont typeface="Arial" panose="020B0604020202020204" pitchFamily="34" charset="0"/>
              <a:buChar char="•"/>
            </a:pPr>
            <a:endParaRPr sz="1200" dirty="0">
              <a:latin typeface="Source Sans Pro Light"/>
              <a:ea typeface="Source Sans Pro Light"/>
              <a:cs typeface="Source Sans Pro Light"/>
              <a:sym typeface="Source Sans Pro Light"/>
            </a:endParaRPr>
          </a:p>
        </p:txBody>
      </p:sp>
      <p:sp>
        <p:nvSpPr>
          <p:cNvPr id="14" name="TextBox 13">
            <a:extLst>
              <a:ext uri="{FF2B5EF4-FFF2-40B4-BE49-F238E27FC236}">
                <a16:creationId xmlns:a16="http://schemas.microsoft.com/office/drawing/2014/main" id="{A8D8BC4C-52CE-4A75-9952-222AF7684939}"/>
              </a:ext>
            </a:extLst>
          </p:cNvPr>
          <p:cNvSpPr txBox="1"/>
          <p:nvPr/>
        </p:nvSpPr>
        <p:spPr>
          <a:xfrm>
            <a:off x="4534649" y="977897"/>
            <a:ext cx="4205965" cy="307777"/>
          </a:xfrm>
          <a:prstGeom prst="rect">
            <a:avLst/>
          </a:prstGeom>
          <a:noFill/>
        </p:spPr>
        <p:txBody>
          <a:bodyPr wrap="square">
            <a:spAutoFit/>
          </a:bodyPr>
          <a:lstStyle/>
          <a:p>
            <a:r>
              <a:rPr lang="en" b="1" dirty="0">
                <a:latin typeface="Source Sans Pro Light"/>
                <a:ea typeface="Source Sans Pro Light"/>
                <a:cs typeface="Source Sans Pro Light"/>
                <a:sym typeface="Source Sans Pro Light"/>
              </a:rPr>
              <a:t>Example tree test task</a:t>
            </a:r>
            <a:endParaRPr lang="en-US" b="1" dirty="0"/>
          </a:p>
        </p:txBody>
      </p:sp>
    </p:spTree>
    <p:extLst>
      <p:ext uri="{BB962C8B-B14F-4D97-AF65-F5344CB8AC3E}">
        <p14:creationId xmlns:p14="http://schemas.microsoft.com/office/powerpoint/2010/main" val="1757267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2"/>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37" name="Google Shape;237;p32"/>
          <p:cNvSpPr txBox="1">
            <a:spLocks noGrp="1"/>
          </p:cNvSpPr>
          <p:nvPr>
            <p:ph type="title"/>
          </p:nvPr>
        </p:nvSpPr>
        <p:spPr>
          <a:xfrm>
            <a:off x="457194" y="22860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Participants</a:t>
            </a:r>
            <a:endParaRPr sz="2400" b="1" dirty="0"/>
          </a:p>
        </p:txBody>
      </p:sp>
      <p:sp>
        <p:nvSpPr>
          <p:cNvPr id="239" name="Google Shape;239;p32"/>
          <p:cNvSpPr txBox="1"/>
          <p:nvPr/>
        </p:nvSpPr>
        <p:spPr>
          <a:xfrm>
            <a:off x="457200" y="858300"/>
            <a:ext cx="8229587" cy="1539240"/>
          </a:xfrm>
          <a:prstGeom prst="rect">
            <a:avLst/>
          </a:prstGeom>
          <a:noFill/>
          <a:ln>
            <a:noFill/>
          </a:ln>
        </p:spPr>
        <p:txBody>
          <a:bodyPr spcFirstLastPara="1" wrap="square" lIns="0" tIns="68575" rIns="68575" bIns="68575" anchor="t" anchorCtr="0">
            <a:noAutofit/>
          </a:bodyPr>
          <a:lstStyle/>
          <a:p>
            <a:pPr marL="0" lvl="0" indent="0" algn="l" rtl="0">
              <a:lnSpc>
                <a:spcPct val="115000"/>
              </a:lnSpc>
              <a:spcBef>
                <a:spcPts val="0"/>
              </a:spcBef>
              <a:spcAft>
                <a:spcPts val="0"/>
              </a:spcAft>
              <a:buNone/>
            </a:pPr>
            <a:r>
              <a:rPr lang="en" b="1" dirty="0">
                <a:latin typeface="Source Sans Pro Light"/>
                <a:ea typeface="Source Sans Pro Light"/>
                <a:cs typeface="Source Sans Pro Light"/>
                <a:sym typeface="Source Sans Pro Light"/>
              </a:rPr>
              <a:t>6 cohorts of Veterans - 45 completions</a:t>
            </a:r>
          </a:p>
          <a:p>
            <a:pPr marL="285750" lvl="0" indent="-285750" algn="l" rtl="0">
              <a:lnSpc>
                <a:spcPct val="115000"/>
              </a:lnSpc>
              <a:spcBef>
                <a:spcPts val="0"/>
              </a:spcBef>
              <a:spcAft>
                <a:spcPts val="0"/>
              </a:spcAft>
              <a:buFontTx/>
              <a:buChar char="-"/>
            </a:pPr>
            <a:r>
              <a:rPr lang="en" dirty="0">
                <a:latin typeface="Source Sans Pro Light"/>
                <a:ea typeface="Source Sans Pro Light"/>
                <a:cs typeface="Source Sans Pro Light"/>
                <a:sym typeface="Source Sans Pro Light"/>
              </a:rPr>
              <a:t>23 have used MHV in last 12 months</a:t>
            </a:r>
          </a:p>
          <a:p>
            <a:pPr marL="285750" lvl="0" indent="-285750" algn="l" rtl="0">
              <a:lnSpc>
                <a:spcPct val="115000"/>
              </a:lnSpc>
              <a:spcBef>
                <a:spcPts val="0"/>
              </a:spcBef>
              <a:spcAft>
                <a:spcPts val="0"/>
              </a:spcAft>
              <a:buFontTx/>
              <a:buChar char="-"/>
            </a:pPr>
            <a:r>
              <a:rPr lang="en" dirty="0">
                <a:latin typeface="Source Sans Pro Light"/>
                <a:ea typeface="Source Sans Pro Light"/>
                <a:cs typeface="Source Sans Pro Light"/>
                <a:sym typeface="Source Sans Pro Light"/>
              </a:rPr>
              <a:t>22 have not used MHV in the last 12 months (not required to have VA health care)</a:t>
            </a:r>
          </a:p>
          <a:p>
            <a:pPr marL="285750" lvl="0" indent="-285750" algn="l" rtl="0">
              <a:lnSpc>
                <a:spcPct val="115000"/>
              </a:lnSpc>
              <a:spcBef>
                <a:spcPts val="0"/>
              </a:spcBef>
              <a:spcAft>
                <a:spcPts val="0"/>
              </a:spcAft>
              <a:buFontTx/>
              <a:buChar char="-"/>
            </a:pPr>
            <a:r>
              <a:rPr lang="en" dirty="0">
                <a:latin typeface="Source Sans Pro Light"/>
                <a:ea typeface="Source Sans Pro Light"/>
                <a:cs typeface="Source Sans Pro Light"/>
                <a:sym typeface="Source Sans Pro Light"/>
              </a:rPr>
              <a:t>54 attempted,  10 abandons, 4 removed</a:t>
            </a:r>
          </a:p>
          <a:p>
            <a:pPr marL="285750" lvl="0" indent="-285750" algn="l" rtl="0">
              <a:lnSpc>
                <a:spcPct val="115000"/>
              </a:lnSpc>
              <a:spcBef>
                <a:spcPts val="0"/>
              </a:spcBef>
              <a:spcAft>
                <a:spcPts val="0"/>
              </a:spcAft>
              <a:buFontTx/>
              <a:buChar char="-"/>
            </a:pPr>
            <a:endParaRPr lang="en" dirty="0">
              <a:highlight>
                <a:srgbClr val="FFFF00"/>
              </a:highlight>
              <a:latin typeface="Source Sans Pro Light"/>
              <a:ea typeface="Source Sans Pro Light"/>
              <a:cs typeface="Source Sans Pro Light"/>
              <a:sym typeface="Source Sans Pro Light"/>
            </a:endParaRPr>
          </a:p>
          <a:p>
            <a:pPr lvl="0" algn="l" rtl="0">
              <a:lnSpc>
                <a:spcPct val="115000"/>
              </a:lnSpc>
              <a:spcBef>
                <a:spcPts val="0"/>
              </a:spcBef>
              <a:spcAft>
                <a:spcPts val="0"/>
              </a:spcAft>
            </a:pPr>
            <a:endParaRPr dirty="0">
              <a:highlight>
                <a:srgbClr val="FFFF00"/>
              </a:highlight>
              <a:latin typeface="Source Sans Pro Light"/>
              <a:ea typeface="Source Sans Pro Light"/>
              <a:cs typeface="Source Sans Pro Light"/>
              <a:sym typeface="Source Sans Pro Light"/>
            </a:endParaRPr>
          </a:p>
        </p:txBody>
      </p:sp>
      <p:sp>
        <p:nvSpPr>
          <p:cNvPr id="10" name="TextBox 9">
            <a:extLst>
              <a:ext uri="{FF2B5EF4-FFF2-40B4-BE49-F238E27FC236}">
                <a16:creationId xmlns:a16="http://schemas.microsoft.com/office/drawing/2014/main" id="{734F1C64-88B4-4CE8-8D32-EB79F1C55C94}"/>
              </a:ext>
            </a:extLst>
          </p:cNvPr>
          <p:cNvSpPr txBox="1"/>
          <p:nvPr/>
        </p:nvSpPr>
        <p:spPr>
          <a:xfrm>
            <a:off x="457194" y="2397540"/>
            <a:ext cx="8229593" cy="1315938"/>
          </a:xfrm>
          <a:prstGeom prst="rect">
            <a:avLst/>
          </a:prstGeom>
          <a:noFill/>
        </p:spPr>
        <p:txBody>
          <a:bodyPr wrap="square">
            <a:spAutoFit/>
          </a:bodyPr>
          <a:lstStyle/>
          <a:p>
            <a:pPr lvl="0" algn="l" rtl="0">
              <a:lnSpc>
                <a:spcPct val="115000"/>
              </a:lnSpc>
              <a:spcBef>
                <a:spcPts val="0"/>
              </a:spcBef>
              <a:spcAft>
                <a:spcPts val="0"/>
              </a:spcAft>
            </a:pPr>
            <a:r>
              <a:rPr lang="en" b="1" dirty="0">
                <a:latin typeface="Source Sans Pro Light"/>
                <a:ea typeface="Source Sans Pro Light"/>
                <a:cs typeface="Source Sans Pro Light"/>
                <a:sym typeface="Source Sans Pro Light"/>
              </a:rPr>
              <a:t>Demographics requested</a:t>
            </a:r>
          </a:p>
          <a:p>
            <a:pPr marL="285750" lvl="0" indent="-285750" algn="l" rtl="0">
              <a:lnSpc>
                <a:spcPct val="115000"/>
              </a:lnSpc>
              <a:spcBef>
                <a:spcPts val="0"/>
              </a:spcBef>
              <a:spcAft>
                <a:spcPts val="0"/>
              </a:spcAft>
              <a:buFontTx/>
              <a:buChar char="-"/>
            </a:pPr>
            <a:r>
              <a:rPr lang="en" dirty="0">
                <a:latin typeface="Source Sans Pro Light"/>
                <a:ea typeface="Source Sans Pro Light"/>
                <a:cs typeface="Source Sans Pro Light"/>
                <a:sym typeface="Source Sans Pro Light"/>
              </a:rPr>
              <a:t>Participants recruited represented a diverse sample of Veterans composed of varying ages, races, genders, geographical locations, education levels, and cognitive abilities.</a:t>
            </a:r>
          </a:p>
          <a:p>
            <a:pPr marL="285750" lvl="0" indent="-285750" algn="l" rtl="0">
              <a:lnSpc>
                <a:spcPct val="115000"/>
              </a:lnSpc>
              <a:spcBef>
                <a:spcPts val="0"/>
              </a:spcBef>
              <a:spcAft>
                <a:spcPts val="0"/>
              </a:spcAft>
              <a:buFontTx/>
              <a:buChar char="-"/>
            </a:pPr>
            <a:r>
              <a:rPr lang="en" dirty="0">
                <a:latin typeface="Source Sans Pro Light"/>
                <a:ea typeface="Source Sans Pro Light"/>
                <a:cs typeface="Source Sans Pro Light"/>
                <a:sym typeface="Source Sans Pro Light"/>
              </a:rPr>
              <a:t>Optimal workshop does not currently support assistive screen readers, so participants that utilize assistive tech were not recruited in this test. </a:t>
            </a:r>
          </a:p>
        </p:txBody>
      </p:sp>
    </p:spTree>
    <p:extLst>
      <p:ext uri="{BB962C8B-B14F-4D97-AF65-F5344CB8AC3E}">
        <p14:creationId xmlns:p14="http://schemas.microsoft.com/office/powerpoint/2010/main" val="3599171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2"/>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37" name="Google Shape;237;p32"/>
          <p:cNvSpPr txBox="1">
            <a:spLocks noGrp="1"/>
          </p:cNvSpPr>
          <p:nvPr>
            <p:ph type="title"/>
          </p:nvPr>
        </p:nvSpPr>
        <p:spPr>
          <a:xfrm>
            <a:off x="457194" y="22860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Topics and structure tested</a:t>
            </a:r>
            <a:endParaRPr sz="2400" b="1" dirty="0"/>
          </a:p>
        </p:txBody>
      </p:sp>
      <p:sp>
        <p:nvSpPr>
          <p:cNvPr id="10" name="TextBox 9">
            <a:extLst>
              <a:ext uri="{FF2B5EF4-FFF2-40B4-BE49-F238E27FC236}">
                <a16:creationId xmlns:a16="http://schemas.microsoft.com/office/drawing/2014/main" id="{734F1C64-88B4-4CE8-8D32-EB79F1C55C94}"/>
              </a:ext>
            </a:extLst>
          </p:cNvPr>
          <p:cNvSpPr txBox="1"/>
          <p:nvPr/>
        </p:nvSpPr>
        <p:spPr>
          <a:xfrm>
            <a:off x="457194" y="686061"/>
            <a:ext cx="8529137" cy="266804"/>
          </a:xfrm>
          <a:prstGeom prst="rect">
            <a:avLst/>
          </a:prstGeom>
          <a:noFill/>
        </p:spPr>
        <p:txBody>
          <a:bodyPr wrap="square">
            <a:spAutoFit/>
          </a:bodyPr>
          <a:lstStyle/>
          <a:p>
            <a:pPr lvl="0" rtl="0">
              <a:lnSpc>
                <a:spcPct val="115000"/>
              </a:lnSpc>
              <a:spcBef>
                <a:spcPts val="0"/>
              </a:spcBef>
              <a:spcAft>
                <a:spcPts val="0"/>
              </a:spcAft>
            </a:pPr>
            <a:r>
              <a:rPr lang="en" sz="1050" dirty="0">
                <a:latin typeface="Source Sans Pro Light"/>
                <a:ea typeface="Source Sans Pro Light"/>
                <a:cs typeface="Source Sans Pro Light"/>
                <a:sym typeface="Source Sans Pro Light"/>
              </a:rPr>
              <a:t>Tasks were chosen to represent a mix of key content located within various sections of the experience.  The structure presented focused on core features. </a:t>
            </a:r>
          </a:p>
        </p:txBody>
      </p:sp>
      <p:graphicFrame>
        <p:nvGraphicFramePr>
          <p:cNvPr id="7" name="Table 4">
            <a:extLst>
              <a:ext uri="{FF2B5EF4-FFF2-40B4-BE49-F238E27FC236}">
                <a16:creationId xmlns:a16="http://schemas.microsoft.com/office/drawing/2014/main" id="{B70D813F-08FF-45B1-8B12-088938CAEB5E}"/>
              </a:ext>
            </a:extLst>
          </p:cNvPr>
          <p:cNvGraphicFramePr>
            <a:graphicFrameLocks noGrp="1"/>
          </p:cNvGraphicFramePr>
          <p:nvPr>
            <p:extLst>
              <p:ext uri="{D42A27DB-BD31-4B8C-83A1-F6EECF244321}">
                <p14:modId xmlns:p14="http://schemas.microsoft.com/office/powerpoint/2010/main" val="1900718274"/>
              </p:ext>
            </p:extLst>
          </p:nvPr>
        </p:nvGraphicFramePr>
        <p:xfrm>
          <a:off x="457194" y="1074074"/>
          <a:ext cx="5998784" cy="3768460"/>
        </p:xfrm>
        <a:graphic>
          <a:graphicData uri="http://schemas.openxmlformats.org/drawingml/2006/table">
            <a:tbl>
              <a:tblPr firstRow="1">
                <a:tableStyleId>{5202B0CA-FC54-4496-8BCA-5EF66A818D29}</a:tableStyleId>
              </a:tblPr>
              <a:tblGrid>
                <a:gridCol w="4627184">
                  <a:extLst>
                    <a:ext uri="{9D8B030D-6E8A-4147-A177-3AD203B41FA5}">
                      <a16:colId xmlns:a16="http://schemas.microsoft.com/office/drawing/2014/main" val="1531330792"/>
                    </a:ext>
                  </a:extLst>
                </a:gridCol>
                <a:gridCol w="1371600">
                  <a:extLst>
                    <a:ext uri="{9D8B030D-6E8A-4147-A177-3AD203B41FA5}">
                      <a16:colId xmlns:a16="http://schemas.microsoft.com/office/drawing/2014/main" val="2153490572"/>
                    </a:ext>
                  </a:extLst>
                </a:gridCol>
              </a:tblGrid>
              <a:tr h="180898">
                <a:tc>
                  <a:txBody>
                    <a:bodyPr/>
                    <a:lstStyle/>
                    <a:p>
                      <a:pPr marL="0" marR="0" lvl="0" indent="0" algn="l" rtl="0">
                        <a:lnSpc>
                          <a:spcPct val="100000"/>
                        </a:lnSpc>
                        <a:spcBef>
                          <a:spcPts val="0"/>
                        </a:spcBef>
                        <a:spcAft>
                          <a:spcPts val="0"/>
                        </a:spcAft>
                        <a:buClr>
                          <a:srgbClr val="000000"/>
                        </a:buClr>
                        <a:buSzPts val="1500"/>
                        <a:buFont typeface="Arial" panose="020B0604020202020204" pitchFamily="34" charset="0"/>
                        <a:buNone/>
                      </a:pPr>
                      <a:r>
                        <a:rPr lang="en-US" sz="1000" b="1" i="0" u="none" strike="noStrike" cap="none" dirty="0">
                          <a:solidFill>
                            <a:srgbClr val="FFFFFF"/>
                          </a:solidFill>
                          <a:latin typeface="Source Sans Pro Light" panose="020B0403030403020204" pitchFamily="34" charset="0"/>
                          <a:ea typeface="Source Sans Pro Light" panose="020B0403030403020204" pitchFamily="34" charset="0"/>
                          <a:cs typeface="Source Sans Pro Light"/>
                          <a:sym typeface="Source Sans Pro Light"/>
                        </a:rPr>
                        <a:t>Task</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SzPts val="1500"/>
                        <a:buFont typeface="Arial" panose="020B0604020202020204" pitchFamily="34" charset="0"/>
                        <a:buNone/>
                      </a:pPr>
                      <a:r>
                        <a:rPr lang="en-US" sz="1000" b="1" dirty="0">
                          <a:solidFill>
                            <a:srgbClr val="FFFFFF"/>
                          </a:solidFill>
                          <a:latin typeface="Source Sans Pro Light" panose="020B0403030403020204" pitchFamily="34" charset="0"/>
                          <a:ea typeface="Source Sans Pro Light" panose="020B0403030403020204" pitchFamily="34" charset="0"/>
                          <a:cs typeface="Source Sans Pro Light"/>
                          <a:sym typeface="Source Sans Pro Light"/>
                        </a:rPr>
                        <a:t>Target content</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647506118"/>
                  </a:ext>
                </a:extLst>
              </a:tr>
              <a:tr h="361851">
                <a:tc>
                  <a:txBody>
                    <a:bodyPr/>
                    <a:lstStyle/>
                    <a:p>
                      <a:pPr marL="0" marR="0" lvl="0" indent="0" algn="l" rtl="0">
                        <a:lnSpc>
                          <a:spcPct val="100000"/>
                        </a:lnSpc>
                        <a:spcBef>
                          <a:spcPts val="0"/>
                        </a:spcBef>
                        <a:spcAft>
                          <a:spcPts val="0"/>
                        </a:spcAft>
                        <a:buClr>
                          <a:srgbClr val="000000"/>
                        </a:buClr>
                        <a:buSzPts val="1500"/>
                        <a:buFont typeface="Arial" panose="020B0604020202020204" pitchFamily="34" charset="0"/>
                        <a:buNone/>
                      </a:pPr>
                      <a:r>
                        <a:rPr lang="en-US" sz="10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 You drove to see your VA primary care physician and want to get paid back for the cost of gas.</a:t>
                      </a:r>
                      <a:endParaRPr lang="en-US" sz="1000" b="0"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SzPts val="1500"/>
                        <a:buFont typeface="Arial" panose="020B0604020202020204" pitchFamily="34" charset="0"/>
                        <a:buNone/>
                      </a:pPr>
                      <a:r>
                        <a:rPr lang="en-US" sz="10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Travel pay</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3009657"/>
                  </a:ext>
                </a:extLst>
              </a:tr>
              <a:tr h="361851">
                <a:tc>
                  <a:txBody>
                    <a:bodyPr/>
                    <a:lstStyle/>
                    <a:p>
                      <a:pPr marL="0" marR="0" lvl="0" indent="0" algn="l" rtl="0">
                        <a:lnSpc>
                          <a:spcPct val="100000"/>
                        </a:lnSpc>
                        <a:spcBef>
                          <a:spcPts val="0"/>
                        </a:spcBef>
                        <a:spcAft>
                          <a:spcPts val="0"/>
                        </a:spcAft>
                        <a:buClr>
                          <a:srgbClr val="000000"/>
                        </a:buClr>
                        <a:buSzPts val="1500"/>
                        <a:buFont typeface="Arial" panose="020B0604020202020204" pitchFamily="34" charset="0"/>
                        <a:buNone/>
                      </a:pPr>
                      <a:r>
                        <a:rPr lang="en-US" sz="10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 You saw your primary care provider last month and want to review what was decided for next steps in your care.</a:t>
                      </a:r>
                      <a:endParaRPr lang="en-US" sz="1000" b="0"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SzPts val="1500"/>
                        <a:buFont typeface="Arial" panose="020B0604020202020204" pitchFamily="34" charset="0"/>
                        <a:buNone/>
                      </a:pPr>
                      <a:r>
                        <a:rPr lang="en-US" sz="10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After-visit summary</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3251291"/>
                  </a:ext>
                </a:extLst>
              </a:tr>
              <a:tr h="361851">
                <a:tc>
                  <a:txBody>
                    <a:bodyPr/>
                    <a:lstStyle/>
                    <a:p>
                      <a:pPr marL="0" marR="0" lvl="0" indent="0" algn="l" rtl="0">
                        <a:lnSpc>
                          <a:spcPct val="100000"/>
                        </a:lnSpc>
                        <a:spcBef>
                          <a:spcPts val="0"/>
                        </a:spcBef>
                        <a:spcAft>
                          <a:spcPts val="0"/>
                        </a:spcAft>
                        <a:buClr>
                          <a:srgbClr val="000000"/>
                        </a:buClr>
                        <a:buSzPts val="1500"/>
                        <a:buFont typeface="Arial" panose="020B0604020202020204" pitchFamily="34" charset="0"/>
                        <a:buNone/>
                      </a:pPr>
                      <a:r>
                        <a:rPr lang="en-US" sz="10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 You need to request a refill for a prescription you get from VA by mail.</a:t>
                      </a:r>
                      <a:endParaRPr lang="en-US" sz="1000" b="0"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SzPts val="1500"/>
                        <a:buFont typeface="Arial" panose="020B0604020202020204" pitchFamily="34" charset="0"/>
                        <a:buNone/>
                      </a:pPr>
                      <a:r>
                        <a:rPr lang="en-US" sz="10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Prescription refills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265275"/>
                  </a:ext>
                </a:extLst>
              </a:tr>
              <a:tr h="361851">
                <a:tc>
                  <a:txBody>
                    <a:bodyPr/>
                    <a:lstStyle/>
                    <a:p>
                      <a:pPr marL="0" marR="0" lvl="0" indent="0" algn="l" rtl="0">
                        <a:lnSpc>
                          <a:spcPct val="100000"/>
                        </a:lnSpc>
                        <a:spcBef>
                          <a:spcPts val="0"/>
                        </a:spcBef>
                        <a:spcAft>
                          <a:spcPts val="0"/>
                        </a:spcAft>
                        <a:buClr>
                          <a:srgbClr val="000000"/>
                        </a:buClr>
                        <a:buSzPts val="1500"/>
                        <a:buFont typeface="Arial" panose="020B0604020202020204" pitchFamily="34" charset="0"/>
                        <a:buNone/>
                      </a:pPr>
                      <a:r>
                        <a:rPr lang="en-US" sz="10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4. You want to know the name of the prescription that you stopped taking last summer for a skin condition.</a:t>
                      </a:r>
                      <a:endParaRPr lang="en-US" sz="1000" b="0"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SzPts val="1500"/>
                        <a:buFont typeface="Arial" panose="020B0604020202020204" pitchFamily="34" charset="0"/>
                        <a:buNone/>
                      </a:pPr>
                      <a:r>
                        <a:rPr lang="en-US" sz="10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Expired prescription</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4118028"/>
                  </a:ext>
                </a:extLst>
              </a:tr>
              <a:tr h="351535">
                <a:tc>
                  <a:txBody>
                    <a:bodyPr/>
                    <a:lstStyle/>
                    <a:p>
                      <a:pPr marL="0" marR="0" lvl="0" indent="0" algn="l" rtl="0">
                        <a:lnSpc>
                          <a:spcPct val="100000"/>
                        </a:lnSpc>
                        <a:spcBef>
                          <a:spcPts val="0"/>
                        </a:spcBef>
                        <a:spcAft>
                          <a:spcPts val="0"/>
                        </a:spcAft>
                        <a:buClr>
                          <a:srgbClr val="000000"/>
                        </a:buClr>
                        <a:buSzPts val="1500"/>
                        <a:buFont typeface="Arial" panose="020B0604020202020204" pitchFamily="34" charset="0"/>
                        <a:buNone/>
                      </a:pPr>
                      <a:r>
                        <a:rPr lang="en-US" sz="10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 You want to find the results of a recent MRI you had done.</a:t>
                      </a:r>
                      <a:endParaRPr lang="en-US" sz="1000" b="0"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SzPts val="1500"/>
                        <a:buFont typeface="Arial" panose="020B0604020202020204" pitchFamily="34" charset="0"/>
                        <a:buNone/>
                      </a:pPr>
                      <a:r>
                        <a:rPr lang="en-US" sz="10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Medical images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3424126"/>
                  </a:ext>
                </a:extLst>
              </a:tr>
              <a:tr h="351535">
                <a:tc>
                  <a:txBody>
                    <a:bodyPr/>
                    <a:lstStyle/>
                    <a:p>
                      <a:pPr marL="0" marR="0" lvl="0" indent="0" algn="l" rtl="0">
                        <a:lnSpc>
                          <a:spcPct val="100000"/>
                        </a:lnSpc>
                        <a:spcBef>
                          <a:spcPts val="0"/>
                        </a:spcBef>
                        <a:spcAft>
                          <a:spcPts val="0"/>
                        </a:spcAft>
                        <a:buClr>
                          <a:srgbClr val="000000"/>
                        </a:buClr>
                        <a:buSzPts val="1500"/>
                        <a:buFont typeface="Arial" panose="020B0604020202020204" pitchFamily="34" charset="0"/>
                        <a:buNone/>
                      </a:pPr>
                      <a:r>
                        <a:rPr lang="en-US" sz="10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6. You need to know when you had your last tetanus shot.</a:t>
                      </a:r>
                      <a:endParaRPr lang="en-US" sz="1000" b="0"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SzPts val="1500"/>
                        <a:buFont typeface="Arial" panose="020B0604020202020204" pitchFamily="34" charset="0"/>
                        <a:buNone/>
                      </a:pPr>
                      <a:r>
                        <a:rPr lang="en-US" sz="10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Vaccine history</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5228872"/>
                  </a:ext>
                </a:extLst>
              </a:tr>
              <a:tr h="361851">
                <a:tc>
                  <a:txBody>
                    <a:bodyPr/>
                    <a:lstStyle/>
                    <a:p>
                      <a:pPr marL="0" marR="0" lvl="0" indent="0" algn="l" rtl="0">
                        <a:lnSpc>
                          <a:spcPct val="100000"/>
                        </a:lnSpc>
                        <a:spcBef>
                          <a:spcPts val="0"/>
                        </a:spcBef>
                        <a:spcAft>
                          <a:spcPts val="0"/>
                        </a:spcAft>
                        <a:buClr>
                          <a:srgbClr val="000000"/>
                        </a:buClr>
                        <a:buSzPts val="1500"/>
                        <a:buFont typeface="Arial" panose="020B0604020202020204" pitchFamily="34" charset="0"/>
                        <a:buNone/>
                      </a:pPr>
                      <a:r>
                        <a:rPr lang="en-US" sz="10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7. You want to know what your blood pressure was the last time you had it taken at a VA medical facility.</a:t>
                      </a:r>
                      <a:endParaRPr lang="en-US" sz="1000" b="0"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SzPts val="1500"/>
                        <a:buFont typeface="Arial" panose="020B0604020202020204" pitchFamily="34" charset="0"/>
                        <a:buNone/>
                      </a:pPr>
                      <a:r>
                        <a:rPr lang="en-US" sz="10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Recent vitals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9424206"/>
                  </a:ext>
                </a:extLst>
              </a:tr>
              <a:tr h="361851">
                <a:tc>
                  <a:txBody>
                    <a:bodyPr/>
                    <a:lstStyle/>
                    <a:p>
                      <a:pPr marL="0" marR="0" lvl="0" indent="0" algn="l" rtl="0">
                        <a:lnSpc>
                          <a:spcPct val="100000"/>
                        </a:lnSpc>
                        <a:spcBef>
                          <a:spcPts val="0"/>
                        </a:spcBef>
                        <a:spcAft>
                          <a:spcPts val="0"/>
                        </a:spcAft>
                        <a:buClr>
                          <a:srgbClr val="000000"/>
                        </a:buClr>
                        <a:buSzPts val="1500"/>
                        <a:buFont typeface="Arial" panose="020B0604020202020204" pitchFamily="34" charset="0"/>
                        <a:buNone/>
                      </a:pPr>
                      <a:r>
                        <a:rPr lang="en-US" sz="10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8. You want to get a copy of your VA health records for your personal files.</a:t>
                      </a:r>
                      <a:endParaRPr lang="en-US" sz="1000" b="0"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SzPts val="1500"/>
                        <a:buFont typeface="Arial" panose="020B0604020202020204" pitchFamily="34" charset="0"/>
                        <a:buNone/>
                      </a:pPr>
                      <a:r>
                        <a:rPr lang="en-US" sz="10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Medical records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810977"/>
                  </a:ext>
                </a:extLst>
              </a:tr>
              <a:tr h="351535">
                <a:tc>
                  <a:txBody>
                    <a:bodyPr/>
                    <a:lstStyle/>
                    <a:p>
                      <a:pPr marL="0" marR="0" lvl="0" indent="0" algn="l" rtl="0">
                        <a:lnSpc>
                          <a:spcPct val="100000"/>
                        </a:lnSpc>
                        <a:spcBef>
                          <a:spcPts val="0"/>
                        </a:spcBef>
                        <a:spcAft>
                          <a:spcPts val="0"/>
                        </a:spcAft>
                        <a:buClr>
                          <a:srgbClr val="000000"/>
                        </a:buClr>
                        <a:buSzPts val="1500"/>
                        <a:buFont typeface="Arial" panose="020B0604020202020204" pitchFamily="34" charset="0"/>
                        <a:buNone/>
                      </a:pPr>
                      <a:r>
                        <a:rPr lang="en-US" sz="10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9. You need to order new batteries for your hearing aid.</a:t>
                      </a:r>
                      <a:endParaRPr lang="en-US" sz="1000" b="0"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SzPts val="1500"/>
                        <a:buFont typeface="Arial" panose="020B0604020202020204" pitchFamily="34" charset="0"/>
                        <a:buNone/>
                      </a:pPr>
                      <a:r>
                        <a:rPr lang="en-US" sz="10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Hearing aid batteries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7323606"/>
                  </a:ext>
                </a:extLst>
              </a:tr>
              <a:tr h="361851">
                <a:tc>
                  <a:txBody>
                    <a:bodyPr/>
                    <a:lstStyle/>
                    <a:p>
                      <a:pPr marL="0" marR="0" lvl="0" indent="0" algn="l" rtl="0">
                        <a:lnSpc>
                          <a:spcPct val="100000"/>
                        </a:lnSpc>
                        <a:spcBef>
                          <a:spcPts val="0"/>
                        </a:spcBef>
                        <a:spcAft>
                          <a:spcPts val="0"/>
                        </a:spcAft>
                        <a:buClr>
                          <a:srgbClr val="000000"/>
                        </a:buClr>
                        <a:buSzPts val="1500"/>
                        <a:buFont typeface="Arial" panose="020B0604020202020204" pitchFamily="34" charset="0"/>
                        <a:buNone/>
                      </a:pPr>
                      <a:r>
                        <a:rPr lang="en-US" sz="10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10. You recently lost your ID card for your Veteran health care and need to get a new one.</a:t>
                      </a:r>
                      <a:endParaRPr lang="en-US" sz="10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SzPts val="1500"/>
                        <a:buFont typeface="Arial" panose="020B0604020202020204" pitchFamily="34" charset="0"/>
                        <a:buNone/>
                      </a:pPr>
                      <a:r>
                        <a:rPr lang="en-US" sz="10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Veteran ID card</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0565758"/>
                  </a:ext>
                </a:extLst>
              </a:tr>
            </a:tbl>
          </a:graphicData>
        </a:graphic>
      </p:graphicFrame>
      <p:graphicFrame>
        <p:nvGraphicFramePr>
          <p:cNvPr id="8" name="Table 2">
            <a:extLst>
              <a:ext uri="{FF2B5EF4-FFF2-40B4-BE49-F238E27FC236}">
                <a16:creationId xmlns:a16="http://schemas.microsoft.com/office/drawing/2014/main" id="{13E91F15-847C-4ED6-BC22-B11D051C6988}"/>
              </a:ext>
            </a:extLst>
          </p:cNvPr>
          <p:cNvGraphicFramePr>
            <a:graphicFrameLocks noGrp="1"/>
          </p:cNvGraphicFramePr>
          <p:nvPr>
            <p:extLst>
              <p:ext uri="{D42A27DB-BD31-4B8C-83A1-F6EECF244321}">
                <p14:modId xmlns:p14="http://schemas.microsoft.com/office/powerpoint/2010/main" val="447795034"/>
              </p:ext>
            </p:extLst>
          </p:nvPr>
        </p:nvGraphicFramePr>
        <p:xfrm>
          <a:off x="6637284" y="1074074"/>
          <a:ext cx="2211064" cy="3125532"/>
        </p:xfrm>
        <a:graphic>
          <a:graphicData uri="http://schemas.openxmlformats.org/drawingml/2006/table">
            <a:tbl>
              <a:tblPr firstRow="1" bandRow="1">
                <a:tableStyleId>{2D5ABB26-0587-4C30-8999-92F81FD0307C}</a:tableStyleId>
              </a:tblPr>
              <a:tblGrid>
                <a:gridCol w="297361">
                  <a:extLst>
                    <a:ext uri="{9D8B030D-6E8A-4147-A177-3AD203B41FA5}">
                      <a16:colId xmlns:a16="http://schemas.microsoft.com/office/drawing/2014/main" val="1822651329"/>
                    </a:ext>
                  </a:extLst>
                </a:gridCol>
                <a:gridCol w="1913703">
                  <a:extLst>
                    <a:ext uri="{9D8B030D-6E8A-4147-A177-3AD203B41FA5}">
                      <a16:colId xmlns:a16="http://schemas.microsoft.com/office/drawing/2014/main" val="3163321690"/>
                    </a:ext>
                  </a:extLst>
                </a:gridCol>
              </a:tblGrid>
              <a:tr h="188334">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solidFill>
                            <a:srgbClr val="FFFFFF"/>
                          </a:solidFill>
                          <a:latin typeface="Source Sans Pro Light" panose="020B0403030403020204" pitchFamily="34" charset="0"/>
                          <a:ea typeface="Source Sans Pro Light" panose="020B0403030403020204" pitchFamily="34" charset="0"/>
                          <a:cs typeface="Source Sans Pro Light"/>
                          <a:sym typeface="Source Sans Pro Light"/>
                        </a:rPr>
                        <a:t>Information architecture – top level</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n-US"/>
                    </a:p>
                  </a:txBody>
                  <a:tcPr/>
                </a:tc>
                <a:extLst>
                  <a:ext uri="{0D108BD9-81ED-4DB2-BD59-A6C34878D82A}">
                    <a16:rowId xmlns:a16="http://schemas.microsoft.com/office/drawing/2014/main" val="1707305772"/>
                  </a:ext>
                </a:extLst>
              </a:tr>
              <a:tr h="267018">
                <a:tc gridSpan="2">
                  <a:txBody>
                    <a:bodyPr/>
                    <a:lstStyle/>
                    <a:p>
                      <a:r>
                        <a:rPr lang="en-US" sz="1000" dirty="0">
                          <a:solidFill>
                            <a:schemeClr val="accent5"/>
                          </a:solidFill>
                          <a:latin typeface="Source Sans Pro Light" panose="020B0403030403020204" pitchFamily="34" charset="0"/>
                          <a:ea typeface="Source Sans Pro Light" panose="020B0403030403020204" pitchFamily="34" charset="0"/>
                        </a:rPr>
                        <a:t>My Health</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sz="1100" dirty="0">
                        <a:solidFill>
                          <a:schemeClr val="accent5"/>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39553182"/>
                  </a:ext>
                </a:extLst>
              </a:tr>
              <a:tr h="267018">
                <a:tc>
                  <a:txBody>
                    <a:bodyPr/>
                    <a:lstStyle/>
                    <a:p>
                      <a:endParaRPr lang="en-US" sz="900" dirty="0">
                        <a:solidFill>
                          <a:schemeClr val="accent5"/>
                        </a:solidFill>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dirty="0">
                          <a:solidFill>
                            <a:schemeClr val="accent5"/>
                          </a:solidFill>
                          <a:latin typeface="Source Sans Pro Light" panose="020B0403030403020204" pitchFamily="34" charset="0"/>
                          <a:ea typeface="Source Sans Pro Light" panose="020B0403030403020204" pitchFamily="34" charset="0"/>
                        </a:rPr>
                        <a:t>Appointments</a:t>
                      </a:r>
                    </a:p>
                  </a:txBody>
                  <a:tcPr marT="0" marB="0" anchor="ctr">
                    <a:lnL w="12700" cap="flat" cmpd="sng" algn="ctr">
                      <a:no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170150119"/>
                  </a:ext>
                </a:extLst>
              </a:tr>
              <a:tr h="267018">
                <a:tc>
                  <a:txBody>
                    <a:bodyPr/>
                    <a:lstStyle/>
                    <a:p>
                      <a:endParaRPr lang="en-US" sz="900" dirty="0">
                        <a:solidFill>
                          <a:schemeClr val="accent5"/>
                        </a:solidFill>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dirty="0">
                          <a:solidFill>
                            <a:schemeClr val="accent5"/>
                          </a:solidFill>
                          <a:latin typeface="Source Sans Pro Light" panose="020B0403030403020204" pitchFamily="34" charset="0"/>
                          <a:ea typeface="Source Sans Pro Light" panose="020B0403030403020204" pitchFamily="34" charset="0"/>
                        </a:rPr>
                        <a:t>Messages</a:t>
                      </a:r>
                    </a:p>
                  </a:txBody>
                  <a:tcPr marT="0" marB="0" anchor="ctr">
                    <a:lnL w="12700" cap="flat" cmpd="sng" algn="ctr">
                      <a:no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42678535"/>
                  </a:ext>
                </a:extLst>
              </a:tr>
              <a:tr h="267018">
                <a:tc>
                  <a:txBody>
                    <a:bodyPr/>
                    <a:lstStyle/>
                    <a:p>
                      <a:endParaRPr lang="en-US" sz="900" dirty="0">
                        <a:solidFill>
                          <a:schemeClr val="accent5"/>
                        </a:solidFill>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dirty="0">
                          <a:solidFill>
                            <a:schemeClr val="accent5"/>
                          </a:solidFill>
                          <a:latin typeface="Source Sans Pro Light" panose="020B0403030403020204" pitchFamily="34" charset="0"/>
                          <a:ea typeface="Source Sans Pro Light" panose="020B0403030403020204" pitchFamily="34" charset="0"/>
                        </a:rPr>
                        <a:t>Medications</a:t>
                      </a:r>
                    </a:p>
                  </a:txBody>
                  <a:tcPr marT="0" marB="0" anchor="ctr">
                    <a:lnL w="12700" cap="flat" cmpd="sng" algn="ctr">
                      <a:no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107760645"/>
                  </a:ext>
                </a:extLst>
              </a:tr>
              <a:tr h="267018">
                <a:tc>
                  <a:txBody>
                    <a:bodyPr/>
                    <a:lstStyle/>
                    <a:p>
                      <a:endParaRPr lang="en-US" sz="900" dirty="0">
                        <a:solidFill>
                          <a:schemeClr val="accent5"/>
                        </a:solidFill>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dirty="0">
                          <a:solidFill>
                            <a:schemeClr val="accent5"/>
                          </a:solidFill>
                          <a:latin typeface="Source Sans Pro Light" panose="020B0403030403020204" pitchFamily="34" charset="0"/>
                          <a:ea typeface="Source Sans Pro Light" panose="020B0403030403020204" pitchFamily="34" charset="0"/>
                        </a:rPr>
                        <a:t>Test results</a:t>
                      </a:r>
                    </a:p>
                  </a:txBody>
                  <a:tcPr marT="0" marB="0" anchor="ctr">
                    <a:lnL w="12700" cap="flat" cmpd="sng" algn="ctr">
                      <a:no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173697840"/>
                  </a:ext>
                </a:extLst>
              </a:tr>
              <a:tr h="267018">
                <a:tc>
                  <a:txBody>
                    <a:bodyPr/>
                    <a:lstStyle/>
                    <a:p>
                      <a:endParaRPr lang="en-US" sz="900" dirty="0">
                        <a:solidFill>
                          <a:schemeClr val="accent5"/>
                        </a:solidFill>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dirty="0">
                          <a:solidFill>
                            <a:schemeClr val="accent5"/>
                          </a:solidFill>
                          <a:latin typeface="Source Sans Pro Light" panose="020B0403030403020204" pitchFamily="34" charset="0"/>
                          <a:ea typeface="Source Sans Pro Light" panose="020B0403030403020204" pitchFamily="34" charset="0"/>
                        </a:rPr>
                        <a:t>Copay bills</a:t>
                      </a:r>
                    </a:p>
                  </a:txBody>
                  <a:tcPr marT="0" marB="0" anchor="ctr">
                    <a:lnL w="12700" cap="flat" cmpd="sng" algn="ctr">
                      <a:no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886593213"/>
                  </a:ext>
                </a:extLst>
              </a:tr>
              <a:tr h="267018">
                <a:tc>
                  <a:txBody>
                    <a:bodyPr/>
                    <a:lstStyle/>
                    <a:p>
                      <a:endParaRPr lang="en-US" sz="900" dirty="0">
                        <a:solidFill>
                          <a:schemeClr val="accent5"/>
                        </a:solidFill>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dirty="0">
                          <a:solidFill>
                            <a:schemeClr val="accent5"/>
                          </a:solidFill>
                          <a:latin typeface="Source Sans Pro Light" panose="020B0403030403020204" pitchFamily="34" charset="0"/>
                          <a:ea typeface="Source Sans Pro Light" panose="020B0403030403020204" pitchFamily="34" charset="0"/>
                        </a:rPr>
                        <a:t>Medical equipment and supplies</a:t>
                      </a:r>
                    </a:p>
                  </a:txBody>
                  <a:tcPr marT="0" marB="0" anchor="ctr">
                    <a:lnL w="12700" cap="flat" cmpd="sng" algn="ctr">
                      <a:no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23705245"/>
                  </a:ext>
                </a:extLst>
              </a:tr>
              <a:tr h="267018">
                <a:tc>
                  <a:txBody>
                    <a:bodyPr/>
                    <a:lstStyle/>
                    <a:p>
                      <a:endParaRPr lang="en-US" sz="900" dirty="0">
                        <a:solidFill>
                          <a:schemeClr val="accent5"/>
                        </a:solidFill>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dirty="0">
                          <a:solidFill>
                            <a:schemeClr val="accent5"/>
                          </a:solidFill>
                          <a:latin typeface="Source Sans Pro Light" panose="020B0403030403020204" pitchFamily="34" charset="0"/>
                          <a:ea typeface="Source Sans Pro Light" panose="020B0403030403020204" pitchFamily="34" charset="0"/>
                        </a:rPr>
                        <a:t>Health history</a:t>
                      </a:r>
                    </a:p>
                  </a:txBody>
                  <a:tcPr marT="0" marB="0" anchor="ctr">
                    <a:lnL w="12700" cap="flat" cmpd="sng" algn="ctr">
                      <a:no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03205993"/>
                  </a:ext>
                </a:extLst>
              </a:tr>
              <a:tr h="267018">
                <a:tc>
                  <a:txBody>
                    <a:bodyPr/>
                    <a:lstStyle/>
                    <a:p>
                      <a:endParaRPr lang="en-US" sz="900" dirty="0">
                        <a:solidFill>
                          <a:schemeClr val="accent5"/>
                        </a:solidFill>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dirty="0">
                          <a:solidFill>
                            <a:schemeClr val="accent5"/>
                          </a:solidFill>
                          <a:latin typeface="Source Sans Pro Light" panose="020B0403030403020204" pitchFamily="34" charset="0"/>
                          <a:ea typeface="Source Sans Pro Light" panose="020B0403030403020204" pitchFamily="34" charset="0"/>
                        </a:rPr>
                        <a:t>Medical records</a:t>
                      </a:r>
                    </a:p>
                  </a:txBody>
                  <a:tcPr marT="0" marB="0" anchor="ctr">
                    <a:lnL w="12700" cap="flat" cmpd="sng" algn="ctr">
                      <a:no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3221664"/>
                  </a:ext>
                </a:extLst>
              </a:tr>
              <a:tr h="267018">
                <a:tc>
                  <a:txBody>
                    <a:bodyPr/>
                    <a:lstStyle/>
                    <a:p>
                      <a:endParaRPr lang="en-US" sz="900" dirty="0">
                        <a:solidFill>
                          <a:schemeClr val="accent5"/>
                        </a:solidFill>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dirty="0">
                          <a:solidFill>
                            <a:schemeClr val="accent5"/>
                          </a:solidFill>
                          <a:latin typeface="Source Sans Pro Light" panose="020B0403030403020204" pitchFamily="34" charset="0"/>
                          <a:ea typeface="Source Sans Pro Light" panose="020B0403030403020204" pitchFamily="34" charset="0"/>
                        </a:rPr>
                        <a:t>My health benefits</a:t>
                      </a:r>
                    </a:p>
                  </a:txBody>
                  <a:tcPr marT="0" marB="0" anchor="ctr">
                    <a:lnL w="12700" cap="flat" cmpd="sng" algn="ctr">
                      <a:no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248669365"/>
                  </a:ext>
                </a:extLst>
              </a:tr>
              <a:tr h="267018">
                <a:tc>
                  <a:txBody>
                    <a:bodyPr/>
                    <a:lstStyle/>
                    <a:p>
                      <a:endParaRPr lang="en-US" sz="900" dirty="0">
                        <a:solidFill>
                          <a:schemeClr val="accent5"/>
                        </a:solidFill>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accent5"/>
                          </a:solidFill>
                          <a:latin typeface="Source Sans Pro Light" panose="020B0403030403020204" pitchFamily="34" charset="0"/>
                          <a:ea typeface="Source Sans Pro Light" panose="020B0403030403020204" pitchFamily="34" charset="0"/>
                        </a:rPr>
                        <a:t>News and events</a:t>
                      </a:r>
                    </a:p>
                  </a:txBody>
                  <a:tcPr marT="0" marB="0" anchor="ctr">
                    <a:lnL w="12700" cap="flat" cmpd="sng" algn="ctr">
                      <a:no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371515150"/>
                  </a:ext>
                </a:extLst>
              </a:tr>
            </a:tbl>
          </a:graphicData>
        </a:graphic>
      </p:graphicFrame>
    </p:spTree>
    <p:extLst>
      <p:ext uri="{BB962C8B-B14F-4D97-AF65-F5344CB8AC3E}">
        <p14:creationId xmlns:p14="http://schemas.microsoft.com/office/powerpoint/2010/main" val="428387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CB67F8-0491-4F5C-AFF0-15DC6A371ED8}"/>
              </a:ext>
            </a:extLst>
          </p:cNvPr>
          <p:cNvPicPr>
            <a:picLocks noChangeAspect="1"/>
          </p:cNvPicPr>
          <p:nvPr/>
        </p:nvPicPr>
        <p:blipFill>
          <a:blip r:embed="rId2"/>
          <a:stretch>
            <a:fillRect/>
          </a:stretch>
        </p:blipFill>
        <p:spPr>
          <a:xfrm>
            <a:off x="729630" y="184150"/>
            <a:ext cx="2083420" cy="3207117"/>
          </a:xfrm>
          <a:prstGeom prst="rect">
            <a:avLst/>
          </a:prstGeom>
        </p:spPr>
      </p:pic>
      <p:pic>
        <p:nvPicPr>
          <p:cNvPr id="13" name="Picture 12">
            <a:extLst>
              <a:ext uri="{FF2B5EF4-FFF2-40B4-BE49-F238E27FC236}">
                <a16:creationId xmlns:a16="http://schemas.microsoft.com/office/drawing/2014/main" id="{CFBC23B9-F46F-4042-A9E9-0E4C74440E11}"/>
              </a:ext>
            </a:extLst>
          </p:cNvPr>
          <p:cNvPicPr>
            <a:picLocks noChangeAspect="1"/>
          </p:cNvPicPr>
          <p:nvPr/>
        </p:nvPicPr>
        <p:blipFill rotWithShape="1">
          <a:blip r:embed="rId3"/>
          <a:srcRect t="17339" b="28969"/>
          <a:stretch/>
        </p:blipFill>
        <p:spPr>
          <a:xfrm>
            <a:off x="665607" y="3391268"/>
            <a:ext cx="2147443" cy="1443870"/>
          </a:xfrm>
          <a:prstGeom prst="rect">
            <a:avLst/>
          </a:prstGeom>
        </p:spPr>
      </p:pic>
      <p:pic>
        <p:nvPicPr>
          <p:cNvPr id="15" name="Picture 14">
            <a:extLst>
              <a:ext uri="{FF2B5EF4-FFF2-40B4-BE49-F238E27FC236}">
                <a16:creationId xmlns:a16="http://schemas.microsoft.com/office/drawing/2014/main" id="{A23E40F0-D874-4417-8494-BAD07CB1D987}"/>
              </a:ext>
            </a:extLst>
          </p:cNvPr>
          <p:cNvPicPr>
            <a:picLocks noChangeAspect="1"/>
          </p:cNvPicPr>
          <p:nvPr/>
        </p:nvPicPr>
        <p:blipFill rotWithShape="1">
          <a:blip r:embed="rId4"/>
          <a:srcRect t="23209"/>
          <a:stretch/>
        </p:blipFill>
        <p:spPr>
          <a:xfrm>
            <a:off x="2938042" y="184150"/>
            <a:ext cx="2412370" cy="3269520"/>
          </a:xfrm>
          <a:prstGeom prst="rect">
            <a:avLst/>
          </a:prstGeom>
        </p:spPr>
      </p:pic>
      <p:pic>
        <p:nvPicPr>
          <p:cNvPr id="17" name="Picture 16">
            <a:extLst>
              <a:ext uri="{FF2B5EF4-FFF2-40B4-BE49-F238E27FC236}">
                <a16:creationId xmlns:a16="http://schemas.microsoft.com/office/drawing/2014/main" id="{80D38629-DEE3-453D-ADFC-564E31A54C1B}"/>
              </a:ext>
            </a:extLst>
          </p:cNvPr>
          <p:cNvPicPr>
            <a:picLocks noChangeAspect="1"/>
          </p:cNvPicPr>
          <p:nvPr/>
        </p:nvPicPr>
        <p:blipFill>
          <a:blip r:embed="rId5"/>
          <a:stretch>
            <a:fillRect/>
          </a:stretch>
        </p:blipFill>
        <p:spPr>
          <a:xfrm>
            <a:off x="5682394" y="184150"/>
            <a:ext cx="2208079" cy="1959980"/>
          </a:xfrm>
          <a:prstGeom prst="rect">
            <a:avLst/>
          </a:prstGeom>
        </p:spPr>
      </p:pic>
    </p:spTree>
    <p:extLst>
      <p:ext uri="{BB962C8B-B14F-4D97-AF65-F5344CB8AC3E}">
        <p14:creationId xmlns:p14="http://schemas.microsoft.com/office/powerpoint/2010/main" val="2320704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2"/>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37" name="Google Shape;237;p32"/>
          <p:cNvSpPr txBox="1">
            <a:spLocks noGrp="1"/>
          </p:cNvSpPr>
          <p:nvPr>
            <p:ph type="title"/>
          </p:nvPr>
        </p:nvSpPr>
        <p:spPr>
          <a:xfrm>
            <a:off x="457194" y="228600"/>
            <a:ext cx="7543800" cy="498884"/>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Common metrics and data points in tree tests</a:t>
            </a:r>
            <a:endParaRPr sz="2400" b="1" dirty="0"/>
          </a:p>
        </p:txBody>
      </p:sp>
      <p:sp>
        <p:nvSpPr>
          <p:cNvPr id="239" name="Google Shape;239;p32"/>
          <p:cNvSpPr txBox="1"/>
          <p:nvPr/>
        </p:nvSpPr>
        <p:spPr>
          <a:xfrm>
            <a:off x="457200" y="727484"/>
            <a:ext cx="8229600" cy="3966436"/>
          </a:xfrm>
          <a:prstGeom prst="rect">
            <a:avLst/>
          </a:prstGeom>
          <a:noFill/>
          <a:ln>
            <a:noFill/>
          </a:ln>
        </p:spPr>
        <p:txBody>
          <a:bodyPr spcFirstLastPara="1" wrap="square" lIns="0" tIns="68575" rIns="68575" bIns="68575" anchor="t" anchorCtr="0">
            <a:noAutofit/>
          </a:bodyPr>
          <a:lstStyle/>
          <a:p>
            <a:pPr>
              <a:lnSpc>
                <a:spcPct val="120000"/>
              </a:lnSpc>
            </a:pPr>
            <a:r>
              <a:rPr lang="en-US" b="1" dirty="0">
                <a:solidFill>
                  <a:schemeClr val="accent2"/>
                </a:solidFill>
                <a:latin typeface="Source Sans Pro Light" panose="020B0403030403020204" pitchFamily="34" charset="0"/>
                <a:ea typeface="Source Sans Pro Light" panose="020B0403030403020204" pitchFamily="34" charset="0"/>
                <a:cs typeface="+mn-cs"/>
              </a:rPr>
              <a:t>First click/click paths</a:t>
            </a:r>
          </a:p>
          <a:p>
            <a:pPr marL="342900" indent="-342900">
              <a:lnSpc>
                <a:spcPct val="120000"/>
              </a:lnSpc>
              <a:buFontTx/>
              <a:buChar char="-"/>
            </a:pPr>
            <a:r>
              <a:rPr lang="en-US" sz="1100" dirty="0">
                <a:solidFill>
                  <a:schemeClr val="accent2"/>
                </a:solidFill>
                <a:latin typeface="Source Sans Pro Light" panose="020B0403030403020204" pitchFamily="34" charset="0"/>
                <a:ea typeface="Source Sans Pro Light" panose="020B0403030403020204" pitchFamily="34" charset="0"/>
                <a:cs typeface="+mn-cs"/>
              </a:rPr>
              <a:t>The first clicks a participant makes generally indicates where they expected to find the information</a:t>
            </a:r>
          </a:p>
          <a:p>
            <a:pPr marL="342900" indent="-342900">
              <a:lnSpc>
                <a:spcPct val="120000"/>
              </a:lnSpc>
              <a:buFontTx/>
              <a:buChar char="-"/>
            </a:pPr>
            <a:r>
              <a:rPr lang="en-US" sz="1100" dirty="0">
                <a:solidFill>
                  <a:schemeClr val="accent2"/>
                </a:solidFill>
                <a:latin typeface="Source Sans Pro Light" panose="020B0403030403020204" pitchFamily="34" charset="0"/>
                <a:ea typeface="Source Sans Pro Light" panose="020B0403030403020204" pitchFamily="34" charset="0"/>
                <a:cs typeface="+mn-cs"/>
              </a:rPr>
              <a:t>Deeper click paths can show you where participants believe information should be, and where they are getting hung up</a:t>
            </a:r>
          </a:p>
          <a:p>
            <a:pPr marL="0" indent="0">
              <a:lnSpc>
                <a:spcPct val="120000"/>
              </a:lnSpc>
              <a:buNone/>
            </a:pPr>
            <a:endParaRPr lang="en-US" b="1" dirty="0">
              <a:solidFill>
                <a:schemeClr val="accent2"/>
              </a:solidFill>
              <a:latin typeface="Source Sans Pro Light" panose="020B0403030403020204" pitchFamily="34" charset="0"/>
              <a:ea typeface="Source Sans Pro Light" panose="020B0403030403020204" pitchFamily="34" charset="0"/>
              <a:cs typeface="+mn-cs"/>
            </a:endParaRPr>
          </a:p>
          <a:p>
            <a:pPr marL="0" indent="0">
              <a:lnSpc>
                <a:spcPct val="120000"/>
              </a:lnSpc>
              <a:buNone/>
            </a:pPr>
            <a:r>
              <a:rPr lang="en-US" b="1" dirty="0">
                <a:solidFill>
                  <a:schemeClr val="accent2"/>
                </a:solidFill>
                <a:latin typeface="Source Sans Pro Light" panose="020B0403030403020204" pitchFamily="34" charset="0"/>
                <a:ea typeface="Source Sans Pro Light" panose="020B0403030403020204" pitchFamily="34" charset="0"/>
                <a:cs typeface="+mn-cs"/>
              </a:rPr>
              <a:t>Success rates  and Directness</a:t>
            </a:r>
          </a:p>
          <a:p>
            <a:pPr marL="342900" indent="-342900">
              <a:lnSpc>
                <a:spcPct val="120000"/>
              </a:lnSpc>
              <a:buFontTx/>
              <a:buChar char="-"/>
            </a:pPr>
            <a:r>
              <a:rPr lang="en-US" sz="1100" dirty="0">
                <a:solidFill>
                  <a:schemeClr val="accent2"/>
                </a:solidFill>
                <a:latin typeface="Source Sans Pro Light" panose="020B0403030403020204" pitchFamily="34" charset="0"/>
                <a:ea typeface="Source Sans Pro Light" panose="020B0403030403020204" pitchFamily="34" charset="0"/>
                <a:cs typeface="+mn-cs"/>
              </a:rPr>
              <a:t>Success rate =  The percent of participants that selected the correct answer, regardless of how they got there.  </a:t>
            </a:r>
          </a:p>
          <a:p>
            <a:pPr marL="342900" indent="-342900">
              <a:lnSpc>
                <a:spcPct val="120000"/>
              </a:lnSpc>
              <a:buFontTx/>
              <a:buChar char="-"/>
            </a:pPr>
            <a:r>
              <a:rPr lang="en-US" sz="1100" dirty="0">
                <a:solidFill>
                  <a:schemeClr val="accent2"/>
                </a:solidFill>
                <a:latin typeface="Source Sans Pro Light" panose="020B0403030403020204" pitchFamily="34" charset="0"/>
                <a:ea typeface="Source Sans Pro Light" panose="020B0403030403020204" pitchFamily="34" charset="0"/>
                <a:cs typeface="+mn-cs"/>
              </a:rPr>
              <a:t>Directness =  The percent of participants that went directly to an answer without backtracking, regardless if the answer was right or wrong</a:t>
            </a:r>
          </a:p>
          <a:p>
            <a:pPr>
              <a:lnSpc>
                <a:spcPct val="120000"/>
              </a:lnSpc>
            </a:pPr>
            <a:r>
              <a:rPr lang="en-US" sz="1100" dirty="0">
                <a:solidFill>
                  <a:schemeClr val="accent2"/>
                </a:solidFill>
                <a:latin typeface="Source Sans Pro Light" panose="020B0403030403020204" pitchFamily="34" charset="0"/>
                <a:ea typeface="Source Sans Pro Light" panose="020B0403030403020204" pitchFamily="34" charset="0"/>
                <a:cs typeface="+mn-cs"/>
              </a:rPr>
              <a:t>These 2 metrics are most often looked at together when analyzing a tree test</a:t>
            </a:r>
          </a:p>
          <a:p>
            <a:pPr marL="342900" indent="-342900">
              <a:lnSpc>
                <a:spcPct val="120000"/>
              </a:lnSpc>
              <a:buFontTx/>
              <a:buChar char="-"/>
            </a:pPr>
            <a:r>
              <a:rPr lang="en-US" sz="1100" dirty="0">
                <a:solidFill>
                  <a:schemeClr val="accent2"/>
                </a:solidFill>
                <a:latin typeface="Source Sans Pro Light" panose="020B0403030403020204" pitchFamily="34" charset="0"/>
                <a:ea typeface="Source Sans Pro Light" panose="020B0403030403020204" pitchFamily="34" charset="0"/>
                <a:cs typeface="+mn-cs"/>
              </a:rPr>
              <a:t>High success with low directness indicates that participants bounced around to find the answer, the path or the answer wasn’t clear</a:t>
            </a:r>
          </a:p>
          <a:p>
            <a:pPr marL="342900" indent="-342900">
              <a:lnSpc>
                <a:spcPct val="120000"/>
              </a:lnSpc>
              <a:buFontTx/>
              <a:buChar char="-"/>
            </a:pPr>
            <a:r>
              <a:rPr lang="en-US" sz="1100" dirty="0">
                <a:solidFill>
                  <a:schemeClr val="accent2"/>
                </a:solidFill>
                <a:latin typeface="Source Sans Pro Light" panose="020B0403030403020204" pitchFamily="34" charset="0"/>
                <a:ea typeface="Source Sans Pro Light" panose="020B0403030403020204" pitchFamily="34" charset="0"/>
                <a:cs typeface="+mn-cs"/>
              </a:rPr>
              <a:t>Low success and high directness indicates that participants went directly to the wrong answer, they had high confidence in incorrect selections</a:t>
            </a:r>
          </a:p>
          <a:p>
            <a:pPr marL="0" indent="0">
              <a:lnSpc>
                <a:spcPct val="120000"/>
              </a:lnSpc>
              <a:buNone/>
            </a:pPr>
            <a:endParaRPr lang="en-US" sz="1100" dirty="0">
              <a:solidFill>
                <a:schemeClr val="accent2"/>
              </a:solidFill>
              <a:latin typeface="Source Sans Pro Light" panose="020B0403030403020204" pitchFamily="34" charset="0"/>
              <a:ea typeface="Source Sans Pro Light" panose="020B0403030403020204" pitchFamily="34" charset="0"/>
              <a:cs typeface="+mn-cs"/>
            </a:endParaRPr>
          </a:p>
          <a:p>
            <a:pPr>
              <a:lnSpc>
                <a:spcPct val="120000"/>
              </a:lnSpc>
            </a:pPr>
            <a:r>
              <a:rPr lang="en-US" sz="1100" dirty="0">
                <a:solidFill>
                  <a:schemeClr val="accent2"/>
                </a:solidFill>
                <a:latin typeface="Source Sans Pro Light" panose="020B0403030403020204" pitchFamily="34" charset="0"/>
                <a:ea typeface="Source Sans Pro Light" panose="020B0403030403020204" pitchFamily="34" charset="0"/>
                <a:cs typeface="+mn-cs"/>
              </a:rPr>
              <a:t>Other metrics used in tree testing - i.e. time taken per task, skip rate, </a:t>
            </a:r>
            <a:r>
              <a:rPr lang="en-US" sz="1100" dirty="0" err="1">
                <a:solidFill>
                  <a:schemeClr val="accent2"/>
                </a:solidFill>
                <a:latin typeface="Source Sans Pro Light" panose="020B0403030403020204" pitchFamily="34" charset="0"/>
                <a:ea typeface="Source Sans Pro Light" panose="020B0403030403020204" pitchFamily="34" charset="0"/>
                <a:cs typeface="+mn-cs"/>
              </a:rPr>
              <a:t>etc</a:t>
            </a:r>
            <a:r>
              <a:rPr lang="en-US" sz="1100" dirty="0">
                <a:solidFill>
                  <a:schemeClr val="accent2"/>
                </a:solidFill>
                <a:latin typeface="Source Sans Pro Light" panose="020B0403030403020204" pitchFamily="34" charset="0"/>
                <a:ea typeface="Source Sans Pro Light" panose="020B0403030403020204" pitchFamily="34" charset="0"/>
                <a:cs typeface="+mn-cs"/>
              </a:rPr>
              <a:t> – can also be indications of where things are challenging</a:t>
            </a:r>
          </a:p>
          <a:p>
            <a:pPr>
              <a:lnSpc>
                <a:spcPct val="120000"/>
              </a:lnSpc>
            </a:pPr>
            <a:endParaRPr lang="en-US" sz="1100" dirty="0">
              <a:solidFill>
                <a:schemeClr val="accent2"/>
              </a:solidFill>
              <a:latin typeface="Source Sans Pro Light" panose="020B0403030403020204" pitchFamily="34" charset="0"/>
              <a:ea typeface="Source Sans Pro Light" panose="020B0403030403020204" pitchFamily="34" charset="0"/>
              <a:cs typeface="+mn-cs"/>
            </a:endParaRPr>
          </a:p>
          <a:p>
            <a:pPr>
              <a:lnSpc>
                <a:spcPct val="120000"/>
              </a:lnSpc>
            </a:pPr>
            <a:r>
              <a:rPr lang="en-US" b="1" dirty="0">
                <a:solidFill>
                  <a:schemeClr val="accent2"/>
                </a:solidFill>
                <a:latin typeface="Source Sans Pro Light" panose="020B0403030403020204" pitchFamily="34" charset="0"/>
                <a:ea typeface="Source Sans Pro Light" panose="020B0403030403020204" pitchFamily="34" charset="0"/>
                <a:cs typeface="+mn-cs"/>
              </a:rPr>
              <a:t>It’s not about the pass/fail of a task, it’s about the insights we collect!</a:t>
            </a:r>
          </a:p>
          <a:p>
            <a:pPr marL="285750" indent="-285750">
              <a:lnSpc>
                <a:spcPct val="120000"/>
              </a:lnSpc>
              <a:buFont typeface="Arial" panose="020B0604020202020204" pitchFamily="34" charset="0"/>
              <a:buChar char="•"/>
            </a:pPr>
            <a:r>
              <a:rPr lang="en-US" sz="1100" dirty="0">
                <a:solidFill>
                  <a:schemeClr val="accent2"/>
                </a:solidFill>
                <a:latin typeface="Source Sans Pro Light" panose="020B0403030403020204" pitchFamily="34" charset="0"/>
                <a:ea typeface="Source Sans Pro Light" panose="020B0403030403020204" pitchFamily="34" charset="0"/>
                <a:cs typeface="+mn-cs"/>
              </a:rPr>
              <a:t>Failed tasks provide helpful insights in what is and is not working</a:t>
            </a:r>
          </a:p>
          <a:p>
            <a:pPr marL="285750" indent="-285750">
              <a:lnSpc>
                <a:spcPct val="120000"/>
              </a:lnSpc>
              <a:buFont typeface="Arial" panose="020B0604020202020204" pitchFamily="34" charset="0"/>
              <a:buChar char="•"/>
            </a:pPr>
            <a:r>
              <a:rPr lang="en-US" sz="1100" dirty="0">
                <a:solidFill>
                  <a:schemeClr val="accent2"/>
                </a:solidFill>
                <a:latin typeface="Source Sans Pro Light" panose="020B0403030403020204" pitchFamily="34" charset="0"/>
                <a:ea typeface="Source Sans Pro Light" panose="020B0403030403020204" pitchFamily="34" charset="0"/>
                <a:cs typeface="+mn-cs"/>
              </a:rPr>
              <a:t>Always keep in mind that all labels and parts of a structure can impact a tasks results.  For example, a section of the tree may be perfectly labeled and structured, but if another part has a misleading label, it can draw visitors away.  </a:t>
            </a:r>
          </a:p>
        </p:txBody>
      </p:sp>
    </p:spTree>
    <p:extLst>
      <p:ext uri="{BB962C8B-B14F-4D97-AF65-F5344CB8AC3E}">
        <p14:creationId xmlns:p14="http://schemas.microsoft.com/office/powerpoint/2010/main" val="542241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5" name="Google Shape;245;p33"/>
          <p:cNvSpPr txBox="1">
            <a:spLocks noGrp="1"/>
          </p:cNvSpPr>
          <p:nvPr>
            <p:ph type="title"/>
          </p:nvPr>
        </p:nvSpPr>
        <p:spPr>
          <a:xfrm>
            <a:off x="457194" y="22860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Key findings</a:t>
            </a:r>
            <a:endParaRPr sz="2400" b="1" dirty="0"/>
          </a:p>
        </p:txBody>
      </p:sp>
      <p:sp>
        <p:nvSpPr>
          <p:cNvPr id="247" name="Google Shape;247;p33"/>
          <p:cNvSpPr txBox="1"/>
          <p:nvPr/>
        </p:nvSpPr>
        <p:spPr>
          <a:xfrm>
            <a:off x="457200" y="967740"/>
            <a:ext cx="8170606" cy="3493358"/>
          </a:xfrm>
          <a:prstGeom prst="rect">
            <a:avLst/>
          </a:prstGeom>
          <a:noFill/>
          <a:ln>
            <a:noFill/>
          </a:ln>
        </p:spPr>
        <p:txBody>
          <a:bodyPr spcFirstLastPara="1" wrap="square" lIns="0" tIns="68575" rIns="68575" bIns="68575" anchor="t" anchorCtr="0">
            <a:noAutofit/>
          </a:bodyPr>
          <a:lstStyle/>
          <a:p>
            <a:pPr marL="457200" lvl="0" indent="-323850" algn="l" rtl="0">
              <a:lnSpc>
                <a:spcPct val="115000"/>
              </a:lnSpc>
              <a:spcAft>
                <a:spcPts val="600"/>
              </a:spcAft>
              <a:buSzPts val="1500"/>
              <a:buFont typeface="Source Sans Pro Light"/>
              <a:buAutoNum type="arabicPeriod"/>
            </a:pPr>
            <a:r>
              <a:rPr lang="en-US" sz="1600" dirty="0">
                <a:latin typeface="Source Sans Pro Light" panose="020B0403030403020204" pitchFamily="34" charset="0"/>
                <a:ea typeface="Source Sans Pro Light" panose="020B0403030403020204" pitchFamily="34" charset="0"/>
                <a:sym typeface="Arial"/>
              </a:rPr>
              <a:t>The different sections containing health and medical records information had some overlap in meaning, but were still successful tasks</a:t>
            </a:r>
          </a:p>
          <a:p>
            <a:pPr marL="457200" lvl="0" indent="-323850" algn="l" rtl="0">
              <a:lnSpc>
                <a:spcPct val="115000"/>
              </a:lnSpc>
              <a:spcAft>
                <a:spcPts val="600"/>
              </a:spcAft>
              <a:buSzPts val="1500"/>
              <a:buFont typeface="Source Sans Pro Light"/>
              <a:buAutoNum type="arabicPeriod"/>
            </a:pPr>
            <a:r>
              <a:rPr lang="en" sz="1600" dirty="0">
                <a:latin typeface="Source Sans Pro Light" panose="020B0403030403020204" pitchFamily="34" charset="0"/>
                <a:ea typeface="Source Sans Pro Light" panose="020B0403030403020204" pitchFamily="34" charset="0"/>
              </a:rPr>
              <a:t>The “Appointments” section was not the primary place Veterans looked for post-appointment tasks such as travel pay or after-visit summaries </a:t>
            </a:r>
          </a:p>
          <a:p>
            <a:pPr marL="457200" lvl="0" indent="-323850" algn="l" rtl="0">
              <a:lnSpc>
                <a:spcPct val="115000"/>
              </a:lnSpc>
              <a:spcAft>
                <a:spcPts val="600"/>
              </a:spcAft>
              <a:buSzPts val="1500"/>
              <a:buFont typeface="Source Sans Pro Light"/>
              <a:buAutoNum type="arabicPeriod"/>
            </a:pPr>
            <a:r>
              <a:rPr lang="en" sz="1600" dirty="0">
                <a:latin typeface="Source Sans Pro Light" panose="020B0403030403020204" pitchFamily="34" charset="0"/>
                <a:ea typeface="Source Sans Pro Light" panose="020B0403030403020204" pitchFamily="34" charset="0"/>
              </a:rPr>
              <a:t>Veterans looked for both current and past prescription information within the “Medications” section</a:t>
            </a:r>
          </a:p>
          <a:p>
            <a:pPr marL="457200" lvl="0" indent="-323850" algn="l" rtl="0">
              <a:lnSpc>
                <a:spcPct val="115000"/>
              </a:lnSpc>
              <a:spcAft>
                <a:spcPts val="600"/>
              </a:spcAft>
              <a:buSzPts val="1500"/>
              <a:buFont typeface="Source Sans Pro Light"/>
              <a:buAutoNum type="arabicPeriod"/>
            </a:pPr>
            <a:r>
              <a:rPr lang="en" sz="1600" dirty="0">
                <a:latin typeface="Source Sans Pro Light" panose="020B0403030403020204" pitchFamily="34" charset="0"/>
                <a:ea typeface="Source Sans Pro Light" panose="020B0403030403020204" pitchFamily="34" charset="0"/>
              </a:rPr>
              <a:t>It is unknown if Veterans understand what to expect within the “My health benefits” section</a:t>
            </a:r>
            <a:endParaRPr lang="en-US" sz="1600" dirty="0">
              <a:latin typeface="Source Sans Pro Light"/>
              <a:ea typeface="Source Sans Pro Light"/>
              <a:cs typeface="Source Sans Pro Light"/>
              <a:sym typeface="Source Sans Pro Light"/>
            </a:endParaRPr>
          </a:p>
          <a:p>
            <a:pPr marL="476250" lvl="0" indent="-342900" algn="l" rtl="0">
              <a:lnSpc>
                <a:spcPct val="115000"/>
              </a:lnSpc>
              <a:spcAft>
                <a:spcPts val="600"/>
              </a:spcAft>
              <a:buSzPts val="1500"/>
              <a:buFont typeface="+mj-lt"/>
              <a:buAutoNum type="arabicPeriod"/>
            </a:pPr>
            <a:r>
              <a:rPr lang="en" sz="1600" dirty="0">
                <a:latin typeface="Source Sans Pro Light" panose="020B0403030403020204" pitchFamily="34" charset="0"/>
                <a:ea typeface="Source Sans Pro Light" panose="020B0403030403020204" pitchFamily="34" charset="0"/>
              </a:rPr>
              <a:t>The placement and labeling of </a:t>
            </a:r>
            <a:r>
              <a:rPr lang="en-US" sz="1600" dirty="0">
                <a:latin typeface="Source Sans Pro Light" panose="020B0403030403020204" pitchFamily="34" charset="0"/>
                <a:ea typeface="Source Sans Pro Light" panose="020B0403030403020204" pitchFamily="34" charset="0"/>
              </a:rPr>
              <a:t>“vitals” is not entirely clear to Veterans</a:t>
            </a:r>
          </a:p>
          <a:p>
            <a:pPr marL="476250" lvl="0" indent="-342900" algn="l" rtl="0">
              <a:lnSpc>
                <a:spcPct val="115000"/>
              </a:lnSpc>
              <a:spcAft>
                <a:spcPts val="600"/>
              </a:spcAft>
              <a:buSzPts val="1500"/>
              <a:buFont typeface="+mj-lt"/>
              <a:buAutoNum type="arabicPeriod"/>
            </a:pPr>
            <a:r>
              <a:rPr lang="en" sz="1600" dirty="0">
                <a:latin typeface="Source Sans Pro Light" panose="020B0403030403020204" pitchFamily="34" charset="0"/>
                <a:ea typeface="Source Sans Pro Light" panose="020B0403030403020204" pitchFamily="34" charset="0"/>
                <a:sym typeface="Arial"/>
              </a:rPr>
              <a:t>While most </a:t>
            </a:r>
            <a:r>
              <a:rPr lang="en-US" sz="1600" dirty="0">
                <a:latin typeface="Source Sans Pro Light" panose="020B0403030403020204" pitchFamily="34" charset="0"/>
                <a:ea typeface="Source Sans Pro Light" panose="020B0403030403020204" pitchFamily="34" charset="0"/>
                <a:sym typeface="Arial"/>
              </a:rPr>
              <a:t>Veterans successfully found vaccine information, Veterans who are current MHV users had slightly more success than those that are not current MHV users</a:t>
            </a:r>
            <a:endParaRPr lang="en-US" sz="1600" dirty="0">
              <a:latin typeface="Source Sans Pro Light" panose="020B0403030403020204" pitchFamily="34" charset="0"/>
              <a:ea typeface="Source Sans Pro Light" panose="020B0403030403020204" pitchFamily="34" charset="0"/>
              <a:sym typeface="Source Sans Pro Light"/>
            </a:endParaRPr>
          </a:p>
          <a:p>
            <a:pPr marL="476250" lvl="0" indent="-342900" algn="l" rtl="0">
              <a:lnSpc>
                <a:spcPct val="115000"/>
              </a:lnSpc>
              <a:spcAft>
                <a:spcPts val="600"/>
              </a:spcAft>
              <a:buSzPts val="1500"/>
              <a:buFont typeface="+mj-lt"/>
              <a:buAutoNum type="arabicPeriod"/>
            </a:pPr>
            <a:endParaRPr sz="1600" dirty="0">
              <a:latin typeface="Source Sans Pro Light" panose="020B0403030403020204" pitchFamily="34" charset="0"/>
              <a:ea typeface="Source Sans Pro Light" panose="020B0403030403020204" pitchFamily="34" charset="0"/>
              <a:sym typeface="Source Sans Pro Light"/>
            </a:endParaRPr>
          </a:p>
        </p:txBody>
      </p:sp>
    </p:spTree>
    <p:extLst>
      <p:ext uri="{BB962C8B-B14F-4D97-AF65-F5344CB8AC3E}">
        <p14:creationId xmlns:p14="http://schemas.microsoft.com/office/powerpoint/2010/main" val="1665842389"/>
      </p:ext>
    </p:extLst>
  </p:cSld>
  <p:clrMapOvr>
    <a:masterClrMapping/>
  </p:clrMapOvr>
</p:sld>
</file>

<file path=ppt/theme/theme1.xml><?xml version="1.0" encoding="utf-8"?>
<a:theme xmlns:a="http://schemas.openxmlformats.org/drawingml/2006/main" name="Brown Bag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20358</TotalTime>
  <Words>3377</Words>
  <Application>Microsoft Office PowerPoint</Application>
  <PresentationFormat>On-screen Show (16:9)</PresentationFormat>
  <Paragraphs>419</Paragraphs>
  <Slides>20</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Avenir</vt:lpstr>
      <vt:lpstr>Avenir Next LT Pro Light</vt:lpstr>
      <vt:lpstr>Bitter</vt:lpstr>
      <vt:lpstr>Bitter Medium</vt:lpstr>
      <vt:lpstr>Calibri</vt:lpstr>
      <vt:lpstr>Source Sans Pro</vt:lpstr>
      <vt:lpstr>Source Sans Pro Light</vt:lpstr>
      <vt:lpstr>Source Sans Pro SemiBold</vt:lpstr>
      <vt:lpstr>Brown Bag Template</vt:lpstr>
      <vt:lpstr>“My health” IA research (tree test)</vt:lpstr>
      <vt:lpstr>How this research maps to the Veteran journey </vt:lpstr>
      <vt:lpstr>OCTO-DE goals that this research supports</vt:lpstr>
      <vt:lpstr>Methodology</vt:lpstr>
      <vt:lpstr>Participants</vt:lpstr>
      <vt:lpstr>Topics and structure tested</vt:lpstr>
      <vt:lpstr>PowerPoint Presentation</vt:lpstr>
      <vt:lpstr>Common metrics and data points in tree tests</vt:lpstr>
      <vt:lpstr>Key findings</vt:lpstr>
      <vt:lpstr>Finding 1:  The different sections containing health and medical information have some overlap in meaning, but were still successful tasks</vt:lpstr>
      <vt:lpstr>Finding 2: The “Appointments” section was not the primary place Veterans looked for post-appointment tasks such as travel pay or after-visit summaries</vt:lpstr>
      <vt:lpstr>Finding 3: Veterans looked for both current and past prescription information within the “Medications” section</vt:lpstr>
      <vt:lpstr>Finding 4:  It is not clear if Veterans understand what to expect within the “My health benefits” section</vt:lpstr>
      <vt:lpstr>Finding 5: The placement and labeling of “vitals” is not entirely clear to Veterans</vt:lpstr>
      <vt:lpstr>Finding 6: While most Veterans successfully found vaccine information, Veterans who are current MHV users had slightly more success than those that are not current MHV users</vt:lpstr>
      <vt:lpstr>Recommendations</vt:lpstr>
      <vt:lpstr>Next steps</vt:lpstr>
      <vt:lpstr>Appendix</vt:lpstr>
      <vt:lpstr>Full menu/structure evaluated</vt:lpstr>
      <vt:lpstr>Overall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 template </dc:title>
  <cp:lastModifiedBy>Northuis, Mikki</cp:lastModifiedBy>
  <cp:revision>3</cp:revision>
  <cp:lastPrinted>2023-02-01T23:52:16Z</cp:lastPrinted>
  <dcterms:modified xsi:type="dcterms:W3CDTF">2023-03-01T19:59:46Z</dcterms:modified>
</cp:coreProperties>
</file>