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280" r:id="rId3"/>
    <p:sldId id="312" r:id="rId4"/>
    <p:sldId id="315" r:id="rId5"/>
    <p:sldId id="319" r:id="rId6"/>
    <p:sldId id="318" r:id="rId7"/>
    <p:sldId id="284" r:id="rId8"/>
    <p:sldId id="334" r:id="rId9"/>
    <p:sldId id="321" r:id="rId10"/>
    <p:sldId id="329" r:id="rId11"/>
    <p:sldId id="330" r:id="rId12"/>
    <p:sldId id="331" r:id="rId13"/>
    <p:sldId id="332" r:id="rId14"/>
    <p:sldId id="333" r:id="rId15"/>
    <p:sldId id="323" r:id="rId16"/>
    <p:sldId id="324" r:id="rId17"/>
    <p:sldId id="325" r:id="rId18"/>
    <p:sldId id="328" r:id="rId19"/>
    <p:sldId id="327" r:id="rId20"/>
    <p:sldId id="307" r:id="rId2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6600"/>
    <a:srgbClr val="FFFF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8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EA4A12-AC07-40D1-92C7-D140ED02B91A}" type="datetime1">
              <a:rPr lang="zh-CN" altLang="en-US"/>
              <a:pPr/>
              <a:t>2015/12/25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780716-57F5-41D0-A4E0-0D014987CA3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EA4A12-AC07-40D1-92C7-D140ED02B91A}" type="datetime1">
              <a:rPr lang="zh-CN" altLang="en-US"/>
              <a:pPr/>
              <a:t>2015/12/25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2B984-CE57-4DC2-A3A8-035E79A0BAB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EA4A12-AC07-40D1-92C7-D140ED02B91A}" type="datetime1">
              <a:rPr lang="zh-CN" altLang="en-US"/>
              <a:pPr/>
              <a:t>2015/12/25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BB96D-7922-4C7A-A813-843B0E1A0EB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cover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8DEA4A12-AC07-40D1-92C7-D140ED02B91A}" type="datetime1">
              <a:rPr lang="zh-CN" altLang="en-US"/>
              <a:pPr/>
              <a:t>2015/12/25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D3FF37A6-9BCB-452F-B686-CBE37D36351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EA4A12-AC07-40D1-92C7-D140ED02B91A}" type="datetime1">
              <a:rPr lang="zh-CN" altLang="en-US"/>
              <a:pPr/>
              <a:t>2015/12/25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F1C39-A5F1-40B3-937C-97E55D75B34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EA4A12-AC07-40D1-92C7-D140ED02B91A}" type="datetime1">
              <a:rPr lang="zh-CN" altLang="en-US"/>
              <a:pPr/>
              <a:t>2015/12/25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E11B8E-26A7-4C55-B9BB-DB1A8DAD518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EA4A12-AC07-40D1-92C7-D140ED02B91A}" type="datetime1">
              <a:rPr lang="zh-CN" altLang="en-US"/>
              <a:pPr/>
              <a:t>2015/12/25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16E43-FE14-4A29-B34A-01E7F9F137E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EA4A12-AC07-40D1-92C7-D140ED02B91A}" type="datetime1">
              <a:rPr lang="zh-CN" altLang="en-US"/>
              <a:pPr/>
              <a:t>2015/12/25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854E4-A53B-42A4-A454-D3E36D1EF10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EA4A12-AC07-40D1-92C7-D140ED02B91A}" type="datetime1">
              <a:rPr lang="zh-CN" altLang="en-US"/>
              <a:pPr/>
              <a:t>2015/12/25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85A02-33A8-4AF7-8AAC-14F5510887D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EA4A12-AC07-40D1-92C7-D140ED02B91A}" type="datetime1">
              <a:rPr lang="zh-CN" altLang="en-US"/>
              <a:pPr/>
              <a:t>2015/12/25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479B04-4366-4B1C-AF5E-37D4B2EC0C4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EA4A12-AC07-40D1-92C7-D140ED02B91A}" type="datetime1">
              <a:rPr lang="zh-CN" altLang="en-US"/>
              <a:pPr/>
              <a:t>2015/12/25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B6E742-20CF-495E-9023-9321E34603F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EA4A12-AC07-40D1-92C7-D140ED02B91A}" type="datetime1">
              <a:rPr lang="zh-CN" altLang="en-US"/>
              <a:pPr/>
              <a:t>2015/12/25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B8A56-2174-4831-93FA-95860A0F818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 Light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方正兰亭粗黑_GBK" charset="-122"/>
              </a:rPr>
              <a:t>单击此处编辑母版文本样式</a:t>
            </a:r>
          </a:p>
          <a:p>
            <a:pPr lvl="1"/>
            <a:r>
              <a:rPr lang="zh-CN" smtClean="0">
                <a:sym typeface="方正兰亭粗黑_GBK" charset="-122"/>
              </a:rPr>
              <a:t>第二级</a:t>
            </a:r>
          </a:p>
          <a:p>
            <a:pPr lvl="2"/>
            <a:r>
              <a:rPr lang="zh-CN" smtClean="0">
                <a:sym typeface="方正兰亭粗黑_GBK" charset="-122"/>
              </a:rPr>
              <a:t>第三级</a:t>
            </a:r>
          </a:p>
          <a:p>
            <a:pPr lvl="3"/>
            <a:r>
              <a:rPr lang="zh-CN" smtClean="0">
                <a:sym typeface="方正兰亭粗黑_GBK" charset="-122"/>
              </a:rPr>
              <a:t>第四级</a:t>
            </a:r>
          </a:p>
          <a:p>
            <a:pPr lvl="4"/>
            <a:r>
              <a:rPr lang="zh-CN" smtClean="0">
                <a:sym typeface="方正兰亭粗黑_GBK" charset="-122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8DEA4A12-AC07-40D1-92C7-D140ED02B91A}" type="datetime1">
              <a:rPr lang="zh-CN" altLang="en-US"/>
              <a:pPr/>
              <a:t>2015/12/25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8ABA585-9448-4D12-8528-FA30942CD2B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cover dir="u"/>
  </p:transition>
  <p:hf sldNum="0" hdr="0" ftr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itchFamily="34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方正兰亭粗黑_GBK" charset="-122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方正兰亭粗黑_GBK" charset="-122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方正兰亭粗黑_GBK" charset="-122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方正兰亭粗黑_GBK" charset="-122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方正兰亭粗黑_GBK" charset="-122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方正兰亭粗黑_GBK" charset="-122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方正兰亭粗黑_GBK" charset="-122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方正兰亭粗黑_GBK" charset="-122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方正兰亭粗黑_GBK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6"/>
          <p:cNvSpPr>
            <a:spLocks noChangeArrowheads="1"/>
          </p:cNvSpPr>
          <p:nvPr/>
        </p:nvSpPr>
        <p:spPr bwMode="auto">
          <a:xfrm>
            <a:off x="0" y="796926"/>
            <a:ext cx="1296988" cy="11572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6" name="文本框 13"/>
          <p:cNvSpPr>
            <a:spLocks noChangeArrowheads="1"/>
          </p:cNvSpPr>
          <p:nvPr/>
        </p:nvSpPr>
        <p:spPr bwMode="auto">
          <a:xfrm>
            <a:off x="-20638" y="938214"/>
            <a:ext cx="12192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项目展示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077" name="文本框 14"/>
          <p:cNvSpPr>
            <a:spLocks noChangeArrowheads="1"/>
          </p:cNvSpPr>
          <p:nvPr/>
        </p:nvSpPr>
        <p:spPr bwMode="auto">
          <a:xfrm>
            <a:off x="4759325" y="4311498"/>
            <a:ext cx="8337176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陶子涵，谭琼，徐文杰，徐家逸</a:t>
            </a:r>
            <a:endParaRPr lang="zh-CN" altLang="en-US" sz="2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078" name="矩形 26"/>
          <p:cNvSpPr>
            <a:spLocks noChangeArrowheads="1"/>
          </p:cNvSpPr>
          <p:nvPr/>
        </p:nvSpPr>
        <p:spPr bwMode="auto">
          <a:xfrm>
            <a:off x="1454014" y="5699125"/>
            <a:ext cx="530225" cy="11588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9" name="矩形 27"/>
          <p:cNvSpPr>
            <a:spLocks noChangeArrowheads="1"/>
          </p:cNvSpPr>
          <p:nvPr/>
        </p:nvSpPr>
        <p:spPr bwMode="auto">
          <a:xfrm>
            <a:off x="2224132" y="6118225"/>
            <a:ext cx="447675" cy="73977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80" name="矩形 28"/>
          <p:cNvSpPr>
            <a:spLocks noChangeArrowheads="1"/>
          </p:cNvSpPr>
          <p:nvPr/>
        </p:nvSpPr>
        <p:spPr bwMode="auto">
          <a:xfrm>
            <a:off x="2919594" y="5851525"/>
            <a:ext cx="530225" cy="100647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81" name="等腰三角形 46"/>
          <p:cNvSpPr>
            <a:spLocks noChangeArrowheads="1"/>
          </p:cNvSpPr>
          <p:nvPr/>
        </p:nvSpPr>
        <p:spPr bwMode="auto">
          <a:xfrm>
            <a:off x="3640138" y="5645150"/>
            <a:ext cx="950912" cy="1212850"/>
          </a:xfrm>
          <a:prstGeom prst="triangle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82" name="等腰三角形 47"/>
          <p:cNvSpPr>
            <a:spLocks noChangeArrowheads="1"/>
          </p:cNvSpPr>
          <p:nvPr/>
        </p:nvSpPr>
        <p:spPr bwMode="auto">
          <a:xfrm>
            <a:off x="4759325" y="6118225"/>
            <a:ext cx="739775" cy="739775"/>
          </a:xfrm>
          <a:prstGeom prst="triangl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83" name="等腰三角形 48"/>
          <p:cNvSpPr>
            <a:spLocks noChangeArrowheads="1"/>
          </p:cNvSpPr>
          <p:nvPr/>
        </p:nvSpPr>
        <p:spPr bwMode="auto">
          <a:xfrm>
            <a:off x="5702300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84" name="矩形 49"/>
          <p:cNvSpPr>
            <a:spLocks noChangeArrowheads="1"/>
          </p:cNvSpPr>
          <p:nvPr/>
        </p:nvSpPr>
        <p:spPr bwMode="auto">
          <a:xfrm>
            <a:off x="6682581" y="5699125"/>
            <a:ext cx="528638" cy="115887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85" name="矩形 50"/>
          <p:cNvSpPr>
            <a:spLocks noChangeArrowheads="1"/>
          </p:cNvSpPr>
          <p:nvPr/>
        </p:nvSpPr>
        <p:spPr bwMode="auto">
          <a:xfrm>
            <a:off x="7445375" y="6118225"/>
            <a:ext cx="447675" cy="7397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86" name="矩形 51"/>
          <p:cNvSpPr>
            <a:spLocks noChangeArrowheads="1"/>
          </p:cNvSpPr>
          <p:nvPr/>
        </p:nvSpPr>
        <p:spPr bwMode="auto">
          <a:xfrm>
            <a:off x="9230737" y="5851524"/>
            <a:ext cx="530225" cy="100647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87" name="等腰三角形 52"/>
          <p:cNvSpPr>
            <a:spLocks noChangeArrowheads="1"/>
          </p:cNvSpPr>
          <p:nvPr/>
        </p:nvSpPr>
        <p:spPr bwMode="auto">
          <a:xfrm>
            <a:off x="8078211" y="5645150"/>
            <a:ext cx="950913" cy="1212850"/>
          </a:xfrm>
          <a:prstGeom prst="triangle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88" name="等腰三角形 53"/>
          <p:cNvSpPr>
            <a:spLocks noChangeArrowheads="1"/>
          </p:cNvSpPr>
          <p:nvPr/>
        </p:nvSpPr>
        <p:spPr bwMode="auto">
          <a:xfrm>
            <a:off x="9879013" y="6118225"/>
            <a:ext cx="741362" cy="739775"/>
          </a:xfrm>
          <a:prstGeom prst="triangl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89" name="等腰三角形 54"/>
          <p:cNvSpPr>
            <a:spLocks noChangeArrowheads="1"/>
          </p:cNvSpPr>
          <p:nvPr/>
        </p:nvSpPr>
        <p:spPr bwMode="auto">
          <a:xfrm>
            <a:off x="10821988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90" name="等腰三角形 55"/>
          <p:cNvSpPr>
            <a:spLocks noChangeArrowheads="1"/>
          </p:cNvSpPr>
          <p:nvPr/>
        </p:nvSpPr>
        <p:spPr bwMode="auto">
          <a:xfrm>
            <a:off x="491331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9" name="矩形 6"/>
          <p:cNvSpPr>
            <a:spLocks noChangeArrowheads="1"/>
          </p:cNvSpPr>
          <p:nvPr/>
        </p:nvSpPr>
        <p:spPr bwMode="auto">
          <a:xfrm>
            <a:off x="10919619" y="796926"/>
            <a:ext cx="1296988" cy="11572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16307" y="3066401"/>
            <a:ext cx="359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软件工程二课程项目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ldLvl="0" autoUpdateAnimBg="0"/>
      <p:bldP spid="3077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8994"/>
            <a:ext cx="10515600" cy="1325563"/>
          </a:xfrm>
        </p:spPr>
        <p:txBody>
          <a:bodyPr/>
          <a:lstStyle/>
          <a:p>
            <a:r>
              <a:rPr lang="zh-CN" altLang="en-US" sz="3200" dirty="0" smtClean="0">
                <a:latin typeface="微软雅黑 Light"/>
              </a:rPr>
              <a:t>部分界面展示</a:t>
            </a:r>
            <a:endParaRPr lang="zh-CN" altLang="en-US" sz="3200" dirty="0">
              <a:latin typeface="微软雅黑 Light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4A12-AC07-40D1-92C7-D140ED02B91A}" type="datetime1">
              <a:rPr lang="zh-CN" altLang="en-US" smtClean="0"/>
              <a:pPr/>
              <a:t>2015/12/25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610519"/>
            <a:ext cx="53340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41846"/>
      </p:ext>
    </p:extLst>
  </p:cSld>
  <p:clrMapOvr>
    <a:masterClrMapping/>
  </p:clrMapOvr>
  <p:transition spd="med">
    <p:cover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4A12-AC07-40D1-92C7-D140ED02B91A}" type="datetime1">
              <a:rPr lang="zh-CN" altLang="en-US" smtClean="0"/>
              <a:pPr/>
              <a:t>2015/12/25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459" y="0"/>
            <a:ext cx="9360708" cy="664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22490"/>
      </p:ext>
    </p:extLst>
  </p:cSld>
  <p:clrMapOvr>
    <a:masterClrMapping/>
  </p:clrMapOvr>
  <p:transition spd="med">
    <p:cover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4A12-AC07-40D1-92C7-D140ED02B91A}" type="datetime1">
              <a:rPr lang="zh-CN" altLang="en-US" smtClean="0"/>
              <a:pPr/>
              <a:t>2015/12/25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046" y="0"/>
            <a:ext cx="6165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34543"/>
      </p:ext>
    </p:extLst>
  </p:cSld>
  <p:clrMapOvr>
    <a:masterClrMapping/>
  </p:clrMapOvr>
  <p:transition spd="med">
    <p:cover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4A12-AC07-40D1-92C7-D140ED02B91A}" type="datetime1">
              <a:rPr lang="zh-CN" altLang="en-US" smtClean="0"/>
              <a:pPr/>
              <a:t>2015/12/25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84" y="0"/>
            <a:ext cx="7712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88735"/>
      </p:ext>
    </p:extLst>
  </p:cSld>
  <p:clrMapOvr>
    <a:masterClrMapping/>
  </p:clrMapOvr>
  <p:transition spd="med">
    <p:cover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4A12-AC07-40D1-92C7-D140ED02B91A}" type="datetime1">
              <a:rPr lang="zh-CN" altLang="en-US" smtClean="0"/>
              <a:pPr/>
              <a:t>2015/12/25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4" y="567112"/>
            <a:ext cx="53340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81181"/>
      </p:ext>
    </p:extLst>
  </p:cSld>
  <p:clrMapOvr>
    <a:masterClrMapping/>
  </p:clrMapOvr>
  <p:transition spd="med">
    <p:cover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97680" y="1504604"/>
            <a:ext cx="30507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-新雅兰" charset="-122"/>
                <a:ea typeface="H-新雅兰" charset="-122"/>
                <a:sym typeface="H-新雅兰" charset="-122"/>
              </a:rPr>
              <a:t>项目缺陷</a:t>
            </a:r>
            <a:endParaRPr lang="en-US" altLang="zh-CN" sz="5400" b="1" dirty="0">
              <a:solidFill>
                <a:schemeClr val="tx1">
                  <a:lumMod val="75000"/>
                  <a:lumOff val="25000"/>
                </a:schemeClr>
              </a:solidFill>
              <a:latin typeface="H-新雅兰" charset="-122"/>
              <a:ea typeface="H-新雅兰" charset="-122"/>
              <a:sym typeface="H-新雅兰" charset="-122"/>
            </a:endParaRPr>
          </a:p>
          <a:p>
            <a:endParaRPr lang="zh-CN" altLang="en-US" sz="5400" dirty="0">
              <a:latin typeface="微软雅黑 Light"/>
            </a:endParaRP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05098" y="972589"/>
            <a:ext cx="5394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 Light"/>
              </a:rPr>
              <a:t>项目从初开始存在的根本问题有以下几点：</a:t>
            </a:r>
            <a:endParaRPr lang="en-US" altLang="zh-CN" dirty="0" smtClean="0">
              <a:latin typeface="微软雅黑 Light"/>
            </a:endParaRPr>
          </a:p>
          <a:p>
            <a:endParaRPr lang="en-US" altLang="zh-CN" dirty="0">
              <a:latin typeface="微软雅黑 Light"/>
            </a:endParaRPr>
          </a:p>
          <a:p>
            <a:endParaRPr lang="en-US" altLang="zh-CN" dirty="0" smtClean="0">
              <a:latin typeface="微软雅黑 Light"/>
            </a:endParaRPr>
          </a:p>
          <a:p>
            <a:r>
              <a:rPr lang="en-US" altLang="zh-CN" dirty="0" smtClean="0">
                <a:latin typeface="微软雅黑 Light"/>
              </a:rPr>
              <a:t>1</a:t>
            </a:r>
            <a:r>
              <a:rPr lang="zh-CN" altLang="en-US" dirty="0" smtClean="0">
                <a:latin typeface="微软雅黑 Light"/>
              </a:rPr>
              <a:t>、层与层之间接口脆弱</a:t>
            </a:r>
            <a:endParaRPr lang="en-US" altLang="zh-CN" dirty="0" smtClean="0">
              <a:latin typeface="微软雅黑 Light"/>
            </a:endParaRPr>
          </a:p>
          <a:p>
            <a:r>
              <a:rPr lang="en-US" altLang="zh-CN" dirty="0" smtClean="0">
                <a:latin typeface="微软雅黑 Light"/>
              </a:rPr>
              <a:t>2</a:t>
            </a:r>
            <a:r>
              <a:rPr lang="zh-CN" altLang="en-US" dirty="0" smtClean="0">
                <a:latin typeface="微软雅黑 Light"/>
              </a:rPr>
              <a:t>、层分工不合理，逻辑层简单，界面层监听逻辑压力过重，客户端压力过大</a:t>
            </a:r>
            <a:endParaRPr lang="en-US" altLang="zh-CN" dirty="0" smtClean="0">
              <a:latin typeface="微软雅黑 Light"/>
            </a:endParaRPr>
          </a:p>
          <a:p>
            <a:r>
              <a:rPr lang="en-US" altLang="zh-CN" dirty="0" smtClean="0">
                <a:latin typeface="微软雅黑 Light"/>
              </a:rPr>
              <a:t>3</a:t>
            </a:r>
            <a:r>
              <a:rPr lang="zh-CN" altLang="en-US" dirty="0" smtClean="0">
                <a:latin typeface="微软雅黑 Light"/>
              </a:rPr>
              <a:t>、数据层并没有使用数据库，无法直观的看到存储的数据，带来大量的测试压力</a:t>
            </a:r>
            <a:endParaRPr lang="en-US" altLang="zh-CN" dirty="0" smtClean="0">
              <a:latin typeface="微软雅黑 Light"/>
            </a:endParaRPr>
          </a:p>
          <a:p>
            <a:endParaRPr lang="en-US" altLang="zh-CN" dirty="0" smtClean="0">
              <a:latin typeface="微软雅黑 Ligh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3705" y="1387590"/>
            <a:ext cx="5429596" cy="1325563"/>
          </a:xfrm>
        </p:spPr>
        <p:txBody>
          <a:bodyPr/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-新雅兰" charset="-122"/>
                <a:ea typeface="H-新雅兰" charset="-122"/>
                <a:sym typeface="H-新雅兰" charset="-122"/>
              </a:rPr>
              <a:t>反思与待优化点</a:t>
            </a:r>
            <a:endParaRPr lang="en-US" altLang="zh-CN" sz="5400" b="1" dirty="0">
              <a:solidFill>
                <a:schemeClr val="tx1">
                  <a:lumMod val="75000"/>
                  <a:lumOff val="25000"/>
                </a:schemeClr>
              </a:solidFill>
              <a:latin typeface="H-新雅兰" charset="-122"/>
              <a:ea typeface="H-新雅兰" charset="-122"/>
              <a:sym typeface="H-新雅兰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5341957"/>
      </p:ext>
    </p:extLst>
  </p:cSld>
  <p:clrMapOvr>
    <a:masterClrMapping/>
  </p:clrMapOvr>
  <p:transition spd="med">
    <p:cover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4A12-AC07-40D1-92C7-D140ED02B91A}" type="datetime1">
              <a:rPr lang="zh-CN" altLang="en-US" smtClean="0"/>
              <a:pPr/>
              <a:t>2015/12/25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9049" y="1828801"/>
            <a:ext cx="7855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次组队中，问题最大的产生是在构造阶段刚开始时，队员间交流变得非常少。各自进行各自的“任务”并没有进行交流，集成代码阶段发现由于接口的脆弱很多代码没有办法成功对接，于是只能进行大量的修改和返工，造成了大量时间的浪费，从而只能追赶进度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ithub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不当导致前期代码版本问题比较严重，对同一接口不同人进行修改导致工程永远处于待修改状态。任务分工前期也比较混乱，导致经常产生有延续性的任务处于不同人的处理中，而且原先定义的规范并不完善，导致衔接错误。在构造活动中前期造成了比较严重的时间浪费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903352"/>
      </p:ext>
    </p:extLst>
  </p:cSld>
  <p:clrMapOvr>
    <a:masterClrMapping/>
  </p:clrMapOvr>
  <p:transition spd="med">
    <p:cover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4A12-AC07-40D1-92C7-D140ED02B91A}" type="datetime1">
              <a:rPr lang="zh-CN" altLang="en-US" smtClean="0"/>
              <a:pPr/>
              <a:t>2015/12/25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77688" y="1862052"/>
            <a:ext cx="5976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现阶段代码已经基本实现，重要功能点基本覆盖，在进行对操作者更加友好的优化：提供更良好的填写引导，出错后更加简单明了易懂的错误提示。</a:t>
            </a:r>
            <a:endParaRPr lang="zh-CN" altLang="en-US" dirty="0">
              <a:latin typeface="微软雅黑 Light"/>
            </a:endParaRPr>
          </a:p>
        </p:txBody>
      </p:sp>
    </p:spTree>
    <p:extLst>
      <p:ext uri="{BB962C8B-B14F-4D97-AF65-F5344CB8AC3E}">
        <p14:creationId xmlns:p14="http://schemas.microsoft.com/office/powerpoint/2010/main" val="1512998162"/>
      </p:ext>
    </p:extLst>
  </p:cSld>
  <p:clrMapOvr>
    <a:masterClrMapping/>
  </p:clrMapOvr>
  <p:transition spd="med"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等腰三角形 40"/>
          <p:cNvSpPr>
            <a:spLocks noChangeArrowheads="1"/>
          </p:cNvSpPr>
          <p:nvPr/>
        </p:nvSpPr>
        <p:spPr bwMode="auto">
          <a:xfrm rot="5400000">
            <a:off x="870422" y="449307"/>
            <a:ext cx="765175" cy="91440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00" name="等腰三角形 41"/>
          <p:cNvSpPr>
            <a:spLocks noChangeArrowheads="1"/>
          </p:cNvSpPr>
          <p:nvPr/>
        </p:nvSpPr>
        <p:spPr bwMode="auto">
          <a:xfrm rot="5400000">
            <a:off x="870421" y="3142045"/>
            <a:ext cx="765175" cy="914400"/>
          </a:xfrm>
          <a:prstGeom prst="triangle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01" name="等腰三角形 42"/>
          <p:cNvSpPr>
            <a:spLocks noChangeArrowheads="1"/>
          </p:cNvSpPr>
          <p:nvPr/>
        </p:nvSpPr>
        <p:spPr bwMode="auto">
          <a:xfrm rot="5400000">
            <a:off x="865068" y="1798048"/>
            <a:ext cx="780624" cy="909656"/>
          </a:xfrm>
          <a:prstGeom prst="triangle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02" name="等腰三角形 43"/>
          <p:cNvSpPr>
            <a:spLocks noChangeArrowheads="1"/>
          </p:cNvSpPr>
          <p:nvPr/>
        </p:nvSpPr>
        <p:spPr bwMode="auto">
          <a:xfrm rot="5400000">
            <a:off x="870420" y="4480690"/>
            <a:ext cx="765175" cy="914400"/>
          </a:xfrm>
          <a:prstGeom prst="triangl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04" name="文本框 57"/>
          <p:cNvSpPr>
            <a:spLocks noChangeArrowheads="1"/>
          </p:cNvSpPr>
          <p:nvPr/>
        </p:nvSpPr>
        <p:spPr bwMode="auto">
          <a:xfrm>
            <a:off x="4034572" y="1996857"/>
            <a:ext cx="32141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chemeClr val="bg2">
                    <a:lumMod val="50000"/>
                  </a:schemeClr>
                </a:solidFill>
                <a:latin typeface="H-新雅兰" charset="-122"/>
                <a:ea typeface="H-新雅兰" charset="-122"/>
                <a:sym typeface="H-新雅兰" charset="-122"/>
              </a:rPr>
              <a:t>部分模块展示</a:t>
            </a:r>
            <a:endParaRPr lang="en-US" sz="3600" b="1" dirty="0">
              <a:solidFill>
                <a:schemeClr val="bg2">
                  <a:lumMod val="50000"/>
                </a:schemeClr>
              </a:solidFill>
              <a:latin typeface="H-新雅兰" charset="-122"/>
              <a:ea typeface="H-新雅兰" charset="-122"/>
              <a:sym typeface="H-新雅兰" charset="-122"/>
            </a:endParaRPr>
          </a:p>
        </p:txBody>
      </p:sp>
      <p:sp>
        <p:nvSpPr>
          <p:cNvPr id="4106" name="文本框 59"/>
          <p:cNvSpPr>
            <a:spLocks noChangeArrowheads="1"/>
          </p:cNvSpPr>
          <p:nvPr/>
        </p:nvSpPr>
        <p:spPr bwMode="auto">
          <a:xfrm>
            <a:off x="4033780" y="3335502"/>
            <a:ext cx="49964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chemeClr val="bg2">
                    <a:lumMod val="50000"/>
                  </a:schemeClr>
                </a:solidFill>
                <a:latin typeface="H-新雅兰" charset="-122"/>
                <a:ea typeface="H-新雅兰" charset="-122"/>
                <a:sym typeface="H-新雅兰" charset="-122"/>
              </a:rPr>
              <a:t>项目缺陷</a:t>
            </a:r>
            <a:endParaRPr lang="en-US" altLang="zh-CN" sz="3600" b="1" dirty="0" smtClean="0">
              <a:solidFill>
                <a:schemeClr val="bg2">
                  <a:lumMod val="50000"/>
                </a:schemeClr>
              </a:solidFill>
              <a:latin typeface="H-新雅兰" charset="-122"/>
              <a:ea typeface="H-新雅兰" charset="-122"/>
              <a:sym typeface="H-新雅兰" charset="-122"/>
            </a:endParaRPr>
          </a:p>
        </p:txBody>
      </p:sp>
      <p:sp>
        <p:nvSpPr>
          <p:cNvPr id="4108" name="文本框 61"/>
          <p:cNvSpPr>
            <a:spLocks noChangeArrowheads="1"/>
          </p:cNvSpPr>
          <p:nvPr/>
        </p:nvSpPr>
        <p:spPr bwMode="auto">
          <a:xfrm>
            <a:off x="4033780" y="642764"/>
            <a:ext cx="26939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chemeClr val="bg2">
                    <a:lumMod val="50000"/>
                  </a:schemeClr>
                </a:solidFill>
                <a:latin typeface="H-新雅兰" charset="-122"/>
                <a:ea typeface="H-新雅兰" charset="-122"/>
                <a:sym typeface="H-新雅兰" charset="-122"/>
              </a:rPr>
              <a:t>项目划分</a:t>
            </a:r>
            <a:endParaRPr lang="en-US" sz="3600" b="1" dirty="0">
              <a:solidFill>
                <a:schemeClr val="bg2">
                  <a:lumMod val="50000"/>
                </a:schemeClr>
              </a:solidFill>
              <a:latin typeface="H-新雅兰" charset="-122"/>
              <a:ea typeface="H-新雅兰" charset="-122"/>
              <a:sym typeface="H-新雅兰" charset="-122"/>
            </a:endParaRPr>
          </a:p>
        </p:txBody>
      </p:sp>
      <p:sp>
        <p:nvSpPr>
          <p:cNvPr id="4110" name="文本框 63"/>
          <p:cNvSpPr>
            <a:spLocks noChangeArrowheads="1"/>
          </p:cNvSpPr>
          <p:nvPr/>
        </p:nvSpPr>
        <p:spPr bwMode="auto">
          <a:xfrm>
            <a:off x="4033780" y="4674147"/>
            <a:ext cx="357123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chemeClr val="bg2">
                    <a:lumMod val="50000"/>
                  </a:schemeClr>
                </a:solidFill>
                <a:latin typeface="H-新雅兰" charset="-122"/>
                <a:ea typeface="H-新雅兰" charset="-122"/>
                <a:sym typeface="H-新雅兰" charset="-122"/>
              </a:rPr>
              <a:t>反思与待优化点</a:t>
            </a:r>
            <a:endParaRPr lang="en-US" sz="3600" b="1" dirty="0">
              <a:solidFill>
                <a:schemeClr val="bg2">
                  <a:lumMod val="50000"/>
                </a:schemeClr>
              </a:solidFill>
              <a:latin typeface="H-新雅兰" charset="-122"/>
              <a:ea typeface="H-新雅兰" charset="-122"/>
              <a:sym typeface="H-新雅兰" charset="-122"/>
            </a:endParaRP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文本框 13"/>
          <p:cNvSpPr>
            <a:spLocks noChangeArrowheads="1"/>
          </p:cNvSpPr>
          <p:nvPr/>
        </p:nvSpPr>
        <p:spPr bwMode="auto">
          <a:xfrm>
            <a:off x="-160771" y="1133619"/>
            <a:ext cx="12192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THANKS</a:t>
            </a:r>
            <a:endParaRPr lang="zh-CN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0725" name="文本框 14"/>
          <p:cNvSpPr>
            <a:spLocks noChangeArrowheads="1"/>
          </p:cNvSpPr>
          <p:nvPr/>
        </p:nvSpPr>
        <p:spPr bwMode="auto">
          <a:xfrm>
            <a:off x="2549525" y="3310009"/>
            <a:ext cx="69215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for watching and listening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0726" name="矩形 26"/>
          <p:cNvSpPr>
            <a:spLocks noChangeArrowheads="1"/>
          </p:cNvSpPr>
          <p:nvPr/>
        </p:nvSpPr>
        <p:spPr bwMode="auto">
          <a:xfrm>
            <a:off x="1628775" y="5699125"/>
            <a:ext cx="530225" cy="11588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27" name="矩形 27"/>
          <p:cNvSpPr>
            <a:spLocks noChangeArrowheads="1"/>
          </p:cNvSpPr>
          <p:nvPr/>
        </p:nvSpPr>
        <p:spPr bwMode="auto">
          <a:xfrm>
            <a:off x="2325688" y="6118225"/>
            <a:ext cx="447675" cy="7397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28" name="矩形 28"/>
          <p:cNvSpPr>
            <a:spLocks noChangeArrowheads="1"/>
          </p:cNvSpPr>
          <p:nvPr/>
        </p:nvSpPr>
        <p:spPr bwMode="auto">
          <a:xfrm>
            <a:off x="2941638" y="5851525"/>
            <a:ext cx="530225" cy="100647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29" name="等腰三角形 46"/>
          <p:cNvSpPr>
            <a:spLocks noChangeArrowheads="1"/>
          </p:cNvSpPr>
          <p:nvPr/>
        </p:nvSpPr>
        <p:spPr bwMode="auto">
          <a:xfrm>
            <a:off x="3640138" y="5645150"/>
            <a:ext cx="950912" cy="1212850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30" name="等腰三角形 47"/>
          <p:cNvSpPr>
            <a:spLocks noChangeArrowheads="1"/>
          </p:cNvSpPr>
          <p:nvPr/>
        </p:nvSpPr>
        <p:spPr bwMode="auto">
          <a:xfrm>
            <a:off x="4759325" y="6118225"/>
            <a:ext cx="739775" cy="739775"/>
          </a:xfrm>
          <a:prstGeom prst="triangle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31" name="等腰三角形 48"/>
          <p:cNvSpPr>
            <a:spLocks noChangeArrowheads="1"/>
          </p:cNvSpPr>
          <p:nvPr/>
        </p:nvSpPr>
        <p:spPr bwMode="auto">
          <a:xfrm>
            <a:off x="5702300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32" name="矩形 49"/>
          <p:cNvSpPr>
            <a:spLocks noChangeArrowheads="1"/>
          </p:cNvSpPr>
          <p:nvPr/>
        </p:nvSpPr>
        <p:spPr bwMode="auto">
          <a:xfrm>
            <a:off x="6750050" y="5699125"/>
            <a:ext cx="528638" cy="11588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33" name="矩形 50"/>
          <p:cNvSpPr>
            <a:spLocks noChangeArrowheads="1"/>
          </p:cNvSpPr>
          <p:nvPr/>
        </p:nvSpPr>
        <p:spPr bwMode="auto">
          <a:xfrm>
            <a:off x="7445375" y="6118225"/>
            <a:ext cx="447675" cy="7397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34" name="矩形 51"/>
          <p:cNvSpPr>
            <a:spLocks noChangeArrowheads="1"/>
          </p:cNvSpPr>
          <p:nvPr/>
        </p:nvSpPr>
        <p:spPr bwMode="auto">
          <a:xfrm>
            <a:off x="8061325" y="5851525"/>
            <a:ext cx="530225" cy="100647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35" name="等腰三角形 52"/>
          <p:cNvSpPr>
            <a:spLocks noChangeArrowheads="1"/>
          </p:cNvSpPr>
          <p:nvPr/>
        </p:nvSpPr>
        <p:spPr bwMode="auto">
          <a:xfrm>
            <a:off x="8759825" y="5645150"/>
            <a:ext cx="950913" cy="1212850"/>
          </a:xfrm>
          <a:prstGeom prst="triangle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36" name="等腰三角形 53"/>
          <p:cNvSpPr>
            <a:spLocks noChangeArrowheads="1"/>
          </p:cNvSpPr>
          <p:nvPr/>
        </p:nvSpPr>
        <p:spPr bwMode="auto">
          <a:xfrm>
            <a:off x="9879013" y="6118225"/>
            <a:ext cx="741362" cy="739775"/>
          </a:xfrm>
          <a:prstGeom prst="triangle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37" name="等腰三角形 54"/>
          <p:cNvSpPr>
            <a:spLocks noChangeArrowheads="1"/>
          </p:cNvSpPr>
          <p:nvPr/>
        </p:nvSpPr>
        <p:spPr bwMode="auto">
          <a:xfrm>
            <a:off x="10821988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38" name="等腰三角形 55"/>
          <p:cNvSpPr>
            <a:spLocks noChangeArrowheads="1"/>
          </p:cNvSpPr>
          <p:nvPr/>
        </p:nvSpPr>
        <p:spPr bwMode="auto">
          <a:xfrm>
            <a:off x="650875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9" name="矩形 6"/>
          <p:cNvSpPr>
            <a:spLocks noChangeArrowheads="1"/>
          </p:cNvSpPr>
          <p:nvPr/>
        </p:nvSpPr>
        <p:spPr bwMode="auto">
          <a:xfrm>
            <a:off x="0" y="796926"/>
            <a:ext cx="1296988" cy="11572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" name="矩形 6"/>
          <p:cNvSpPr>
            <a:spLocks noChangeArrowheads="1"/>
          </p:cNvSpPr>
          <p:nvPr/>
        </p:nvSpPr>
        <p:spPr bwMode="auto">
          <a:xfrm>
            <a:off x="10919619" y="796926"/>
            <a:ext cx="1296988" cy="11572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1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ldLvl="0" autoUpdateAnimBg="0"/>
      <p:bldP spid="30725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57"/>
          <p:cNvSpPr>
            <a:spLocks noChangeArrowheads="1"/>
          </p:cNvSpPr>
          <p:nvPr/>
        </p:nvSpPr>
        <p:spPr bwMode="auto">
          <a:xfrm>
            <a:off x="4519170" y="1960295"/>
            <a:ext cx="36955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-新雅兰" charset="-122"/>
                <a:ea typeface="H-新雅兰" charset="-122"/>
                <a:sym typeface="H-新雅兰" charset="-122"/>
              </a:rPr>
              <a:t>项目划分</a:t>
            </a:r>
            <a:endParaRPr 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H-新雅兰" charset="-122"/>
              <a:ea typeface="H-新雅兰" charset="-122"/>
              <a:sym typeface="H-新雅兰" charset="-122"/>
            </a:endParaRP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7"/>
          <p:cNvSpPr>
            <a:spLocks noChangeArrowheads="1"/>
          </p:cNvSpPr>
          <p:nvPr/>
        </p:nvSpPr>
        <p:spPr bwMode="auto">
          <a:xfrm>
            <a:off x="505402" y="2513112"/>
            <a:ext cx="9728763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H-新雅兰"/>
              </a:rPr>
              <a:t>◆</a:t>
            </a:r>
            <a:r>
              <a:rPr lang="en-US" altLang="zh-CN" sz="320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H-新雅兰"/>
              </a:rPr>
              <a:t>Constant</a:t>
            </a:r>
            <a:r>
              <a:rPr lang="zh-CN" altLang="en-US" sz="320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H-新雅兰"/>
              </a:rPr>
              <a:t>：常量模块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ea typeface="H-新雅兰"/>
            </a:endParaRPr>
          </a:p>
          <a:p>
            <a:r>
              <a:rPr lang="zh-CN" altLang="en-US" sz="320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H-新雅兰"/>
              </a:rPr>
              <a:t>◆</a:t>
            </a:r>
            <a:r>
              <a:rPr lang="en-US" altLang="zh-CN" sz="320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H-新雅兰"/>
              </a:rPr>
              <a:t>Corporation</a:t>
            </a:r>
            <a:r>
              <a:rPr lang="zh-CN" altLang="en-US" sz="320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H-新雅兰"/>
              </a:rPr>
              <a:t>：机构信息模块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ea typeface="H-新雅兰"/>
            </a:endParaRPr>
          </a:p>
          <a:p>
            <a:r>
              <a:rPr lang="zh-CN" altLang="en-US" sz="320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H-新雅兰"/>
              </a:rPr>
              <a:t>◆</a:t>
            </a:r>
            <a:r>
              <a:rPr lang="en-US" altLang="zh-CN" sz="320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H-新雅兰"/>
              </a:rPr>
              <a:t>Finance</a:t>
            </a:r>
            <a:r>
              <a:rPr lang="zh-CN" altLang="en-US" sz="320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H-新雅兰"/>
              </a:rPr>
              <a:t>：财务模块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ea typeface="H-新雅兰"/>
            </a:endParaRPr>
          </a:p>
          <a:p>
            <a:r>
              <a:rPr lang="zh-CN" altLang="en-US" sz="320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H-新雅兰"/>
              </a:rPr>
              <a:t>◆</a:t>
            </a:r>
            <a:r>
              <a:rPr lang="en-US" altLang="zh-CN" sz="320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H-新雅兰"/>
              </a:rPr>
              <a:t>Inventory</a:t>
            </a:r>
            <a:r>
              <a:rPr lang="zh-CN" altLang="en-US" sz="320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H-新雅兰"/>
              </a:rPr>
              <a:t>：仓库模块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ea typeface="H-新雅兰"/>
            </a:endParaRPr>
          </a:p>
          <a:p>
            <a:r>
              <a:rPr lang="zh-CN" altLang="en-US" sz="320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H-新雅兰"/>
              </a:rPr>
              <a:t>◆</a:t>
            </a:r>
            <a:r>
              <a:rPr lang="en-US" altLang="zh-CN" sz="320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H-新雅兰"/>
              </a:rPr>
              <a:t>Transit</a:t>
            </a:r>
            <a:r>
              <a:rPr lang="zh-CN" altLang="en-US" sz="320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H-新雅兰"/>
              </a:rPr>
              <a:t>：物流模块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ea typeface="H-新雅兰"/>
            </a:endParaRPr>
          </a:p>
          <a:p>
            <a:r>
              <a:rPr lang="zh-CN" altLang="en-US" sz="320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H-新雅兰"/>
              </a:rPr>
              <a:t>◆</a:t>
            </a:r>
            <a:r>
              <a:rPr lang="en-US" altLang="zh-CN" sz="320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H-新雅兰"/>
              </a:rPr>
              <a:t>User</a:t>
            </a:r>
            <a:r>
              <a:rPr lang="zh-CN" altLang="en-US" sz="320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H-新雅兰"/>
              </a:rPr>
              <a:t>：用户模块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ea typeface="H-新雅兰"/>
            </a:endParaRPr>
          </a:p>
          <a:p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  <a:ea typeface="H-新雅兰"/>
            </a:endParaRPr>
          </a:p>
        </p:txBody>
      </p:sp>
      <p:sp>
        <p:nvSpPr>
          <p:cNvPr id="7" name="文本框 57"/>
          <p:cNvSpPr>
            <a:spLocks noChangeArrowheads="1"/>
          </p:cNvSpPr>
          <p:nvPr/>
        </p:nvSpPr>
        <p:spPr bwMode="auto">
          <a:xfrm>
            <a:off x="505401" y="1043701"/>
            <a:ext cx="97287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模块的划分</a:t>
            </a:r>
            <a:endParaRPr lang="zh-CN" altLang="en-US" sz="32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7"/>
          <p:cNvSpPr>
            <a:spLocks noChangeArrowheads="1"/>
          </p:cNvSpPr>
          <p:nvPr/>
        </p:nvSpPr>
        <p:spPr bwMode="auto">
          <a:xfrm>
            <a:off x="505678" y="261566"/>
            <a:ext cx="36955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代码层的划分</a:t>
            </a:r>
            <a:endParaRPr lang="zh-CN" altLang="en-US" sz="36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框 57"/>
          <p:cNvSpPr>
            <a:spLocks noChangeArrowheads="1"/>
          </p:cNvSpPr>
          <p:nvPr/>
        </p:nvSpPr>
        <p:spPr bwMode="auto">
          <a:xfrm>
            <a:off x="505678" y="2486280"/>
            <a:ext cx="9728763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320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H-新雅兰"/>
              </a:rPr>
              <a:t>◆界面层：负责界面内逻辑</a:t>
            </a:r>
            <a:endParaRPr lang="en-US" altLang="zh-CN" sz="3200" dirty="0" smtClean="0">
              <a:solidFill>
                <a:srgbClr val="000000">
                  <a:lumMod val="85000"/>
                  <a:lumOff val="15000"/>
                </a:srgbClr>
              </a:solidFill>
              <a:ea typeface="H-新雅兰"/>
            </a:endParaRPr>
          </a:p>
          <a:p>
            <a:pPr lvl="0"/>
            <a:r>
              <a:rPr lang="zh-CN" altLang="en-US" sz="320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H-新雅兰"/>
              </a:rPr>
              <a:t>◆网络层：负责服务的绑定和调用</a:t>
            </a:r>
            <a:endParaRPr lang="en-US" altLang="zh-CN" sz="3200" dirty="0" smtClean="0">
              <a:solidFill>
                <a:srgbClr val="000000">
                  <a:lumMod val="85000"/>
                  <a:lumOff val="15000"/>
                </a:srgbClr>
              </a:solidFill>
              <a:ea typeface="H-新雅兰"/>
            </a:endParaRPr>
          </a:p>
          <a:p>
            <a:pPr lvl="0"/>
            <a:r>
              <a:rPr lang="zh-CN" altLang="en-US" sz="320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H-新雅兰"/>
              </a:rPr>
              <a:t>◆逻辑层：主要逻辑</a:t>
            </a:r>
            <a:endParaRPr lang="en-US" altLang="zh-CN" sz="3200" dirty="0" smtClean="0">
              <a:solidFill>
                <a:srgbClr val="000000">
                  <a:lumMod val="85000"/>
                  <a:lumOff val="15000"/>
                </a:srgbClr>
              </a:solidFill>
              <a:ea typeface="H-新雅兰"/>
            </a:endParaRPr>
          </a:p>
          <a:p>
            <a:pPr lvl="0"/>
            <a:r>
              <a:rPr lang="zh-CN" altLang="en-US" sz="320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H-新雅兰"/>
              </a:rPr>
              <a:t>◆数据层：负责文件的读写</a:t>
            </a:r>
            <a:endParaRPr lang="en-US" altLang="zh-CN" sz="3200" dirty="0" smtClean="0">
              <a:solidFill>
                <a:srgbClr val="000000">
                  <a:lumMod val="85000"/>
                  <a:lumOff val="15000"/>
                </a:srgbClr>
              </a:solidFill>
              <a:ea typeface="H-新雅兰"/>
            </a:endParaRPr>
          </a:p>
          <a:p>
            <a:pPr lvl="0"/>
            <a:r>
              <a:rPr lang="zh-CN" altLang="en-US" sz="3200" dirty="0" smtClean="0">
                <a:solidFill>
                  <a:srgbClr val="000000">
                    <a:lumMod val="85000"/>
                    <a:lumOff val="15000"/>
                  </a:srgbClr>
                </a:solidFill>
                <a:ea typeface="H-新雅兰"/>
              </a:rPr>
              <a:t>◆底层文件</a:t>
            </a:r>
            <a:endParaRPr lang="en-US" altLang="zh-CN" sz="3200" dirty="0">
              <a:solidFill>
                <a:srgbClr val="000000">
                  <a:lumMod val="85000"/>
                  <a:lumOff val="15000"/>
                </a:srgbClr>
              </a:solidFill>
              <a:ea typeface="H-新雅兰"/>
            </a:endParaRP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47556" y="1679171"/>
            <a:ext cx="3075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-新雅兰" charset="-122"/>
                <a:ea typeface="H-新雅兰" charset="-122"/>
                <a:sym typeface="H-新雅兰" charset="-122"/>
              </a:rPr>
              <a:t>重点模块</a:t>
            </a:r>
            <a:endParaRPr lang="en-US" altLang="zh-CN" sz="5400" b="1" dirty="0">
              <a:solidFill>
                <a:schemeClr val="tx1">
                  <a:lumMod val="75000"/>
                  <a:lumOff val="25000"/>
                </a:schemeClr>
              </a:solidFill>
              <a:latin typeface="H-新雅兰" charset="-122"/>
              <a:ea typeface="H-新雅兰" charset="-122"/>
              <a:sym typeface="H-新雅兰" charset="-122"/>
            </a:endParaRP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2960" y="731520"/>
            <a:ext cx="334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 Light"/>
              </a:rPr>
              <a:t>Corporation</a:t>
            </a:r>
            <a:r>
              <a:rPr lang="zh-CN" altLang="en-US" sz="3200" dirty="0" smtClean="0">
                <a:latin typeface="微软雅黑 Light"/>
              </a:rPr>
              <a:t>模块</a:t>
            </a:r>
            <a:endParaRPr lang="zh-CN" altLang="en-US" sz="3200" dirty="0">
              <a:latin typeface="微软雅黑 Ligh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2960" y="2818014"/>
            <a:ext cx="7539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Corporation</a:t>
            </a:r>
            <a:r>
              <a:rPr lang="zh-CN" altLang="en-US" dirty="0" smtClean="0"/>
              <a:t>模块具体实现了银行账户、司机信息、车辆信息、机构信息、查看日志的功能。</a:t>
            </a:r>
            <a:endParaRPr lang="en-US" altLang="zh-CN" dirty="0" smtClean="0"/>
          </a:p>
          <a:p>
            <a:r>
              <a:rPr lang="en-US" altLang="zh-CN" dirty="0"/>
              <a:t>Corporation</a:t>
            </a:r>
            <a:r>
              <a:rPr lang="zh-CN" altLang="en-US" dirty="0" smtClean="0"/>
              <a:t>模块采用：服务器端：</a:t>
            </a:r>
            <a:r>
              <a:rPr lang="zh-CN" altLang="en-US" dirty="0"/>
              <a:t>数据</a:t>
            </a:r>
            <a:r>
              <a:rPr lang="zh-CN" altLang="en-US" dirty="0" smtClean="0"/>
              <a:t>层、逻辑层、网络层；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        </a:t>
            </a:r>
            <a:r>
              <a:rPr lang="zh-CN" altLang="en-US" dirty="0" smtClean="0"/>
              <a:t>客户端：界面层、网络层。</a:t>
            </a:r>
            <a:endParaRPr lang="en-US" altLang="zh-CN" dirty="0" smtClean="0"/>
          </a:p>
          <a:p>
            <a:r>
              <a:rPr lang="zh-CN" altLang="en-US" dirty="0" smtClean="0"/>
              <a:t>的基本简单构造，对上述功能点的增删改查进行了实现</a:t>
            </a:r>
            <a:endParaRPr lang="zh-CN" altLang="en-US" dirty="0"/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4A12-AC07-40D1-92C7-D140ED02B91A}" type="datetime1">
              <a:rPr lang="zh-CN" altLang="en-US" smtClean="0"/>
              <a:pPr/>
              <a:t>2015/12/25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314" y="0"/>
            <a:ext cx="7179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26516"/>
      </p:ext>
    </p:extLst>
  </p:cSld>
  <p:clrMapOvr>
    <a:masterClrMapping/>
  </p:clrMapOvr>
  <p:transition spd="med"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06333" y="739832"/>
            <a:ext cx="3192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 Light"/>
              </a:rPr>
              <a:t>Transit</a:t>
            </a:r>
            <a:r>
              <a:rPr lang="zh-CN" altLang="en-US" sz="3200" dirty="0" smtClean="0">
                <a:latin typeface="微软雅黑 Light"/>
              </a:rPr>
              <a:t>模块</a:t>
            </a:r>
            <a:endParaRPr lang="zh-CN" altLang="en-US" sz="3200" dirty="0">
              <a:latin typeface="微软雅黑 Ligh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6333" y="2809701"/>
            <a:ext cx="7539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Transit</a:t>
            </a:r>
            <a:r>
              <a:rPr lang="zh-CN" altLang="en-US" dirty="0" smtClean="0"/>
              <a:t>模块具体实现了寄件单、营业厅装车单、中转中心装车单、中转单、中转中心到达单、营业厅到达单、派件单、收件信息录入的功能。</a:t>
            </a:r>
            <a:endParaRPr lang="en-US" altLang="zh-CN" dirty="0" smtClean="0"/>
          </a:p>
          <a:p>
            <a:r>
              <a:rPr lang="en-US" altLang="zh-CN" dirty="0" smtClean="0"/>
              <a:t>Transit</a:t>
            </a:r>
            <a:r>
              <a:rPr lang="zh-CN" altLang="en-US" dirty="0" smtClean="0"/>
              <a:t>模块采用：服务器端：</a:t>
            </a:r>
            <a:r>
              <a:rPr lang="zh-CN" altLang="en-US" dirty="0"/>
              <a:t>数据</a:t>
            </a:r>
            <a:r>
              <a:rPr lang="zh-CN" altLang="en-US" dirty="0" smtClean="0"/>
              <a:t>层、逻辑层、网络层；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客户端：界面层、网络层</a:t>
            </a:r>
            <a:r>
              <a:rPr lang="zh-CN" altLang="en-US" dirty="0"/>
              <a:t>、独立数据层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的构造，对上述功能点的增删改查进行了实现，并且有客户端暂存功能。</a:t>
            </a:r>
            <a:endParaRPr lang="zh-CN" altLang="en-US" dirty="0"/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方正兰亭粗黑_GB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1405</TotalTime>
  <Pages>0</Pages>
  <Words>330</Words>
  <Characters>0</Characters>
  <Application>Microsoft Office PowerPoint</Application>
  <DocSecurity>0</DocSecurity>
  <PresentationFormat>宽屏</PresentationFormat>
  <Lines>0</Lines>
  <Paragraphs>54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H-新雅兰</vt:lpstr>
      <vt:lpstr>方正兰亭粗黑_GBK</vt:lpstr>
      <vt:lpstr>宋体</vt:lpstr>
      <vt:lpstr>微软雅黑</vt:lpstr>
      <vt:lpstr>微软雅黑 Light</vt:lpstr>
      <vt:lpstr>Arial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部分界面展示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反思与待优化点</vt:lpstr>
      <vt:lpstr>PowerPoint 演示文稿</vt:lpstr>
      <vt:lpstr>PowerPoint 演示文稿</vt:lpstr>
      <vt:lpstr>PowerPoint 演示文稿</vt:lpstr>
    </vt:vector>
  </TitlesOfParts>
  <Company>Sky123.Org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hasee</cp:lastModifiedBy>
  <cp:revision>104</cp:revision>
  <dcterms:created xsi:type="dcterms:W3CDTF">2014-03-17T14:50:00Z</dcterms:created>
  <dcterms:modified xsi:type="dcterms:W3CDTF">2015-12-25T08:12:14Z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2052-9.1.0.4885</vt:lpwstr>
  </property>
</Properties>
</file>