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64" r:id="rId9"/>
    <p:sldId id="267" r:id="rId10"/>
    <p:sldId id="270" r:id="rId11"/>
    <p:sldId id="271" r:id="rId12"/>
    <p:sldId id="272" r:id="rId13"/>
    <p:sldId id="261" r:id="rId14"/>
    <p:sldId id="268" r:id="rId15"/>
    <p:sldId id="262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18DC-C926-4F14-AD85-E7574BD6E285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3E11-D5BE-4DD4-9861-A3DFEC236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37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18DC-C926-4F14-AD85-E7574BD6E285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3E11-D5BE-4DD4-9861-A3DFEC236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44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18DC-C926-4F14-AD85-E7574BD6E285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3E11-D5BE-4DD4-9861-A3DFEC236A8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4791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18DC-C926-4F14-AD85-E7574BD6E285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3E11-D5BE-4DD4-9861-A3DFEC236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41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18DC-C926-4F14-AD85-E7574BD6E285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3E11-D5BE-4DD4-9861-A3DFEC236A8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2734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18DC-C926-4F14-AD85-E7574BD6E285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3E11-D5BE-4DD4-9861-A3DFEC236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613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18DC-C926-4F14-AD85-E7574BD6E285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3E11-D5BE-4DD4-9861-A3DFEC236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33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18DC-C926-4F14-AD85-E7574BD6E285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3E11-D5BE-4DD4-9861-A3DFEC236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93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18DC-C926-4F14-AD85-E7574BD6E285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3E11-D5BE-4DD4-9861-A3DFEC236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23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18DC-C926-4F14-AD85-E7574BD6E285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3E11-D5BE-4DD4-9861-A3DFEC236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18DC-C926-4F14-AD85-E7574BD6E285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3E11-D5BE-4DD4-9861-A3DFEC236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54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18DC-C926-4F14-AD85-E7574BD6E285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3E11-D5BE-4DD4-9861-A3DFEC236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68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18DC-C926-4F14-AD85-E7574BD6E285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3E11-D5BE-4DD4-9861-A3DFEC236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17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18DC-C926-4F14-AD85-E7574BD6E285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3E11-D5BE-4DD4-9861-A3DFEC236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816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18DC-C926-4F14-AD85-E7574BD6E285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3E11-D5BE-4DD4-9861-A3DFEC236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56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18DC-C926-4F14-AD85-E7574BD6E285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3E11-D5BE-4DD4-9861-A3DFEC236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64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418DC-C926-4F14-AD85-E7574BD6E285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8C83E11-D5BE-4DD4-9861-A3DFEC236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03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84E8E-9455-4CE3-B8B4-55CBF6E9B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86439"/>
            <a:ext cx="7766936" cy="1646302"/>
          </a:xfrm>
        </p:spPr>
        <p:txBody>
          <a:bodyPr/>
          <a:lstStyle/>
          <a:p>
            <a:pPr algn="ctr"/>
            <a:r>
              <a:rPr lang="zh-CN" altLang="en-US" dirty="0"/>
              <a:t>交通赔偿研究项目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FA656D-6F66-4D01-B3D0-1B76750A2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9250" y="3429000"/>
            <a:ext cx="5665510" cy="2208229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/>
              <a:t>——</a:t>
            </a:r>
            <a:r>
              <a:rPr lang="zh-CN" altLang="en-US" sz="2800" dirty="0"/>
              <a:t>数据分析</a:t>
            </a:r>
            <a:r>
              <a:rPr lang="en-US" altLang="zh-CN" sz="2800" dirty="0"/>
              <a:t>·</a:t>
            </a:r>
            <a:r>
              <a:rPr lang="zh-CN" altLang="en-US" sz="2800" dirty="0"/>
              <a:t>从入门到放弃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zh-CN" altLang="en-US" sz="2800" dirty="0"/>
              <a:t>南外中加 周晓玥</a:t>
            </a:r>
          </a:p>
        </p:txBody>
      </p:sp>
    </p:spTree>
    <p:extLst>
      <p:ext uri="{BB962C8B-B14F-4D97-AF65-F5344CB8AC3E}">
        <p14:creationId xmlns:p14="http://schemas.microsoft.com/office/powerpoint/2010/main" val="3215839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2F78B-1C29-467E-89F8-9DC38E02F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完成工作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F64D5E0-0E7A-4959-B017-6762E3ABEE52}"/>
              </a:ext>
            </a:extLst>
          </p:cNvPr>
          <p:cNvSpPr txBox="1"/>
          <p:nvPr/>
        </p:nvSpPr>
        <p:spPr>
          <a:xfrm>
            <a:off x="3566923" y="540237"/>
            <a:ext cx="7596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/>
              <a:t>各省是否为独任审判的情况</a:t>
            </a: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/>
              <a:t>独任审判：即只有审判长一人担任审判职务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4E7FA4E-CF3F-4289-A841-47143EE495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5" r="31562"/>
          <a:stretch/>
        </p:blipFill>
        <p:spPr>
          <a:xfrm>
            <a:off x="7213806" y="1317486"/>
            <a:ext cx="1951924" cy="475897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2E6941F-25B7-424D-BB37-AE6F7EE86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248123"/>
            <a:ext cx="6373706" cy="48283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CFA2634-E20A-4108-9C69-C5060C5BA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6248400"/>
            <a:ext cx="82581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0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41697-EF6E-4155-ABD3-7752DC0EA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完成工作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7B830E-8845-4A84-9689-644796E1D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886" y="1937469"/>
            <a:ext cx="8277225" cy="19716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ABE1C8C-4636-4E44-B2E8-089B52E5A8C4}"/>
              </a:ext>
            </a:extLst>
          </p:cNvPr>
          <p:cNvSpPr txBox="1"/>
          <p:nvPr/>
        </p:nvSpPr>
        <p:spPr>
          <a:xfrm>
            <a:off x="1175886" y="4374036"/>
            <a:ext cx="5187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特征：四大直辖市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Q</a:t>
            </a:r>
            <a:r>
              <a:rPr lang="zh-CN" altLang="en-US" dirty="0"/>
              <a:t>：独任审判是否对案件结果的判定有很大的影响</a:t>
            </a:r>
          </a:p>
        </p:txBody>
      </p:sp>
    </p:spTree>
    <p:extLst>
      <p:ext uri="{BB962C8B-B14F-4D97-AF65-F5344CB8AC3E}">
        <p14:creationId xmlns:p14="http://schemas.microsoft.com/office/powerpoint/2010/main" val="3032834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DC352-ADF1-4D08-8B18-DFD98365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完成工作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71120C-C470-4F9F-831B-4C41C80AE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39" y="1809808"/>
            <a:ext cx="9403679" cy="408194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3D0BEBF-2087-48BB-A8D2-5A504BC05C1F}"/>
              </a:ext>
            </a:extLst>
          </p:cNvPr>
          <p:cNvSpPr txBox="1"/>
          <p:nvPr/>
        </p:nvSpPr>
        <p:spPr>
          <a:xfrm>
            <a:off x="3921551" y="95210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独任审判与赔偿金的关系</a:t>
            </a:r>
          </a:p>
        </p:txBody>
      </p:sp>
    </p:spTree>
    <p:extLst>
      <p:ext uri="{BB962C8B-B14F-4D97-AF65-F5344CB8AC3E}">
        <p14:creationId xmlns:p14="http://schemas.microsoft.com/office/powerpoint/2010/main" val="1655196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0FD0C-024C-414B-8194-A5C30A14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下阶段计划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648AEA-524A-4DD6-B74B-8F4583196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419" y="1698675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/>
              <a:t>使用正则表达式搜集精确度更高的信息</a:t>
            </a:r>
            <a:endParaRPr lang="en-US" altLang="zh-CN" sz="2800" dirty="0"/>
          </a:p>
          <a:p>
            <a:r>
              <a:rPr lang="zh-CN" altLang="en-US" sz="2800" dirty="0"/>
              <a:t>数据预处理 </a:t>
            </a:r>
            <a:r>
              <a:rPr lang="en-US" altLang="zh-CN" sz="2800" dirty="0"/>
              <a:t>&amp; </a:t>
            </a:r>
            <a:r>
              <a:rPr lang="zh-CN" altLang="en-US" sz="2800" dirty="0"/>
              <a:t>清洗</a:t>
            </a:r>
            <a:endParaRPr lang="en-US" altLang="zh-CN" sz="2800" dirty="0"/>
          </a:p>
          <a:p>
            <a:pPr lvl="1"/>
            <a:r>
              <a:rPr lang="zh-CN" altLang="en-US" sz="2400" dirty="0"/>
              <a:t>“行政区划省</a:t>
            </a:r>
            <a:r>
              <a:rPr lang="en-US" altLang="zh-CN" sz="2400" dirty="0"/>
              <a:t>/</a:t>
            </a:r>
            <a:r>
              <a:rPr lang="zh-CN" altLang="en-US" sz="2400" dirty="0"/>
              <a:t>市”中，四大直辖市（一中院，二中院，</a:t>
            </a:r>
            <a:r>
              <a:rPr lang="en-US" altLang="zh-CN" sz="2400" dirty="0"/>
              <a:t>……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r>
              <a:rPr lang="zh-CN" altLang="en-US" sz="2400" dirty="0"/>
              <a:t>法条名称：“</a:t>
            </a:r>
            <a:r>
              <a:rPr lang="en-US" altLang="zh-CN" sz="2400" dirty="0"/>
              <a:t>《》</a:t>
            </a:r>
            <a:r>
              <a:rPr lang="zh-CN" altLang="en-US" sz="2400" dirty="0"/>
              <a:t>”</a:t>
            </a:r>
            <a:r>
              <a:rPr lang="en-US" altLang="zh-CN" sz="2400" dirty="0"/>
              <a:t>/</a:t>
            </a:r>
            <a:r>
              <a:rPr lang="zh-CN" altLang="en-US" sz="2400" dirty="0"/>
              <a:t>“</a:t>
            </a:r>
            <a:r>
              <a:rPr lang="en-US" altLang="zh-CN" sz="2400" dirty="0"/>
              <a:t>&lt;&lt;&gt;&gt;</a:t>
            </a:r>
            <a:r>
              <a:rPr lang="zh-CN" altLang="en-US" sz="2400" dirty="0"/>
              <a:t>”</a:t>
            </a:r>
            <a:r>
              <a:rPr lang="en-US" altLang="zh-CN" sz="2400" dirty="0"/>
              <a:t>/</a:t>
            </a:r>
            <a:r>
              <a:rPr lang="zh-CN" altLang="en-US" sz="2400" dirty="0"/>
              <a:t>“</a:t>
            </a:r>
            <a:r>
              <a:rPr lang="en-US" altLang="zh-CN" sz="2400" dirty="0"/>
              <a:t>&amp;</a:t>
            </a:r>
            <a:r>
              <a:rPr lang="en-US" altLang="zh-CN" sz="2400" dirty="0" err="1"/>
              <a:t>lt</a:t>
            </a:r>
            <a:r>
              <a:rPr lang="en-US" altLang="zh-CN" sz="2400" dirty="0"/>
              <a:t>, &amp;</a:t>
            </a:r>
            <a:r>
              <a:rPr lang="en-US" altLang="zh-CN" sz="2400" dirty="0" err="1"/>
              <a:t>gt</a:t>
            </a:r>
            <a:r>
              <a:rPr lang="zh-CN" altLang="en-US" sz="2400" dirty="0"/>
              <a:t>”</a:t>
            </a:r>
            <a:endParaRPr lang="en-US" altLang="zh-CN" sz="2400" dirty="0"/>
          </a:p>
          <a:p>
            <a:pPr lvl="1"/>
            <a:r>
              <a:rPr lang="zh-CN" altLang="en-US" sz="2400" dirty="0"/>
              <a:t>当事人信息提取：原告，被告，委托代理人</a:t>
            </a:r>
            <a:endParaRPr lang="en-US" altLang="zh-CN" sz="2400" dirty="0"/>
          </a:p>
          <a:p>
            <a:pPr lvl="1"/>
            <a:r>
              <a:rPr lang="zh-CN" altLang="en-US" sz="2400" dirty="0"/>
              <a:t>金额</a:t>
            </a:r>
            <a:r>
              <a:rPr lang="en-US" altLang="zh-CN" sz="2400" dirty="0"/>
              <a:t>/</a:t>
            </a:r>
            <a:r>
              <a:rPr lang="zh-CN" altLang="en-US" sz="2400" dirty="0"/>
              <a:t>诉讼费：分开存储统计</a:t>
            </a:r>
            <a:endParaRPr lang="en-US" altLang="zh-CN" sz="2400" dirty="0"/>
          </a:p>
          <a:p>
            <a:pPr lvl="1"/>
            <a:r>
              <a:rPr lang="zh-CN" altLang="en-US" sz="2400" dirty="0"/>
              <a:t>立案年度：错误数据处理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6113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A6039-679B-4818-A1BB-E1F1DF164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下阶段计划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26C9A9-B742-4EFC-8DC5-86BAEA479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094" y="2160589"/>
            <a:ext cx="8255907" cy="388077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进一步统计有关原告被告信息和金额的数据</a:t>
            </a:r>
            <a:endParaRPr lang="en-US" altLang="zh-CN" sz="2400" dirty="0"/>
          </a:p>
          <a:p>
            <a:r>
              <a:rPr lang="zh-CN" altLang="en-US" sz="2400" dirty="0"/>
              <a:t>数据可视化</a:t>
            </a:r>
            <a:endParaRPr lang="en-US" altLang="zh-CN" sz="2400" dirty="0"/>
          </a:p>
          <a:p>
            <a:pPr lvl="1"/>
            <a:r>
              <a:rPr lang="en-US" altLang="zh-CN" sz="2200" dirty="0" err="1"/>
              <a:t>Matplotlib.pyplot</a:t>
            </a:r>
            <a:r>
              <a:rPr lang="en-US" altLang="zh-CN" sz="2200" dirty="0"/>
              <a:t> / seaborn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326174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F7777-AF29-452D-8204-D4446FCCD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我的感受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4E704-20AE-4E82-B0B3-BA40C7CB8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551" y="1431303"/>
            <a:ext cx="3664671" cy="4817097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选材</a:t>
            </a:r>
            <a:endParaRPr lang="en-US" altLang="zh-CN" sz="2000" dirty="0"/>
          </a:p>
          <a:p>
            <a:pPr lvl="1"/>
            <a:r>
              <a:rPr lang="zh-CN" altLang="en-US" sz="1800" dirty="0"/>
              <a:t>典型，贴近生活</a:t>
            </a:r>
            <a:endParaRPr lang="en-US" altLang="zh-CN" sz="1800" dirty="0"/>
          </a:p>
          <a:p>
            <a:pPr lvl="1"/>
            <a:r>
              <a:rPr lang="zh-CN" altLang="en-US" sz="1800" dirty="0"/>
              <a:t>易出成果</a:t>
            </a:r>
            <a:endParaRPr lang="en-US" altLang="zh-CN" sz="1800" dirty="0"/>
          </a:p>
          <a:p>
            <a:r>
              <a:rPr lang="zh-CN" altLang="en-US" sz="2000" dirty="0"/>
              <a:t>时间</a:t>
            </a:r>
            <a:endParaRPr lang="en-US" altLang="zh-CN" sz="2000" dirty="0"/>
          </a:p>
          <a:p>
            <a:pPr lvl="1"/>
            <a:r>
              <a:rPr lang="en-US" altLang="zh-CN" sz="1800" dirty="0" err="1"/>
              <a:t>Numpy</a:t>
            </a:r>
            <a:endParaRPr lang="en-US" altLang="zh-CN" sz="1800" dirty="0"/>
          </a:p>
          <a:p>
            <a:pPr lvl="1"/>
            <a:r>
              <a:rPr lang="en-US" altLang="zh-CN" sz="1800" dirty="0"/>
              <a:t>Pandas</a:t>
            </a:r>
          </a:p>
          <a:p>
            <a:pPr lvl="1"/>
            <a:r>
              <a:rPr lang="zh-CN" altLang="en-US" sz="1800" dirty="0"/>
              <a:t>知识结合</a:t>
            </a:r>
            <a:r>
              <a:rPr lang="en-US" altLang="zh-CN" sz="1800" dirty="0"/>
              <a:t>&amp;</a:t>
            </a:r>
            <a:r>
              <a:rPr lang="zh-CN" altLang="en-US" sz="1800" dirty="0"/>
              <a:t>提高效率</a:t>
            </a:r>
            <a:endParaRPr lang="en-US" altLang="zh-CN" sz="1800" dirty="0"/>
          </a:p>
          <a:p>
            <a:r>
              <a:rPr lang="zh-CN" altLang="en-US" sz="2000" dirty="0"/>
              <a:t>难度</a:t>
            </a:r>
            <a:endParaRPr lang="en-US" altLang="zh-CN" sz="2000" dirty="0"/>
          </a:p>
          <a:p>
            <a:pPr lvl="1"/>
            <a:r>
              <a:rPr lang="zh-CN" altLang="en-US" sz="1800" dirty="0"/>
              <a:t>大数据下的效率</a:t>
            </a:r>
            <a:endParaRPr lang="en-US" altLang="zh-CN" sz="1800" dirty="0"/>
          </a:p>
          <a:p>
            <a:pPr lvl="1"/>
            <a:r>
              <a:rPr lang="zh-CN" altLang="en-US" sz="1800" dirty="0"/>
              <a:t>类型转换</a:t>
            </a:r>
            <a:endParaRPr lang="en-US" altLang="zh-CN" sz="1800" dirty="0"/>
          </a:p>
          <a:p>
            <a:pPr lvl="1"/>
            <a:r>
              <a:rPr lang="zh-CN" altLang="en-US" sz="1800" dirty="0"/>
              <a:t>字符串</a:t>
            </a:r>
            <a:endParaRPr lang="en-US" altLang="zh-CN" sz="1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4E90DC1-AFCE-4BA5-AFA2-E3CFB6B00FFB}"/>
              </a:ext>
            </a:extLst>
          </p:cNvPr>
          <p:cNvSpPr txBox="1">
            <a:spLocks/>
          </p:cNvSpPr>
          <p:nvPr/>
        </p:nvSpPr>
        <p:spPr>
          <a:xfrm>
            <a:off x="6006446" y="1439159"/>
            <a:ext cx="342978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学习方式</a:t>
            </a:r>
            <a:endParaRPr lang="en-US" altLang="zh-CN" sz="2000" dirty="0"/>
          </a:p>
          <a:p>
            <a:pPr lvl="1"/>
            <a:r>
              <a:rPr lang="zh-CN" altLang="en-US" sz="1800" dirty="0"/>
              <a:t>基础理论知识：视频，书</a:t>
            </a:r>
            <a:endParaRPr lang="en-US" altLang="zh-CN" sz="1800" dirty="0"/>
          </a:p>
          <a:p>
            <a:pPr lvl="1"/>
            <a:r>
              <a:rPr lang="zh-CN" altLang="en-US" sz="1800" dirty="0"/>
              <a:t>样例</a:t>
            </a:r>
            <a:endParaRPr lang="en-US" altLang="zh-CN" sz="2000" dirty="0"/>
          </a:p>
          <a:p>
            <a:r>
              <a:rPr lang="zh-CN" altLang="en-US" sz="2000" dirty="0"/>
              <a:t>知识面</a:t>
            </a:r>
            <a:r>
              <a:rPr lang="en-US" altLang="zh-CN" sz="2000" dirty="0"/>
              <a:t>——</a:t>
            </a:r>
            <a:r>
              <a:rPr lang="zh-CN" altLang="en-US" sz="2000" dirty="0"/>
              <a:t>实际应用</a:t>
            </a:r>
            <a:endParaRPr lang="en-US" altLang="zh-CN" sz="2000" dirty="0"/>
          </a:p>
          <a:p>
            <a:pPr lvl="1"/>
            <a:r>
              <a:rPr lang="zh-CN" altLang="en-US" sz="1800" dirty="0"/>
              <a:t>网络爬虫</a:t>
            </a:r>
            <a:endParaRPr lang="en-US" altLang="zh-CN" sz="1800" dirty="0"/>
          </a:p>
          <a:p>
            <a:pPr lvl="1"/>
            <a:r>
              <a:rPr lang="zh-CN" altLang="en-US" sz="1800" dirty="0"/>
              <a:t>文档处理</a:t>
            </a:r>
            <a:endParaRPr lang="en-US" altLang="zh-CN" sz="1800" dirty="0"/>
          </a:p>
          <a:p>
            <a:pPr lvl="1"/>
            <a:r>
              <a:rPr lang="zh-CN" altLang="en-US" sz="1800" dirty="0"/>
              <a:t>数据清洗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754727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427BB-B0ED-4C71-999C-92794D7FC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30867"/>
            <a:ext cx="8596668" cy="1320800"/>
          </a:xfrm>
        </p:spPr>
        <p:txBody>
          <a:bodyPr/>
          <a:lstStyle/>
          <a:p>
            <a:pPr algn="ctr"/>
            <a:r>
              <a:rPr lang="en-US" altLang="zh-CN" dirty="0"/>
              <a:t>Thanks for listening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BC92E1-7351-4E38-8D0F-DCBE06C26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106333"/>
            <a:ext cx="8596668" cy="1935029"/>
          </a:xfrm>
        </p:spPr>
        <p:txBody>
          <a:bodyPr/>
          <a:lstStyle/>
          <a:p>
            <a:r>
              <a:rPr lang="en-US" altLang="zh-CN" dirty="0"/>
              <a:t>Ps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我的感受：</a:t>
            </a:r>
            <a:r>
              <a:rPr lang="en-US" altLang="zh-CN" dirty="0"/>
              <a:t>Python</a:t>
            </a:r>
            <a:r>
              <a:rPr lang="zh-CN" altLang="en-US" dirty="0"/>
              <a:t>使人秃头</a:t>
            </a:r>
            <a:r>
              <a:rPr lang="en-US" altLang="zh-CN" dirty="0"/>
              <a:t>【</a:t>
            </a:r>
            <a:r>
              <a:rPr lang="zh-CN" altLang="en-US" dirty="0"/>
              <a:t>狗头</a:t>
            </a:r>
            <a:r>
              <a:rPr lang="en-US" altLang="zh-CN" dirty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74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0739F-2B1C-44CE-A5D8-02B6BAB7B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汇报大纲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A1E700-73A4-47DB-B66B-95CB8565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1348" y="2160589"/>
            <a:ext cx="7322654" cy="388077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项目理解</a:t>
            </a:r>
            <a:endParaRPr lang="en-US" altLang="zh-CN" sz="3200" dirty="0"/>
          </a:p>
          <a:p>
            <a:r>
              <a:rPr lang="zh-CN" altLang="en-US" sz="3200" dirty="0"/>
              <a:t>技术学习</a:t>
            </a:r>
            <a:endParaRPr lang="en-US" altLang="zh-CN" sz="3200" dirty="0"/>
          </a:p>
          <a:p>
            <a:r>
              <a:rPr lang="zh-CN" altLang="en-US" sz="3200" dirty="0"/>
              <a:t>完成工作</a:t>
            </a:r>
            <a:endParaRPr lang="en-US" altLang="zh-CN" sz="3200" dirty="0"/>
          </a:p>
          <a:p>
            <a:r>
              <a:rPr lang="zh-CN" altLang="en-US" sz="3200" dirty="0"/>
              <a:t>下阶段计划</a:t>
            </a:r>
            <a:endParaRPr lang="en-US" altLang="zh-CN" sz="3200" dirty="0"/>
          </a:p>
          <a:p>
            <a:r>
              <a:rPr lang="zh-CN" altLang="en-US" sz="3200" dirty="0"/>
              <a:t>我的感受</a:t>
            </a:r>
          </a:p>
        </p:txBody>
      </p:sp>
    </p:spTree>
    <p:extLst>
      <p:ext uri="{BB962C8B-B14F-4D97-AF65-F5344CB8AC3E}">
        <p14:creationId xmlns:p14="http://schemas.microsoft.com/office/powerpoint/2010/main" val="450835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688BF-9B74-4917-AE4C-D991ADB16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61B243-5243-4AE5-855C-2ECFF870E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642" y="1670395"/>
            <a:ext cx="8208773" cy="388077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预测</a:t>
            </a:r>
            <a:endParaRPr lang="en-US" altLang="zh-CN" sz="2400" dirty="0"/>
          </a:p>
          <a:p>
            <a:pPr lvl="1"/>
            <a:r>
              <a:rPr lang="zh-CN" altLang="en-US" sz="2000" dirty="0"/>
              <a:t>类似案情</a:t>
            </a:r>
            <a:endParaRPr lang="en-US" altLang="zh-CN" sz="2000" dirty="0"/>
          </a:p>
          <a:p>
            <a:pPr lvl="1"/>
            <a:r>
              <a:rPr lang="zh-CN" altLang="en-US" sz="2000" dirty="0"/>
              <a:t>个人</a:t>
            </a:r>
            <a:r>
              <a:rPr lang="en-US" altLang="zh-CN" sz="2000" dirty="0"/>
              <a:t>&amp;</a:t>
            </a:r>
            <a:r>
              <a:rPr lang="zh-CN" altLang="en-US" sz="2000" dirty="0"/>
              <a:t>个人，个人</a:t>
            </a:r>
            <a:r>
              <a:rPr lang="en-US" altLang="zh-CN" sz="2000" dirty="0"/>
              <a:t>&amp;</a:t>
            </a:r>
            <a:r>
              <a:rPr lang="zh-CN" altLang="en-US" sz="2000" dirty="0"/>
              <a:t>保险公司</a:t>
            </a:r>
            <a:endParaRPr lang="en-US" altLang="zh-CN" sz="2000" dirty="0"/>
          </a:p>
          <a:p>
            <a:pPr lvl="1"/>
            <a:r>
              <a:rPr lang="zh-CN" altLang="en-US" sz="2000" dirty="0"/>
              <a:t>避免法官错判</a:t>
            </a:r>
            <a:endParaRPr lang="en-US" altLang="zh-CN" sz="2000" dirty="0"/>
          </a:p>
          <a:p>
            <a:r>
              <a:rPr lang="zh-CN" altLang="en-US" sz="2400" dirty="0"/>
              <a:t>统计分析：发现深层问题</a:t>
            </a:r>
            <a:endParaRPr lang="en-US" altLang="zh-CN" sz="2400" dirty="0"/>
          </a:p>
          <a:p>
            <a:pPr lvl="1"/>
            <a:r>
              <a:rPr lang="zh-CN" altLang="en-US" sz="2000" dirty="0"/>
              <a:t>数据中体现的问题</a:t>
            </a:r>
            <a:endParaRPr lang="en-US" altLang="zh-CN" sz="2000" dirty="0"/>
          </a:p>
          <a:p>
            <a:pPr lvl="2"/>
            <a:r>
              <a:rPr lang="zh-CN" altLang="en-US" sz="1800" dirty="0"/>
              <a:t>交通事故发生较多的城市有哪些共有因素，</a:t>
            </a:r>
            <a:endParaRPr lang="en-US" altLang="zh-CN" sz="1800" dirty="0"/>
          </a:p>
          <a:p>
            <a:pPr lvl="2"/>
            <a:r>
              <a:rPr lang="zh-CN" altLang="en-US" sz="1800" dirty="0"/>
              <a:t>影响诉讼费、赔偿金等金额的因素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28931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8A249-5D54-4B5F-9553-05C5997E8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66160"/>
            <a:ext cx="8596668" cy="1320800"/>
          </a:xfrm>
        </p:spPr>
        <p:txBody>
          <a:bodyPr/>
          <a:lstStyle/>
          <a:p>
            <a:r>
              <a:rPr lang="zh-CN" altLang="en-US" dirty="0"/>
              <a:t>技术学习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129259-2A85-4BFD-87D5-1FBCEFC20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NumPy</a:t>
            </a:r>
          </a:p>
          <a:p>
            <a:r>
              <a:rPr lang="en-US" altLang="zh-CN" sz="2400" dirty="0"/>
              <a:t>Pandas</a:t>
            </a:r>
            <a:r>
              <a:rPr lang="zh-CN" altLang="en-US" sz="2400" dirty="0"/>
              <a:t>：文件读入输出，</a:t>
            </a:r>
            <a:r>
              <a:rPr lang="en-US" altLang="zh-CN" sz="2400" dirty="0" err="1"/>
              <a:t>DataFrame</a:t>
            </a:r>
            <a:r>
              <a:rPr lang="zh-CN" altLang="en-US" sz="2400" dirty="0"/>
              <a:t>排序</a:t>
            </a:r>
            <a:endParaRPr lang="en-US" altLang="zh-CN" sz="2400" dirty="0"/>
          </a:p>
          <a:p>
            <a:r>
              <a:rPr lang="zh-CN" altLang="en-US" sz="2400" dirty="0"/>
              <a:t>字符串、字典操作</a:t>
            </a:r>
            <a:endParaRPr lang="en-US" altLang="zh-CN" sz="2400" dirty="0"/>
          </a:p>
          <a:p>
            <a:r>
              <a:rPr lang="en-US" altLang="zh-CN" sz="2400" dirty="0"/>
              <a:t>*</a:t>
            </a:r>
            <a:r>
              <a:rPr lang="zh-CN" altLang="en-US" sz="2400" dirty="0"/>
              <a:t>正则表达式</a:t>
            </a:r>
          </a:p>
        </p:txBody>
      </p:sp>
    </p:spTree>
    <p:extLst>
      <p:ext uri="{BB962C8B-B14F-4D97-AF65-F5344CB8AC3E}">
        <p14:creationId xmlns:p14="http://schemas.microsoft.com/office/powerpoint/2010/main" val="785243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03482-9A9D-4267-B3E7-22D75A1E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完成工作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35964B-5906-4DD6-9B90-06130955D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2761"/>
            <a:ext cx="9003994" cy="388077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统计“行政区划省”、“行政区划市”、“立案年度”并排序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E70B42-811A-43C5-8340-21D8AE5A2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406" y="2388048"/>
            <a:ext cx="3950262" cy="23985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C6A1AB-6E7F-4D9A-A7A5-DD56892F1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46051"/>
            <a:ext cx="2803488" cy="419219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60C8FF3-D1F6-4A20-9093-045CDF037BB4}"/>
              </a:ext>
            </a:extLst>
          </p:cNvPr>
          <p:cNvSpPr txBox="1"/>
          <p:nvPr/>
        </p:nvSpPr>
        <p:spPr>
          <a:xfrm>
            <a:off x="1025406" y="4983667"/>
            <a:ext cx="3950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可用数据：</a:t>
            </a:r>
            <a:r>
              <a:rPr lang="en-US" altLang="zh-CN" dirty="0"/>
              <a:t>655419/655430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各省汽车保有量，比较百分比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四大直辖市</a:t>
            </a:r>
          </a:p>
        </p:txBody>
      </p:sp>
    </p:spTree>
    <p:extLst>
      <p:ext uri="{BB962C8B-B14F-4D97-AF65-F5344CB8AC3E}">
        <p14:creationId xmlns:p14="http://schemas.microsoft.com/office/powerpoint/2010/main" val="2228358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7037527-15A7-47F3-BFD9-A22A93989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14" y="507417"/>
            <a:ext cx="2455891" cy="5739215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F6B5A7B6-8E7F-4FF8-9F88-456E79EE5DD0}"/>
              </a:ext>
            </a:extLst>
          </p:cNvPr>
          <p:cNvGrpSpPr/>
          <p:nvPr/>
        </p:nvGrpSpPr>
        <p:grpSpPr>
          <a:xfrm>
            <a:off x="3667027" y="581418"/>
            <a:ext cx="5495827" cy="2092880"/>
            <a:chOff x="3761295" y="751100"/>
            <a:chExt cx="5495827" cy="209288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A268C12-063A-480C-B634-E220BA09BFDE}"/>
                </a:ext>
              </a:extLst>
            </p:cNvPr>
            <p:cNvSpPr txBox="1"/>
            <p:nvPr/>
          </p:nvSpPr>
          <p:spPr>
            <a:xfrm>
              <a:off x="3761295" y="751100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/>
                <a:t>行政区划市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7D15C2F-B052-42E9-97B9-EE821774B063}"/>
                </a:ext>
              </a:extLst>
            </p:cNvPr>
            <p:cNvSpPr txBox="1"/>
            <p:nvPr/>
          </p:nvSpPr>
          <p:spPr>
            <a:xfrm>
              <a:off x="3857134" y="1274320"/>
              <a:ext cx="539998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Question:</a:t>
              </a:r>
            </a:p>
            <a:p>
              <a:r>
                <a:rPr lang="en-US" altLang="zh-CN" sz="2400" dirty="0"/>
                <a:t>1.</a:t>
              </a:r>
              <a:r>
                <a:rPr lang="zh-CN" altLang="en-US" sz="2400" dirty="0"/>
                <a:t>四大直辖市数据</a:t>
              </a:r>
              <a:endParaRPr lang="en-US" altLang="zh-CN" sz="2400" dirty="0"/>
            </a:p>
            <a:p>
              <a:r>
                <a:rPr lang="en-US" altLang="zh-CN" sz="2400" dirty="0"/>
                <a:t>2.</a:t>
              </a:r>
              <a:r>
                <a:rPr lang="zh-CN" altLang="en-US" sz="2400" dirty="0"/>
                <a:t>潍坊、唐山、临沂等非省会城市交通事故纠纷较多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D21AD4DE-A67C-4F2D-90EF-04C70A9C7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909" y="3043612"/>
            <a:ext cx="2157252" cy="323297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9416516-7042-4F88-A405-304E3167FE4C}"/>
              </a:ext>
            </a:extLst>
          </p:cNvPr>
          <p:cNvSpPr txBox="1"/>
          <p:nvPr/>
        </p:nvSpPr>
        <p:spPr>
          <a:xfrm>
            <a:off x="7438149" y="3880694"/>
            <a:ext cx="2921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立案年度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基本呈现逐年增长趋势</a:t>
            </a:r>
          </a:p>
        </p:txBody>
      </p:sp>
    </p:spTree>
    <p:extLst>
      <p:ext uri="{BB962C8B-B14F-4D97-AF65-F5344CB8AC3E}">
        <p14:creationId xmlns:p14="http://schemas.microsoft.com/office/powerpoint/2010/main" val="316750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03482-9A9D-4267-B3E7-22D75A1E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完成工作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35964B-5906-4DD6-9B90-06130955D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37" y="1716183"/>
            <a:ext cx="2774685" cy="171281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统计“单一法条出现次数”并排序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684FD9-FF3E-4FC1-A584-5C42E32DD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318" y="707011"/>
            <a:ext cx="5772133" cy="33941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8B265C9-CF95-4B61-836F-55FF31DAB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93" y="4535583"/>
            <a:ext cx="5929460" cy="131308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79DB411-8ED9-4F9F-A2C3-242ADD7CF0A6}"/>
              </a:ext>
            </a:extLst>
          </p:cNvPr>
          <p:cNvSpPr txBox="1"/>
          <p:nvPr/>
        </p:nvSpPr>
        <p:spPr>
          <a:xfrm>
            <a:off x="7049277" y="4741682"/>
            <a:ext cx="2498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医疗费，护理费，交通费，误工费，营养费，残疾赔偿金，</a:t>
            </a:r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609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4E2D6-1ABC-4B82-9C9F-83E004B2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完成工作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9008D0-AFFD-4256-8312-B1B868DC5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19251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“两法条同时出现次数”：</a:t>
            </a:r>
            <a:r>
              <a:rPr lang="en-US" altLang="zh-CN" sz="2400" dirty="0" err="1"/>
              <a:t>dictionary+DataFrame</a:t>
            </a:r>
            <a:endParaRPr lang="en-US" altLang="zh-CN" sz="2400" dirty="0"/>
          </a:p>
          <a:p>
            <a:r>
              <a:rPr lang="en-US" altLang="zh-CN" sz="2400" dirty="0"/>
              <a:t>10000</a:t>
            </a:r>
            <a:r>
              <a:rPr lang="zh-CN" altLang="en-US" sz="2400" dirty="0"/>
              <a:t>次，小于</a:t>
            </a:r>
            <a:r>
              <a:rPr lang="en-US" altLang="zh-CN" sz="2400" dirty="0"/>
              <a:t>50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C8E3E7-11C1-4542-BA77-99EF35F9C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40" y="2892981"/>
            <a:ext cx="9991864" cy="306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05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BD8A2-5800-47F2-9A86-E2ED01A68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完成工作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2756B1-5289-4662-9BB9-853EC3D62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3334" y="1016916"/>
            <a:ext cx="6509907" cy="195894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 dirty="0"/>
              <a:t>三法条出现频率：</a:t>
            </a:r>
            <a:endParaRPr lang="en-US" altLang="zh-CN" sz="2400" dirty="0"/>
          </a:p>
          <a:p>
            <a:pPr lvl="1"/>
            <a:r>
              <a:rPr lang="en-US" altLang="zh-CN" sz="2000" dirty="0"/>
              <a:t>《</a:t>
            </a:r>
            <a:r>
              <a:rPr lang="zh-CN" altLang="en-US" sz="2000" dirty="0"/>
              <a:t>中华人民共和国侵权责任法</a:t>
            </a:r>
            <a:r>
              <a:rPr lang="en-US" altLang="zh-CN" sz="2000" dirty="0"/>
              <a:t>》</a:t>
            </a:r>
            <a:r>
              <a:rPr lang="zh-CN" altLang="en-US" sz="2000" dirty="0"/>
              <a:t>第十六条</a:t>
            </a:r>
            <a:endParaRPr lang="en-US" altLang="zh-CN" sz="2000" dirty="0"/>
          </a:p>
          <a:p>
            <a:pPr lvl="1"/>
            <a:r>
              <a:rPr lang="en-US" altLang="zh-CN" sz="2000" dirty="0"/>
              <a:t>《</a:t>
            </a:r>
            <a:r>
              <a:rPr lang="zh-CN" altLang="en-US" sz="2000" dirty="0"/>
              <a:t>中华人民共和国道路交通安全法</a:t>
            </a:r>
            <a:r>
              <a:rPr lang="en-US" altLang="zh-CN" sz="2000" dirty="0"/>
              <a:t>》</a:t>
            </a:r>
            <a:r>
              <a:rPr lang="zh-CN" altLang="en-US" sz="2000" dirty="0"/>
              <a:t>第七十六条</a:t>
            </a:r>
            <a:endParaRPr lang="en-US" altLang="zh-CN" sz="2000" dirty="0"/>
          </a:p>
          <a:p>
            <a:pPr lvl="1"/>
            <a:r>
              <a:rPr lang="en-US" altLang="zh-CN" sz="2000" dirty="0"/>
              <a:t>《</a:t>
            </a:r>
            <a:r>
              <a:rPr lang="zh-CN" altLang="en-US" sz="2000" dirty="0"/>
              <a:t>中华人民共和国侵权责任法</a:t>
            </a:r>
            <a:r>
              <a:rPr lang="en-US" altLang="zh-CN" sz="2000" dirty="0"/>
              <a:t>》</a:t>
            </a:r>
            <a:r>
              <a:rPr lang="zh-CN" altLang="en-US" sz="2000" dirty="0"/>
              <a:t>第四十八条</a:t>
            </a:r>
            <a:endParaRPr lang="en-US" altLang="zh-CN" sz="2000" dirty="0"/>
          </a:p>
          <a:p>
            <a:r>
              <a:rPr lang="en-US" altLang="zh-CN" sz="2200" dirty="0"/>
              <a:t>1000</a:t>
            </a:r>
            <a:r>
              <a:rPr lang="zh-CN" altLang="en-US" sz="2200" dirty="0"/>
              <a:t>次，小于</a:t>
            </a:r>
            <a:r>
              <a:rPr lang="en-US" altLang="zh-CN" sz="2200" dirty="0"/>
              <a:t>10</a:t>
            </a:r>
          </a:p>
          <a:p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8FDD32-83FC-4CF2-9557-B58B225A4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200" y="3327730"/>
            <a:ext cx="8086802" cy="264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12801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715</TotalTime>
  <Words>451</Words>
  <Application>Microsoft Office PowerPoint</Application>
  <PresentationFormat>宽屏</PresentationFormat>
  <Paragraphs>90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方正姚体</vt:lpstr>
      <vt:lpstr>华文新魏</vt:lpstr>
      <vt:lpstr>Arial</vt:lpstr>
      <vt:lpstr>Trebuchet MS</vt:lpstr>
      <vt:lpstr>Wingdings</vt:lpstr>
      <vt:lpstr>Wingdings 3</vt:lpstr>
      <vt:lpstr>平面</vt:lpstr>
      <vt:lpstr>交通赔偿研究项目</vt:lpstr>
      <vt:lpstr>汇报大纲</vt:lpstr>
      <vt:lpstr>项目理解</vt:lpstr>
      <vt:lpstr>技术学习</vt:lpstr>
      <vt:lpstr>完成工作</vt:lpstr>
      <vt:lpstr>PowerPoint 演示文稿</vt:lpstr>
      <vt:lpstr>完成工作</vt:lpstr>
      <vt:lpstr>完成工作</vt:lpstr>
      <vt:lpstr>完成工作</vt:lpstr>
      <vt:lpstr>完成工作</vt:lpstr>
      <vt:lpstr>完成工作</vt:lpstr>
      <vt:lpstr>完成工作</vt:lpstr>
      <vt:lpstr>下阶段计划</vt:lpstr>
      <vt:lpstr>下阶段计划</vt:lpstr>
      <vt:lpstr>我的感受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交通赔偿研究项目</dc:title>
  <dc:creator>BCA 2020 Crystal Zhou 10C</dc:creator>
  <cp:lastModifiedBy>BCA 2020 Crystal Zhou 10C</cp:lastModifiedBy>
  <cp:revision>30</cp:revision>
  <dcterms:created xsi:type="dcterms:W3CDTF">2018-08-23T05:03:07Z</dcterms:created>
  <dcterms:modified xsi:type="dcterms:W3CDTF">2018-08-24T10:02:15Z</dcterms:modified>
</cp:coreProperties>
</file>