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pppro\Py\&#20132;&#36890;&#39033;&#30446;&#30456;&#20851;&#36164;&#26009;\excel_period%20of%20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pppro\Py\&#20132;&#36890;&#39033;&#30446;&#30456;&#20851;&#36164;&#26009;\period%20of%20ag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pppro\Py\&#20132;&#36890;&#39033;&#30446;&#30456;&#20851;&#36164;&#26009;\age_ye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pppro\Py\&#20132;&#36890;&#39033;&#30446;&#30456;&#20851;&#36164;&#26009;\age_ye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chris\Desktop\pppro\Py\&#20132;&#36890;&#39033;&#30446;&#30456;&#20851;&#36164;&#26009;\excel_prov_money&amp;gd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原告年龄分段情况的条形统计图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100-110</c:v>
                </c:pt>
                <c:pt idx="11">
                  <c:v>110-120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10805</c:v>
                </c:pt>
                <c:pt idx="1">
                  <c:v>14812</c:v>
                </c:pt>
                <c:pt idx="2">
                  <c:v>44119</c:v>
                </c:pt>
                <c:pt idx="3">
                  <c:v>51222</c:v>
                </c:pt>
                <c:pt idx="4">
                  <c:v>74938</c:v>
                </c:pt>
                <c:pt idx="5">
                  <c:v>54105</c:v>
                </c:pt>
                <c:pt idx="6">
                  <c:v>36189</c:v>
                </c:pt>
                <c:pt idx="7">
                  <c:v>13817</c:v>
                </c:pt>
                <c:pt idx="8">
                  <c:v>4528</c:v>
                </c:pt>
                <c:pt idx="9">
                  <c:v>428</c:v>
                </c:pt>
                <c:pt idx="10">
                  <c:v>15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B-43DF-8F82-CE5E97704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361648"/>
        <c:axId val="671360664"/>
      </c:barChart>
      <c:catAx>
        <c:axId val="67136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1360664"/>
        <c:crosses val="autoZero"/>
        <c:auto val="1"/>
        <c:lblAlgn val="ctr"/>
        <c:lblOffset val="100"/>
        <c:noMultiLvlLbl val="0"/>
      </c:catAx>
      <c:valAx>
        <c:axId val="67136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136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被告人年龄分布情况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&gt;=100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878</c:v>
                </c:pt>
                <c:pt idx="1">
                  <c:v>3522</c:v>
                </c:pt>
                <c:pt idx="2">
                  <c:v>64477</c:v>
                </c:pt>
                <c:pt idx="3">
                  <c:v>91381</c:v>
                </c:pt>
                <c:pt idx="4">
                  <c:v>88071</c:v>
                </c:pt>
                <c:pt idx="5">
                  <c:v>31621</c:v>
                </c:pt>
                <c:pt idx="6">
                  <c:v>6489</c:v>
                </c:pt>
                <c:pt idx="7">
                  <c:v>1000</c:v>
                </c:pt>
                <c:pt idx="8">
                  <c:v>202</c:v>
                </c:pt>
                <c:pt idx="9">
                  <c:v>10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8-4FB8-ADFF-0172E8A857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4258888"/>
        <c:axId val="293588224"/>
      </c:barChart>
      <c:catAx>
        <c:axId val="44425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588224"/>
        <c:crosses val="autoZero"/>
        <c:auto val="1"/>
        <c:lblAlgn val="ctr"/>
        <c:lblOffset val="100"/>
        <c:noMultiLvlLbl val="0"/>
      </c:catAx>
      <c:valAx>
        <c:axId val="29358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258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原告年龄平均值逐年变化趋势</a:t>
            </a:r>
            <a:endParaRPr lang="en-US" altLang="zh-CN"/>
          </a:p>
        </c:rich>
      </c:tx>
      <c:layout>
        <c:manualLayout>
          <c:xMode val="edge"/>
          <c:yMode val="edge"/>
          <c:x val="0.29075044921886661"/>
          <c:y val="3.4104750304506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 Average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Sheet1!$I$2:$I$10</c:f>
              <c:strCach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strCache>
            </c:strRef>
          </c:cat>
          <c:val>
            <c:numRef>
              <c:f>Sheet1!$J$2:$J$10</c:f>
              <c:numCache>
                <c:formatCode>_(* #,##0.00_);_(* \(#,##0.00\);_(* "-"??_);_(@_)</c:formatCode>
                <c:ptCount val="9"/>
                <c:pt idx="0">
                  <c:v>40.384615384615387</c:v>
                </c:pt>
                <c:pt idx="1">
                  <c:v>39.476190476190467</c:v>
                </c:pt>
                <c:pt idx="2">
                  <c:v>40.231578947368419</c:v>
                </c:pt>
                <c:pt idx="3">
                  <c:v>41.92307692307692</c:v>
                </c:pt>
                <c:pt idx="4">
                  <c:v>41.549283909014321</c:v>
                </c:pt>
                <c:pt idx="5">
                  <c:v>41.66752219014009</c:v>
                </c:pt>
                <c:pt idx="6">
                  <c:v>42.198946902051667</c:v>
                </c:pt>
                <c:pt idx="7">
                  <c:v>42.742463381977032</c:v>
                </c:pt>
                <c:pt idx="8">
                  <c:v>43.362980908553467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8C-44A4-AEBB-768EB7014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328304"/>
        <c:axId val="477326336"/>
      </c:lineChart>
      <c:catAx>
        <c:axId val="4773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326336"/>
        <c:crosses val="autoZero"/>
        <c:auto val="1"/>
        <c:lblAlgn val="ctr"/>
        <c:lblOffset val="100"/>
        <c:noMultiLvlLbl val="0"/>
      </c:catAx>
      <c:valAx>
        <c:axId val="47732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32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被告平均年龄逐年变化趋势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Sheet1!$F$2:$F$8</c:f>
              <c:strCach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strCache>
            </c:strRef>
          </c:cat>
          <c:val>
            <c:numRef>
              <c:f>Sheet1!$G$2:$G$8</c:f>
              <c:numCache>
                <c:formatCode>_(* #,##0.00_);_(* \(#,##0.00\);_(* "-"??_);_(@_)</c:formatCode>
                <c:ptCount val="7"/>
                <c:pt idx="0">
                  <c:v>28.980198019801978</c:v>
                </c:pt>
                <c:pt idx="1">
                  <c:v>20.301848049281311</c:v>
                </c:pt>
                <c:pt idx="2">
                  <c:v>36.793198529411768</c:v>
                </c:pt>
                <c:pt idx="3">
                  <c:v>37.23991313292948</c:v>
                </c:pt>
                <c:pt idx="4">
                  <c:v>37.59665155724521</c:v>
                </c:pt>
                <c:pt idx="5">
                  <c:v>38.051593049820191</c:v>
                </c:pt>
                <c:pt idx="6">
                  <c:v>38.481767019667167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9-44DE-8C43-5A1EAEE8E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293296"/>
        <c:axId val="481288704"/>
      </c:lineChart>
      <c:catAx>
        <c:axId val="48129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1288704"/>
        <c:crosses val="autoZero"/>
        <c:auto val="1"/>
        <c:lblAlgn val="ctr"/>
        <c:lblOffset val="100"/>
        <c:noMultiLvlLbl val="0"/>
      </c:catAx>
      <c:valAx>
        <c:axId val="481288704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129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Sheet1!$A$38:$A$54</cx:f>
        <cx:lvl ptCount="17">
          <cx:pt idx="0">山东</cx:pt>
          <cx:pt idx="1">辽宁</cx:pt>
          <cx:pt idx="2">河南</cx:pt>
          <cx:pt idx="3">山西</cx:pt>
          <cx:pt idx="4">浙江</cx:pt>
          <cx:pt idx="5">上海</cx:pt>
          <cx:pt idx="6">吉林</cx:pt>
          <cx:pt idx="7">重庆</cx:pt>
          <cx:pt idx="8">湖南</cx:pt>
          <cx:pt idx="9">贵州</cx:pt>
          <cx:pt idx="10">天津</cx:pt>
          <cx:pt idx="11">江西</cx:pt>
          <cx:pt idx="12">福建</cx:pt>
          <cx:pt idx="13">黑龙江</cx:pt>
          <cx:pt idx="14">青海</cx:pt>
          <cx:pt idx="15">海南</cx:pt>
          <cx:pt idx="16">西藏</cx:pt>
        </cx:lvl>
      </cx:strDim>
      <cx:numDim type="val">
        <cx:f>Sheet1!$B$38:$B$54</cx:f>
        <cx:lvl ptCount="17" formatCode="0.000%">
          <cx:pt idx="0">0.0052238945542323308</cx:pt>
          <cx:pt idx="1">0.0048664843488519828</cx:pt>
          <cx:pt idx="2">0.0040729659472111554</cx:pt>
          <cx:pt idx="3">0.0027688419801980202</cx:pt>
          <cx:pt idx="4">0.0021374860387221683</cx:pt>
          <cx:pt idx="5">0.0019548271659506301</cx:pt>
          <cx:pt idx="6">0.0018913110271395943</cx:pt>
          <cx:pt idx="7">0.0018030436306167778</cx:pt>
          <cx:pt idx="8">0.001650666118098896</cx:pt>
          <cx:pt idx="9">0.0010445652377705813</cx:pt>
          <cx:pt idx="10">0.0010293382823595191</cx:pt>
          <cx:pt idx="11">0.00095639884066652144</cx:pt>
          <cx:pt idx="12">0.00052622072723447532</cx:pt>
          <cx:pt idx="13">0.0003440002190302873</cx:pt>
          <cx:pt idx="14">0.00033081699455676518</cx:pt>
          <cx:pt idx="15">0.00032237086279357231</cx:pt>
          <cx:pt idx="16">5.501446956521739e-05</cx:pt>
        </cx:lvl>
      </cx:numDim>
    </cx:data>
  </cx:chartData>
  <cx:chart>
    <cx:title pos="t" align="ctr" overlay="0">
      <cx:tx>
        <cx:txData>
          <cx:v>无重大数据错误的省份比例分布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宋体" panose="02010600030101010101" pitchFamily="2" charset="-122"/>
            </a:rPr>
            <a:t>无重大数据错误的省份比例分布</a:t>
          </a:r>
        </a:p>
      </cx:txPr>
    </cx:title>
    <cx:plotArea>
      <cx:plotAreaRegion>
        <cx:series layoutId="clusteredColumn" uniqueId="{44C2BE10-7DC7-4310-9F0C-CB18F5478C0D}">
          <cx:tx>
            <cx:txData>
              <cx:f>Sheet1!$B$37</cx:f>
              <cx:v>比例</cx:v>
            </cx:txData>
          </cx:tx>
          <cx:dataId val="0"/>
          <cx:layoutPr>
            <cx:binning intervalClosed="r">
              <cx:binSize val="0.00050000000000000012"/>
            </cx:binning>
          </cx:layoutPr>
        </cx:series>
      </cx:plotAreaRegion>
      <cx:axis id="0">
        <cx:catScaling gapWidth="0"/>
        <cx:majorTickMarks type="in"/>
        <cx:minorTickMarks type="in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00E06-2793-4BA0-AC87-D16F74ACC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31157"/>
            <a:ext cx="7766936" cy="1646302"/>
          </a:xfrm>
        </p:spPr>
        <p:txBody>
          <a:bodyPr/>
          <a:lstStyle/>
          <a:p>
            <a:r>
              <a:rPr lang="zh-CN" altLang="en-US" dirty="0"/>
              <a:t>交通事故损害赔偿项目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392F5-DA15-4A4E-85FF-7AE382B51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/>
              <a:t>数据分析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从入门到放弃</a:t>
            </a:r>
            <a:endParaRPr lang="en-US" altLang="zh-CN" sz="2400" dirty="0"/>
          </a:p>
          <a:p>
            <a:r>
              <a:rPr lang="zh-CN" altLang="en-US" sz="2400" dirty="0"/>
              <a:t>南外中加 周晓玥</a:t>
            </a:r>
          </a:p>
        </p:txBody>
      </p:sp>
    </p:spTree>
    <p:extLst>
      <p:ext uri="{BB962C8B-B14F-4D97-AF65-F5344CB8AC3E}">
        <p14:creationId xmlns:p14="http://schemas.microsoft.com/office/powerpoint/2010/main" val="105854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3CD6C-AA48-42EA-A9F0-36E393F0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4AD78190-E462-4424-8A7A-87804B8A51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25717"/>
                  </p:ext>
                </p:extLst>
              </p:nvPr>
            </p:nvGraphicFramePr>
            <p:xfrm>
              <a:off x="1017799" y="2838516"/>
              <a:ext cx="5242699" cy="35626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4AD78190-E462-4424-8A7A-87804B8A51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99" y="2838516"/>
                <a:ext cx="5242699" cy="356262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77EB5A-CCA4-4FA2-A54F-CCE2277B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99" y="1517716"/>
            <a:ext cx="5731793" cy="1320801"/>
          </a:xfrm>
        </p:spPr>
        <p:txBody>
          <a:bodyPr>
            <a:normAutofit/>
          </a:bodyPr>
          <a:lstStyle/>
          <a:p>
            <a:r>
              <a:rPr lang="en-US" altLang="zh-CN" dirty="0"/>
              <a:t>Day5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按省份分类：金额与</a:t>
            </a:r>
            <a:r>
              <a:rPr lang="en-US" altLang="zh-CN" dirty="0"/>
              <a:t>GDP</a:t>
            </a:r>
            <a:r>
              <a:rPr lang="zh-CN" altLang="en-US" dirty="0"/>
              <a:t>之间的比例关系</a:t>
            </a:r>
            <a:endParaRPr lang="en-US" altLang="zh-CN" dirty="0"/>
          </a:p>
          <a:p>
            <a:pPr lvl="1"/>
            <a:r>
              <a:rPr lang="zh-CN" altLang="en-US" dirty="0"/>
              <a:t>有效省份（暂时默认他们的数据都是对的）</a:t>
            </a:r>
            <a:r>
              <a:rPr lang="en-US" altLang="zh-CN" dirty="0"/>
              <a:t>17/31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D08ED9-5237-44AB-AD88-1A7FB7E5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98" y="885825"/>
            <a:ext cx="35528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4E0F9-88F4-4E90-9E2E-9BE78624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A62D3-A446-4514-85F8-A342ABAF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总结一下本组工作情况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817310-5BF1-4F86-A57D-3BF229C3C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90"/>
          <a:stretch/>
        </p:blipFill>
        <p:spPr>
          <a:xfrm>
            <a:off x="3710879" y="577249"/>
            <a:ext cx="4180928" cy="5671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B98C5-5445-4D7D-A58A-A2D347A16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7"/>
          <a:stretch/>
        </p:blipFill>
        <p:spPr>
          <a:xfrm>
            <a:off x="7769259" y="699825"/>
            <a:ext cx="3998841" cy="57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1F1A-0EF2-47BC-AC4C-E8BEF38D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F2565-D491-4A68-A1E2-F22D74C3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69" y="2045494"/>
            <a:ext cx="4978750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Xml</a:t>
            </a:r>
            <a:r>
              <a:rPr lang="zh-CN" altLang="en-US" sz="2400" dirty="0"/>
              <a:t>文本重新提取金额数值</a:t>
            </a:r>
            <a:endParaRPr lang="en-US" altLang="zh-CN" sz="2400" dirty="0"/>
          </a:p>
          <a:p>
            <a:pPr lvl="1"/>
            <a:r>
              <a:rPr lang="zh-CN" altLang="en-US" sz="2000" dirty="0"/>
              <a:t>最易进行深入研究、套用模型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数据错误过多，对研究影响较大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E75831-8413-445F-8F92-C26F982D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50" y="609600"/>
            <a:ext cx="4288617" cy="51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2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31CCB-A4C3-4E0E-B4D9-A0906EF6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A5B66-3740-4F34-8ECB-AA3DB9EB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2" y="2160589"/>
            <a:ext cx="8425590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分工进一步学习数据分析的方法</a:t>
            </a:r>
            <a:endParaRPr lang="en-US" altLang="zh-CN" sz="2400" dirty="0"/>
          </a:p>
          <a:p>
            <a:pPr lvl="1"/>
            <a:r>
              <a:rPr lang="en-US" altLang="zh-CN" sz="2000" dirty="0"/>
              <a:t>E.g.</a:t>
            </a:r>
            <a:r>
              <a:rPr lang="zh-CN" altLang="en-US" sz="2000" dirty="0"/>
              <a:t>线性回归预估最近几年的原告被告年龄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然后就没什么计划了。。。</a:t>
            </a:r>
            <a:endParaRPr lang="en-US" altLang="zh-CN" sz="2400" dirty="0"/>
          </a:p>
          <a:p>
            <a:pPr lvl="1"/>
            <a:r>
              <a:rPr lang="zh-CN" altLang="en-US" sz="2000" dirty="0"/>
              <a:t>也许</a:t>
            </a:r>
            <a:r>
              <a:rPr lang="en-US" altLang="zh-CN" sz="2000" dirty="0"/>
              <a:t>……</a:t>
            </a:r>
            <a:r>
              <a:rPr lang="zh-CN" altLang="en-US" sz="2000" dirty="0"/>
              <a:t>仔细做数据清洗，各项金额情况考虑分开统计</a:t>
            </a:r>
          </a:p>
        </p:txBody>
      </p:sp>
    </p:spTree>
    <p:extLst>
      <p:ext uri="{BB962C8B-B14F-4D97-AF65-F5344CB8AC3E}">
        <p14:creationId xmlns:p14="http://schemas.microsoft.com/office/powerpoint/2010/main" val="354593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416D-3DC6-4C14-B821-4C0B0E93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E4F5E-280A-40EA-B6C1-8C65507A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33" y="1543902"/>
            <a:ext cx="5980905" cy="445154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心累</a:t>
            </a:r>
            <a:endParaRPr lang="en-US" altLang="zh-CN" sz="2400" dirty="0"/>
          </a:p>
          <a:p>
            <a:pPr lvl="1"/>
            <a:r>
              <a:rPr lang="zh-CN" altLang="en-US" sz="2000" dirty="0"/>
              <a:t>不知道自己在干嘛</a:t>
            </a:r>
            <a:endParaRPr lang="en-US" altLang="zh-CN" sz="2000" dirty="0"/>
          </a:p>
          <a:p>
            <a:pPr lvl="1"/>
            <a:r>
              <a:rPr lang="zh-CN" altLang="en-US" sz="2000" dirty="0"/>
              <a:t>不知道自己算出来的东西能干嘛</a:t>
            </a:r>
            <a:endParaRPr lang="en-US" altLang="zh-CN" sz="2000" dirty="0"/>
          </a:p>
          <a:p>
            <a:pPr lvl="1"/>
            <a:r>
              <a:rPr lang="zh-CN" altLang="en-US" sz="2000" dirty="0"/>
              <a:t>不知道自己能不能算出来点其他东西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8.28</a:t>
            </a:r>
            <a:r>
              <a:rPr lang="zh-CN" altLang="en-US" sz="2400" dirty="0"/>
              <a:t>学姐发了离婚率分析的例子</a:t>
            </a:r>
            <a:endParaRPr lang="en-US" altLang="zh-CN" sz="2400" dirty="0"/>
          </a:p>
          <a:p>
            <a:pPr lvl="1"/>
            <a:r>
              <a:rPr lang="zh-CN" altLang="en-US" sz="2000" dirty="0"/>
              <a:t>有了一丝丝方向（</a:t>
            </a:r>
            <a:r>
              <a:rPr lang="en-US" altLang="zh-CN" sz="2000" dirty="0"/>
              <a:t>tan90°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原文：找各类影响离婚率的因素</a:t>
            </a:r>
            <a:endParaRPr lang="en-US" altLang="zh-CN" sz="2000" dirty="0"/>
          </a:p>
          <a:p>
            <a:pPr lvl="1"/>
            <a:r>
              <a:rPr lang="zh-CN" altLang="en-US" sz="2000" dirty="0"/>
              <a:t>我们：影响赔偿金额的因素？</a:t>
            </a:r>
            <a:endParaRPr lang="en-US" altLang="zh-CN" sz="2000" dirty="0"/>
          </a:p>
          <a:p>
            <a:pPr lvl="1"/>
            <a:r>
              <a:rPr lang="zh-CN" altLang="en-US" sz="2000" dirty="0"/>
              <a:t>法条中的</a:t>
            </a:r>
            <a:r>
              <a:rPr lang="en-US" altLang="zh-CN" sz="2000" dirty="0"/>
              <a:t>“</a:t>
            </a:r>
            <a:r>
              <a:rPr lang="zh-CN" altLang="en-US" sz="2000" dirty="0"/>
              <a:t>酌情考虑</a:t>
            </a:r>
            <a:r>
              <a:rPr lang="en-US" altLang="zh-CN" sz="2000" dirty="0"/>
              <a:t>”</a:t>
            </a:r>
            <a:r>
              <a:rPr lang="zh-CN" altLang="en-US" sz="2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9734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B9AAB-17A9-4751-ADC3-8437B64A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33" y="798135"/>
            <a:ext cx="9588456" cy="1664109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listening!!!</a:t>
            </a:r>
            <a:endParaRPr lang="zh-CN" altLang="en-US" sz="6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3AC26D-6043-498C-896A-73220E2FB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16" y="2556513"/>
            <a:ext cx="4146834" cy="3881437"/>
          </a:xfrm>
        </p:spPr>
      </p:pic>
    </p:spTree>
    <p:extLst>
      <p:ext uri="{BB962C8B-B14F-4D97-AF65-F5344CB8AC3E}">
        <p14:creationId xmlns:p14="http://schemas.microsoft.com/office/powerpoint/2010/main" val="9884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455F7-6363-49AA-B343-FA89E20E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D223A-5E6C-423B-B846-9F140030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008" y="2160589"/>
            <a:ext cx="7793994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项目理解</a:t>
            </a:r>
            <a:endParaRPr lang="en-US" altLang="zh-CN" sz="2800" dirty="0"/>
          </a:p>
          <a:p>
            <a:r>
              <a:rPr lang="zh-CN" altLang="en-US" sz="2800" dirty="0"/>
              <a:t>技术学习</a:t>
            </a:r>
            <a:endParaRPr lang="en-US" altLang="zh-CN" sz="2800" dirty="0"/>
          </a:p>
          <a:p>
            <a:r>
              <a:rPr lang="zh-CN" altLang="en-US" sz="2800" dirty="0"/>
              <a:t>完成工作</a:t>
            </a:r>
            <a:endParaRPr lang="en-US" altLang="zh-CN" sz="2800" dirty="0"/>
          </a:p>
          <a:p>
            <a:r>
              <a:rPr lang="zh-CN" altLang="en-US" sz="2800" dirty="0"/>
              <a:t>下阶段计划</a:t>
            </a:r>
            <a:endParaRPr lang="en-US" altLang="zh-CN" sz="2800" dirty="0"/>
          </a:p>
          <a:p>
            <a:r>
              <a:rPr lang="zh-CN" altLang="en-US" sz="2800" dirty="0"/>
              <a:t>我的感受</a:t>
            </a:r>
          </a:p>
        </p:txBody>
      </p:sp>
    </p:spTree>
    <p:extLst>
      <p:ext uri="{BB962C8B-B14F-4D97-AF65-F5344CB8AC3E}">
        <p14:creationId xmlns:p14="http://schemas.microsoft.com/office/powerpoint/2010/main" val="17221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60CFD-34DA-43B2-B499-96620E3C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项目理解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C6229-9030-4629-B552-AAD52675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568" y="2160589"/>
            <a:ext cx="7737433" cy="3880773"/>
          </a:xfrm>
        </p:spPr>
        <p:txBody>
          <a:bodyPr/>
          <a:lstStyle/>
          <a:p>
            <a:r>
              <a:rPr lang="zh-CN" altLang="en-US" dirty="0"/>
              <a:t>？？？</a:t>
            </a:r>
            <a:endParaRPr lang="en-US" altLang="zh-CN" dirty="0"/>
          </a:p>
          <a:p>
            <a:r>
              <a:rPr lang="zh-CN" altLang="en-US" dirty="0"/>
              <a:t>？？？</a:t>
            </a:r>
            <a:endParaRPr lang="en-US" altLang="zh-CN" dirty="0"/>
          </a:p>
          <a:p>
            <a:r>
              <a:rPr lang="zh-CN" altLang="en-US" dirty="0"/>
              <a:t>？？？</a:t>
            </a:r>
            <a:endParaRPr lang="en-US" altLang="zh-CN" dirty="0"/>
          </a:p>
          <a:p>
            <a:r>
              <a:rPr lang="zh-CN" altLang="en-US" dirty="0"/>
              <a:t>一大堆数据的统计分析？</a:t>
            </a:r>
            <a:endParaRPr lang="en-US" altLang="zh-CN" dirty="0"/>
          </a:p>
          <a:p>
            <a:r>
              <a:rPr lang="zh-CN" altLang="en-US" dirty="0"/>
              <a:t>原来不太懵逼的，上手之后发现越做越懵逼了</a:t>
            </a:r>
            <a:endParaRPr lang="en-US" altLang="zh-CN" dirty="0"/>
          </a:p>
          <a:p>
            <a:r>
              <a:rPr lang="zh-CN" altLang="en-US" dirty="0"/>
              <a:t>理由往后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FB6303-C279-4A06-8C76-149E4402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571" y="4060739"/>
            <a:ext cx="2284429" cy="2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4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2CC-835C-47A6-B7E9-E91AEDF4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5ADBD-7DB7-4858-AD79-961AB964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18" y="2160589"/>
            <a:ext cx="8001383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熟练运用正则表达式（非常适合瞎搞和数据类型瞎转换）</a:t>
            </a:r>
            <a:endParaRPr lang="en-US" altLang="zh-CN" sz="2000" dirty="0"/>
          </a:p>
          <a:p>
            <a:r>
              <a:rPr lang="zh-CN" altLang="en-US" sz="2000" dirty="0"/>
              <a:t>可视化？？？（摸一摸，还好不难）</a:t>
            </a:r>
            <a:endParaRPr lang="en-US" altLang="zh-CN" sz="2000" dirty="0"/>
          </a:p>
          <a:p>
            <a:r>
              <a:rPr lang="zh-CN" altLang="en-US" sz="2000" dirty="0"/>
              <a:t>改颜色的时候那个</a:t>
            </a:r>
            <a:r>
              <a:rPr lang="en-US" altLang="zh-CN" sz="2000" dirty="0" err="1"/>
              <a:t>svg</a:t>
            </a:r>
            <a:r>
              <a:rPr lang="zh-CN" altLang="en-US" sz="2000" dirty="0"/>
              <a:t>里面的</a:t>
            </a:r>
            <a:r>
              <a:rPr lang="en-US" altLang="zh-CN" sz="2000" dirty="0"/>
              <a:t>path[‘id’]</a:t>
            </a:r>
            <a:r>
              <a:rPr lang="zh-CN" altLang="en-US" sz="2000" dirty="0"/>
              <a:t>比较不友善，省份名字对不上，被迫学了一遍初中地理。。。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9ED09F-0C78-4C08-A7CF-BCD2839E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571" y="4060739"/>
            <a:ext cx="2284429" cy="2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98146-D06B-48DA-A9C1-97DEF9FC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B6CCD-02B6-46CE-BDC2-DA9EE35A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131" y="1403374"/>
            <a:ext cx="4353662" cy="20769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Day1</a:t>
            </a:r>
          </a:p>
          <a:p>
            <a:pPr lvl="1"/>
            <a:r>
              <a:rPr lang="zh-CN" altLang="en-US" sz="2200" dirty="0"/>
              <a:t>提取原告、被告年龄</a:t>
            </a:r>
            <a:endParaRPr lang="en-US" altLang="zh-CN" sz="2200" dirty="0"/>
          </a:p>
          <a:p>
            <a:pPr lvl="1"/>
            <a:r>
              <a:rPr lang="zh-CN" altLang="en-US" sz="2200" dirty="0"/>
              <a:t>分段统计</a:t>
            </a:r>
            <a:endParaRPr lang="en-US" altLang="zh-CN" sz="2200" dirty="0"/>
          </a:p>
          <a:p>
            <a:pPr lvl="1"/>
            <a:r>
              <a:rPr lang="zh-CN" altLang="en-US" sz="2200" dirty="0"/>
              <a:t>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C94C05-BD31-4E3E-976B-3C97AC94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78" y="351569"/>
            <a:ext cx="2175062" cy="2790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264B93-792B-442E-9B07-0A9526A5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53" y="445896"/>
            <a:ext cx="2392691" cy="2601761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AE54171-9043-4C46-B107-6B966DD57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429338"/>
              </p:ext>
            </p:extLst>
          </p:nvPr>
        </p:nvGraphicFramePr>
        <p:xfrm>
          <a:off x="1374131" y="3622697"/>
          <a:ext cx="4025246" cy="2601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0456892-7B79-410C-9C5D-8869D5F31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105716"/>
              </p:ext>
            </p:extLst>
          </p:nvPr>
        </p:nvGraphicFramePr>
        <p:xfrm>
          <a:off x="5525678" y="3666836"/>
          <a:ext cx="4221637" cy="251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335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5D6EC-CBFD-4C9F-8794-55B1EDCB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AC517-76BE-4C6F-828E-30D5A140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07" y="245097"/>
            <a:ext cx="6946359" cy="2856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1DDC94-4F8C-4BCE-9D6D-B513C95D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84" y="3756582"/>
            <a:ext cx="5003299" cy="21347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5235EF-7A30-4373-BCB3-0781D2679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09" y="1481578"/>
            <a:ext cx="6708918" cy="547203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7FFBD-727A-4431-9B7E-A033063D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14" y="1538139"/>
            <a:ext cx="3954142" cy="2647362"/>
          </a:xfrm>
        </p:spPr>
        <p:txBody>
          <a:bodyPr>
            <a:normAutofit/>
          </a:bodyPr>
          <a:lstStyle/>
          <a:p>
            <a:r>
              <a:rPr lang="en-US" altLang="zh-CN" dirty="0"/>
              <a:t>Day2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玄学统计</a:t>
            </a:r>
            <a:endParaRPr lang="en-US" altLang="zh-CN" dirty="0"/>
          </a:p>
          <a:p>
            <a:pPr lvl="2"/>
            <a:r>
              <a:rPr lang="zh-CN" altLang="en-US" dirty="0"/>
              <a:t>各省原告人平均年龄</a:t>
            </a:r>
            <a:endParaRPr lang="en-US" altLang="zh-CN" dirty="0"/>
          </a:p>
          <a:p>
            <a:pPr lvl="1"/>
            <a:r>
              <a:rPr lang="zh-CN" altLang="en-US" dirty="0"/>
              <a:t>可视化</a:t>
            </a:r>
            <a:endParaRPr lang="en-US" altLang="zh-CN" dirty="0"/>
          </a:p>
          <a:p>
            <a:pPr lvl="2"/>
            <a:r>
              <a:rPr lang="zh-CN" altLang="en-US" dirty="0"/>
              <a:t>各省交通事故数</a:t>
            </a:r>
            <a:endParaRPr lang="en-US" altLang="zh-CN" dirty="0"/>
          </a:p>
          <a:p>
            <a:pPr lvl="2"/>
            <a:r>
              <a:rPr lang="en-US" altLang="zh-CN" dirty="0"/>
              <a:t>0-80000</a:t>
            </a:r>
            <a:r>
              <a:rPr lang="zh-CN" altLang="en-US" dirty="0"/>
              <a:t>共分八档</a:t>
            </a:r>
            <a:endParaRPr lang="en-US" altLang="zh-CN" dirty="0"/>
          </a:p>
          <a:p>
            <a:pPr lvl="2"/>
            <a:r>
              <a:rPr lang="en-US" altLang="zh-CN" dirty="0"/>
              <a:t>Max</a:t>
            </a:r>
            <a:r>
              <a:rPr lang="zh-CN" altLang="en-US" dirty="0"/>
              <a:t>：山东</a:t>
            </a:r>
          </a:p>
        </p:txBody>
      </p:sp>
    </p:spTree>
    <p:extLst>
      <p:ext uri="{BB962C8B-B14F-4D97-AF65-F5344CB8AC3E}">
        <p14:creationId xmlns:p14="http://schemas.microsoft.com/office/powerpoint/2010/main" val="8879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CFB2-583E-4C78-864D-77890C5E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97E971-1B24-445F-8370-5857B746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203" y="909865"/>
            <a:ext cx="5524500" cy="904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F0F7B6-BF83-4A9C-A1BC-463E231DC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01" y="2000000"/>
            <a:ext cx="3933825" cy="4276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A5F54D-C51B-4D8B-BA0C-E975D9A5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574" y="100012"/>
            <a:ext cx="8162925" cy="665797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6A385-601C-44C1-B3CE-AE3A7D12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97" y="1717868"/>
            <a:ext cx="8596668" cy="3880773"/>
          </a:xfrm>
        </p:spPr>
        <p:txBody>
          <a:bodyPr/>
          <a:lstStyle/>
          <a:p>
            <a:r>
              <a:rPr lang="en-US" altLang="zh-CN" dirty="0"/>
              <a:t>Day3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可视化：</a:t>
            </a:r>
            <a:endParaRPr lang="en-US" altLang="zh-CN" dirty="0"/>
          </a:p>
          <a:p>
            <a:pPr lvl="1"/>
            <a:r>
              <a:rPr lang="zh-CN" altLang="en-US" dirty="0"/>
              <a:t>各省事故数量与人口总数的比例</a:t>
            </a:r>
            <a:endParaRPr lang="en-US" altLang="zh-CN" dirty="0"/>
          </a:p>
          <a:p>
            <a:pPr lvl="1"/>
            <a:r>
              <a:rPr lang="en-US" altLang="zh-CN" dirty="0"/>
              <a:t>Max</a:t>
            </a:r>
            <a:r>
              <a:rPr lang="zh-CN" altLang="en-US" dirty="0"/>
              <a:t>：上海</a:t>
            </a:r>
            <a:endParaRPr lang="en-US" altLang="zh-CN" dirty="0"/>
          </a:p>
          <a:p>
            <a:pPr lvl="1"/>
            <a:r>
              <a:rPr lang="en-US" altLang="zh-CN" dirty="0"/>
              <a:t>Min</a:t>
            </a:r>
            <a:r>
              <a:rPr lang="zh-CN" altLang="en-US" dirty="0"/>
              <a:t>：西藏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：赶完暑假作业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95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B1A4-836F-4B14-AFF3-C89E543A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1016D-3A34-4B35-ACDE-1C0325BE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99" y="1517716"/>
            <a:ext cx="3800397" cy="1320801"/>
          </a:xfrm>
        </p:spPr>
        <p:txBody>
          <a:bodyPr/>
          <a:lstStyle/>
          <a:p>
            <a:r>
              <a:rPr lang="en-US" altLang="zh-CN" dirty="0"/>
              <a:t>Day4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原告年龄逐年变化趋势</a:t>
            </a:r>
            <a:endParaRPr lang="en-US" altLang="zh-CN" dirty="0"/>
          </a:p>
          <a:p>
            <a:pPr lvl="1"/>
            <a:r>
              <a:rPr lang="zh-CN" altLang="en-US" dirty="0"/>
              <a:t>被告，同上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877B9-2F9A-4C95-A9AB-CCB3C3B0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04" y="2979562"/>
            <a:ext cx="1986334" cy="2915238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44D905F-45A5-43BF-9CCE-BF008C348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87831"/>
              </p:ext>
            </p:extLst>
          </p:nvPr>
        </p:nvGraphicFramePr>
        <p:xfrm>
          <a:off x="4270342" y="1706315"/>
          <a:ext cx="5523234" cy="3445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8DDC734-63BA-473D-8988-3E7955C800EE}"/>
              </a:ext>
            </a:extLst>
          </p:cNvPr>
          <p:cNvSpPr txBox="1"/>
          <p:nvPr/>
        </p:nvSpPr>
        <p:spPr>
          <a:xfrm>
            <a:off x="8889477" y="211899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20635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BEC4B-DFFD-471C-97C2-E181048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完成工作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E7F3F27-A9D9-40F3-AFC9-B0952DAA6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540175"/>
              </p:ext>
            </p:extLst>
          </p:nvPr>
        </p:nvGraphicFramePr>
        <p:xfrm>
          <a:off x="4213782" y="1930400"/>
          <a:ext cx="5487970" cy="321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CF0CDA8-6021-4C8D-A72B-3581FB75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25" y="2119131"/>
            <a:ext cx="2665857" cy="32176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6C8261-52E6-4C4C-9052-5126FA24FBC5}"/>
              </a:ext>
            </a:extLst>
          </p:cNvPr>
          <p:cNvSpPr txBox="1"/>
          <p:nvPr/>
        </p:nvSpPr>
        <p:spPr>
          <a:xfrm>
            <a:off x="8823489" y="269606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200109980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407</Words>
  <Application>Microsoft Office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交通事故损害赔偿项目</vt:lpstr>
      <vt:lpstr>汇报大纲</vt:lpstr>
      <vt:lpstr>项目理解</vt:lpstr>
      <vt:lpstr>技术学习</vt:lpstr>
      <vt:lpstr>完成工作</vt:lpstr>
      <vt:lpstr>完成工作</vt:lpstr>
      <vt:lpstr>完成工作</vt:lpstr>
      <vt:lpstr>完成工作</vt:lpstr>
      <vt:lpstr>完成工作</vt:lpstr>
      <vt:lpstr>完成工作</vt:lpstr>
      <vt:lpstr>完成工作</vt:lpstr>
      <vt:lpstr>下阶段计划</vt:lpstr>
      <vt:lpstr>下阶段计划</vt:lpstr>
      <vt:lpstr>我的感受</vt:lpstr>
      <vt:lpstr>Thanks for listening!!!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交通事故损害赔偿项目</dc:title>
  <dc:creator>BCA 2020 Crystal Zhou 10C</dc:creator>
  <cp:lastModifiedBy>BCA 2020 Crystal Zhou 10C</cp:lastModifiedBy>
  <cp:revision>41</cp:revision>
  <dcterms:created xsi:type="dcterms:W3CDTF">2018-08-28T03:33:58Z</dcterms:created>
  <dcterms:modified xsi:type="dcterms:W3CDTF">2018-08-29T10:09:55Z</dcterms:modified>
</cp:coreProperties>
</file>