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2"/>
  </p:notesMasterIdLst>
  <p:sldIdLst>
    <p:sldId id="284" r:id="rId2"/>
    <p:sldId id="314" r:id="rId3"/>
    <p:sldId id="315" r:id="rId4"/>
    <p:sldId id="293" r:id="rId5"/>
    <p:sldId id="296" r:id="rId6"/>
    <p:sldId id="318" r:id="rId7"/>
    <p:sldId id="313" r:id="rId8"/>
    <p:sldId id="317" r:id="rId9"/>
    <p:sldId id="297" r:id="rId10"/>
    <p:sldId id="298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921D6-6637-47CA-9540-71AFE6B6005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8000-0313-4983-80FC-F6992FC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7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7F5F3-968E-BD4A-B55E-7786AB7A49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/>
          <p:cNvSpPr/>
          <p:nvPr/>
        </p:nvSpPr>
        <p:spPr>
          <a:xfrm flipH="1">
            <a:off x="0" y="6627051"/>
            <a:ext cx="12192912" cy="2309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 flipH="1">
            <a:off x="0" y="5092700"/>
            <a:ext cx="6096000" cy="1536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Rectangle 9"/>
          <p:cNvSpPr/>
          <p:nvPr/>
        </p:nvSpPr>
        <p:spPr>
          <a:xfrm flipH="1">
            <a:off x="5949952" y="5089895"/>
            <a:ext cx="6242049" cy="15367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513" y="228600"/>
            <a:ext cx="2743200" cy="33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6096000" y="5208223"/>
            <a:ext cx="4119400" cy="116049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cs typeface="Arial Narrow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51512" y="5208223"/>
            <a:ext cx="2564407" cy="876207"/>
          </a:xfr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chemeClr val="bg1"/>
                </a:solidFill>
                <a:latin typeface="Arial Narrow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8" name="Picture 2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086" y="174805"/>
            <a:ext cx="2057400" cy="766555"/>
          </a:xfrm>
          <a:prstGeom prst="rect">
            <a:avLst/>
          </a:prstGeom>
        </p:spPr>
      </p:pic>
      <p:sp>
        <p:nvSpPr>
          <p:cNvPr id="30" name="Rectangle 9"/>
          <p:cNvSpPr/>
          <p:nvPr/>
        </p:nvSpPr>
        <p:spPr>
          <a:xfrm flipH="1">
            <a:off x="0" y="990508"/>
            <a:ext cx="12192912" cy="7749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730D3-59D9-4E66-90DB-F35E36CBDC3D}"/>
              </a:ext>
            </a:extLst>
          </p:cNvPr>
          <p:cNvSpPr/>
          <p:nvPr/>
        </p:nvSpPr>
        <p:spPr>
          <a:xfrm>
            <a:off x="2" y="1099569"/>
            <a:ext cx="12191999" cy="4024694"/>
          </a:xfrm>
          <a:prstGeom prst="rect">
            <a:avLst/>
          </a:prstGeom>
          <a:gradFill>
            <a:gsLst>
              <a:gs pos="100000">
                <a:srgbClr val="5ED2BD"/>
              </a:gs>
              <a:gs pos="0">
                <a:schemeClr val="accent3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C6E35-1EEC-4E76-B366-CC8B5FA73402}"/>
              </a:ext>
            </a:extLst>
          </p:cNvPr>
          <p:cNvSpPr txBox="1"/>
          <p:nvPr/>
        </p:nvSpPr>
        <p:spPr>
          <a:xfrm>
            <a:off x="351514" y="565428"/>
            <a:ext cx="5134887" cy="261369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Spent Fuel and Waste Science and Technology (SFWST)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E42BE4-6819-4270-BF96-1088EF5C0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13" y="1964421"/>
            <a:ext cx="3809013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709" y="1964421"/>
            <a:ext cx="3528512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EA1ECD-0FA7-44A4-A01A-D3F51D0007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03" y="1964421"/>
            <a:ext cx="3533798" cy="2286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770" y="4334381"/>
            <a:ext cx="7628437" cy="723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–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7752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/>
          <p:cNvSpPr/>
          <p:nvPr/>
        </p:nvSpPr>
        <p:spPr>
          <a:xfrm flipH="1">
            <a:off x="0" y="6627051"/>
            <a:ext cx="12192912" cy="2309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 flipH="1">
            <a:off x="0" y="5092700"/>
            <a:ext cx="6096000" cy="1536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Rectangle 9"/>
          <p:cNvSpPr/>
          <p:nvPr/>
        </p:nvSpPr>
        <p:spPr>
          <a:xfrm flipH="1">
            <a:off x="5949952" y="5089895"/>
            <a:ext cx="6242049" cy="15367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513" y="228600"/>
            <a:ext cx="2743200" cy="33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6096000" y="5208223"/>
            <a:ext cx="4119400" cy="116049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cs typeface="Arial Narrow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51512" y="5208223"/>
            <a:ext cx="2564407" cy="876207"/>
          </a:xfr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chemeClr val="bg1"/>
                </a:solidFill>
                <a:latin typeface="Arial Narrow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8" name="Picture 2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086" y="174805"/>
            <a:ext cx="2057400" cy="766555"/>
          </a:xfrm>
          <a:prstGeom prst="rect">
            <a:avLst/>
          </a:prstGeom>
        </p:spPr>
      </p:pic>
      <p:sp>
        <p:nvSpPr>
          <p:cNvPr id="30" name="Rectangle 9"/>
          <p:cNvSpPr/>
          <p:nvPr/>
        </p:nvSpPr>
        <p:spPr>
          <a:xfrm flipH="1">
            <a:off x="0" y="990508"/>
            <a:ext cx="12192912" cy="7749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730D3-59D9-4E66-90DB-F35E36CBDC3D}"/>
              </a:ext>
            </a:extLst>
          </p:cNvPr>
          <p:cNvSpPr/>
          <p:nvPr/>
        </p:nvSpPr>
        <p:spPr>
          <a:xfrm>
            <a:off x="2" y="1099569"/>
            <a:ext cx="12191999" cy="4024694"/>
          </a:xfrm>
          <a:prstGeom prst="rect">
            <a:avLst/>
          </a:prstGeom>
          <a:gradFill>
            <a:gsLst>
              <a:gs pos="100000">
                <a:srgbClr val="5ED2BD"/>
              </a:gs>
              <a:gs pos="0">
                <a:schemeClr val="accent3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C6E35-1EEC-4E76-B366-CC8B5FA73402}"/>
              </a:ext>
            </a:extLst>
          </p:cNvPr>
          <p:cNvSpPr txBox="1"/>
          <p:nvPr/>
        </p:nvSpPr>
        <p:spPr>
          <a:xfrm>
            <a:off x="351514" y="565428"/>
            <a:ext cx="5134887" cy="261369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Spent Fuel and Waste Science and Technology (SFWST)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E42BE4-6819-4270-BF96-1088EF5C0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13" y="1964421"/>
            <a:ext cx="3809013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709" y="1964421"/>
            <a:ext cx="3528512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EA1ECD-0FA7-44A4-A01A-D3F51D0007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03" y="1964421"/>
            <a:ext cx="3533798" cy="2286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770" y="4334381"/>
            <a:ext cx="7628437" cy="723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–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4397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0675"/>
            <a:ext cx="10972800" cy="48768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2400"/>
            </a:lvl1pPr>
            <a:lvl2pPr marL="742950" indent="-285750">
              <a:buClr>
                <a:schemeClr val="accent4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 sz="2000"/>
            </a:lvl2pPr>
            <a:lvl3pPr marL="1143000" indent="-22860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3pPr>
            <a:lvl4pPr>
              <a:buClr>
                <a:schemeClr val="accent4">
                  <a:lumMod val="75000"/>
                </a:schemeClr>
              </a:buClr>
              <a:defRPr sz="1600"/>
            </a:lvl4pPr>
            <a:lvl5pPr>
              <a:buClr>
                <a:schemeClr val="accent4">
                  <a:lumMod val="75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29ACFB-371C-EE7E-E89F-8414E76B3CB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3120" y="6571623"/>
            <a:ext cx="4187604" cy="28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ＭＳ Ｐゴシック" pitchFamily="-108" charset="-128"/>
                <a:cs typeface="Arial Narrow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4pPr>
            <a:lvl5pPr marL="20574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 lang="en-US" kern="1200" smtClean="0">
                <a:solidFill>
                  <a:srgbClr val="292929"/>
                </a:solidFill>
                <a:effectLst/>
                <a:latin typeface="+mn-lt"/>
                <a:ea typeface="ＭＳ Ｐゴシック" pitchFamily="-108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For internal Crystalline Club use only</a:t>
            </a:r>
          </a:p>
        </p:txBody>
      </p:sp>
    </p:spTree>
    <p:extLst>
      <p:ext uri="{BB962C8B-B14F-4D97-AF65-F5344CB8AC3E}">
        <p14:creationId xmlns:p14="http://schemas.microsoft.com/office/powerpoint/2010/main" val="13080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0"/>
            <a:ext cx="7552267" cy="901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6184" y="1141413"/>
            <a:ext cx="10972800" cy="51101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507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90675"/>
            <a:ext cx="5384800" cy="4876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90675"/>
            <a:ext cx="5384800" cy="4876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8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38251"/>
            <a:ext cx="6815667" cy="52863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908001"/>
            <a:ext cx="4011084" cy="4562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988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D730D3-59D9-4E66-90DB-F35E36CBDC3D}"/>
              </a:ext>
            </a:extLst>
          </p:cNvPr>
          <p:cNvSpPr/>
          <p:nvPr/>
        </p:nvSpPr>
        <p:spPr>
          <a:xfrm>
            <a:off x="1" y="901701"/>
            <a:ext cx="12191999" cy="5701572"/>
          </a:xfrm>
          <a:prstGeom prst="rect">
            <a:avLst/>
          </a:prstGeom>
          <a:gradFill>
            <a:gsLst>
              <a:gs pos="100000">
                <a:srgbClr val="5ED2BD"/>
              </a:gs>
              <a:gs pos="0">
                <a:schemeClr val="accent3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5200" y="2971800"/>
            <a:ext cx="7552267" cy="901700"/>
          </a:xfrm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2033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F81F-A60C-40C7-9BFB-C833DBC83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22869-E70A-4B1D-BB4B-0DB04C1F9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6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C791-1905-BD02-BA19-03EF30C9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E6B8-4951-C2DC-3127-F16E099A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DE8A-FE20-5EAF-0DA3-5D60D882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D402-410F-4DD7-8862-F977500DED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46A8D-719D-4D4E-19AB-9059FB6A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5BED8-9256-52A9-00FD-A186B8EC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17ED-0612-4FE1-A2FE-6E8FA16D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4ACE-3DDD-E9C0-0833-CBA84C21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0BE32-FA77-E4CE-6BEE-EDECD0C4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D402-410F-4DD7-8862-F977500DED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B4E13-0F47-0C19-3B9F-1ABAB73C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8370D-4CEF-0153-CABD-96ADC97A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17ED-0612-4FE1-A2FE-6E8FA16D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4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927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FFFFFF"/>
                </a:solidFill>
                <a:ea typeface="ＭＳ Ｐゴシック" pitchFamily="-108" charset="-128"/>
              </a:rPr>
              <a:t>SFWST</a:t>
            </a:r>
          </a:p>
        </p:txBody>
      </p:sp>
      <p:sp>
        <p:nvSpPr>
          <p:cNvPr id="279556" name="Title Placeholder 13"/>
          <p:cNvSpPr>
            <a:spLocks noGrp="1"/>
          </p:cNvSpPr>
          <p:nvPr>
            <p:ph type="title"/>
          </p:nvPr>
        </p:nvSpPr>
        <p:spPr bwMode="auto">
          <a:xfrm>
            <a:off x="237067" y="0"/>
            <a:ext cx="755226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79557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366184" y="1141413"/>
            <a:ext cx="10972800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9"/>
          <p:cNvSpPr txBox="1">
            <a:spLocks/>
          </p:cNvSpPr>
          <p:nvPr/>
        </p:nvSpPr>
        <p:spPr>
          <a:xfrm>
            <a:off x="173567" y="6616700"/>
            <a:ext cx="9715500" cy="2413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sz="1000" dirty="0">
              <a:solidFill>
                <a:prstClr val="white"/>
              </a:solidFill>
              <a:ea typeface="ＭＳ Ｐゴシック" pitchFamily="-108" charset="-128"/>
              <a:cs typeface="Arial" charset="0"/>
            </a:endParaRPr>
          </a:p>
        </p:txBody>
      </p:sp>
      <p:sp>
        <p:nvSpPr>
          <p:cNvPr id="13" name="Text Placeholder 9"/>
          <p:cNvSpPr txBox="1">
            <a:spLocks/>
          </p:cNvSpPr>
          <p:nvPr/>
        </p:nvSpPr>
        <p:spPr>
          <a:xfrm>
            <a:off x="7302501" y="6616700"/>
            <a:ext cx="4889500" cy="2413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r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sz="1000" dirty="0">
                <a:solidFill>
                  <a:prstClr val="white"/>
                </a:solidFill>
                <a:ea typeface="ＭＳ Ｐゴシック" pitchFamily="-108" charset="-128"/>
                <a:cs typeface="Arial" charset="0"/>
              </a:rPr>
              <a:t>energy.gov/ne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5759451" y="6580189"/>
            <a:ext cx="49318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fld id="{C442D1F6-B04B-4A74-BB1C-D46C8DEB0BEC}" type="slidenum">
              <a:rPr lang="en-US" sz="1200">
                <a:solidFill>
                  <a:prstClr val="white"/>
                </a:solidFill>
                <a:ea typeface="ＭＳ Ｐゴシック" pitchFamily="-110" charset="-128"/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/>
              </a:solidFill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654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661" r:id="rId10"/>
  </p:sldLayoutIdLst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 kern="1200">
          <a:solidFill>
            <a:srgbClr val="FFFFFF"/>
          </a:solidFill>
          <a:latin typeface="+mj-lt"/>
          <a:ea typeface="ＭＳ Ｐゴシック" pitchFamily="-108" charset="-128"/>
          <a:cs typeface="ＭＳ Ｐゴシック" pitchFamily="-110" charset="-128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ＭＳ Ｐゴシック" pitchFamily="-108" charset="-128"/>
          <a:cs typeface="ＭＳ Ｐゴシック" pitchFamily="-110" charset="-128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ＭＳ Ｐゴシック" pitchFamily="-108" charset="-128"/>
          <a:cs typeface="ＭＳ Ｐゴシック" pitchFamily="-110" charset="-128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ＭＳ Ｐゴシック" pitchFamily="-108" charset="-128"/>
          <a:cs typeface="ＭＳ Ｐゴシック" pitchFamily="-110" charset="-128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ＭＳ Ｐゴシック" pitchFamily="-108" charset="-128"/>
          <a:cs typeface="ＭＳ Ｐゴシック" pitchFamily="-110" charset="-128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ＭＳ Ｐゴシック" pitchFamily="-108" charset="-128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ＭＳ Ｐゴシック" pitchFamily="-108" charset="-128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ＭＳ Ｐゴシック" pitchFamily="-108" charset="-128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ＭＳ Ｐゴシック" pitchFamily="-10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292929"/>
          </a:solidFill>
          <a:latin typeface="+mn-lt"/>
          <a:ea typeface="ＭＳ Ｐゴシック" pitchFamily="-108" charset="-128"/>
          <a:cs typeface="ＭＳ Ｐゴシック" pitchFamily="-110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292929"/>
          </a:solidFill>
          <a:latin typeface="+mn-lt"/>
          <a:ea typeface="ＭＳ Ｐゴシック" pitchFamily="-108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292929"/>
          </a:solidFill>
          <a:latin typeface="+mn-lt"/>
          <a:ea typeface="ＭＳ Ｐゴシック" pitchFamily="-108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292929"/>
          </a:solidFill>
          <a:latin typeface="+mn-lt"/>
          <a:ea typeface="ＭＳ Ｐゴシック" pitchFamily="-108" charset="-128"/>
          <a:cs typeface="ＭＳ Ｐゴシック"/>
        </a:defRPr>
      </a:lvl4pPr>
      <a:lvl5pPr marL="2057400" marR="0" indent="-2286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tabLst/>
        <a:defRPr lang="en-US" kern="1200" smtClean="0">
          <a:solidFill>
            <a:srgbClr val="292929"/>
          </a:solidFill>
          <a:effectLst/>
          <a:latin typeface="+mn-lt"/>
          <a:ea typeface="ＭＳ Ｐゴシック" pitchFamily="-108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608AEF-21B4-4516-9063-7E2DB269E6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8770" y="4868779"/>
            <a:ext cx="3875582" cy="154806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dirty="0"/>
              <a:t>Kate Weiksnar</a:t>
            </a:r>
          </a:p>
          <a:p>
            <a:r>
              <a:rPr lang="en-US" sz="1800" dirty="0"/>
              <a:t>Paul Mariner </a:t>
            </a:r>
          </a:p>
          <a:p>
            <a:r>
              <a:rPr lang="en-US" sz="1800" dirty="0"/>
              <a:t>Sandia National Laboratories (SNL)</a:t>
            </a:r>
          </a:p>
          <a:p>
            <a:endParaRPr lang="en-US" sz="1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241FF3C-7F6F-4BBF-AC16-E5441DB2C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70" y="4474029"/>
            <a:ext cx="9948237" cy="584303"/>
          </a:xfrm>
        </p:spPr>
        <p:txBody>
          <a:bodyPr>
            <a:normAutofit/>
          </a:bodyPr>
          <a:lstStyle/>
          <a:p>
            <a:r>
              <a:rPr lang="en-US" dirty="0" err="1"/>
              <a:t>CrysChem</a:t>
            </a:r>
            <a:r>
              <a:rPr lang="en-US" dirty="0"/>
              <a:t> Database Maintenance and Processing, Version 1.0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627F161-EB7A-48C3-97E7-1B18A0781E5D}"/>
              </a:ext>
            </a:extLst>
          </p:cNvPr>
          <p:cNvSpPr txBox="1">
            <a:spLocks/>
          </p:cNvSpPr>
          <p:nvPr/>
        </p:nvSpPr>
        <p:spPr bwMode="auto">
          <a:xfrm>
            <a:off x="6096000" y="6258560"/>
            <a:ext cx="6096000" cy="3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ＭＳ Ｐゴシック" pitchFamily="-108" charset="-128"/>
                <a:cs typeface="Arial Narrow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4pPr>
            <a:lvl5pPr marL="20574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 lang="en-US" kern="1200" smtClean="0">
                <a:solidFill>
                  <a:srgbClr val="292929"/>
                </a:solidFill>
                <a:effectLst/>
                <a:latin typeface="+mn-lt"/>
                <a:ea typeface="ＭＳ Ｐゴシック" pitchFamily="-108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800" dirty="0"/>
              <a:t>Sandia National Laboratories is a multi-mission laboratory managed and operated by National Technology and Engineering Solutions of Sandia LLC, a wholly owned subsidiary of Honeywell International Inc. for the U.S. Department of Energy’s National Nuclear Security Administration under contract DE-NA0003525.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8D111-35C6-F20E-B4CE-61DA0A8EC907}"/>
              </a:ext>
            </a:extLst>
          </p:cNvPr>
          <p:cNvSpPr txBox="1"/>
          <p:nvPr/>
        </p:nvSpPr>
        <p:spPr>
          <a:xfrm>
            <a:off x="408590" y="1321444"/>
            <a:ext cx="667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 NEA Crystalline Club Use Only: Do not cite or distribute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AA16553C-A2D8-09C6-D2C5-9755AF0D60F7}"/>
              </a:ext>
            </a:extLst>
          </p:cNvPr>
          <p:cNvSpPr txBox="1">
            <a:spLocks/>
          </p:cNvSpPr>
          <p:nvPr/>
        </p:nvSpPr>
        <p:spPr bwMode="auto">
          <a:xfrm>
            <a:off x="6096000" y="5208223"/>
            <a:ext cx="5920292" cy="116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ＭＳ Ｐゴシック" pitchFamily="-108" charset="-128"/>
                <a:cs typeface="Arial Narrow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4pPr>
            <a:lvl5pPr marL="20574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 lang="en-US" kern="1200" smtClean="0">
                <a:solidFill>
                  <a:srgbClr val="292929"/>
                </a:solidFill>
                <a:effectLst/>
                <a:latin typeface="+mn-lt"/>
                <a:ea typeface="ＭＳ Ｐゴシック" pitchFamily="-108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NEA Crystalline Club</a:t>
            </a:r>
          </a:p>
          <a:p>
            <a:r>
              <a:rPr lang="en-GB" dirty="0"/>
              <a:t>Internal Document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A6D8012-17CE-A925-4E0D-5B3AD7A8B202}"/>
              </a:ext>
            </a:extLst>
          </p:cNvPr>
          <p:cNvSpPr txBox="1">
            <a:spLocks/>
          </p:cNvSpPr>
          <p:nvPr/>
        </p:nvSpPr>
        <p:spPr bwMode="auto">
          <a:xfrm>
            <a:off x="8155700" y="5863959"/>
            <a:ext cx="3982720" cy="31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 baseline="0">
                <a:solidFill>
                  <a:schemeClr val="bg1"/>
                </a:solidFill>
                <a:latin typeface="Arial Narrow" pitchFamily="34" charset="0"/>
                <a:ea typeface="ＭＳ Ｐゴシック" pitchFamily="-108" charset="-128"/>
                <a:cs typeface="ＭＳ Ｐゴシック" pitchFamily="-110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4pPr>
            <a:lvl5pPr marL="20574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 lang="en-US" kern="1200">
                <a:solidFill>
                  <a:srgbClr val="292929"/>
                </a:solidFill>
                <a:effectLst/>
                <a:latin typeface="+mn-lt"/>
                <a:ea typeface="ＭＳ Ｐゴシック" pitchFamily="-108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err="1">
                <a:solidFill>
                  <a:srgbClr val="FF0000"/>
                </a:solidFill>
                <a:highlight>
                  <a:srgbClr val="FFFF00"/>
                </a:highlight>
              </a:rPr>
              <a:t>SAND2025-xxxxx</a:t>
            </a:r>
            <a:endParaRPr lang="en-US" sz="1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234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019F42-A344-8DAA-AE16-E0F51ED27765}"/>
              </a:ext>
            </a:extLst>
          </p:cNvPr>
          <p:cNvSpPr txBox="1"/>
          <p:nvPr/>
        </p:nvSpPr>
        <p:spPr>
          <a:xfrm>
            <a:off x="433136" y="61566"/>
            <a:ext cx="11598443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2: Click the box at the top of the database to select all the entries in the group. When clicked, the box should highlight blue with a check (or other indication of selection) and should select all entries in the database. In this case, 667 references were included in the database.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8D12FC-A66F-27B7-2C8F-CA95E00BBA55}"/>
              </a:ext>
            </a:extLst>
          </p:cNvPr>
          <p:cNvGrpSpPr/>
          <p:nvPr/>
        </p:nvGrpSpPr>
        <p:grpSpPr>
          <a:xfrm>
            <a:off x="1331494" y="976711"/>
            <a:ext cx="9801726" cy="5592531"/>
            <a:chOff x="1499937" y="1098144"/>
            <a:chExt cx="9801726" cy="55925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722366-435F-A93A-BACD-6554FE5EF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012"/>
            <a:stretch/>
          </p:blipFill>
          <p:spPr>
            <a:xfrm>
              <a:off x="1499937" y="1163052"/>
              <a:ext cx="9801726" cy="552762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6F99ABF-623B-2163-C825-A29CA645CB7E}"/>
                </a:ext>
              </a:extLst>
            </p:cNvPr>
            <p:cNvSpPr/>
            <p:nvPr/>
          </p:nvSpPr>
          <p:spPr>
            <a:xfrm>
              <a:off x="3043814" y="1098144"/>
              <a:ext cx="343553" cy="28949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2136C87-B6A7-5E48-D4D6-B26716A2228B}"/>
                </a:ext>
              </a:extLst>
            </p:cNvPr>
            <p:cNvCxnSpPr>
              <a:cxnSpLocks/>
            </p:cNvCxnSpPr>
            <p:nvPr/>
          </p:nvCxnSpPr>
          <p:spPr>
            <a:xfrm>
              <a:off x="3307157" y="1387642"/>
              <a:ext cx="318359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03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019F42-A344-8DAA-AE16-E0F51ED27765}"/>
              </a:ext>
            </a:extLst>
          </p:cNvPr>
          <p:cNvSpPr txBox="1"/>
          <p:nvPr/>
        </p:nvSpPr>
        <p:spPr>
          <a:xfrm>
            <a:off x="245856" y="1058364"/>
            <a:ext cx="4235116" cy="523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3:  Exporting the database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all the entries selected, click the export button at the bottom of the screen. A drop box will appear with four export types: </a:t>
            </a:r>
            <a:r>
              <a:rPr lang="en-US" sz="1800" kern="100" dirty="0" err="1">
                <a:solidFill>
                  <a:schemeClr val="tx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BibTex</a:t>
            </a:r>
            <a:r>
              <a:rPr 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(.bib), EndNote XML(.xml), Microsoft word (.xml), and Research Information Systems (.</a:t>
            </a:r>
            <a:r>
              <a:rPr lang="en-US" sz="1800" kern="100" dirty="0" err="1">
                <a:solidFill>
                  <a:schemeClr val="tx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ris</a:t>
            </a:r>
            <a:r>
              <a:rPr 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 Depending on the purpose of the export, any of these may be appropriate.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solidFill>
                <a:schemeClr val="tx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solidFill>
                <a:schemeClr val="tx1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creating a version of the database that maintains report numbers, abstracts, and tags, you will need to export </a:t>
            </a:r>
            <a:r>
              <a:rPr lang="en-US" sz="1800" b="1" kern="100" dirty="0">
                <a:solidFill>
                  <a:schemeClr val="tx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three</a:t>
            </a:r>
            <a:r>
              <a:rPr 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the file types: </a:t>
            </a:r>
            <a:r>
              <a:rPr lang="en-US" sz="1800" kern="100" dirty="0" err="1">
                <a:solidFill>
                  <a:schemeClr val="tx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BibTex</a:t>
            </a:r>
            <a:r>
              <a:rPr 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EndNote XML, Microsoft word xml.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030A63-86D6-A3F1-EBFE-023B64C2DEC7}"/>
              </a:ext>
            </a:extLst>
          </p:cNvPr>
          <p:cNvGrpSpPr/>
          <p:nvPr/>
        </p:nvGrpSpPr>
        <p:grpSpPr>
          <a:xfrm>
            <a:off x="4578287" y="359411"/>
            <a:ext cx="7216886" cy="4341340"/>
            <a:chOff x="4508594" y="1305895"/>
            <a:chExt cx="7216886" cy="434134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D96822B-2838-8F4B-9E9E-661D24202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221" r="5280" b="4613"/>
            <a:stretch/>
          </p:blipFill>
          <p:spPr>
            <a:xfrm>
              <a:off x="4508594" y="1305895"/>
              <a:ext cx="7216886" cy="434134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D707216-68E0-3995-D412-82F1325F4754}"/>
                </a:ext>
              </a:extLst>
            </p:cNvPr>
            <p:cNvCxnSpPr>
              <a:cxnSpLocks/>
            </p:cNvCxnSpPr>
            <p:nvPr/>
          </p:nvCxnSpPr>
          <p:spPr>
            <a:xfrm>
              <a:off x="8743710" y="5366084"/>
              <a:ext cx="648943" cy="1283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B42955-8184-36AF-7AB8-ABAAFF9F279B}"/>
                </a:ext>
              </a:extLst>
            </p:cNvPr>
            <p:cNvSpPr/>
            <p:nvPr/>
          </p:nvSpPr>
          <p:spPr>
            <a:xfrm>
              <a:off x="8400157" y="5076586"/>
              <a:ext cx="343553" cy="28949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C6BD2B9-DA6B-DCA9-444F-BC89CDCDB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38" t="64423" r="16027" b="1386"/>
          <a:stretch/>
        </p:blipFill>
        <p:spPr bwMode="auto">
          <a:xfrm>
            <a:off x="6770306" y="4700751"/>
            <a:ext cx="3130550" cy="1818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5AEF6D-C669-6034-F193-624FE78F4312}"/>
              </a:ext>
            </a:extLst>
          </p:cNvPr>
          <p:cNvSpPr/>
          <p:nvPr/>
        </p:nvSpPr>
        <p:spPr>
          <a:xfrm>
            <a:off x="7251032" y="5325979"/>
            <a:ext cx="2077452" cy="673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647F13-8B68-7708-A88C-5C00C69F3F18}"/>
              </a:ext>
            </a:extLst>
          </p:cNvPr>
          <p:cNvSpPr txBox="1"/>
          <p:nvPr/>
        </p:nvSpPr>
        <p:spPr>
          <a:xfrm>
            <a:off x="1435768" y="2399604"/>
            <a:ext cx="9697453" cy="117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4: Use code to combine the three exported files into a “universal” reference file.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The next several slides will go through the code used to accomplish this.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The code was written in python using </a:t>
            </a:r>
            <a:r>
              <a:rPr lang="en-US" kern="100" dirty="0" err="1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US" kern="1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Notebook. </a:t>
            </a:r>
            <a:endParaRPr lang="en-US" sz="1800" kern="100" dirty="0">
              <a:solidFill>
                <a:schemeClr val="tx1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7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7DD9-A2F8-9A87-3EDB-3FF8E998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Step 4a) Beginning the module, correct the source type, correcting the tags: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18870-7BFE-9707-439A-2763E9884A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81" r="1845"/>
          <a:stretch/>
        </p:blipFill>
        <p:spPr>
          <a:xfrm>
            <a:off x="1563884" y="1307431"/>
            <a:ext cx="9064231" cy="507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5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7DD9-A2F8-9A87-3EDB-3FF8E998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Step 4b) Extract report number from Mendeley title and add it to report number section in </a:t>
            </a:r>
            <a:r>
              <a:rPr lang="en-US" sz="2000" dirty="0" err="1"/>
              <a:t>Bibtex</a:t>
            </a:r>
            <a:r>
              <a:rPr lang="en-US" sz="2000" dirty="0"/>
              <a:t> file.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79116-3E4B-E67C-6DAA-D5B8E8282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40" y="1416655"/>
            <a:ext cx="886901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7DD9-A2F8-9A87-3EDB-3FF8E998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1" y="196683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Step 4c) Change input parameters from Mendeley formatting to universal compatibility (report number, source type, keywords)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9CA69-9427-C1B3-2727-CC1E2BB10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1266729"/>
            <a:ext cx="8040222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7DD9-A2F8-9A87-3EDB-3FF8E998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Step 4d) write new universal .</a:t>
            </a:r>
            <a:r>
              <a:rPr lang="en-US" sz="2000" dirty="0" err="1"/>
              <a:t>Bibtex</a:t>
            </a:r>
            <a:r>
              <a:rPr lang="en-US" sz="2000" dirty="0"/>
              <a:t> file. This file does </a:t>
            </a:r>
            <a:r>
              <a:rPr lang="en-US" sz="2000" i="1" dirty="0"/>
              <a:t>not </a:t>
            </a:r>
            <a:r>
              <a:rPr lang="en-US" sz="2000" dirty="0"/>
              <a:t>contain abstracts yet.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891AA-AF10-AACC-C998-819C0502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88" y="1372076"/>
            <a:ext cx="9632404" cy="46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5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7DD9-A2F8-9A87-3EDB-3FF8E998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Step 4e) Extract abstracts and title from xml file. Link abstracts to respective titles in the </a:t>
            </a:r>
            <a:r>
              <a:rPr lang="en-US" sz="2000" dirty="0" err="1"/>
              <a:t>bibtex</a:t>
            </a:r>
            <a:r>
              <a:rPr lang="en-US" sz="2000" dirty="0"/>
              <a:t> file.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808E3-3C71-CBA1-DCEC-67CE5A15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4" y="1275644"/>
            <a:ext cx="9512968" cy="53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6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7DD9-A2F8-9A87-3EDB-3FF8E998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Step 4f) Debugging: check to make sure abstracts were extracted from the XML file and imported to the </a:t>
            </a:r>
            <a:r>
              <a:rPr lang="en-US" sz="2000" dirty="0" err="1"/>
              <a:t>Bibtex</a:t>
            </a:r>
            <a:r>
              <a:rPr lang="en-US" sz="2000" dirty="0"/>
              <a:t> file with the appropriate titles.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990B8-56F1-2972-AA53-14D2F94A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7" y="1511439"/>
            <a:ext cx="10299032" cy="465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0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7DD9-A2F8-9A87-3EDB-3FF8E998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Step 4g) Add abstract to title. Incorporate into </a:t>
            </a:r>
            <a:r>
              <a:rPr lang="en-US" sz="2000" dirty="0" err="1"/>
              <a:t>BibTex</a:t>
            </a:r>
            <a:r>
              <a:rPr lang="en-US" sz="2000" dirty="0"/>
              <a:t> File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541637-A9B8-05F6-44AB-2BB3465F2CEF}"/>
              </a:ext>
            </a:extLst>
          </p:cNvPr>
          <p:cNvGrpSpPr/>
          <p:nvPr/>
        </p:nvGrpSpPr>
        <p:grpSpPr>
          <a:xfrm>
            <a:off x="613610" y="1028332"/>
            <a:ext cx="11093116" cy="5508106"/>
            <a:chOff x="549442" y="1236879"/>
            <a:chExt cx="11093116" cy="55081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9C302D-58EA-68A0-596C-15E29E26E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442" y="1236879"/>
              <a:ext cx="11093116" cy="35621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A492450-BC4B-4C8B-9FDA-60C324CC3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442" y="4757060"/>
              <a:ext cx="11093116" cy="1987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86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71C2EF-72CF-EAD8-011B-43B52D22E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43" y="1296761"/>
            <a:ext cx="8103842" cy="4876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 err="1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CrysChem</a:t>
            </a:r>
            <a:r>
              <a:rPr lang="en-US" sz="1800" b="1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 Database Overview</a:t>
            </a:r>
            <a:endParaRPr lang="en-US" sz="1800" b="0" i="0" dirty="0">
              <a:solidFill>
                <a:srgbClr val="32394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What is it</a:t>
            </a: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How to navigate 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23940"/>
                </a:solidFill>
                <a:latin typeface="Aptos" panose="020B0004020202020204" pitchFamily="34" charset="0"/>
              </a:rPr>
              <a:t>Maintaining</a:t>
            </a:r>
            <a:r>
              <a:rPr lang="en-US" sz="1800" b="1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 and Updating the Database on </a:t>
            </a:r>
            <a:r>
              <a:rPr lang="en-US" sz="1800" b="1" i="0" dirty="0" err="1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Mendeley.com</a:t>
            </a:r>
            <a:endParaRPr lang="en-US" sz="1800" b="0" i="0" dirty="0">
              <a:solidFill>
                <a:srgbClr val="32394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Master database</a:t>
            </a: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New entries database</a:t>
            </a:r>
          </a:p>
          <a:p>
            <a:pPr marL="342900" lvl="1" indent="-342900"/>
            <a:r>
              <a:rPr lang="en-US" sz="1800" b="1" dirty="0">
                <a:solidFill>
                  <a:srgbClr val="323940"/>
                </a:solidFill>
                <a:latin typeface="Aptos" panose="020B0004020202020204" pitchFamily="34" charset="0"/>
              </a:rPr>
              <a:t>Sharing the Database</a:t>
            </a:r>
            <a:endParaRPr lang="en-US" sz="1600" dirty="0">
              <a:solidFill>
                <a:srgbClr val="323940"/>
              </a:solidFill>
              <a:latin typeface="Aptos" panose="020B0004020202020204" pitchFamily="34" charset="0"/>
            </a:endParaRP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Internally via </a:t>
            </a:r>
            <a:r>
              <a:rPr lang="en-US" sz="1600" dirty="0" err="1">
                <a:solidFill>
                  <a:srgbClr val="323940"/>
                </a:solidFill>
                <a:latin typeface="Aptos" panose="020B0004020202020204" pitchFamily="34" charset="0"/>
              </a:rPr>
              <a:t>Mendeley.com</a:t>
            </a:r>
            <a:endParaRPr lang="en-US" sz="1600" dirty="0">
              <a:solidFill>
                <a:srgbClr val="323940"/>
              </a:solidFill>
              <a:latin typeface="Aptos" panose="020B0004020202020204" pitchFamily="34" charset="0"/>
            </a:endParaRP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Externally by generating downloadable .bib or .xml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Generating the downloadable database files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How to e</a:t>
            </a:r>
            <a:r>
              <a:rPr lang="en-US" sz="1600" b="0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xport from </a:t>
            </a:r>
            <a:r>
              <a:rPr lang="en-US" sz="1600" b="0" i="0" dirty="0" err="1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Mendeley.com</a:t>
            </a:r>
            <a:endParaRPr lang="en-US" sz="1600" b="0" i="0" dirty="0">
              <a:solidFill>
                <a:srgbClr val="323940"/>
              </a:solidFill>
              <a:effectLst/>
              <a:latin typeface="Aptos" panose="020B00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How to generate a universal .bib file to share using python</a:t>
            </a:r>
          </a:p>
          <a:p>
            <a:pPr marL="0" indent="0">
              <a:buNone/>
            </a:pPr>
            <a:br>
              <a:rPr lang="en-US" sz="1800" dirty="0">
                <a:latin typeface="Aptos" panose="020B0004020202020204" pitchFamily="34" charset="0"/>
              </a:rPr>
            </a:br>
            <a:endParaRPr lang="en-US" sz="1800" dirty="0">
              <a:latin typeface="Aptos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51AA52-F212-7A50-4869-31081B68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</p:spTree>
    <p:extLst>
      <p:ext uri="{BB962C8B-B14F-4D97-AF65-F5344CB8AC3E}">
        <p14:creationId xmlns:p14="http://schemas.microsoft.com/office/powerpoint/2010/main" val="93914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019F42-A344-8DAA-AE16-E0F51ED27765}"/>
              </a:ext>
            </a:extLst>
          </p:cNvPr>
          <p:cNvSpPr txBox="1"/>
          <p:nvPr/>
        </p:nvSpPr>
        <p:spPr>
          <a:xfrm>
            <a:off x="319107" y="186571"/>
            <a:ext cx="11359545" cy="67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5: Now you should have a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BibTex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file with all the appropriate information that is compatible in other references managers. Example format: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0A101-7C93-D5C7-AFE6-4394F452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48" y="2013284"/>
            <a:ext cx="9989223" cy="2742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862943-598A-45E2-2515-173356A52B7C}"/>
              </a:ext>
            </a:extLst>
          </p:cNvPr>
          <p:cNvSpPr txBox="1"/>
          <p:nvPr/>
        </p:nvSpPr>
        <p:spPr>
          <a:xfrm>
            <a:off x="200526" y="2572988"/>
            <a:ext cx="88231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Entry type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88ED7-29D7-3C3C-501D-90E1A40E301B}"/>
              </a:ext>
            </a:extLst>
          </p:cNvPr>
          <p:cNvSpPr txBox="1"/>
          <p:nvPr/>
        </p:nvSpPr>
        <p:spPr>
          <a:xfrm>
            <a:off x="200526" y="2949977"/>
            <a:ext cx="88231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5B65F-A0A4-B51C-09D9-2A5273C982C0}"/>
              </a:ext>
            </a:extLst>
          </p:cNvPr>
          <p:cNvSpPr txBox="1"/>
          <p:nvPr/>
        </p:nvSpPr>
        <p:spPr>
          <a:xfrm>
            <a:off x="200525" y="3492525"/>
            <a:ext cx="88231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Abstract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954C1-236E-BF05-D87A-A7DD79F94439}"/>
              </a:ext>
            </a:extLst>
          </p:cNvPr>
          <p:cNvSpPr txBox="1"/>
          <p:nvPr/>
        </p:nvSpPr>
        <p:spPr>
          <a:xfrm>
            <a:off x="200525" y="3797810"/>
            <a:ext cx="88231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Author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086F5B-4D24-68B9-77B2-BD2D4403F843}"/>
              </a:ext>
            </a:extLst>
          </p:cNvPr>
          <p:cNvSpPr txBox="1"/>
          <p:nvPr/>
        </p:nvSpPr>
        <p:spPr>
          <a:xfrm>
            <a:off x="200525" y="4154905"/>
            <a:ext cx="88231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CDA6A9-7613-43C6-241F-8465E52AB2B1}"/>
              </a:ext>
            </a:extLst>
          </p:cNvPr>
          <p:cNvSpPr txBox="1"/>
          <p:nvPr/>
        </p:nvSpPr>
        <p:spPr>
          <a:xfrm>
            <a:off x="200525" y="4478629"/>
            <a:ext cx="141170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Tags/ Keywords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D7672-38FA-3A51-4576-DE558570B01C}"/>
              </a:ext>
            </a:extLst>
          </p:cNvPr>
          <p:cNvSpPr txBox="1"/>
          <p:nvPr/>
        </p:nvSpPr>
        <p:spPr>
          <a:xfrm>
            <a:off x="416227" y="5245354"/>
            <a:ext cx="11359545" cy="67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file can be used for the statistics for the report or uploaded to the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CrysChem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database website and should contain all references and relevant information for the database.  </a:t>
            </a:r>
          </a:p>
        </p:txBody>
      </p:sp>
    </p:spTree>
    <p:extLst>
      <p:ext uri="{BB962C8B-B14F-4D97-AF65-F5344CB8AC3E}">
        <p14:creationId xmlns:p14="http://schemas.microsoft.com/office/powerpoint/2010/main" val="57532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34DB12-98D1-C3E2-7894-5BE668E4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1336128"/>
            <a:ext cx="10972800" cy="481852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What is the </a:t>
            </a:r>
            <a:r>
              <a:rPr lang="en-US" sz="1800" b="1" i="0" dirty="0" err="1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CrysChem</a:t>
            </a:r>
            <a:r>
              <a:rPr lang="en-US" sz="1800" b="1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 Database?</a:t>
            </a:r>
            <a:endParaRPr lang="en-US" sz="1800" b="0" i="0" dirty="0">
              <a:solidFill>
                <a:srgbClr val="323940"/>
              </a:solidFill>
              <a:effectLst/>
              <a:latin typeface="Aptos" panose="020B00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A comprehensive collection of references to publications containing chemistry-related data and models potentially relevant to a deep geologic repository in crystalline rock.</a:t>
            </a: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Managed using </a:t>
            </a:r>
            <a:r>
              <a:rPr lang="en-US" sz="1600" dirty="0" err="1">
                <a:solidFill>
                  <a:srgbClr val="323940"/>
                </a:solidFill>
                <a:latin typeface="Aptos" panose="020B0004020202020204" pitchFamily="34" charset="0"/>
              </a:rPr>
              <a:t>Mendeley.com</a:t>
            </a:r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Key Features:</a:t>
            </a:r>
            <a:endParaRPr lang="en-US" sz="1800" b="0" i="0" dirty="0">
              <a:solidFill>
                <a:srgbClr val="323940"/>
              </a:solidFill>
              <a:effectLst/>
              <a:latin typeface="Aptos" panose="020B00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Organized, accessible, and searchable collection of references.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Includes abstracts for keyword searches and synopses of publication contents.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Links provided for locating full documents online.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Unique Aspects:</a:t>
            </a:r>
            <a:endParaRPr lang="en-US" sz="1800" b="0" i="0" dirty="0">
              <a:solidFill>
                <a:srgbClr val="323940"/>
              </a:solidFill>
              <a:effectLst/>
              <a:latin typeface="Aptos" panose="020B00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Contains reports often overlooked in internet searches.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Includes many publications from international</a:t>
            </a:r>
            <a:r>
              <a:rPr lang="en-US" sz="1600" b="0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 geologic disposal programs and underground research laboratories.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Tagging System:</a:t>
            </a:r>
            <a:endParaRPr lang="en-US" sz="1800" b="0" i="0" dirty="0">
              <a:solidFill>
                <a:srgbClr val="323940"/>
              </a:solidFill>
              <a:effectLst/>
              <a:latin typeface="Aptos" panose="020B00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Tags for filtering references by: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Rock and groundwater data from specific countries.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Languages of the publications.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23940"/>
                </a:solidFill>
                <a:effectLst/>
                <a:latin typeface="Aptos" panose="020B0004020202020204" pitchFamily="34" charset="0"/>
              </a:rPr>
              <a:t>Four main topics related to deep geologic disposal or nuclear waste 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BC5A09-9AF9-5B87-00C2-8855CA56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CryChem</a:t>
            </a:r>
            <a:r>
              <a:rPr lang="en-US" dirty="0"/>
              <a:t> Database Overview </a:t>
            </a:r>
          </a:p>
        </p:txBody>
      </p:sp>
    </p:spTree>
    <p:extLst>
      <p:ext uri="{BB962C8B-B14F-4D97-AF65-F5344CB8AC3E}">
        <p14:creationId xmlns:p14="http://schemas.microsoft.com/office/powerpoint/2010/main" val="313548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398026E8-1329-1126-3AC1-6872C12A1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460"/>
            <a:ext cx="12192000" cy="578451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B800BC-741D-8499-DC12-7CAB3CE1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0"/>
            <a:ext cx="10657196" cy="901700"/>
          </a:xfrm>
        </p:spPr>
        <p:txBody>
          <a:bodyPr/>
          <a:lstStyle/>
          <a:p>
            <a:r>
              <a:rPr lang="en-US" dirty="0"/>
              <a:t>Mendeley </a:t>
            </a:r>
            <a:r>
              <a:rPr lang="en-US" dirty="0" err="1"/>
              <a:t>CrysChem</a:t>
            </a:r>
            <a:r>
              <a:rPr lang="en-US" dirty="0"/>
              <a:t> Database – Navigation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7C6188-BD36-2801-9158-BBD0729B94F5}"/>
              </a:ext>
            </a:extLst>
          </p:cNvPr>
          <p:cNvSpPr/>
          <p:nvPr/>
        </p:nvSpPr>
        <p:spPr>
          <a:xfrm>
            <a:off x="353418" y="5312495"/>
            <a:ext cx="1660506" cy="1851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F467D8-0973-25B5-D229-12E0F53ED214}"/>
              </a:ext>
            </a:extLst>
          </p:cNvPr>
          <p:cNvSpPr/>
          <p:nvPr/>
        </p:nvSpPr>
        <p:spPr>
          <a:xfrm>
            <a:off x="360901" y="3321952"/>
            <a:ext cx="1660506" cy="10887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C18D86-1E5F-78B1-F018-FD737559EDC4}"/>
              </a:ext>
            </a:extLst>
          </p:cNvPr>
          <p:cNvSpPr/>
          <p:nvPr/>
        </p:nvSpPr>
        <p:spPr>
          <a:xfrm>
            <a:off x="3248086" y="3772361"/>
            <a:ext cx="959279" cy="1736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Details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3D8BB2-B5D0-8196-3A72-A4F7734F1EE8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4207365" y="3780620"/>
            <a:ext cx="4736550" cy="7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3F54881-B3AE-468E-7A92-FB191E1E5934}"/>
              </a:ext>
            </a:extLst>
          </p:cNvPr>
          <p:cNvSpPr/>
          <p:nvPr/>
        </p:nvSpPr>
        <p:spPr>
          <a:xfrm>
            <a:off x="1504366" y="2706254"/>
            <a:ext cx="2125185" cy="4936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Collection topics (not populated until the end)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F02868-9510-882B-729F-6C41720CA0B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191154" y="2964305"/>
            <a:ext cx="313213" cy="35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6C4FD7-5644-6B3E-C11D-D9B881EE4153}"/>
              </a:ext>
            </a:extLst>
          </p:cNvPr>
          <p:cNvSpPr/>
          <p:nvPr/>
        </p:nvSpPr>
        <p:spPr>
          <a:xfrm>
            <a:off x="8943915" y="829460"/>
            <a:ext cx="3027431" cy="59023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269553-6A45-CEF4-54D3-F6B9B739C9B0}"/>
              </a:ext>
            </a:extLst>
          </p:cNvPr>
          <p:cNvCxnSpPr>
            <a:cxnSpLocks/>
          </p:cNvCxnSpPr>
          <p:nvPr/>
        </p:nvCxnSpPr>
        <p:spPr>
          <a:xfrm>
            <a:off x="3026499" y="3867287"/>
            <a:ext cx="2215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2F625BD-7E4E-318F-AA4A-4F4E9319987B}"/>
              </a:ext>
            </a:extLst>
          </p:cNvPr>
          <p:cNvSpPr/>
          <p:nvPr/>
        </p:nvSpPr>
        <p:spPr>
          <a:xfrm>
            <a:off x="10815726" y="1542689"/>
            <a:ext cx="746106" cy="2804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03AB41-BD18-62F3-FF7D-AF7A16FD9825}"/>
              </a:ext>
            </a:extLst>
          </p:cNvPr>
          <p:cNvSpPr/>
          <p:nvPr/>
        </p:nvSpPr>
        <p:spPr>
          <a:xfrm>
            <a:off x="9124365" y="1739033"/>
            <a:ext cx="1203307" cy="21220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70C9898-66BE-78D2-A74C-4F6A27E7A3E1}"/>
              </a:ext>
            </a:extLst>
          </p:cNvPr>
          <p:cNvSpPr/>
          <p:nvPr/>
        </p:nvSpPr>
        <p:spPr>
          <a:xfrm>
            <a:off x="4633709" y="1295857"/>
            <a:ext cx="3509875" cy="4936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For reports, there currently is no Report ID field, so include in title for now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3B08D7-4C98-054C-CEFD-4FFE764E21D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151063" y="1572123"/>
            <a:ext cx="973302" cy="273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B12FB61-AD05-B9B0-7BA6-C22D3B7FBCDC}"/>
              </a:ext>
            </a:extLst>
          </p:cNvPr>
          <p:cNvSpPr/>
          <p:nvPr/>
        </p:nvSpPr>
        <p:spPr>
          <a:xfrm>
            <a:off x="6008113" y="5534876"/>
            <a:ext cx="2289275" cy="4936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File ok to include because not copyrighted?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34065B-96D3-FBB3-A9F0-DE0D03E2832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297388" y="5781708"/>
            <a:ext cx="862973" cy="246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2164D21-9570-B3C6-2F39-FF9605E1BC25}"/>
              </a:ext>
            </a:extLst>
          </p:cNvPr>
          <p:cNvSpPr/>
          <p:nvPr/>
        </p:nvSpPr>
        <p:spPr>
          <a:xfrm>
            <a:off x="1452478" y="5848233"/>
            <a:ext cx="2053190" cy="4936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CRC Chemical Factors Group Library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6FFA07-365B-544B-45F1-858B8AF0E0E4}"/>
              </a:ext>
            </a:extLst>
          </p:cNvPr>
          <p:cNvCxnSpPr>
            <a:cxnSpLocks/>
            <a:stCxn id="65" idx="1"/>
            <a:endCxn id="12" idx="2"/>
          </p:cNvCxnSpPr>
          <p:nvPr/>
        </p:nvCxnSpPr>
        <p:spPr>
          <a:xfrm flipH="1" flipV="1">
            <a:off x="1183671" y="5497619"/>
            <a:ext cx="268807" cy="597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E89CDF2-2A51-B5E9-EDAC-745CB77ABAED}"/>
              </a:ext>
            </a:extLst>
          </p:cNvPr>
          <p:cNvSpPr/>
          <p:nvPr/>
        </p:nvSpPr>
        <p:spPr>
          <a:xfrm>
            <a:off x="2384172" y="3772361"/>
            <a:ext cx="642327" cy="17366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7AA76-679C-A187-CA2F-D928306E0091}"/>
              </a:ext>
            </a:extLst>
          </p:cNvPr>
          <p:cNvSpPr txBox="1"/>
          <p:nvPr/>
        </p:nvSpPr>
        <p:spPr>
          <a:xfrm>
            <a:off x="7287385" y="6092260"/>
            <a:ext cx="4577375" cy="49219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C0C0C0"/>
                </a:highlight>
                <a:uLnTx/>
                <a:uFillTx/>
                <a:latin typeface="Arial Narrow"/>
                <a:ea typeface="+mn-ea"/>
                <a:cs typeface="Arial Narrow"/>
              </a:rPr>
              <a:t>No. Guidance is not to upload any publications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A468A8-E7D2-E99C-941B-EE9DFC0A94B8}"/>
              </a:ext>
            </a:extLst>
          </p:cNvPr>
          <p:cNvCxnSpPr/>
          <p:nvPr/>
        </p:nvCxnSpPr>
        <p:spPr>
          <a:xfrm flipH="1" flipV="1">
            <a:off x="7315200" y="5905123"/>
            <a:ext cx="54694" cy="3105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2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D1D4F88B-7C31-FD29-98C0-E57C3D735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105"/>
            <a:ext cx="12192000" cy="586225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B800BC-741D-8499-DC12-7CAB3CE1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0"/>
            <a:ext cx="9360192" cy="901700"/>
          </a:xfrm>
        </p:spPr>
        <p:txBody>
          <a:bodyPr/>
          <a:lstStyle/>
          <a:p>
            <a:r>
              <a:rPr lang="en-US" dirty="0"/>
              <a:t>Mendeley </a:t>
            </a:r>
            <a:r>
              <a:rPr lang="en-US" dirty="0" err="1"/>
              <a:t>CrysChem</a:t>
            </a:r>
            <a:r>
              <a:rPr lang="en-US" dirty="0"/>
              <a:t> Database – Library Tags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F467D8-0973-25B5-D229-12E0F53ED214}"/>
              </a:ext>
            </a:extLst>
          </p:cNvPr>
          <p:cNvSpPr/>
          <p:nvPr/>
        </p:nvSpPr>
        <p:spPr>
          <a:xfrm>
            <a:off x="8229600" y="983103"/>
            <a:ext cx="774155" cy="323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C18D86-1E5F-78B1-F018-FD737559EDC4}"/>
              </a:ext>
            </a:extLst>
          </p:cNvPr>
          <p:cNvSpPr/>
          <p:nvPr/>
        </p:nvSpPr>
        <p:spPr>
          <a:xfrm>
            <a:off x="3377110" y="3118951"/>
            <a:ext cx="1985876" cy="4936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Alphabetical (capitalized tags first)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3D8BB2-B5D0-8196-3A72-A4F7734F1EE8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5362986" y="3225274"/>
            <a:ext cx="680654" cy="140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3F54881-B3AE-468E-7A92-FB191E1E5934}"/>
              </a:ext>
            </a:extLst>
          </p:cNvPr>
          <p:cNvSpPr/>
          <p:nvPr/>
        </p:nvSpPr>
        <p:spPr>
          <a:xfrm>
            <a:off x="3934353" y="1060255"/>
            <a:ext cx="1755874" cy="4936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Current list of tags is found here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F02868-9510-882B-729F-6C41720CA0B9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5690227" y="1145095"/>
            <a:ext cx="2539373" cy="161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6C4FD7-5644-6B3E-C11D-D9B881EE4153}"/>
              </a:ext>
            </a:extLst>
          </p:cNvPr>
          <p:cNvSpPr/>
          <p:nvPr/>
        </p:nvSpPr>
        <p:spPr>
          <a:xfrm>
            <a:off x="6043640" y="2338553"/>
            <a:ext cx="1745693" cy="17734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0757F7-47B0-ED28-C2DF-7EEB1DB792C5}"/>
              </a:ext>
            </a:extLst>
          </p:cNvPr>
          <p:cNvSpPr/>
          <p:nvPr/>
        </p:nvSpPr>
        <p:spPr>
          <a:xfrm>
            <a:off x="6676616" y="1648740"/>
            <a:ext cx="436631" cy="219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36F2A3-FE01-2B10-F955-144476F4D1AF}"/>
              </a:ext>
            </a:extLst>
          </p:cNvPr>
          <p:cNvCxnSpPr>
            <a:cxnSpLocks/>
            <a:stCxn id="18" idx="2"/>
            <a:endCxn id="5" idx="3"/>
          </p:cNvCxnSpPr>
          <p:nvPr/>
        </p:nvCxnSpPr>
        <p:spPr>
          <a:xfrm flipH="1">
            <a:off x="7113247" y="1307087"/>
            <a:ext cx="1503431" cy="451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90DA7A-E690-CC13-4374-D3F66E47E46B}"/>
              </a:ext>
            </a:extLst>
          </p:cNvPr>
          <p:cNvSpPr/>
          <p:nvPr/>
        </p:nvSpPr>
        <p:spPr>
          <a:xfrm>
            <a:off x="4695416" y="4518465"/>
            <a:ext cx="3258373" cy="10630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This report applies to all collection topics, so each collection tag is added for this one. (Missing: country tags for the crystalline rock data)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BA9A7B-1380-E56D-D422-9201F85154E6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7953789" y="5049973"/>
            <a:ext cx="1005087" cy="61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2C8B73A-D5E6-B5F1-DA85-5B0AFA4AC59F}"/>
              </a:ext>
            </a:extLst>
          </p:cNvPr>
          <p:cNvSpPr/>
          <p:nvPr/>
        </p:nvSpPr>
        <p:spPr>
          <a:xfrm>
            <a:off x="8958876" y="4062908"/>
            <a:ext cx="2933933" cy="20966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7D3BCF-A65C-DDCE-AE88-12EE94C36040}"/>
              </a:ext>
            </a:extLst>
          </p:cNvPr>
          <p:cNvSpPr txBox="1">
            <a:spLocks/>
          </p:cNvSpPr>
          <p:nvPr/>
        </p:nvSpPr>
        <p:spPr bwMode="auto">
          <a:xfrm>
            <a:off x="315746" y="-192752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FFFFFF"/>
                </a:solidFill>
                <a:latin typeface="+mj-lt"/>
                <a:ea typeface="ＭＳ Ｐゴシック" pitchFamily="-108" charset="-128"/>
                <a:cs typeface="ＭＳ Ｐゴシック" pitchFamily="-110" charset="-128"/>
              </a:defRPr>
            </a:lvl1pPr>
            <a:lvl2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  <a:cs typeface="ＭＳ Ｐゴシック" pitchFamily="-110" charset="-128"/>
              </a:defRPr>
            </a:lvl2pPr>
            <a:lvl3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  <a:cs typeface="ＭＳ Ｐゴシック" pitchFamily="-110" charset="-128"/>
              </a:defRPr>
            </a:lvl3pPr>
            <a:lvl4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  <a:cs typeface="ＭＳ Ｐゴシック" pitchFamily="-110" charset="-128"/>
              </a:defRPr>
            </a:lvl4pPr>
            <a:lvl5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  <a:cs typeface="ＭＳ Ｐゴシック" pitchFamily="-110" charset="-128"/>
              </a:defRPr>
            </a:lvl5pPr>
            <a:lvl6pPr marL="4572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6pPr>
            <a:lvl7pPr marL="9144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7pPr>
            <a:lvl8pPr marL="13716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8pPr>
            <a:lvl9pPr marL="18288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Maintaining and Updating the Database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50F2E-3462-E6A6-E0C0-1E00C8B90A97}"/>
              </a:ext>
            </a:extLst>
          </p:cNvPr>
          <p:cNvSpPr txBox="1">
            <a:spLocks/>
          </p:cNvSpPr>
          <p:nvPr/>
        </p:nvSpPr>
        <p:spPr>
          <a:xfrm>
            <a:off x="462643" y="1296761"/>
            <a:ext cx="9942598" cy="4876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 pitchFamily="-110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4pPr>
            <a:lvl5pPr marL="20574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 lang="en-US" kern="1200" smtClean="0">
                <a:solidFill>
                  <a:srgbClr val="292929"/>
                </a:solidFill>
                <a:effectLst/>
                <a:latin typeface="+mn-lt"/>
                <a:ea typeface="ＭＳ Ｐゴシック" pitchFamily="-108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23940"/>
                </a:solidFill>
                <a:latin typeface="Aptos" panose="020B0004020202020204" pitchFamily="34" charset="0"/>
              </a:rPr>
              <a:t>The </a:t>
            </a:r>
            <a:r>
              <a:rPr lang="en-US" sz="1800" b="1" dirty="0" err="1">
                <a:solidFill>
                  <a:srgbClr val="323940"/>
                </a:solidFill>
                <a:latin typeface="Aptos" panose="020B0004020202020204" pitchFamily="34" charset="0"/>
              </a:rPr>
              <a:t>CrysChem</a:t>
            </a:r>
            <a:r>
              <a:rPr lang="en-US" sz="1800" b="1" dirty="0">
                <a:solidFill>
                  <a:srgbClr val="323940"/>
                </a:solidFill>
                <a:latin typeface="Aptos" panose="020B0004020202020204" pitchFamily="34" charset="0"/>
              </a:rPr>
              <a:t> database will be maintained on </a:t>
            </a:r>
            <a:r>
              <a:rPr lang="en-US" sz="1800" b="1" dirty="0" err="1">
                <a:solidFill>
                  <a:srgbClr val="323940"/>
                </a:solidFill>
                <a:latin typeface="Aptos" panose="020B0004020202020204" pitchFamily="34" charset="0"/>
              </a:rPr>
              <a:t>Mendeley.com</a:t>
            </a:r>
            <a:endParaRPr lang="en-US" sz="1800" b="1" dirty="0">
              <a:solidFill>
                <a:srgbClr val="32394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23940"/>
                </a:solidFill>
                <a:latin typeface="Aptos" panose="020B0004020202020204" pitchFamily="34" charset="0"/>
              </a:rPr>
              <a:t>Two databases on </a:t>
            </a:r>
            <a:r>
              <a:rPr lang="en-US" sz="1800" b="1" dirty="0" err="1">
                <a:solidFill>
                  <a:srgbClr val="323940"/>
                </a:solidFill>
                <a:latin typeface="Aptos" panose="020B0004020202020204" pitchFamily="34" charset="0"/>
              </a:rPr>
              <a:t>Mendeley.com</a:t>
            </a:r>
            <a:endParaRPr lang="en-US" sz="1800" b="1" dirty="0">
              <a:solidFill>
                <a:srgbClr val="323940"/>
              </a:solidFill>
              <a:latin typeface="Aptos" panose="020B0004020202020204" pitchFamily="34" charset="0"/>
            </a:endParaRP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Crystalline Club - </a:t>
            </a:r>
            <a:r>
              <a:rPr lang="en-US" sz="1600" dirty="0">
                <a:solidFill>
                  <a:srgbClr val="0070C0"/>
                </a:solidFill>
                <a:latin typeface="Aptos" panose="020B0004020202020204" pitchFamily="34" charset="0"/>
              </a:rPr>
              <a:t>Chemical Factors Identification</a:t>
            </a:r>
          </a:p>
          <a:p>
            <a:pPr lvl="2"/>
            <a:r>
              <a:rPr lang="en-US" sz="1400" dirty="0">
                <a:solidFill>
                  <a:srgbClr val="323940"/>
                </a:solidFill>
                <a:latin typeface="Aptos" panose="020B0004020202020204" pitchFamily="34" charset="0"/>
              </a:rPr>
              <a:t>Fully checked database</a:t>
            </a:r>
          </a:p>
          <a:p>
            <a:pPr lvl="2"/>
            <a:r>
              <a:rPr lang="en-US" sz="1400" dirty="0">
                <a:solidFill>
                  <a:srgbClr val="323940"/>
                </a:solidFill>
                <a:latin typeface="Aptos" panose="020B0004020202020204" pitchFamily="34" charset="0"/>
              </a:rPr>
              <a:t>Only administrators should make changes to this</a:t>
            </a: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Crystalline Club - </a:t>
            </a:r>
            <a:r>
              <a:rPr lang="en-US" sz="1600" dirty="0">
                <a:solidFill>
                  <a:srgbClr val="0070C0"/>
                </a:solidFill>
                <a:latin typeface="Aptos" panose="020B0004020202020204" pitchFamily="34" charset="0"/>
              </a:rPr>
              <a:t>New </a:t>
            </a:r>
            <a:r>
              <a:rPr lang="en-US" sz="1600" dirty="0" err="1">
                <a:solidFill>
                  <a:srgbClr val="0070C0"/>
                </a:solidFill>
                <a:latin typeface="Aptos" panose="020B0004020202020204" pitchFamily="34" charset="0"/>
              </a:rPr>
              <a:t>Entries_Chemical</a:t>
            </a:r>
            <a:r>
              <a:rPr lang="en-US" sz="1600" dirty="0">
                <a:solidFill>
                  <a:srgbClr val="0070C0"/>
                </a:solidFill>
                <a:latin typeface="Aptos" panose="020B0004020202020204" pitchFamily="34" charset="0"/>
              </a:rPr>
              <a:t> Factor Identification</a:t>
            </a:r>
          </a:p>
          <a:p>
            <a:pPr lvl="2"/>
            <a:r>
              <a:rPr lang="en-US" sz="1400" dirty="0">
                <a:solidFill>
                  <a:srgbClr val="323940"/>
                </a:solidFill>
                <a:latin typeface="Aptos" panose="020B0004020202020204" pitchFamily="34" charset="0"/>
              </a:rPr>
              <a:t>Collection of new references to add</a:t>
            </a:r>
          </a:p>
          <a:p>
            <a:pPr lvl="2"/>
            <a:r>
              <a:rPr lang="en-US" sz="1400" dirty="0">
                <a:solidFill>
                  <a:srgbClr val="323940"/>
                </a:solidFill>
                <a:latin typeface="Aptos" panose="020B0004020202020204" pitchFamily="34" charset="0"/>
              </a:rPr>
              <a:t>Administrators will fully check references as outlined in the report and will merge them into the main database when ready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23940"/>
                </a:solidFill>
                <a:latin typeface="Aptos" panose="020B0004020202020204" pitchFamily="34" charset="0"/>
              </a:rPr>
              <a:t>Quality control</a:t>
            </a: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The downloadable .bib files will be generated, uploaded to the GitHub website for sharing, and saved to the internal developer GitHub site</a:t>
            </a: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Archiving these files on the GitHub site will help ensure that the database records will not be lost</a:t>
            </a:r>
            <a:endParaRPr lang="en-US" sz="1400" dirty="0">
              <a:solidFill>
                <a:srgbClr val="323940"/>
              </a:solidFill>
              <a:latin typeface="Aptos" panose="020B0004020202020204" pitchFamily="34" charset="0"/>
            </a:endParaRPr>
          </a:p>
          <a:p>
            <a:pPr marL="0" indent="0">
              <a:buFont typeface="Arial" charset="0"/>
              <a:buNone/>
            </a:pPr>
            <a:br>
              <a:rPr lang="en-US" sz="1800" dirty="0">
                <a:latin typeface="Aptos" panose="020B0004020202020204" pitchFamily="34" charset="0"/>
              </a:rPr>
            </a:br>
            <a:endParaRPr lang="en-US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3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7D3BCF-A65C-DDCE-AE88-12EE94C36040}"/>
              </a:ext>
            </a:extLst>
          </p:cNvPr>
          <p:cNvSpPr txBox="1">
            <a:spLocks/>
          </p:cNvSpPr>
          <p:nvPr/>
        </p:nvSpPr>
        <p:spPr bwMode="auto">
          <a:xfrm>
            <a:off x="315746" y="-192752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FFFFFF"/>
                </a:solidFill>
                <a:latin typeface="+mj-lt"/>
                <a:ea typeface="ＭＳ Ｐゴシック" pitchFamily="-108" charset="-128"/>
                <a:cs typeface="ＭＳ Ｐゴシック" pitchFamily="-110" charset="-128"/>
              </a:defRPr>
            </a:lvl1pPr>
            <a:lvl2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  <a:cs typeface="ＭＳ Ｐゴシック" pitchFamily="-110" charset="-128"/>
              </a:defRPr>
            </a:lvl2pPr>
            <a:lvl3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  <a:cs typeface="ＭＳ Ｐゴシック" pitchFamily="-110" charset="-128"/>
              </a:defRPr>
            </a:lvl3pPr>
            <a:lvl4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  <a:cs typeface="ＭＳ Ｐゴシック" pitchFamily="-110" charset="-128"/>
              </a:defRPr>
            </a:lvl4pPr>
            <a:lvl5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  <a:cs typeface="ＭＳ Ｐゴシック" pitchFamily="-110" charset="-128"/>
              </a:defRPr>
            </a:lvl5pPr>
            <a:lvl6pPr marL="4572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6pPr>
            <a:lvl7pPr marL="9144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7pPr>
            <a:lvl8pPr marL="13716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8pPr>
            <a:lvl9pPr marL="18288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Sharing the </a:t>
            </a:r>
            <a:r>
              <a:rPr lang="en-US" dirty="0" err="1">
                <a:solidFill>
                  <a:schemeClr val="bg1"/>
                </a:solidFill>
              </a:rPr>
              <a:t>CrysChem</a:t>
            </a:r>
            <a:r>
              <a:rPr lang="en-US" dirty="0">
                <a:solidFill>
                  <a:schemeClr val="bg1"/>
                </a:solidFill>
              </a:rPr>
              <a:t> Database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50F2E-3462-E6A6-E0C0-1E00C8B90A97}"/>
              </a:ext>
            </a:extLst>
          </p:cNvPr>
          <p:cNvSpPr txBox="1">
            <a:spLocks/>
          </p:cNvSpPr>
          <p:nvPr/>
        </p:nvSpPr>
        <p:spPr>
          <a:xfrm>
            <a:off x="462643" y="1296761"/>
            <a:ext cx="9942598" cy="4876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 pitchFamily="-110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4pPr>
            <a:lvl5pPr marL="20574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 lang="en-US" kern="1200" smtClean="0">
                <a:solidFill>
                  <a:srgbClr val="292929"/>
                </a:solidFill>
                <a:effectLst/>
                <a:latin typeface="+mn-lt"/>
                <a:ea typeface="ＭＳ Ｐゴシック" pitchFamily="-108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23940"/>
                </a:solidFill>
                <a:latin typeface="Aptos" panose="020B0004020202020204" pitchFamily="34" charset="0"/>
              </a:rPr>
              <a:t>NEA CRC members</a:t>
            </a:r>
            <a:endParaRPr lang="en-US" sz="1800" dirty="0">
              <a:solidFill>
                <a:srgbClr val="323940"/>
              </a:solidFill>
              <a:latin typeface="Aptos" panose="020B0004020202020204" pitchFamily="34" charset="0"/>
            </a:endParaRP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The </a:t>
            </a:r>
            <a:r>
              <a:rPr lang="en-US" sz="1600" dirty="0" err="1">
                <a:solidFill>
                  <a:srgbClr val="323940"/>
                </a:solidFill>
                <a:latin typeface="Aptos" panose="020B0004020202020204" pitchFamily="34" charset="0"/>
              </a:rPr>
              <a:t>Mendeley.com</a:t>
            </a:r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 database is available to CRC members but not the general public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23940"/>
                </a:solidFill>
                <a:latin typeface="Aptos" panose="020B0004020202020204" pitchFamily="34" charset="0"/>
              </a:rPr>
              <a:t>Public download</a:t>
            </a:r>
            <a:endParaRPr lang="en-US" sz="1800" dirty="0">
              <a:solidFill>
                <a:srgbClr val="323940"/>
              </a:solidFill>
              <a:latin typeface="Aptos" panose="020B0004020202020204" pitchFamily="34" charset="0"/>
            </a:endParaRP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A universal database file (.bib) will be available at the CRC GitHub website</a:t>
            </a: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This universal file can be imported into Mendeley, Zotero, and other database software</a:t>
            </a: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Generation of this file is explained in the remaining slides</a:t>
            </a:r>
          </a:p>
          <a:p>
            <a:pPr marL="0" indent="0">
              <a:buFont typeface="Arial" charset="0"/>
              <a:buNone/>
            </a:pPr>
            <a:br>
              <a:rPr lang="en-US" sz="1800" dirty="0">
                <a:latin typeface="Aptos" panose="020B0004020202020204" pitchFamily="34" charset="0"/>
              </a:rPr>
            </a:br>
            <a:endParaRPr lang="en-US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7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7D3BCF-A65C-DDCE-AE88-12EE94C36040}"/>
              </a:ext>
            </a:extLst>
          </p:cNvPr>
          <p:cNvSpPr txBox="1">
            <a:spLocks/>
          </p:cNvSpPr>
          <p:nvPr/>
        </p:nvSpPr>
        <p:spPr bwMode="auto">
          <a:xfrm>
            <a:off x="315746" y="-192752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FFFFFF"/>
                </a:solidFill>
                <a:latin typeface="+mj-lt"/>
                <a:ea typeface="ＭＳ Ｐゴシック" pitchFamily="-108" charset="-128"/>
                <a:cs typeface="ＭＳ Ｐゴシック" pitchFamily="-110" charset="-128"/>
              </a:defRPr>
            </a:lvl1pPr>
            <a:lvl2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  <a:cs typeface="ＭＳ Ｐゴシック" pitchFamily="-110" charset="-128"/>
              </a:defRPr>
            </a:lvl2pPr>
            <a:lvl3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  <a:cs typeface="ＭＳ Ｐゴシック" pitchFamily="-110" charset="-128"/>
              </a:defRPr>
            </a:lvl3pPr>
            <a:lvl4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  <a:cs typeface="ＭＳ Ｐゴシック" pitchFamily="-110" charset="-128"/>
              </a:defRPr>
            </a:lvl4pPr>
            <a:lvl5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  <a:cs typeface="ＭＳ Ｐゴシック" pitchFamily="-110" charset="-128"/>
              </a:defRPr>
            </a:lvl5pPr>
            <a:lvl6pPr marL="4572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6pPr>
            <a:lvl7pPr marL="9144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7pPr>
            <a:lvl8pPr marL="13716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8pPr>
            <a:lvl9pPr marL="18288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Generating the Downloadable Database File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4C4008C-95F7-C9F0-8327-398D646B0999}"/>
              </a:ext>
            </a:extLst>
          </p:cNvPr>
          <p:cNvSpPr txBox="1">
            <a:spLocks/>
          </p:cNvSpPr>
          <p:nvPr/>
        </p:nvSpPr>
        <p:spPr>
          <a:xfrm>
            <a:off x="505326" y="1277854"/>
            <a:ext cx="9722553" cy="4876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 pitchFamily="-110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292929"/>
                </a:solidFill>
                <a:latin typeface="+mn-lt"/>
                <a:ea typeface="ＭＳ Ｐゴシック" pitchFamily="-108" charset="-128"/>
                <a:cs typeface="ＭＳ Ｐゴシック"/>
              </a:defRPr>
            </a:lvl4pPr>
            <a:lvl5pPr marL="20574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 lang="en-US" kern="1200" smtClean="0">
                <a:solidFill>
                  <a:srgbClr val="292929"/>
                </a:solidFill>
                <a:effectLst/>
                <a:latin typeface="+mn-lt"/>
                <a:ea typeface="ＭＳ Ｐゴシック" pitchFamily="-108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323940"/>
                </a:solidFill>
                <a:latin typeface="Aptos" panose="020B0004020202020204" pitchFamily="34" charset="0"/>
              </a:rPr>
              <a:t>The following slides include instructions for downloading the database from Mendeley (.bib and .xml) and using an example python code to convert the files into a universally compatible reference file (.bib). </a:t>
            </a:r>
          </a:p>
          <a:p>
            <a:r>
              <a:rPr lang="en-US" sz="1800" dirty="0">
                <a:solidFill>
                  <a:srgbClr val="323940"/>
                </a:solidFill>
                <a:latin typeface="Aptos" panose="020B0004020202020204" pitchFamily="34" charset="0"/>
              </a:rPr>
              <a:t>This process involves</a:t>
            </a: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Exporting the data records from Mendeley into files of 3 different types</a:t>
            </a: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Correcting source types and tags</a:t>
            </a: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Extracting report numbers from the title fields of the Mendeley database and placing them in the .bib report number field</a:t>
            </a: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Changing input parameters from Mendeley formatting to universal compatibility</a:t>
            </a: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Writing the .bib file</a:t>
            </a:r>
          </a:p>
          <a:p>
            <a:pPr lvl="1"/>
            <a:r>
              <a:rPr lang="en-US" sz="1600" dirty="0">
                <a:solidFill>
                  <a:srgbClr val="323940"/>
                </a:solidFill>
                <a:latin typeface="Aptos" panose="020B0004020202020204" pitchFamily="34" charset="0"/>
              </a:rPr>
              <a:t>Adding the abstracts in the exported .xml file to the .bib file and checking that they were added correctly</a:t>
            </a:r>
          </a:p>
          <a:p>
            <a:pPr lvl="1"/>
            <a:endParaRPr lang="en-US" sz="1600" dirty="0">
              <a:solidFill>
                <a:srgbClr val="323940"/>
              </a:solidFill>
              <a:latin typeface="Aptos" panose="020B0004020202020204" pitchFamily="34" charset="0"/>
            </a:endParaRPr>
          </a:p>
          <a:p>
            <a:pPr lvl="1"/>
            <a:endParaRPr lang="en-US" sz="1600" dirty="0">
              <a:solidFill>
                <a:srgbClr val="323940"/>
              </a:solidFill>
              <a:latin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0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F8F982-9598-F101-311C-91243DB88785}"/>
              </a:ext>
            </a:extLst>
          </p:cNvPr>
          <p:cNvGrpSpPr/>
          <p:nvPr/>
        </p:nvGrpSpPr>
        <p:grpSpPr>
          <a:xfrm>
            <a:off x="553453" y="1035897"/>
            <a:ext cx="11085094" cy="5059952"/>
            <a:chOff x="4823" y="887474"/>
            <a:chExt cx="12031579" cy="570840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398026E8-1329-1126-3AC1-6872C12A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3" y="887474"/>
              <a:ext cx="12031579" cy="5708401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87C6188-BD36-2801-9158-BBD0729B94F5}"/>
                </a:ext>
              </a:extLst>
            </p:cNvPr>
            <p:cNvSpPr/>
            <p:nvPr/>
          </p:nvSpPr>
          <p:spPr>
            <a:xfrm>
              <a:off x="353418" y="5312495"/>
              <a:ext cx="1660506" cy="1851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2164D21-9570-B3C6-2F39-FF9605E1BC25}"/>
                </a:ext>
              </a:extLst>
            </p:cNvPr>
            <p:cNvSpPr/>
            <p:nvPr/>
          </p:nvSpPr>
          <p:spPr>
            <a:xfrm>
              <a:off x="1452477" y="5826882"/>
              <a:ext cx="2456758" cy="515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</a:rPr>
                <a:t>CRC Chemical Factors Group Library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F6FFA07-365B-544B-45F1-858B8AF0E0E4}"/>
                </a:ext>
              </a:extLst>
            </p:cNvPr>
            <p:cNvCxnSpPr>
              <a:cxnSpLocks/>
              <a:stCxn id="65" idx="1"/>
              <a:endCxn id="12" idx="2"/>
            </p:cNvCxnSpPr>
            <p:nvPr/>
          </p:nvCxnSpPr>
          <p:spPr>
            <a:xfrm flipH="1" flipV="1">
              <a:off x="1183671" y="5497619"/>
              <a:ext cx="268806" cy="5867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8019F42-A344-8DAA-AE16-E0F51ED27765}"/>
              </a:ext>
            </a:extLst>
          </p:cNvPr>
          <p:cNvSpPr txBox="1"/>
          <p:nvPr/>
        </p:nvSpPr>
        <p:spPr>
          <a:xfrm>
            <a:off x="581180" y="97706"/>
            <a:ext cx="969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1: </a:t>
            </a:r>
            <a: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the Mendeley application and navigate to the Crystalline Club- chemical factors identification under “GROUPS”.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F99ABF-623B-2163-C825-A29CA645CB7E}"/>
              </a:ext>
            </a:extLst>
          </p:cNvPr>
          <p:cNvSpPr/>
          <p:nvPr/>
        </p:nvSpPr>
        <p:spPr>
          <a:xfrm>
            <a:off x="581180" y="4895553"/>
            <a:ext cx="343553" cy="2894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221163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~~~ EERE Colors ~~~">
      <a:dk1>
        <a:srgbClr val="50565C"/>
      </a:dk1>
      <a:lt1>
        <a:sysClr val="window" lastClr="FFFFFF"/>
      </a:lt1>
      <a:dk2>
        <a:srgbClr val="6A737B"/>
      </a:dk2>
      <a:lt2>
        <a:srgbClr val="EEECE1"/>
      </a:lt2>
      <a:accent1>
        <a:srgbClr val="7AC143"/>
      </a:accent1>
      <a:accent2>
        <a:srgbClr val="FFD200"/>
      </a:accent2>
      <a:accent3>
        <a:srgbClr val="00A4E4"/>
      </a:accent3>
      <a:accent4>
        <a:srgbClr val="006892"/>
      </a:accent4>
      <a:accent5>
        <a:srgbClr val="00853F"/>
      </a:accent5>
      <a:accent6>
        <a:srgbClr val="F58025"/>
      </a:accent6>
      <a:hlink>
        <a:srgbClr val="006892"/>
      </a:hlink>
      <a:folHlink>
        <a:srgbClr val="6A73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fontScale="85000"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2323" b="1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 Narrow"/>
            <a:ea typeface="+mn-ea"/>
            <a:cs typeface="Arial Narrow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3989055E-A0DE-4387-96B0-4AA4369807C2}" vid="{F0C4BE69-2E03-4117-9689-0D55C2B744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9099</TotalTime>
  <Words>1120</Words>
  <Application>Microsoft Office PowerPoint</Application>
  <PresentationFormat>Widescreen</PresentationFormat>
  <Paragraphs>112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Arial Narrow</vt:lpstr>
      <vt:lpstr>Wingdings</vt:lpstr>
      <vt:lpstr>Theme1</vt:lpstr>
      <vt:lpstr>PowerPoint Presentation</vt:lpstr>
      <vt:lpstr>Overview </vt:lpstr>
      <vt:lpstr>CryChem Database Overview </vt:lpstr>
      <vt:lpstr>Mendeley CrysChem Database – Navigation</vt:lpstr>
      <vt:lpstr>Mendeley CrysChem Database – Library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4a) Beginning the module, correct the source type, correcting the tags: </vt:lpstr>
      <vt:lpstr>Step 4b) Extract report number from Mendeley title and add it to report number section in Bibtex file. </vt:lpstr>
      <vt:lpstr>Step 4c) Change input parameters from Mendeley formatting to universal compatibility (report number, source type, keywords) </vt:lpstr>
      <vt:lpstr>Step 4d) write new universal .Bibtex file. This file does not contain abstracts yet.  </vt:lpstr>
      <vt:lpstr>Step 4e) Extract abstracts and title from xml file. Link abstracts to respective titles in the bibtex file. </vt:lpstr>
      <vt:lpstr>Step 4f) Debugging: check to make sure abstracts were extracted from the XML file and imported to the Bibtex file with the appropriate titles. </vt:lpstr>
      <vt:lpstr>Step 4g) Add abstract to title. Incorporate into BibTex File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Weiksnar, Kate Diane</dc:creator>
  <cp:lastModifiedBy>Weiksnar, Kate Diane</cp:lastModifiedBy>
  <cp:revision>6</cp:revision>
  <dcterms:created xsi:type="dcterms:W3CDTF">2025-08-11T19:12:50Z</dcterms:created>
  <dcterms:modified xsi:type="dcterms:W3CDTF">2025-09-03T20:38:55Z</dcterms:modified>
</cp:coreProperties>
</file>