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4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DB413-AF36-4CE4-93F2-BC98B62CD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B6C1A8-3F47-4B04-AF61-A1EB53C06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92AB64-A2FB-4746-A2F4-1B1A8426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C2A64E-1FEE-423A-BC7D-980C7067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6035-78BF-4D12-86CA-870AD19E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AAD2F-839D-4A91-8370-CC46EF79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5064E1-02CE-47EE-AAD8-184DA87E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EF2E16-5F91-4680-B314-A1788092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2629EE-EA64-42A7-8286-F5B9017C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B1744E-F855-4940-9146-B9B33441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7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D5BB48-3A71-48F1-A93E-A6B6E8DF5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58994E-1C9F-471D-9DFF-7FEC520D6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3C7B7-263D-4DA8-9E12-8E802257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07E24E-9541-486D-A340-F9D1F8DD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43B6AA-5202-4A7E-B52A-9799ADD9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6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6AF1D-6F36-4FEC-84BE-53BAC73F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788A7B-C6F7-4F77-821E-B4EFD315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1B2A4B-465D-4520-AC40-5E464641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79D729-3962-4D3B-B441-E39515A9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F5C5FF-4F9E-49E1-B552-895A641A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7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E7417-B07C-4B77-BE37-05CE92C3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F82DF9-E459-494E-817D-F21DEF92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E94F8-F85A-4B96-A7C6-E6E3EE97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53FEE-1C79-40A1-9579-15FFF6ED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09EEB4-659A-43A3-A5F9-D9F742CE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9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E983C-D691-43CD-BDFE-836D080D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F2B9FD-AD0E-4131-A1B4-1DC82ACE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FE7A01-C888-4DB1-956E-109636905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A12256-66FB-4924-B37D-62569324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FAF88-6CAF-4001-9FF2-3C9C5FC7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E25BBE-E62B-4094-8745-ECF1E3EE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6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151A9-1C48-4BC7-871E-E7E02AD8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996CA3-E055-4B4C-BA31-5AC16299C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BEBFB5-E123-4F2F-B3AD-E9EA9EE92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A02DA5-4510-4648-9BAC-FA6ED011D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6C13BF-BE99-44D1-8C0E-E127E2509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96443A-9F34-4965-B0CD-2DBAAE2B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0FD7CF-77B2-4C29-9156-B5D1A49E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554C67-BA1D-4266-BAAD-6BE022EA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41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0C0DC-CFA2-40E8-B6A2-DF1F7AC6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C968E7-23FE-4A55-A6E8-4E16AE41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2092B1-050D-4C67-B756-12C8F5C3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6497A9-13E5-4249-B638-0ECB6950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0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9F92B0-85BE-43E6-8ABA-D27631E1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C8A881-2EA4-4F7A-8A92-20216FE9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E1B47D-695E-48D2-999F-43119A25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423A6-58D4-4A0A-98B2-026DE7C5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6A25F4-9F09-450A-8FD4-544106AE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A3F404-EE1D-4D90-A534-717A3E92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FF2AC-CD58-4B11-9BC2-A4E38A0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3EF3C5-E316-4D29-BB43-646D603C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55380B-7468-462B-AC4E-61FC3484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8103D-20E0-41DB-9CB7-0AFC4833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79DB0A-E105-4561-BA52-6E1519E8E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A7312C-6094-49D1-A77A-5DC16A647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CC942F-399D-4A35-8F55-8BCD92C8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D54F86-57A9-418F-B1DC-89615253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466F6-BA2A-48F6-9635-C4108F20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1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9388F1-6283-4C38-9E86-F5E3AD9E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7EB29E-9AF5-462B-9C78-5479C0DE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F74DC-25C3-46C9-B0C7-1E6754998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7E0D-5B27-472D-9E8E-4573015CE81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E441D-BAE2-4EED-AD70-38C68B508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9D6DEA-6A2F-495F-B1AD-37DA91EA1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C23D-B2AE-43DF-9446-DED44A323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5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7A037-031F-4C5A-AEE0-A00D86F4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希腊语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l-GR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Ελληνικά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EA654BED-A748-40E9-B03F-DA54ACB74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44961"/>
              </p:ext>
            </p:extLst>
          </p:nvPr>
        </p:nvGraphicFramePr>
        <p:xfrm>
          <a:off x="838204" y="2298408"/>
          <a:ext cx="10515596" cy="701040"/>
        </p:xfrm>
        <a:graphic>
          <a:graphicData uri="http://schemas.openxmlformats.org/drawingml/2006/table">
            <a:tbl>
              <a:tblPr/>
              <a:tblGrid>
                <a:gridCol w="404446">
                  <a:extLst>
                    <a:ext uri="{9D8B030D-6E8A-4147-A177-3AD203B41FA5}">
                      <a16:colId xmlns:a16="http://schemas.microsoft.com/office/drawing/2014/main" val="193185671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197902613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162699901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61661821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891846316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798388863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70555572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646988369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145209827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74600239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438439812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664656511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460026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974106581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88679771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325768523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046318478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4846106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502840709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760434573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20346098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12776578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191956103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17193351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13669477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206512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96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a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b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c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e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f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g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h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i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j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k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l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m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n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o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p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q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r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s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t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u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v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x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y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z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7620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094B047-BC6E-42EF-BE04-A6BB4F968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641296D-8391-4A52-85A6-AD0730BC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77145"/>
              </p:ext>
            </p:extLst>
          </p:nvPr>
        </p:nvGraphicFramePr>
        <p:xfrm>
          <a:off x="838200" y="3858553"/>
          <a:ext cx="10515596" cy="701040"/>
        </p:xfrm>
        <a:graphic>
          <a:graphicData uri="http://schemas.openxmlformats.org/drawingml/2006/table">
            <a:tbl>
              <a:tblPr/>
              <a:tblGrid>
                <a:gridCol w="404446">
                  <a:extLst>
                    <a:ext uri="{9D8B030D-6E8A-4147-A177-3AD203B41FA5}">
                      <a16:colId xmlns:a16="http://schemas.microsoft.com/office/drawing/2014/main" val="3258972939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28597727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149246621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043350598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187752193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583364761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51600202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605695721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953256896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55408178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50967244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218466113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17860772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865071268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173276548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37571711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26149028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68987069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32204958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96744257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838929869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64201616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002864568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43039035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518406259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145716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4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A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B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C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E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F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G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H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I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J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K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L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M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N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O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P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Q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R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S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T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U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V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X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Symbol" panose="05050102010706020507" pitchFamily="18" charset="2"/>
                        </a:rPr>
                        <a:t>Y</a:t>
                      </a:r>
                      <a:endParaRPr lang="fr-FR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  <a:latin typeface="Symbol" panose="05050102010706020507" pitchFamily="18" charset="2"/>
                        </a:rPr>
                        <a:t>Z</a:t>
                      </a:r>
                      <a:endParaRPr lang="fr-FR" dirty="0">
                        <a:effectLst/>
                      </a:endParaRPr>
                    </a:p>
                  </a:txBody>
                  <a:tcPr marL="38100" marR="38100" marT="38100" marB="38100" anchor="ctr">
                    <a:lnL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2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08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9">
            <a:extLst>
              <a:ext uri="{FF2B5EF4-FFF2-40B4-BE49-F238E27FC236}">
                <a16:creationId xmlns:a16="http://schemas.microsoft.com/office/drawing/2014/main" id="{6E569017-F06B-4040-8B8F-30785BCC2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524511"/>
              </p:ext>
            </p:extLst>
          </p:nvPr>
        </p:nvGraphicFramePr>
        <p:xfrm>
          <a:off x="834700" y="1197232"/>
          <a:ext cx="10522600" cy="446353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30650">
                  <a:extLst>
                    <a:ext uri="{9D8B030D-6E8A-4147-A177-3AD203B41FA5}">
                      <a16:colId xmlns:a16="http://schemas.microsoft.com/office/drawing/2014/main" val="2309238411"/>
                    </a:ext>
                  </a:extLst>
                </a:gridCol>
                <a:gridCol w="2630650">
                  <a:extLst>
                    <a:ext uri="{9D8B030D-6E8A-4147-A177-3AD203B41FA5}">
                      <a16:colId xmlns:a16="http://schemas.microsoft.com/office/drawing/2014/main" val="563307543"/>
                    </a:ext>
                  </a:extLst>
                </a:gridCol>
                <a:gridCol w="2630650">
                  <a:extLst>
                    <a:ext uri="{9D8B030D-6E8A-4147-A177-3AD203B41FA5}">
                      <a16:colId xmlns:a16="http://schemas.microsoft.com/office/drawing/2014/main" val="3772954782"/>
                    </a:ext>
                  </a:extLst>
                </a:gridCol>
                <a:gridCol w="2630650">
                  <a:extLst>
                    <a:ext uri="{9D8B030D-6E8A-4147-A177-3AD203B41FA5}">
                      <a16:colId xmlns:a16="http://schemas.microsoft.com/office/drawing/2014/main" val="93942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拉丁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源语言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音标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译名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extLst>
                  <a:ext uri="{0D108BD9-81ED-4DB2-BD59-A6C34878D82A}">
                    <a16:rowId xmlns:a16="http://schemas.microsoft.com/office/drawing/2014/main" val="264914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Apollonius</a:t>
                      </a:r>
                      <a:endParaRPr lang="fr-FR" altLang="zh-C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Απολλώνιος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/a.po.ˈ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lo.ɲos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阿波罗尼乌斯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Archimedes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Αρχιμήδης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/ar.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çi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mi.ðis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阿基米德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1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Carathéodory</a:t>
                      </a:r>
                      <a:endParaRPr lang="fr-FR" altLang="zh-C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Καραθεοδωρή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ka.ra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l-G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eo.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ðo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.ˈri/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卡拉西奥多里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2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Diophantus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Διόφαντος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ði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o.fa.dos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丢番图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Eratosthenes</a:t>
                      </a:r>
                      <a:endParaRPr lang="fr-FR" altLang="zh-C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Ερατοσθένης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e.ra.tos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el-G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e.nis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埃拉托斯特尼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8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</a:t>
                      </a:r>
                      <a:endParaRPr lang="fr-FR" altLang="zh-C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Ευκλείδης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kli.ðis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欧几里得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99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Menelaus</a:t>
                      </a:r>
                      <a:endParaRPr lang="fr-FR" altLang="zh-C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Μενέλαος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/me.ˈ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ne.laos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梅涅劳斯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Pappus</a:t>
                      </a:r>
                      <a:endParaRPr lang="fr-FR" altLang="zh-C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Πάππος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/ˈ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pa.pos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帕普斯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5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Ptolemy</a:t>
                      </a:r>
                      <a:endParaRPr lang="fr-FR" altLang="zh-C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Πτολεμαίος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/pto.le.ˈ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meos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托勒密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3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Pythagoras</a:t>
                      </a:r>
                      <a:endParaRPr lang="fr-FR" altLang="zh-C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Πυθαγόρας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/pi.</a:t>
                      </a:r>
                      <a:r>
                        <a:rPr lang="el-G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a.ˈ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ɣo.ras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毕达哥拉斯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1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Zeno</a:t>
                      </a:r>
                      <a:endParaRPr lang="fr-FR" altLang="zh-C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Ζήνων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/ˈ</a:t>
                      </a: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zi.non</a:t>
                      </a:r>
                      <a:r>
                        <a:rPr lang="fr-FR" altLang="zh-CN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芝诺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61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6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F72FA-488F-4CDE-A71E-12F2CBDE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俄语</a:t>
            </a:r>
            <a:r>
              <a:rPr lang="zh-CN" altLang="en-US" dirty="0"/>
              <a:t> </a:t>
            </a:r>
            <a:r>
              <a:rPr lang="az-Cyrl-AZ" altLang="zh-C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Ру́сский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A2313EEB-4FD5-4EA3-9DF2-C8D23F33D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618437"/>
              </p:ext>
            </p:extLst>
          </p:nvPr>
        </p:nvGraphicFramePr>
        <p:xfrm>
          <a:off x="838212" y="2192693"/>
          <a:ext cx="10515588" cy="248316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09282">
                  <a:extLst>
                    <a:ext uri="{9D8B030D-6E8A-4147-A177-3AD203B41FA5}">
                      <a16:colId xmlns:a16="http://schemas.microsoft.com/office/drawing/2014/main" val="2922445839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452825211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87957878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624708051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770780749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004469026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667633202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4143729835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316187635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628566927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855279246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282365113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595034725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344982265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4009702964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868741047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053785837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229376881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770953717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553926339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401146104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919955290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37030010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474541917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869319586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555902653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3325526643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4273901878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094286883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1656341104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492125509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4247042749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279386156"/>
                    </a:ext>
                  </a:extLst>
                </a:gridCol>
                <a:gridCol w="309282">
                  <a:extLst>
                    <a:ext uri="{9D8B030D-6E8A-4147-A177-3AD203B41FA5}">
                      <a16:colId xmlns:a16="http://schemas.microsoft.com/office/drawing/2014/main" val="2705574744"/>
                    </a:ext>
                  </a:extLst>
                </a:gridCol>
              </a:tblGrid>
              <a:tr h="1455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西里尔字母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 а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 б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в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 г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 д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 е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Ё ё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 ж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 </a:t>
                      </a:r>
                      <a:endParaRPr lang="en-US" sz="200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и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Й й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 к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 л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 м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 н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 о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 п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 р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с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 т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у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 ф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 х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 ц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 ч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 ш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 щ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Ъ ъ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 ы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Ь ь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 э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 ю</a:t>
                      </a:r>
                      <a:endParaRPr lang="az-Cyrl-A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z-Cyrl-AZ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 я</a:t>
                      </a:r>
                      <a:endParaRPr lang="az-Cyrl-A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extLst>
                  <a:ext uri="{0D108BD9-81ED-4DB2-BD59-A6C34878D82A}">
                    <a16:rowId xmlns:a16="http://schemas.microsoft.com/office/drawing/2014/main" val="1408683429"/>
                  </a:ext>
                </a:extLst>
              </a:tr>
              <a:tr h="1027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学术式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ë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šč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ʹ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è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66" marR="3866" marT="3866" marB="0" anchor="ctr"/>
                </a:tc>
                <a:extLst>
                  <a:ext uri="{0D108BD9-81ED-4DB2-BD59-A6C34878D82A}">
                    <a16:rowId xmlns:a16="http://schemas.microsoft.com/office/drawing/2014/main" val="389861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96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89080C8-1271-40D9-82C8-A5CA4C1E4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575836"/>
              </p:ext>
            </p:extLst>
          </p:nvPr>
        </p:nvGraphicFramePr>
        <p:xfrm>
          <a:off x="838202" y="462280"/>
          <a:ext cx="10515595" cy="5933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03119">
                  <a:extLst>
                    <a:ext uri="{9D8B030D-6E8A-4147-A177-3AD203B41FA5}">
                      <a16:colId xmlns:a16="http://schemas.microsoft.com/office/drawing/2014/main" val="1414935056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272271655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412718846"/>
                    </a:ext>
                  </a:extLst>
                </a:gridCol>
                <a:gridCol w="2584270">
                  <a:extLst>
                    <a:ext uri="{9D8B030D-6E8A-4147-A177-3AD203B41FA5}">
                      <a16:colId xmlns:a16="http://schemas.microsoft.com/office/drawing/2014/main" val="3615302411"/>
                    </a:ext>
                  </a:extLst>
                </a:gridCol>
                <a:gridCol w="1621968">
                  <a:extLst>
                    <a:ext uri="{9D8B030D-6E8A-4147-A177-3AD203B41FA5}">
                      <a16:colId xmlns:a16="http://schemas.microsoft.com/office/drawing/2014/main" val="19321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拉丁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西里尔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音标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译名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国籍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7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Chebyshev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Чебышёв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/t͡ɕi.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bɨ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ʂof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切比雪夫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沙俄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7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Egorov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Егоров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ɡo.rəf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叶戈罗夫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 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叶果洛夫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沙俄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9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Kolmogorov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Колмогоров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/kəl.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mɐ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ɡo.rəf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柯尔莫哥洛夫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苏联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1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Kovalevskaya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Ковалевская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/kə.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vɐ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lʲef.skə.jə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柯瓦列夫斯卡娅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沙俄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4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Lobachevsky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Лобачевский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/lə.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bɐ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t͡ɕef.skʲii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罗巴切夫斯基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沙俄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Luzin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Лузин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lu.zʲin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卢津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沙俄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3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Lyapunov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Ляпунов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/lʲi.pu.ˈ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nof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李雅普诺夫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沙俄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1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Markov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Марков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mar.kəf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马尔可夫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沙俄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6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Pontryagin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Понтрягин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pɐn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trʲæ.ɡʲin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庞特里亚金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苏联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15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Sobolev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Соболев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so.bə.lʲif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索伯列夫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苏联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0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Shafarevich</a:t>
                      </a:r>
                      <a:endParaRPr lang="fr-FR" altLang="zh-CN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Шафаревич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/ʂə.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fɐ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rʲe.vʲit͡ɕ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沙法列维奇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苏联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5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Tikhonov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Тихонов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tʲi.xə.nəf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吉洪诺夫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苏联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Urysohn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Урысон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/u.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rɨ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.ˈson/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乌雷松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苏联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51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Zariski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Зарицкий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zɐ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rʲit͡s.kʲii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扎里斯基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美国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10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Zorich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Зорич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/ˈ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zo.rʲit͡ɕ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卓里奇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苏联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1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10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D30A9-D777-4D08-8BD2-2766AC3E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日语</a:t>
            </a:r>
            <a:r>
              <a:rPr lang="zh-CN" altLang="en-US" dirty="0"/>
              <a:t>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日本語</a:t>
            </a:r>
            <a:r>
              <a:rPr lang="zh-CN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にほんご</a:t>
            </a:r>
            <a:endParaRPr lang="zh-CN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E82A7CA-9223-4BDD-9713-5E0BCBE18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86249"/>
              </p:ext>
            </p:extLst>
          </p:nvPr>
        </p:nvGraphicFramePr>
        <p:xfrm>
          <a:off x="838200" y="1690688"/>
          <a:ext cx="10515600" cy="413460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85634808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55948232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56439385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229330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72964777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08757781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1334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9420873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486726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83840497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893704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7020124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145219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64425773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6802079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10442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54494652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6376267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86889966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8835045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99341784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83562302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27045499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68402852"/>
                    </a:ext>
                  </a:extLst>
                </a:gridCol>
              </a:tblGrid>
              <a:tr h="4120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仮名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平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あ行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か行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さ行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た行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な行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は行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ま行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や行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ら行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わ行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07172"/>
                  </a:ext>
                </a:extLst>
              </a:tr>
              <a:tr h="412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片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8571"/>
                  </a:ext>
                </a:extLst>
              </a:tr>
              <a:tr h="3993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あ段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あア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a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かカ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ka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さサ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sa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たタ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ta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なナ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na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はハ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ha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まマ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ma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やヤ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 err="1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ya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らラ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ra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わワ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wa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んン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n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extLst>
                  <a:ext uri="{0D108BD9-81ED-4DB2-BD59-A6C34878D82A}">
                    <a16:rowId xmlns:a16="http://schemas.microsoft.com/office/drawing/2014/main" val="103162133"/>
                  </a:ext>
                </a:extLst>
              </a:tr>
              <a:tr h="41204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い段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いイ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i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きキ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ki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しシ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si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ちチ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ti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にニ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ni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ひヒ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hi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みミ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mi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りリ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ri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ゐヰ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 err="1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wi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17083"/>
                  </a:ext>
                </a:extLst>
              </a:tr>
              <a:tr h="41204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shi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chi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998615"/>
                  </a:ext>
                </a:extLst>
              </a:tr>
              <a:tr h="41204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う段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うウ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u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くク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ku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すス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su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つツ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tu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ぬヌ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nu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ふフ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hu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むム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mu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ゆユ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yu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るル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ru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51236"/>
                  </a:ext>
                </a:extLst>
              </a:tr>
              <a:tr h="41204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tsu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fu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47525"/>
                  </a:ext>
                </a:extLst>
              </a:tr>
              <a:tr h="4120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え段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えエ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e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けケ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ke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せセ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se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てテ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te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ねネ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ne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へヘ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he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めメ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me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 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 err="1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ye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れレ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re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ゑヱ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 err="1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we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99114"/>
                  </a:ext>
                </a:extLst>
              </a:tr>
              <a:tr h="4120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お段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おオ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o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こコ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ko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そソ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so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とト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to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のノ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no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ほホ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ho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もモ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mo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よヨ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yo</a:t>
                      </a:r>
                      <a:endParaRPr lang="fr-FR" sz="1800" b="0" i="0" u="none" strike="noStrike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ろロ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ro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をヲ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 err="1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wo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marL="5477" marR="5477" marT="54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6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2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C69363A-C81E-4109-B777-D70486C24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862720"/>
              </p:ext>
            </p:extLst>
          </p:nvPr>
        </p:nvGraphicFramePr>
        <p:xfrm>
          <a:off x="856861" y="462280"/>
          <a:ext cx="10478277" cy="59334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92759">
                  <a:extLst>
                    <a:ext uri="{9D8B030D-6E8A-4147-A177-3AD203B41FA5}">
                      <a16:colId xmlns:a16="http://schemas.microsoft.com/office/drawing/2014/main" val="3813223390"/>
                    </a:ext>
                  </a:extLst>
                </a:gridCol>
                <a:gridCol w="3492759">
                  <a:extLst>
                    <a:ext uri="{9D8B030D-6E8A-4147-A177-3AD203B41FA5}">
                      <a16:colId xmlns:a16="http://schemas.microsoft.com/office/drawing/2014/main" val="2706818272"/>
                    </a:ext>
                  </a:extLst>
                </a:gridCol>
                <a:gridCol w="3492759">
                  <a:extLst>
                    <a:ext uri="{9D8B030D-6E8A-4147-A177-3AD203B41FA5}">
                      <a16:colId xmlns:a16="http://schemas.microsoft.com/office/drawing/2014/main" val="1277952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假名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汉字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罗马音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あずまや　ごろう</a:t>
                      </a:r>
                      <a:endParaRPr lang="zh-CN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東屋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五郎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Azumaya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Gorō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ふかや　けんじ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深谷</a:t>
                      </a:r>
                      <a:r>
                        <a:rPr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賢治</a:t>
                      </a:r>
                      <a:endParaRPr lang="zh-CN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Fukaya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Kenji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94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ひろのか　へいすけ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広中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平祐</a:t>
                      </a:r>
                      <a:r>
                        <a:rPr lang="fr-FR" altLang="zh-CN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</a:t>
                      </a:r>
                      <a:endParaRPr lang="zh-CN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Hironaka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Heisuke</a:t>
                      </a:r>
                      <a:endParaRPr lang="fr-FR" altLang="zh-CN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3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いとう　きよし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伊藤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Itō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Kiyoshi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3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いわさわ　けんきち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岩澤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健吉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Iwasawa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Kenkichi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6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かくたに　しずお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角谷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静夫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Kakutani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Shizuo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1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こだいら　くにひこ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小平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邦彦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Kodaira 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Kunihiko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5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もりた　きいち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森田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紀一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Morita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Kiichi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18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ながた　じゅんいち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長田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潤一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Nagata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Jun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ichi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4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ながた　まさよし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永田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雅宜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Nagata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Masayoshi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2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なかやま　ただし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中山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Nakayama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Tadashi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さとう　みきお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佐藤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幹夫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Satō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Mikio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しむら　ごろう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志村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五郎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Shimura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Gorō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1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たにやま　とよ・よたか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谷山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Taniyama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Toyo/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Yutaka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0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よねだ　のぶお</a:t>
                      </a:r>
                      <a:endParaRPr lang="zh-CN" altLang="en-US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米田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信夫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Yoneda</a:t>
                      </a:r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Nobuo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84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498D144C-0644-43F6-8327-D3271CA4C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736075"/>
              </p:ext>
            </p:extLst>
          </p:nvPr>
        </p:nvGraphicFramePr>
        <p:xfrm>
          <a:off x="836675" y="859686"/>
          <a:ext cx="10515600" cy="269007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98306">
                  <a:extLst>
                    <a:ext uri="{9D8B030D-6E8A-4147-A177-3AD203B41FA5}">
                      <a16:colId xmlns:a16="http://schemas.microsoft.com/office/drawing/2014/main" val="2506692717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1151428604"/>
                    </a:ext>
                  </a:extLst>
                </a:gridCol>
                <a:gridCol w="1315616">
                  <a:extLst>
                    <a:ext uri="{9D8B030D-6E8A-4147-A177-3AD203B41FA5}">
                      <a16:colId xmlns:a16="http://schemas.microsoft.com/office/drawing/2014/main" val="2538691758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161345631"/>
                    </a:ext>
                  </a:extLst>
                </a:gridCol>
                <a:gridCol w="1968759">
                  <a:extLst>
                    <a:ext uri="{9D8B030D-6E8A-4147-A177-3AD203B41FA5}">
                      <a16:colId xmlns:a16="http://schemas.microsoft.com/office/drawing/2014/main" val="1781336276"/>
                    </a:ext>
                  </a:extLst>
                </a:gridCol>
                <a:gridCol w="1090127">
                  <a:extLst>
                    <a:ext uri="{9D8B030D-6E8A-4147-A177-3AD203B41FA5}">
                      <a16:colId xmlns:a16="http://schemas.microsoft.com/office/drawing/2014/main" val="2759004492"/>
                    </a:ext>
                  </a:extLst>
                </a:gridCol>
              </a:tblGrid>
              <a:tr h="18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拉丁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源语言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语言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音标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译名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国家</a:t>
                      </a:r>
                    </a:p>
                  </a:txBody>
                  <a:tcPr marL="109974" marR="109974" marT="54988" marB="54988"/>
                </a:tc>
                <a:extLst>
                  <a:ext uri="{0D108BD9-81ED-4DB2-BD59-A6C34878D82A}">
                    <a16:rowId xmlns:a16="http://schemas.microsoft.com/office/drawing/2014/main" val="2678653474"/>
                  </a:ext>
                </a:extLst>
              </a:tr>
              <a:tr h="208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al-Khwarizmi</a:t>
                      </a:r>
                      <a:endParaRPr lang="fr-FR" altLang="zh-C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altLang="zh-CN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خوارزمی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波斯语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/ˌ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xɒ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ː.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raz.ˈmi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ː/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花拉子米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波斯</a:t>
                      </a:r>
                    </a:p>
                  </a:txBody>
                  <a:tcPr marL="109974" marR="109974" marT="54988" marB="54988"/>
                </a:tc>
                <a:extLst>
                  <a:ext uri="{0D108BD9-81ED-4DB2-BD59-A6C34878D82A}">
                    <a16:rowId xmlns:a16="http://schemas.microsoft.com/office/drawing/2014/main" val="74587577"/>
                  </a:ext>
                </a:extLst>
              </a:tr>
              <a:tr h="148166"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Bernstein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altLang="zh-CN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ברנשטיין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希伯来语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/ˈ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beʁn.ʃtein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伯恩斯坦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以色列</a:t>
                      </a:r>
                    </a:p>
                  </a:txBody>
                  <a:tcPr marL="109974" marR="109974" marT="54988" marB="54988"/>
                </a:tc>
                <a:extLst>
                  <a:ext uri="{0D108BD9-81ED-4DB2-BD59-A6C34878D82A}">
                    <a16:rowId xmlns:a16="http://schemas.microsoft.com/office/drawing/2014/main" val="1693540802"/>
                  </a:ext>
                </a:extLst>
              </a:tr>
              <a:tr h="255626"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Brahmagupta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altLang="zh-CN" sz="1800" dirty="0">
                          <a:latin typeface="Arial" panose="020B0604020202020204" pitchFamily="34" charset="0"/>
                        </a:rPr>
                        <a:t>ब्रह्मगुप्त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梵语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/bɽɐɦ.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mɐ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ɡup.tɐ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婆罗摩笈多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印度</a:t>
                      </a:r>
                    </a:p>
                  </a:txBody>
                  <a:tcPr marL="109974" marR="109974" marT="54988" marB="54988"/>
                </a:tc>
                <a:extLst>
                  <a:ext uri="{0D108BD9-81ED-4DB2-BD59-A6C34878D82A}">
                    <a16:rowId xmlns:a16="http://schemas.microsoft.com/office/drawing/2014/main" val="778606779"/>
                  </a:ext>
                </a:extLst>
              </a:tr>
              <a:tr h="310650"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Harish</a:t>
                      </a:r>
                      <a:r>
                        <a:rPr lang="fr-FR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-Chandra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altLang="zh-CN" sz="1800" dirty="0">
                          <a:latin typeface="Arial" panose="020B0604020202020204" pitchFamily="34" charset="0"/>
                        </a:rPr>
                        <a:t>हरीश चंद्र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印地语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ɦa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.ˈ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riːʃ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ˈ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t͡ʃan.dra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哈里希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钱德拉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印度</a:t>
                      </a:r>
                    </a:p>
                  </a:txBody>
                  <a:tcPr marL="109974" marR="109974" marT="54988" marB="54988"/>
                </a:tc>
                <a:extLst>
                  <a:ext uri="{0D108BD9-81ED-4DB2-BD59-A6C34878D82A}">
                    <a16:rowId xmlns:a16="http://schemas.microsoft.com/office/drawing/2014/main" val="1061228037"/>
                  </a:ext>
                </a:extLst>
              </a:tr>
              <a:tr h="322872"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Ramanujan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a-IN" altLang="zh-CN" sz="1800" dirty="0">
                          <a:latin typeface="Arial" panose="020B0604020202020204" pitchFamily="34" charset="0"/>
                        </a:rPr>
                        <a:t>ராமானுஜன்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泰米尔语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rɑ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ː.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mɑ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ː.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nɯ.d͡ʒən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拉马努金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印度</a:t>
                      </a:r>
                    </a:p>
                  </a:txBody>
                  <a:tcPr marL="109974" marR="109974" marT="54988" marB="54988"/>
                </a:tc>
                <a:extLst>
                  <a:ext uri="{0D108BD9-81ED-4DB2-BD59-A6C34878D82A}">
                    <a16:rowId xmlns:a16="http://schemas.microsoft.com/office/drawing/2014/main" val="2054423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Schur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שור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希伯来语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/ˈ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ʃoʁ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舒尔</a:t>
                      </a:r>
                    </a:p>
                  </a:txBody>
                  <a:tcPr marL="109974" marR="109974" marT="54988" marB="549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俄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德</a:t>
                      </a:r>
                    </a:p>
                  </a:txBody>
                  <a:tcPr marL="109974" marR="109974" marT="54988" marB="54988"/>
                </a:tc>
                <a:extLst>
                  <a:ext uri="{0D108BD9-81ED-4DB2-BD59-A6C34878D82A}">
                    <a16:rowId xmlns:a16="http://schemas.microsoft.com/office/drawing/2014/main" val="1712798691"/>
                  </a:ext>
                </a:extLst>
              </a:tr>
            </a:tbl>
          </a:graphicData>
        </a:graphic>
      </p:graphicFrame>
      <p:graphicFrame>
        <p:nvGraphicFramePr>
          <p:cNvPr id="41" name="表 8">
            <a:extLst>
              <a:ext uri="{FF2B5EF4-FFF2-40B4-BE49-F238E27FC236}">
                <a16:creationId xmlns:a16="http://schemas.microsoft.com/office/drawing/2014/main" id="{F450B1C1-55AC-4EED-A451-044A48170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431618"/>
              </p:ext>
            </p:extLst>
          </p:nvPr>
        </p:nvGraphicFramePr>
        <p:xfrm>
          <a:off x="836675" y="4244292"/>
          <a:ext cx="10515600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27684">
                  <a:extLst>
                    <a:ext uri="{9D8B030D-6E8A-4147-A177-3AD203B41FA5}">
                      <a16:colId xmlns:a16="http://schemas.microsoft.com/office/drawing/2014/main" val="1188249825"/>
                    </a:ext>
                  </a:extLst>
                </a:gridCol>
                <a:gridCol w="1377516">
                  <a:extLst>
                    <a:ext uri="{9D8B030D-6E8A-4147-A177-3AD203B41FA5}">
                      <a16:colId xmlns:a16="http://schemas.microsoft.com/office/drawing/2014/main" val="15674437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14728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760783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38977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1064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拉丁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汉字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国家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拉丁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汉字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国家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2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Ngô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Châu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吴宝珠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越南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法国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Terence Tao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陶哲轩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澳大利亚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2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Shiing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-Shen 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Chern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陈省身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美国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Tom Zhang</a:t>
                      </a:r>
                      <a:endParaRPr lang="fr-FR" altLang="zh-CN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张益唐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美国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0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Wei-Liang Chow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周炜良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华裔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Yum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-Tong 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Siu</a:t>
                      </a:r>
                      <a:endParaRPr lang="fr-FR" altLang="zh-CN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萧荫堂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美国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7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Shing-Tung</a:t>
                      </a: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Yau</a:t>
                      </a:r>
                      <a:endParaRPr lang="fr-FR" altLang="zh-CN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丘成桐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美国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Kai Lai 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钟开莱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美国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9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1013</Words>
  <Application>Microsoft Office PowerPoint</Application>
  <PresentationFormat>ワイド画面</PresentationFormat>
  <Paragraphs>548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MS Gothic</vt:lpstr>
      <vt:lpstr>MS Mincho</vt:lpstr>
      <vt:lpstr>宋体</vt:lpstr>
      <vt:lpstr>等线</vt:lpstr>
      <vt:lpstr>等线 Light</vt:lpstr>
      <vt:lpstr>黑体</vt:lpstr>
      <vt:lpstr>Arial</vt:lpstr>
      <vt:lpstr>Symbol</vt:lpstr>
      <vt:lpstr>Times New Roman</vt:lpstr>
      <vt:lpstr>Office テーマ</vt:lpstr>
      <vt:lpstr>希腊语 Ελληνικά</vt:lpstr>
      <vt:lpstr>PowerPoint プレゼンテーション</vt:lpstr>
      <vt:lpstr>俄语 Ру́сский </vt:lpstr>
      <vt:lpstr>PowerPoint プレゼンテーション</vt:lpstr>
      <vt:lpstr>日语 日本語 にほんご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数学家人名杂谈</dc:title>
  <dc:creator>以白 Ihaku</dc:creator>
  <cp:lastModifiedBy>以白 Ihaku</cp:lastModifiedBy>
  <cp:revision>3</cp:revision>
  <dcterms:created xsi:type="dcterms:W3CDTF">2022-01-13T08:30:15Z</dcterms:created>
  <dcterms:modified xsi:type="dcterms:W3CDTF">2022-02-27T15:35:04Z</dcterms:modified>
</cp:coreProperties>
</file>