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6"/>
    <p:restoredTop sz="94726"/>
  </p:normalViewPr>
  <p:slideViewPr>
    <p:cSldViewPr snapToGrid="0">
      <p:cViewPr varScale="1">
        <p:scale>
          <a:sx n="111" d="100"/>
          <a:sy n="111" d="100"/>
        </p:scale>
        <p:origin x="24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F73E4-CE9D-EA42-8915-05E06DA071C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A2676-3192-8F49-9E6B-FAF4A9E1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A2676-3192-8F49-9E6B-FAF4A9E1A5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EA7947-E287-4738-8C82-07CE4F01EF03}" type="datetime2">
              <a:rPr lang="en-US" smtClean="0"/>
              <a:t>Thursday, March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6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16,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352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16,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52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16,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35223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16,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128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16,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233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16,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42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81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4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7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3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March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9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3234-543D-F401-B08B-2CF15FD51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0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/>
              <a:t>Unicorn Data Insights</a:t>
            </a:r>
            <a:br>
              <a:rPr lang="en-US" dirty="0"/>
            </a:br>
            <a:r>
              <a:rPr lang="en-US" dirty="0"/>
              <a:t>2015-2018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0CE4B-7DE8-C045-1AF7-920B62927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3950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By Crystalyn Manteca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763022E-0C15-FBC4-ACEF-084ACCC08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76"/>
          <a:stretch/>
        </p:blipFill>
        <p:spPr>
          <a:xfrm>
            <a:off x="1862608" y="650047"/>
            <a:ext cx="4233392" cy="4760685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52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C2B9-568F-78FC-AADD-2F5CE49C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6410"/>
            <a:ext cx="5683134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What are we looking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FACE-7D07-29C8-C728-FA71A036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6749"/>
            <a:ext cx="51069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first going through the dataset we asked some key questions to begin our analysis.  </a:t>
            </a:r>
          </a:p>
          <a:p>
            <a:pPr lvl="1"/>
            <a:r>
              <a:rPr lang="en-US" dirty="0"/>
              <a:t>How did profit and sales change through time? Do we see any patterns or spikes?</a:t>
            </a:r>
          </a:p>
          <a:p>
            <a:pPr lvl="1"/>
            <a:r>
              <a:rPr lang="en-US" dirty="0"/>
              <a:t>What was the lowest and highest profitable state/region? What are they buying?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2D356B-7317-6A92-E45D-05529CCAEF1A}"/>
              </a:ext>
            </a:extLst>
          </p:cNvPr>
          <p:cNvSpPr txBox="1"/>
          <p:nvPr/>
        </p:nvSpPr>
        <p:spPr>
          <a:xfrm>
            <a:off x="7641185" y="279320"/>
            <a:ext cx="31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Profit VS Sales by Quarter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B1F6E7-96DB-E6A4-4E97-C3467E77EE29}"/>
              </a:ext>
            </a:extLst>
          </p:cNvPr>
          <p:cNvSpPr txBox="1"/>
          <p:nvPr/>
        </p:nvSpPr>
        <p:spPr>
          <a:xfrm>
            <a:off x="7630034" y="3432940"/>
            <a:ext cx="31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Profit by State</a:t>
            </a:r>
          </a:p>
        </p:txBody>
      </p:sp>
      <p:pic>
        <p:nvPicPr>
          <p:cNvPr id="52" name="Picture 51" descr="Chart, line chart&#10;&#10;Description automatically generated">
            <a:extLst>
              <a:ext uri="{FF2B5EF4-FFF2-40B4-BE49-F238E27FC236}">
                <a16:creationId xmlns:a16="http://schemas.microsoft.com/office/drawing/2014/main" id="{37E12E89-FE12-DA48-662C-39F60DDF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798" y="656675"/>
            <a:ext cx="4539167" cy="2579593"/>
          </a:xfrm>
          <a:prstGeom prst="rect">
            <a:avLst/>
          </a:prstGeom>
        </p:spPr>
      </p:pic>
      <p:pic>
        <p:nvPicPr>
          <p:cNvPr id="54" name="Picture 53" descr="Map&#10;&#10;Description automatically generated">
            <a:extLst>
              <a:ext uri="{FF2B5EF4-FFF2-40B4-BE49-F238E27FC236}">
                <a16:creationId xmlns:a16="http://schemas.microsoft.com/office/drawing/2014/main" id="{4C83A7B1-5335-9A20-F014-ACE0117BF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093" y="3796532"/>
            <a:ext cx="4536871" cy="23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2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775275-D7C5-BF29-7F2F-2CDAAE00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Highs vs lows</a:t>
            </a:r>
          </a:p>
        </p:txBody>
      </p:sp>
      <p:sp>
        <p:nvSpPr>
          <p:cNvPr id="61" name="Content Placeholder 8">
            <a:extLst>
              <a:ext uri="{FF2B5EF4-FFF2-40B4-BE49-F238E27FC236}">
                <a16:creationId xmlns:a16="http://schemas.microsoft.com/office/drawing/2014/main" id="{8A45FEA0-1C60-077D-9B53-FB614674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64" y="1848006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We notice that the highest profitable quarter was Q4  2017 with a total profit of $30,094.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Since then, we see a steady decline in profits but increase in sales.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We then hit to Q4 2018 with the lowest profit margin since Q1 2015.  What caused such a decline?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82DF710-CC49-EDB1-0EE4-366A6C89D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202434"/>
            <a:ext cx="6844045" cy="444862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44F2D9A-4236-8DD8-BD8B-C450F6B17795}"/>
              </a:ext>
            </a:extLst>
          </p:cNvPr>
          <p:cNvSpPr/>
          <p:nvPr/>
        </p:nvSpPr>
        <p:spPr>
          <a:xfrm>
            <a:off x="10872470" y="1179149"/>
            <a:ext cx="716280" cy="3483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7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C954-2775-20B8-A9A3-AFF7298C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448281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Q4 2018 DEEP DIVE</a:t>
            </a:r>
          </a:p>
        </p:txBody>
      </p:sp>
      <p:sp>
        <p:nvSpPr>
          <p:cNvPr id="16" name="Round Diagonal Corner Rectangle 11">
            <a:extLst>
              <a:ext uri="{FF2B5EF4-FFF2-40B4-BE49-F238E27FC236}">
                <a16:creationId xmlns:a16="http://schemas.microsoft.com/office/drawing/2014/main" id="{3980D26E-23EC-408B-A278-581293030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078734EA-A884-BC9C-4474-3BB69E2B1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419563"/>
            <a:ext cx="2974328" cy="164331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9A56AD9-A4AD-7185-820A-DEB678667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973524"/>
            <a:ext cx="2974328" cy="1271525"/>
          </a:xfrm>
          <a:prstGeom prst="rect">
            <a:avLst/>
          </a:prstGeom>
        </p:spPr>
      </p:pic>
      <p:pic>
        <p:nvPicPr>
          <p:cNvPr id="5" name="Content Placeholder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59CA3058-1CC3-604F-A748-17D09F0D1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842" y="2063074"/>
            <a:ext cx="3149598" cy="258266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614B126-FCA0-744F-95D0-ADFFF7EA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1215483"/>
            <a:ext cx="3281004" cy="457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notice the biggest negative profit margin is in the Central region followed by the East.</a:t>
            </a:r>
          </a:p>
          <a:p>
            <a:pPr marL="0" indent="0">
              <a:buNone/>
            </a:pPr>
            <a:r>
              <a:rPr lang="en-US" sz="1800" dirty="0"/>
              <a:t>Most of this spending was on office supplies and furniture. Specifically, spending on binders, bookcases, and tables. </a:t>
            </a:r>
          </a:p>
          <a:p>
            <a:pPr marL="0" indent="0">
              <a:buNone/>
            </a:pPr>
            <a:r>
              <a:rPr lang="en-US" sz="1800" dirty="0"/>
              <a:t>Which state is causing the most net loss? Let's take a closer look.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626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0F54-7F00-C580-F33B-A8922E28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97800" cy="1076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Texas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723405-AC69-0100-7171-28C0B1D2DFAC}"/>
              </a:ext>
            </a:extLst>
          </p:cNvPr>
          <p:cNvSpPr txBox="1"/>
          <p:nvPr/>
        </p:nvSpPr>
        <p:spPr>
          <a:xfrm>
            <a:off x="1141413" y="1694985"/>
            <a:ext cx="5995988" cy="4096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100" dirty="0"/>
              <a:t>Texas contributed to the largest net loss of $25,714, and consistent in its trend downwards.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100" dirty="0"/>
              <a:t> 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100" dirty="0"/>
              <a:t>Looking into the subcategories, we notice binders have the largest loss. What is causing this? Discounts. 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sz="2100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100" dirty="0"/>
              <a:t>When ordered by discount, binders has an overall average order discount of 80% in Texas whereas all other states have a discount of 32%. 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sz="2100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sz="2100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sz="2100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dirty="0"/>
          </a:p>
          <a:p>
            <a:pPr marL="57150"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dirty="0"/>
          </a:p>
        </p:txBody>
      </p:sp>
      <p:sp>
        <p:nvSpPr>
          <p:cNvPr id="51" name="Round Diagonal Corner Rectangle 6">
            <a:extLst>
              <a:ext uri="{FF2B5EF4-FFF2-40B4-BE49-F238E27FC236}">
                <a16:creationId xmlns:a16="http://schemas.microsoft.com/office/drawing/2014/main" id="{1EF77448-7543-4B70-A21F-AA7796726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0"/>
            <a:ext cx="4631055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Chart, bar chart&#10;&#10;Description automatically generated">
            <a:extLst>
              <a:ext uri="{FF2B5EF4-FFF2-40B4-BE49-F238E27FC236}">
                <a16:creationId xmlns:a16="http://schemas.microsoft.com/office/drawing/2014/main" id="{F866BFB4-C527-C18B-224C-97AC9AB4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292" y="4776362"/>
            <a:ext cx="4100359" cy="2029678"/>
          </a:xfrm>
          <a:prstGeom prst="rect">
            <a:avLst/>
          </a:prstGeom>
        </p:spPr>
      </p:pic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D8FB480-FB25-4CFA-BC46-4CEB76E3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2286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Chart, line chart&#10;&#10;Description automatically generated">
            <a:extLst>
              <a:ext uri="{FF2B5EF4-FFF2-40B4-BE49-F238E27FC236}">
                <a16:creationId xmlns:a16="http://schemas.microsoft.com/office/drawing/2014/main" id="{8D8B2984-3438-8430-B79D-EFA110C97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477" y="162898"/>
            <a:ext cx="4376843" cy="2046174"/>
          </a:xfrm>
          <a:prstGeom prst="rect">
            <a:avLst/>
          </a:prstGeom>
        </p:spPr>
      </p:pic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FF13E3B-F6A3-40C3-B3D0-5EC536B82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4572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Chart, bar chart&#10;&#10;Description automatically generated">
            <a:extLst>
              <a:ext uri="{FF2B5EF4-FFF2-40B4-BE49-F238E27FC236}">
                <a16:creationId xmlns:a16="http://schemas.microsoft.com/office/drawing/2014/main" id="{96C3D29E-242E-3D9F-15BE-FA6CD2E25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477" y="2579977"/>
            <a:ext cx="4288591" cy="177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0F54-7F00-C580-F33B-A8922E28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97800" cy="9144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California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723405-AC69-0100-7171-28C0B1D2DFAC}"/>
              </a:ext>
            </a:extLst>
          </p:cNvPr>
          <p:cNvSpPr txBox="1"/>
          <p:nvPr/>
        </p:nvSpPr>
        <p:spPr>
          <a:xfrm>
            <a:off x="1141413" y="1680882"/>
            <a:ext cx="5995988" cy="4558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110000"/>
              </a:lnSpc>
              <a:buSzPct val="125000"/>
            </a:pPr>
            <a:r>
              <a:rPr lang="en-US" dirty="0"/>
              <a:t>The highest profitable state was California with a total profit of $76,368, and trending upwards.</a:t>
            </a:r>
          </a:p>
          <a:p>
            <a:pPr marL="0"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110000"/>
              </a:lnSpc>
              <a:buSzPct val="125000"/>
            </a:pPr>
            <a:r>
              <a:rPr lang="en-US" dirty="0"/>
              <a:t>We also noticed it had:</a:t>
            </a:r>
          </a:p>
          <a:p>
            <a:pPr lvl="1"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Most sales throughout data </a:t>
            </a:r>
            <a:r>
              <a:rPr lang="en-US" dirty="0"/>
              <a:t>	</a:t>
            </a:r>
          </a:p>
          <a:p>
            <a:pPr lvl="1"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Most quantity sold throughout, except for 2015 </a:t>
            </a:r>
            <a:endParaRPr lang="en-US" dirty="0"/>
          </a:p>
          <a:p>
            <a:pPr lvl="1"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Highest overall order to profit ratio </a:t>
            </a:r>
          </a:p>
          <a:p>
            <a:pPr defTabSz="914400">
              <a:lnSpc>
                <a:spcPct val="110000"/>
              </a:lnSpc>
              <a:buSzPct val="125000"/>
            </a:pPr>
            <a:endParaRPr lang="en-US" dirty="0"/>
          </a:p>
          <a:p>
            <a:pPr defTabSz="914400">
              <a:lnSpc>
                <a:spcPct val="110000"/>
              </a:lnSpc>
              <a:buSzPct val="125000"/>
            </a:pPr>
            <a:r>
              <a:rPr lang="en-US" dirty="0"/>
              <a:t>The highest sold category is office supplies, as opposed to technology in the other states. Pairing down to sub-category, we noticed accessories and binders are the top sellers. </a:t>
            </a:r>
          </a:p>
          <a:p>
            <a:pPr defTabSz="914400">
              <a:lnSpc>
                <a:spcPct val="110000"/>
              </a:lnSpc>
              <a:buSzPct val="125000"/>
            </a:pPr>
            <a:endParaRPr lang="en-US" dirty="0"/>
          </a:p>
          <a:p>
            <a:pPr defTabSz="914400">
              <a:lnSpc>
                <a:spcPct val="110000"/>
              </a:lnSpc>
              <a:buSzPct val="125000"/>
            </a:pPr>
            <a:r>
              <a:rPr lang="en-US" dirty="0"/>
              <a:t>In comparison to Texas, we notice their discounts for binders are 20% which is not only 60% less than Texas, but also lower than the 32% national average.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71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60" name="Round Diagonal Corner Rectangle 6">
            <a:extLst>
              <a:ext uri="{FF2B5EF4-FFF2-40B4-BE49-F238E27FC236}">
                <a16:creationId xmlns:a16="http://schemas.microsoft.com/office/drawing/2014/main" id="{1EF77448-7543-4B70-A21F-AA7796726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0"/>
            <a:ext cx="4631055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0622CF8-04D6-B78D-775C-B0CB09686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716" y="4803917"/>
            <a:ext cx="3713976" cy="1931268"/>
          </a:xfrm>
          <a:prstGeom prst="rect">
            <a:avLst/>
          </a:prstGeom>
        </p:spPr>
      </p:pic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FD8FB480-FB25-4CFA-BC46-4CEB76E3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2286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C65A320-00EB-2A7A-7731-7E6029B0E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757" y="91440"/>
            <a:ext cx="4529243" cy="2094774"/>
          </a:xfrm>
          <a:prstGeom prst="rect">
            <a:avLst/>
          </a:prstGeom>
        </p:spPr>
      </p:pic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8FF13E3B-F6A3-40C3-B3D0-5EC536B82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4572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B6D32910-5369-B64F-6C4E-6E0FF7F1E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812" y="2731089"/>
            <a:ext cx="4351988" cy="13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6995-0C40-1BA8-3C02-DE464D87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2E4D-7FD7-C2D9-F459-E6AF2FC0A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/>
          <a:lstStyle/>
          <a:p>
            <a:r>
              <a:rPr lang="en-US" dirty="0"/>
              <a:t>Connect with sales team on how compensation in incentivized. Could we set a goal by region for a profit or discount percent target?</a:t>
            </a:r>
          </a:p>
          <a:p>
            <a:r>
              <a:rPr lang="en-US" dirty="0"/>
              <a:t>Connect with the inventory and product team on sub-categories that appear to be underperforming. </a:t>
            </a:r>
          </a:p>
          <a:p>
            <a:r>
              <a:rPr lang="en-US" dirty="0"/>
              <a:t>Focus on scaling back higher discounts in the Central region, specifically Texas.</a:t>
            </a:r>
          </a:p>
          <a:p>
            <a:r>
              <a:rPr lang="en-US" dirty="0"/>
              <a:t>Provide this dashboard with filters for each regional lead so they can track on their own. </a:t>
            </a:r>
          </a:p>
        </p:txBody>
      </p:sp>
    </p:spTree>
    <p:extLst>
      <p:ext uri="{BB962C8B-B14F-4D97-AF65-F5344CB8AC3E}">
        <p14:creationId xmlns:p14="http://schemas.microsoft.com/office/powerpoint/2010/main" val="216406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75" name="Group 145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7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8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76" name="Group 201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77" name="Rectangle 202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4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686037-404A-9A2E-8B07-FA386FE8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813" y="1896830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/>
              <a:t>Thank you!</a:t>
            </a:r>
          </a:p>
        </p:txBody>
      </p:sp>
      <p:pic>
        <p:nvPicPr>
          <p:cNvPr id="11" name="Content Placeholder 10" descr="White origami unicorn">
            <a:extLst>
              <a:ext uri="{FF2B5EF4-FFF2-40B4-BE49-F238E27FC236}">
                <a16:creationId xmlns:a16="http://schemas.microsoft.com/office/drawing/2014/main" id="{1BC76E9B-EC48-E7F4-0E22-A7D4B1EC22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278" name="Group 205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7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6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8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79" name="Group 261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72056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{A5B94008-50FF-9D40-8EC2-20C91468F39E}tf10001122</Template>
  <TotalTime>239</TotalTime>
  <Words>439</Words>
  <Application>Microsoft Macintosh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Unicorn Data Insights 2015-2018</vt:lpstr>
      <vt:lpstr>What are we looking for?</vt:lpstr>
      <vt:lpstr>Highs vs lows</vt:lpstr>
      <vt:lpstr>Q4 2018 DEEP DIVE</vt:lpstr>
      <vt:lpstr>Texas</vt:lpstr>
      <vt:lpstr>California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Data Insights 2015-2018</dc:title>
  <dc:creator>Crystalyn Manteca</dc:creator>
  <cp:lastModifiedBy>Crystalyn Manteca</cp:lastModifiedBy>
  <cp:revision>5</cp:revision>
  <dcterms:created xsi:type="dcterms:W3CDTF">2023-03-15T18:14:41Z</dcterms:created>
  <dcterms:modified xsi:type="dcterms:W3CDTF">2023-03-16T17:55:07Z</dcterms:modified>
</cp:coreProperties>
</file>