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24"/>
  </p:notesMasterIdLst>
  <p:handoutMasterIdLst>
    <p:handoutMasterId r:id="rId25"/>
  </p:handoutMasterIdLst>
  <p:sldIdLst>
    <p:sldId id="327" r:id="rId5"/>
    <p:sldId id="259" r:id="rId6"/>
    <p:sldId id="280" r:id="rId7"/>
    <p:sldId id="281" r:id="rId8"/>
    <p:sldId id="270" r:id="rId9"/>
    <p:sldId id="282" r:id="rId10"/>
    <p:sldId id="271" r:id="rId11"/>
    <p:sldId id="272" r:id="rId12"/>
    <p:sldId id="326" r:id="rId13"/>
    <p:sldId id="323" r:id="rId14"/>
    <p:sldId id="353" r:id="rId15"/>
    <p:sldId id="286" r:id="rId16"/>
    <p:sldId id="354" r:id="rId17"/>
    <p:sldId id="287" r:id="rId18"/>
    <p:sldId id="290" r:id="rId19"/>
    <p:sldId id="291" r:id="rId20"/>
    <p:sldId id="355" r:id="rId21"/>
    <p:sldId id="356" r:id="rId22"/>
    <p:sldId id="357" r:id="rId23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969FA7"/>
    <a:srgbClr val="4590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529" autoAdjust="0"/>
  </p:normalViewPr>
  <p:slideViewPr>
    <p:cSldViewPr snapToGrid="0">
      <p:cViewPr varScale="1">
        <p:scale>
          <a:sx n="62" d="100"/>
          <a:sy n="62" d="100"/>
        </p:scale>
        <p:origin x="1411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9F1BE22-BD3B-4BA8-95EA-7296A8AA5B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1B770D1-9BE8-4AC6-9AD5-C0F8842DA9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DF94E-9595-4903-9DDC-FDADCBF39DEC}" type="datetimeFigureOut">
              <a:rPr lang="pt-BR" smtClean="0"/>
              <a:t>23/10/2024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564C92-A1B1-4C40-AB8E-3EF83F2633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AC9FD2-4C64-4A97-8ED4-C91CF8701F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040FA-3B2C-4E13-BFFD-C11A22D11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0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2EF54-A1F6-4E34-830B-86C7368B97CA}" type="datetimeFigureOut">
              <a:rPr lang="pt-BR" noProof="0" smtClean="0"/>
              <a:t>23/10/2024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4D1C2-4E59-41B0-9C33-711FA526253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8455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32244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FEBAD-77BB-43A1-9FA2-F21D6F25493B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804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6E81601-ED0C-4AC9-99AE-FE016DF1219F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41987" name="Text Box 1"/>
          <p:cNvSpPr txBox="1">
            <a:spLocks noChangeArrowheads="1"/>
          </p:cNvSpPr>
          <p:nvPr/>
        </p:nvSpPr>
        <p:spPr bwMode="auto">
          <a:xfrm>
            <a:off x="958850" y="685800"/>
            <a:ext cx="49403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7975"/>
          </a:xfr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1989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387" tIns="45860" rIns="91387" bIns="45860" anchor="b"/>
          <a:lstStyle/>
          <a:p>
            <a:pPr algn="r"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</a:pPr>
            <a:fld id="{4F355D9B-F104-4B74-8892-CC2923AC5716}" type="slidenum">
              <a:rPr lang="en-GB" sz="1200">
                <a:solidFill>
                  <a:srgbClr val="000000"/>
                </a:solidFill>
              </a:rPr>
              <a:pPr algn="r">
                <a:tabLst>
                  <a:tab pos="0" algn="l"/>
                  <a:tab pos="412750" algn="l"/>
                  <a:tab pos="827088" algn="l"/>
                  <a:tab pos="1241425" algn="l"/>
                  <a:tab pos="1657350" algn="l"/>
                  <a:tab pos="2071688" algn="l"/>
                  <a:tab pos="2486025" algn="l"/>
                  <a:tab pos="2900363" algn="l"/>
                  <a:tab pos="3314700" algn="l"/>
                  <a:tab pos="3730625" algn="l"/>
                  <a:tab pos="4144963" algn="l"/>
                  <a:tab pos="4559300" algn="l"/>
                  <a:tab pos="4973638" algn="l"/>
                  <a:tab pos="5389563" algn="l"/>
                  <a:tab pos="5803900" algn="l"/>
                  <a:tab pos="6218238" algn="l"/>
                  <a:tab pos="6632575" algn="l"/>
                  <a:tab pos="7048500" algn="l"/>
                  <a:tab pos="7462838" algn="l"/>
                  <a:tab pos="7877175" algn="l"/>
                  <a:tab pos="8291513" algn="l"/>
                </a:tabLst>
              </a:pPr>
              <a:t>12</a:t>
            </a:fld>
            <a:endParaRPr lang="en-GB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396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6E81601-ED0C-4AC9-99AE-FE016DF1219F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41987" name="Text Box 1"/>
          <p:cNvSpPr txBox="1">
            <a:spLocks noChangeArrowheads="1"/>
          </p:cNvSpPr>
          <p:nvPr/>
        </p:nvSpPr>
        <p:spPr bwMode="auto">
          <a:xfrm>
            <a:off x="958850" y="685800"/>
            <a:ext cx="49403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7975"/>
          </a:xfr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1989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387" tIns="45860" rIns="91387" bIns="45860" anchor="b"/>
          <a:lstStyle/>
          <a:p>
            <a:pPr algn="r"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</a:pPr>
            <a:fld id="{4F355D9B-F104-4B74-8892-CC2923AC5716}" type="slidenum">
              <a:rPr lang="en-GB" sz="1200">
                <a:solidFill>
                  <a:srgbClr val="000000"/>
                </a:solidFill>
              </a:rPr>
              <a:pPr algn="r">
                <a:tabLst>
                  <a:tab pos="0" algn="l"/>
                  <a:tab pos="412750" algn="l"/>
                  <a:tab pos="827088" algn="l"/>
                  <a:tab pos="1241425" algn="l"/>
                  <a:tab pos="1657350" algn="l"/>
                  <a:tab pos="2071688" algn="l"/>
                  <a:tab pos="2486025" algn="l"/>
                  <a:tab pos="2900363" algn="l"/>
                  <a:tab pos="3314700" algn="l"/>
                  <a:tab pos="3730625" algn="l"/>
                  <a:tab pos="4144963" algn="l"/>
                  <a:tab pos="4559300" algn="l"/>
                  <a:tab pos="4973638" algn="l"/>
                  <a:tab pos="5389563" algn="l"/>
                  <a:tab pos="5803900" algn="l"/>
                  <a:tab pos="6218238" algn="l"/>
                  <a:tab pos="6632575" algn="l"/>
                  <a:tab pos="7048500" algn="l"/>
                  <a:tab pos="7462838" algn="l"/>
                  <a:tab pos="7877175" algn="l"/>
                  <a:tab pos="8291513" algn="l"/>
                </a:tabLst>
              </a:pPr>
              <a:t>13</a:t>
            </a:fld>
            <a:endParaRPr lang="en-GB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5126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F488DC2-7240-422A-8862-8E281A91CA4F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43011" name="Text Box 1"/>
          <p:cNvSpPr txBox="1">
            <a:spLocks noChangeArrowheads="1"/>
          </p:cNvSpPr>
          <p:nvPr/>
        </p:nvSpPr>
        <p:spPr bwMode="auto">
          <a:xfrm>
            <a:off x="958850" y="685800"/>
            <a:ext cx="49403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43012" name="Text Box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52900"/>
          </a:xfr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square" lIns="91387" tIns="45860" rIns="91387" bIns="4586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>
              <a:spcBef>
                <a:spcPts val="350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</a:pPr>
            <a:r>
              <a:rPr lang="en-GB" sz="900" dirty="0"/>
              <a:t>Nome ‘</a:t>
            </a:r>
            <a:r>
              <a:rPr lang="en-GB" sz="900" dirty="0" err="1"/>
              <a:t>venda</a:t>
            </a:r>
            <a:r>
              <a:rPr lang="en-GB" sz="900" dirty="0"/>
              <a:t>’;</a:t>
            </a:r>
          </a:p>
          <a:p>
            <a:pPr eaLnBrk="1" hangingPunct="1">
              <a:spcBef>
                <a:spcPts val="350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</a:pPr>
            <a:endParaRPr lang="en-GB" sz="900" dirty="0"/>
          </a:p>
          <a:p>
            <a:pPr eaLnBrk="1" hangingPunct="1">
              <a:spcBef>
                <a:spcPts val="350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</a:pPr>
            <a:r>
              <a:rPr lang="en-GB" sz="900" dirty="0" err="1"/>
              <a:t>Variaveis</a:t>
            </a:r>
            <a:endParaRPr lang="en-GB" sz="900" dirty="0"/>
          </a:p>
          <a:p>
            <a:pPr eaLnBrk="1" hangingPunct="1">
              <a:spcBef>
                <a:spcPts val="350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</a:pPr>
            <a:r>
              <a:rPr lang="en-GB" sz="900" dirty="0"/>
              <a:t>   </a:t>
            </a:r>
            <a:r>
              <a:rPr lang="en-GB" sz="900" dirty="0" err="1"/>
              <a:t>vendas</a:t>
            </a:r>
            <a:r>
              <a:rPr lang="en-GB" sz="900" dirty="0"/>
              <a:t> : </a:t>
            </a:r>
            <a:r>
              <a:rPr lang="en-GB" sz="900" dirty="0" err="1"/>
              <a:t>vetor</a:t>
            </a:r>
            <a:r>
              <a:rPr lang="en-GB" sz="900" dirty="0"/>
              <a:t>[1..4, 1..5] de </a:t>
            </a:r>
            <a:r>
              <a:rPr lang="en-GB" sz="900" dirty="0" err="1"/>
              <a:t>inteiro</a:t>
            </a:r>
            <a:r>
              <a:rPr lang="en-GB" sz="900" dirty="0"/>
              <a:t>;</a:t>
            </a:r>
          </a:p>
          <a:p>
            <a:pPr eaLnBrk="1" hangingPunct="1">
              <a:spcBef>
                <a:spcPts val="350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</a:pPr>
            <a:r>
              <a:rPr lang="en-GB" sz="900" dirty="0"/>
              <a:t>   </a:t>
            </a:r>
            <a:r>
              <a:rPr lang="en-GB" sz="900" dirty="0" err="1"/>
              <a:t>i</a:t>
            </a:r>
            <a:r>
              <a:rPr lang="en-GB" sz="900" dirty="0"/>
              <a:t>, j, total : </a:t>
            </a:r>
            <a:r>
              <a:rPr lang="en-GB" sz="900" dirty="0" err="1"/>
              <a:t>inteiro</a:t>
            </a:r>
            <a:r>
              <a:rPr lang="en-GB" sz="900" dirty="0"/>
              <a:t>;</a:t>
            </a:r>
          </a:p>
          <a:p>
            <a:pPr eaLnBrk="1" hangingPunct="1">
              <a:spcBef>
                <a:spcPts val="350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</a:pPr>
            <a:endParaRPr lang="en-GB" sz="900" dirty="0"/>
          </a:p>
          <a:p>
            <a:pPr eaLnBrk="1" hangingPunct="1">
              <a:spcBef>
                <a:spcPts val="350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</a:pPr>
            <a:r>
              <a:rPr lang="en-GB" sz="900" dirty="0" err="1"/>
              <a:t>Inicio</a:t>
            </a:r>
            <a:endParaRPr lang="en-GB" sz="900" dirty="0"/>
          </a:p>
          <a:p>
            <a:pPr eaLnBrk="1" hangingPunct="1">
              <a:spcBef>
                <a:spcPts val="350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</a:pPr>
            <a:r>
              <a:rPr lang="en-GB" sz="900" dirty="0"/>
              <a:t>   </a:t>
            </a:r>
            <a:r>
              <a:rPr lang="en-GB" sz="900" dirty="0" err="1"/>
              <a:t>para</a:t>
            </a:r>
            <a:r>
              <a:rPr lang="en-GB" sz="900" dirty="0"/>
              <a:t> </a:t>
            </a:r>
            <a:r>
              <a:rPr lang="en-GB" sz="900" dirty="0" err="1"/>
              <a:t>i</a:t>
            </a:r>
            <a:r>
              <a:rPr lang="en-GB" sz="900" dirty="0"/>
              <a:t> de 1 ate 4 </a:t>
            </a:r>
            <a:r>
              <a:rPr lang="en-GB" sz="900" dirty="0" err="1"/>
              <a:t>faca</a:t>
            </a:r>
            <a:endParaRPr lang="en-GB" sz="900" dirty="0"/>
          </a:p>
          <a:p>
            <a:pPr eaLnBrk="1" hangingPunct="1">
              <a:spcBef>
                <a:spcPts val="350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</a:pPr>
            <a:r>
              <a:rPr lang="en-GB" sz="900" dirty="0"/>
              <a:t>      </a:t>
            </a:r>
            <a:r>
              <a:rPr lang="en-GB" sz="900" dirty="0" err="1"/>
              <a:t>para</a:t>
            </a:r>
            <a:r>
              <a:rPr lang="en-GB" sz="900" dirty="0"/>
              <a:t> j de 1 ate 5 </a:t>
            </a:r>
            <a:r>
              <a:rPr lang="en-GB" sz="900" dirty="0" err="1"/>
              <a:t>faca</a:t>
            </a:r>
            <a:endParaRPr lang="en-GB" sz="900" dirty="0"/>
          </a:p>
          <a:p>
            <a:pPr eaLnBrk="1" hangingPunct="1">
              <a:spcBef>
                <a:spcPts val="350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</a:pPr>
            <a:r>
              <a:rPr lang="en-GB" sz="900" dirty="0"/>
              <a:t>         </a:t>
            </a:r>
            <a:r>
              <a:rPr lang="en-GB" sz="900" dirty="0" err="1"/>
              <a:t>escreva</a:t>
            </a:r>
            <a:r>
              <a:rPr lang="en-GB" sz="900" dirty="0"/>
              <a:t>(‘</a:t>
            </a:r>
            <a:r>
              <a:rPr lang="en-GB" sz="900" dirty="0" err="1"/>
              <a:t>Digite</a:t>
            </a:r>
            <a:r>
              <a:rPr lang="en-GB" sz="900" dirty="0"/>
              <a:t> a </a:t>
            </a:r>
            <a:r>
              <a:rPr lang="en-GB" sz="900" dirty="0" err="1"/>
              <a:t>quantidade</a:t>
            </a:r>
            <a:r>
              <a:rPr lang="en-GB" sz="900" dirty="0"/>
              <a:t> do ‘, </a:t>
            </a:r>
            <a:r>
              <a:rPr lang="en-GB" sz="900" dirty="0" err="1"/>
              <a:t>i</a:t>
            </a:r>
            <a:r>
              <a:rPr lang="en-GB" sz="900" dirty="0"/>
              <a:t>, ‘</a:t>
            </a:r>
            <a:r>
              <a:rPr lang="en-GB" sz="900" dirty="0" err="1"/>
              <a:t>trimestre</a:t>
            </a:r>
            <a:r>
              <a:rPr lang="en-GB" sz="900" dirty="0"/>
              <a:t> e ‘, j, ‘</a:t>
            </a:r>
            <a:r>
              <a:rPr lang="en-GB" sz="900" dirty="0" err="1"/>
              <a:t>regiao</a:t>
            </a:r>
            <a:r>
              <a:rPr lang="en-GB" sz="900" dirty="0"/>
              <a:t>’);</a:t>
            </a:r>
          </a:p>
          <a:p>
            <a:pPr eaLnBrk="1" hangingPunct="1">
              <a:spcBef>
                <a:spcPts val="350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</a:pPr>
            <a:r>
              <a:rPr lang="en-GB" sz="900" dirty="0"/>
              <a:t>         </a:t>
            </a:r>
            <a:r>
              <a:rPr lang="en-GB" sz="900" dirty="0" err="1"/>
              <a:t>leia</a:t>
            </a:r>
            <a:r>
              <a:rPr lang="en-GB" sz="900" dirty="0"/>
              <a:t>(</a:t>
            </a:r>
            <a:r>
              <a:rPr lang="en-GB" sz="900" dirty="0" err="1"/>
              <a:t>vendas</a:t>
            </a:r>
            <a:r>
              <a:rPr lang="en-GB" sz="900" dirty="0"/>
              <a:t>[</a:t>
            </a:r>
            <a:r>
              <a:rPr lang="en-GB" sz="900" dirty="0" err="1"/>
              <a:t>i,j</a:t>
            </a:r>
            <a:r>
              <a:rPr lang="en-GB" sz="900" dirty="0"/>
              <a:t>]);</a:t>
            </a:r>
          </a:p>
          <a:p>
            <a:pPr eaLnBrk="1" hangingPunct="1">
              <a:spcBef>
                <a:spcPts val="350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</a:pPr>
            <a:r>
              <a:rPr lang="en-GB" sz="900" dirty="0"/>
              <a:t>     </a:t>
            </a:r>
            <a:r>
              <a:rPr lang="en-GB" sz="900" dirty="0" err="1"/>
              <a:t>fimpara</a:t>
            </a:r>
            <a:endParaRPr lang="en-GB" sz="900" dirty="0"/>
          </a:p>
          <a:p>
            <a:pPr eaLnBrk="1" hangingPunct="1">
              <a:spcBef>
                <a:spcPts val="350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</a:pPr>
            <a:r>
              <a:rPr lang="en-GB" sz="900" dirty="0"/>
              <a:t>   </a:t>
            </a:r>
            <a:r>
              <a:rPr lang="en-GB" sz="900" dirty="0" err="1"/>
              <a:t>fimpara</a:t>
            </a:r>
            <a:endParaRPr lang="en-GB" sz="900" dirty="0"/>
          </a:p>
          <a:p>
            <a:pPr eaLnBrk="1" hangingPunct="1">
              <a:spcBef>
                <a:spcPts val="350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</a:pPr>
            <a:endParaRPr lang="en-GB" sz="900" dirty="0"/>
          </a:p>
          <a:p>
            <a:pPr eaLnBrk="1" hangingPunct="1">
              <a:spcBef>
                <a:spcPts val="350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</a:pPr>
            <a:r>
              <a:rPr lang="en-GB" sz="900" dirty="0"/>
              <a:t>    </a:t>
            </a:r>
            <a:r>
              <a:rPr lang="en-GB" sz="900" dirty="0" err="1"/>
              <a:t>para</a:t>
            </a:r>
            <a:r>
              <a:rPr lang="en-GB" sz="900" dirty="0"/>
              <a:t> </a:t>
            </a:r>
            <a:r>
              <a:rPr lang="en-GB" sz="900" dirty="0" err="1"/>
              <a:t>i</a:t>
            </a:r>
            <a:r>
              <a:rPr lang="en-GB" sz="900" dirty="0"/>
              <a:t> de 1 ate 4 </a:t>
            </a:r>
            <a:r>
              <a:rPr lang="en-GB" sz="900" dirty="0" err="1"/>
              <a:t>faca</a:t>
            </a:r>
            <a:endParaRPr lang="en-GB" sz="900" dirty="0"/>
          </a:p>
          <a:p>
            <a:pPr eaLnBrk="1" hangingPunct="1">
              <a:spcBef>
                <a:spcPts val="350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</a:pPr>
            <a:r>
              <a:rPr lang="en-GB" sz="900" dirty="0"/>
              <a:t>       </a:t>
            </a:r>
            <a:r>
              <a:rPr lang="en-GB" sz="900" dirty="0" err="1"/>
              <a:t>para</a:t>
            </a:r>
            <a:r>
              <a:rPr lang="en-GB" sz="900" dirty="0"/>
              <a:t> j de 1 ate 5 </a:t>
            </a:r>
            <a:r>
              <a:rPr lang="en-GB" sz="900" dirty="0" err="1"/>
              <a:t>faca</a:t>
            </a:r>
            <a:endParaRPr lang="en-GB" sz="900" dirty="0"/>
          </a:p>
          <a:p>
            <a:pPr eaLnBrk="1" hangingPunct="1">
              <a:spcBef>
                <a:spcPts val="350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</a:pPr>
            <a:r>
              <a:rPr lang="en-GB" sz="900" dirty="0"/>
              <a:t>          total &lt;- total +</a:t>
            </a:r>
            <a:r>
              <a:rPr lang="en-GB" sz="900" dirty="0" err="1"/>
              <a:t>vendas</a:t>
            </a:r>
            <a:r>
              <a:rPr lang="en-GB" sz="900" dirty="0"/>
              <a:t>[</a:t>
            </a:r>
            <a:r>
              <a:rPr lang="en-GB" sz="900" dirty="0" err="1"/>
              <a:t>i,j</a:t>
            </a:r>
            <a:r>
              <a:rPr lang="en-GB" sz="900" dirty="0"/>
              <a:t>]; </a:t>
            </a:r>
          </a:p>
          <a:p>
            <a:pPr eaLnBrk="1" hangingPunct="1">
              <a:spcBef>
                <a:spcPts val="350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</a:pPr>
            <a:r>
              <a:rPr lang="en-GB" sz="900" dirty="0"/>
              <a:t>     </a:t>
            </a:r>
            <a:r>
              <a:rPr lang="en-GB" sz="900" dirty="0" err="1"/>
              <a:t>fimpara</a:t>
            </a:r>
            <a:endParaRPr lang="en-GB" sz="900" dirty="0"/>
          </a:p>
          <a:p>
            <a:pPr eaLnBrk="1" hangingPunct="1">
              <a:spcBef>
                <a:spcPts val="350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</a:pPr>
            <a:r>
              <a:rPr lang="en-GB" sz="900" dirty="0"/>
              <a:t>   </a:t>
            </a:r>
            <a:r>
              <a:rPr lang="en-GB" sz="900" dirty="0" err="1"/>
              <a:t>fimpara</a:t>
            </a:r>
            <a:endParaRPr lang="en-GB" sz="900" dirty="0"/>
          </a:p>
          <a:p>
            <a:pPr eaLnBrk="1" hangingPunct="1">
              <a:spcBef>
                <a:spcPts val="350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</a:pPr>
            <a:endParaRPr lang="en-GB" sz="900" dirty="0"/>
          </a:p>
          <a:p>
            <a:pPr eaLnBrk="1" hangingPunct="1">
              <a:spcBef>
                <a:spcPts val="350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</a:pPr>
            <a:r>
              <a:rPr lang="en-GB" sz="900" dirty="0"/>
              <a:t>   </a:t>
            </a:r>
            <a:r>
              <a:rPr lang="en-GB" sz="900" dirty="0" err="1"/>
              <a:t>escreva</a:t>
            </a:r>
            <a:r>
              <a:rPr lang="en-GB" sz="900" dirty="0"/>
              <a:t>(total);</a:t>
            </a:r>
          </a:p>
          <a:p>
            <a:pPr eaLnBrk="1" hangingPunct="1">
              <a:spcBef>
                <a:spcPts val="350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</a:pPr>
            <a:r>
              <a:rPr lang="en-GB" sz="900" dirty="0" err="1"/>
              <a:t>fim</a:t>
            </a:r>
            <a:endParaRPr lang="en-GB" sz="900" dirty="0"/>
          </a:p>
          <a:p>
            <a:pPr eaLnBrk="1" hangingPunct="1">
              <a:spcBef>
                <a:spcPts val="350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</a:pP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42719694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FEBAD-77BB-43A1-9FA2-F21D6F25493B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1204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FEBAD-77BB-43A1-9FA2-F21D6F25493B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9071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19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69900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2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56738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ln/>
        </p:spPr>
      </p:sp>
      <p:sp>
        <p:nvSpPr>
          <p:cNvPr id="54989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503471" y="4316718"/>
            <a:ext cx="5855823" cy="4060692"/>
          </a:xfrm>
          <a:noFill/>
          <a:ln/>
        </p:spPr>
        <p:txBody>
          <a:bodyPr wrap="none" anchor="ctr"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2197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ln/>
        </p:spPr>
      </p:sp>
      <p:sp>
        <p:nvSpPr>
          <p:cNvPr id="55091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503471" y="4316718"/>
            <a:ext cx="5855823" cy="4060692"/>
          </a:xfrm>
          <a:noFill/>
          <a:ln/>
        </p:spPr>
        <p:txBody>
          <a:bodyPr wrap="none" anchor="ctr"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5035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FEBAD-77BB-43A1-9FA2-F21D6F25493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213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Começar o i=1.</a:t>
            </a:r>
          </a:p>
          <a:p>
            <a:r>
              <a:rPr lang="pt-BR" dirty="0" err="1"/>
              <a:t>If</a:t>
            </a:r>
            <a:r>
              <a:rPr lang="pt-BR" dirty="0"/>
              <a:t>(</a:t>
            </a:r>
            <a:r>
              <a:rPr lang="pt-BR" dirty="0" err="1"/>
              <a:t>i+j</a:t>
            </a:r>
            <a:r>
              <a:rPr lang="pt-BR" dirty="0"/>
              <a:t>==n+1)    </a:t>
            </a:r>
            <a:r>
              <a:rPr lang="pt-BR" dirty="0">
                <a:sym typeface="Wingdings" panose="05000000000000000000" pitchFamily="2" charset="2"/>
              </a:rPr>
              <a:t> 1+3==3+1</a:t>
            </a:r>
          </a:p>
          <a:p>
            <a:r>
              <a:rPr lang="pt-BR" dirty="0">
                <a:sym typeface="Wingdings" panose="05000000000000000000" pitchFamily="2" charset="2"/>
              </a:rPr>
              <a:t>	 2+2==3+1</a:t>
            </a:r>
          </a:p>
          <a:p>
            <a:r>
              <a:rPr lang="pt-BR" dirty="0">
                <a:sym typeface="Wingdings" panose="05000000000000000000" pitchFamily="2" charset="2"/>
              </a:rPr>
              <a:t>	 3 +1 == 3+1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Começar o i=0</a:t>
            </a:r>
          </a:p>
          <a:p>
            <a:r>
              <a:rPr lang="pt-BR" dirty="0" err="1">
                <a:sym typeface="Wingdings" panose="05000000000000000000" pitchFamily="2" charset="2"/>
              </a:rPr>
              <a:t>If</a:t>
            </a:r>
            <a:r>
              <a:rPr lang="pt-BR" dirty="0">
                <a:sym typeface="Wingdings" panose="05000000000000000000" pitchFamily="2" charset="2"/>
              </a:rPr>
              <a:t> (i + j ==n) // sendo n a dimensão da matriz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6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64904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sz="1800" b="1" kern="1200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FEBAD-77BB-43A1-9FA2-F21D6F25493B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8903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sz="1800" b="1" kern="1200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FEBAD-77BB-43A1-9FA2-F21D6F25493B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6266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9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83448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9234CA2-9F5E-48FA-843C-0B2031554A67}" type="datetime1">
              <a:rPr lang="pt-BR" noProof="0" smtClean="0"/>
              <a:t>23/10/2024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1BE170-2D6A-4F23-959F-F3FDD7EE17C8}" type="datetime1">
              <a:rPr lang="pt-BR" noProof="0" smtClean="0"/>
              <a:t>23/10/2024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CF2502B-DA48-44EE-974F-4401E37897C2}" type="datetime1">
              <a:rPr lang="pt-BR" noProof="0" smtClean="0"/>
              <a:t>23/10/2024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B1F27E-7DAF-45D3-90B3-991C8DB57655}" type="datetime1">
              <a:rPr lang="pt-BR" noProof="0" smtClean="0"/>
              <a:t>23/10/2024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C84BDBB-7383-475F-BEA4-6DEA016CA495}" type="datetime1">
              <a:rPr lang="pt-BR" noProof="0" smtClean="0"/>
              <a:t>23/10/2024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F057F5-8FF5-4D8D-8D1D-AB2EA718C0A8}" type="datetime1">
              <a:rPr lang="pt-BR" noProof="0" smtClean="0"/>
              <a:t>23/10/2024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6DEE47-7D13-43F4-ABED-3A5080F68646}" type="datetime1">
              <a:rPr lang="pt-BR" noProof="0" smtClean="0"/>
              <a:t>23/10/2024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973E3D-DBBF-4A29-999A-7303C12DCD81}" type="datetime1">
              <a:rPr lang="pt-BR" noProof="0" smtClean="0"/>
              <a:t>23/10/2024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4E23CD-D9DA-4A76-9BB0-7BEF6E78EC36}" type="datetime1">
              <a:rPr lang="pt-BR" noProof="0" smtClean="0"/>
              <a:t>23/10/2024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782A511-DCA3-4DB1-B232-6DE9BF3E093E}" type="datetime1">
              <a:rPr lang="pt-BR" noProof="0" smtClean="0"/>
              <a:t>23/10/2024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A46BD8-7B90-4F0C-B77B-34482E71BE4B}" type="datetime1">
              <a:rPr lang="pt-BR" noProof="0" smtClean="0"/>
              <a:t>23/10/2024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0D110607-227D-4A11-B3D0-0B2B6E648C32}" type="datetime1">
              <a:rPr lang="pt-BR" noProof="0" smtClean="0"/>
              <a:t>23/10/2024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pt-BR" sz="4400" dirty="0">
                <a:solidFill>
                  <a:schemeClr val="bg1"/>
                </a:solidFill>
              </a:rPr>
              <a:t>Algoritmos de programação</a:t>
            </a:r>
            <a:endParaRPr lang="pt-BR" sz="48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5"/>
            <a:ext cx="10993546" cy="895243"/>
          </a:xfrm>
        </p:spPr>
        <p:txBody>
          <a:bodyPr rtlCol="0">
            <a:normAutofit/>
          </a:bodyPr>
          <a:lstStyle/>
          <a:p>
            <a:pPr rtl="0"/>
            <a:r>
              <a:rPr lang="pt-BR" b="1" dirty="0">
                <a:solidFill>
                  <a:srgbClr val="7CEBFF"/>
                </a:solidFill>
              </a:rPr>
              <a:t>Vetores e Matrizes – Semana 12</a:t>
            </a:r>
          </a:p>
          <a:p>
            <a:pPr rtl="0"/>
            <a:r>
              <a:rPr lang="pt-BR" dirty="0" err="1">
                <a:solidFill>
                  <a:srgbClr val="7CEBFF"/>
                </a:solidFill>
              </a:rPr>
              <a:t>Profª</a:t>
            </a:r>
            <a:r>
              <a:rPr lang="pt-BR" dirty="0">
                <a:solidFill>
                  <a:srgbClr val="7CEBFF"/>
                </a:solidFill>
              </a:rPr>
              <a:t> Malga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40F371D-7DD3-4D4F-A48D-08309AC35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553" y="1390756"/>
            <a:ext cx="60864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140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aixaDeTexto 25">
            <a:extLst>
              <a:ext uri="{FF2B5EF4-FFF2-40B4-BE49-F238E27FC236}">
                <a16:creationId xmlns:a16="http://schemas.microsoft.com/office/drawing/2014/main" id="{152EB1A0-88E9-4113-BC09-28C41D6776C2}"/>
              </a:ext>
            </a:extLst>
          </p:cNvPr>
          <p:cNvSpPr txBox="1"/>
          <p:nvPr/>
        </p:nvSpPr>
        <p:spPr>
          <a:xfrm>
            <a:off x="9361275" y="4864848"/>
            <a:ext cx="4216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64B934-EE97-45D1-95A8-ABDE255C403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43621" y="687402"/>
            <a:ext cx="7390053" cy="59974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main(){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	float mat[2][3], soma, media;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	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	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2;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++){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("Informe as 2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notas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aluno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%d\n", i+1);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	soma = 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	</a:t>
            </a:r>
            <a:r>
              <a:rPr lang="en-US" sz="16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for(j = 0; j &lt; 3; </a:t>
            </a:r>
            <a:r>
              <a:rPr lang="en-US" sz="1600" b="1" dirty="0" err="1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   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("Informe a nota %d: ", j+1);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   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("%f", &amp;mat[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][j]);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	  	soma = soma + mat[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][j];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	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	media = soma/3;	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Média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aluno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%d: %.2f\n\n", i+1, media);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("\n\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nMédias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armazenadas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:\n");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	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2;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++){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	</a:t>
            </a:r>
            <a:r>
              <a:rPr lang="en-US" sz="16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for(j = 0; j &lt; 3; </a:t>
            </a:r>
            <a:r>
              <a:rPr lang="en-US" sz="1600" b="1" dirty="0" err="1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	   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("%.2f\t", mat[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][j]);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	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grpSp>
        <p:nvGrpSpPr>
          <p:cNvPr id="198" name="Agrupar 197">
            <a:extLst>
              <a:ext uri="{FF2B5EF4-FFF2-40B4-BE49-F238E27FC236}">
                <a16:creationId xmlns:a16="http://schemas.microsoft.com/office/drawing/2014/main" id="{B3BDEE87-FA5B-4517-BCA7-50883C24443F}"/>
              </a:ext>
            </a:extLst>
          </p:cNvPr>
          <p:cNvGrpSpPr/>
          <p:nvPr/>
        </p:nvGrpSpPr>
        <p:grpSpPr>
          <a:xfrm>
            <a:off x="8209737" y="854718"/>
            <a:ext cx="3878486" cy="5287599"/>
            <a:chOff x="8209737" y="854718"/>
            <a:chExt cx="3878486" cy="5287599"/>
          </a:xfrm>
        </p:grpSpPr>
        <p:sp>
          <p:nvSpPr>
            <p:cNvPr id="199" name="Retângulo 198">
              <a:extLst>
                <a:ext uri="{FF2B5EF4-FFF2-40B4-BE49-F238E27FC236}">
                  <a16:creationId xmlns:a16="http://schemas.microsoft.com/office/drawing/2014/main" id="{3622FC31-F8D0-4A73-8D9D-476FC3D606C2}"/>
                </a:ext>
              </a:extLst>
            </p:cNvPr>
            <p:cNvSpPr/>
            <p:nvPr/>
          </p:nvSpPr>
          <p:spPr>
            <a:xfrm>
              <a:off x="9201970" y="1241963"/>
              <a:ext cx="697584" cy="6315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Retângulo 199">
              <a:extLst>
                <a:ext uri="{FF2B5EF4-FFF2-40B4-BE49-F238E27FC236}">
                  <a16:creationId xmlns:a16="http://schemas.microsoft.com/office/drawing/2014/main" id="{CD778A3F-90A6-4529-B21D-13EEC131CB0F}"/>
                </a:ext>
              </a:extLst>
            </p:cNvPr>
            <p:cNvSpPr/>
            <p:nvPr/>
          </p:nvSpPr>
          <p:spPr>
            <a:xfrm>
              <a:off x="9899554" y="1241963"/>
              <a:ext cx="697584" cy="6315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Retângulo 200">
              <a:extLst>
                <a:ext uri="{FF2B5EF4-FFF2-40B4-BE49-F238E27FC236}">
                  <a16:creationId xmlns:a16="http://schemas.microsoft.com/office/drawing/2014/main" id="{5692E835-96A3-41A6-B809-229BAC93E527}"/>
                </a:ext>
              </a:extLst>
            </p:cNvPr>
            <p:cNvSpPr/>
            <p:nvPr/>
          </p:nvSpPr>
          <p:spPr>
            <a:xfrm>
              <a:off x="10597138" y="1241963"/>
              <a:ext cx="697584" cy="6315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Retângulo 201">
              <a:extLst>
                <a:ext uri="{FF2B5EF4-FFF2-40B4-BE49-F238E27FC236}">
                  <a16:creationId xmlns:a16="http://schemas.microsoft.com/office/drawing/2014/main" id="{723CFA00-2BDC-4E6E-9E0C-6793EEB037D9}"/>
                </a:ext>
              </a:extLst>
            </p:cNvPr>
            <p:cNvSpPr/>
            <p:nvPr/>
          </p:nvSpPr>
          <p:spPr>
            <a:xfrm>
              <a:off x="9201970" y="2937980"/>
              <a:ext cx="697584" cy="6315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  <p:sp>
          <p:nvSpPr>
            <p:cNvPr id="203" name="Retângulo 202">
              <a:extLst>
                <a:ext uri="{FF2B5EF4-FFF2-40B4-BE49-F238E27FC236}">
                  <a16:creationId xmlns:a16="http://schemas.microsoft.com/office/drawing/2014/main" id="{7378F521-F566-4D80-AE46-759111D2A283}"/>
                </a:ext>
              </a:extLst>
            </p:cNvPr>
            <p:cNvSpPr/>
            <p:nvPr/>
          </p:nvSpPr>
          <p:spPr>
            <a:xfrm>
              <a:off x="9198271" y="4740418"/>
              <a:ext cx="697584" cy="6315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Retângulo 203">
              <a:extLst>
                <a:ext uri="{FF2B5EF4-FFF2-40B4-BE49-F238E27FC236}">
                  <a16:creationId xmlns:a16="http://schemas.microsoft.com/office/drawing/2014/main" id="{AC6AE3DD-60F0-4F35-85E0-71536F599324}"/>
                </a:ext>
              </a:extLst>
            </p:cNvPr>
            <p:cNvSpPr/>
            <p:nvPr/>
          </p:nvSpPr>
          <p:spPr>
            <a:xfrm>
              <a:off x="9201970" y="5510721"/>
              <a:ext cx="697584" cy="6315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CaixaDeTexto 204">
              <a:extLst>
                <a:ext uri="{FF2B5EF4-FFF2-40B4-BE49-F238E27FC236}">
                  <a16:creationId xmlns:a16="http://schemas.microsoft.com/office/drawing/2014/main" id="{EF6DB649-59C1-44FF-8691-BA98DFDD70DA}"/>
                </a:ext>
              </a:extLst>
            </p:cNvPr>
            <p:cNvSpPr txBox="1"/>
            <p:nvPr/>
          </p:nvSpPr>
          <p:spPr>
            <a:xfrm>
              <a:off x="8209737" y="1354633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mat</a:t>
              </a:r>
              <a:endParaRPr lang="pt-BR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CaixaDeTexto 205">
              <a:extLst>
                <a:ext uri="{FF2B5EF4-FFF2-40B4-BE49-F238E27FC236}">
                  <a16:creationId xmlns:a16="http://schemas.microsoft.com/office/drawing/2014/main" id="{1C3E0AFC-4B0E-4834-9CA1-395C5C5DA3AE}"/>
                </a:ext>
              </a:extLst>
            </p:cNvPr>
            <p:cNvSpPr txBox="1"/>
            <p:nvPr/>
          </p:nvSpPr>
          <p:spPr>
            <a:xfrm>
              <a:off x="8737888" y="308518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</a:p>
          </p:txBody>
        </p:sp>
        <p:sp>
          <p:nvSpPr>
            <p:cNvPr id="207" name="CaixaDeTexto 206">
              <a:extLst>
                <a:ext uri="{FF2B5EF4-FFF2-40B4-BE49-F238E27FC236}">
                  <a16:creationId xmlns:a16="http://schemas.microsoft.com/office/drawing/2014/main" id="{37CD1465-804D-499A-B05F-FF2E4D9475CF}"/>
                </a:ext>
              </a:extLst>
            </p:cNvPr>
            <p:cNvSpPr txBox="1"/>
            <p:nvPr/>
          </p:nvSpPr>
          <p:spPr>
            <a:xfrm>
              <a:off x="8458473" y="487155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urier New" panose="02070309020205020404" pitchFamily="49" charset="0"/>
                  <a:cs typeface="Courier New" panose="02070309020205020404" pitchFamily="49" charset="0"/>
                </a:rPr>
                <a:t>soma</a:t>
              </a:r>
            </a:p>
          </p:txBody>
        </p:sp>
        <p:sp>
          <p:nvSpPr>
            <p:cNvPr id="208" name="CaixaDeTexto 207">
              <a:extLst>
                <a:ext uri="{FF2B5EF4-FFF2-40B4-BE49-F238E27FC236}">
                  <a16:creationId xmlns:a16="http://schemas.microsoft.com/office/drawing/2014/main" id="{49015592-4987-494D-8566-928439FB7CE9}"/>
                </a:ext>
              </a:extLst>
            </p:cNvPr>
            <p:cNvSpPr txBox="1"/>
            <p:nvPr/>
          </p:nvSpPr>
          <p:spPr>
            <a:xfrm>
              <a:off x="8371000" y="5625777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media</a:t>
              </a:r>
            </a:p>
          </p:txBody>
        </p:sp>
        <p:sp>
          <p:nvSpPr>
            <p:cNvPr id="209" name="Retângulo 208">
              <a:extLst>
                <a:ext uri="{FF2B5EF4-FFF2-40B4-BE49-F238E27FC236}">
                  <a16:creationId xmlns:a16="http://schemas.microsoft.com/office/drawing/2014/main" id="{A7BC2E45-4610-42A4-9E19-FC9D7FB6F7E5}"/>
                </a:ext>
              </a:extLst>
            </p:cNvPr>
            <p:cNvSpPr/>
            <p:nvPr/>
          </p:nvSpPr>
          <p:spPr>
            <a:xfrm>
              <a:off x="9201970" y="1873559"/>
              <a:ext cx="697584" cy="6315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Retângulo 209">
              <a:extLst>
                <a:ext uri="{FF2B5EF4-FFF2-40B4-BE49-F238E27FC236}">
                  <a16:creationId xmlns:a16="http://schemas.microsoft.com/office/drawing/2014/main" id="{286037C2-3B18-4783-AB4C-1FF6AFE577F6}"/>
                </a:ext>
              </a:extLst>
            </p:cNvPr>
            <p:cNvSpPr/>
            <p:nvPr/>
          </p:nvSpPr>
          <p:spPr>
            <a:xfrm>
              <a:off x="9899554" y="1873559"/>
              <a:ext cx="697584" cy="6315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Retângulo 210">
              <a:extLst>
                <a:ext uri="{FF2B5EF4-FFF2-40B4-BE49-F238E27FC236}">
                  <a16:creationId xmlns:a16="http://schemas.microsoft.com/office/drawing/2014/main" id="{ED7528C8-05B3-4B34-9717-13396CF62785}"/>
                </a:ext>
              </a:extLst>
            </p:cNvPr>
            <p:cNvSpPr/>
            <p:nvPr/>
          </p:nvSpPr>
          <p:spPr>
            <a:xfrm>
              <a:off x="10597138" y="1873559"/>
              <a:ext cx="697584" cy="6315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2" name="Retângulo 211">
              <a:extLst>
                <a:ext uri="{FF2B5EF4-FFF2-40B4-BE49-F238E27FC236}">
                  <a16:creationId xmlns:a16="http://schemas.microsoft.com/office/drawing/2014/main" id="{20D47F7E-BC41-4D5E-A482-AA5F94244987}"/>
                </a:ext>
              </a:extLst>
            </p:cNvPr>
            <p:cNvSpPr/>
            <p:nvPr/>
          </p:nvSpPr>
          <p:spPr>
            <a:xfrm>
              <a:off x="9198271" y="3708283"/>
              <a:ext cx="697584" cy="6315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  <p:sp>
          <p:nvSpPr>
            <p:cNvPr id="213" name="CaixaDeTexto 212">
              <a:extLst>
                <a:ext uri="{FF2B5EF4-FFF2-40B4-BE49-F238E27FC236}">
                  <a16:creationId xmlns:a16="http://schemas.microsoft.com/office/drawing/2014/main" id="{1D983D8F-0028-4578-8F93-7E22A3F30CE1}"/>
                </a:ext>
              </a:extLst>
            </p:cNvPr>
            <p:cNvSpPr txBox="1"/>
            <p:nvPr/>
          </p:nvSpPr>
          <p:spPr>
            <a:xfrm>
              <a:off x="8734189" y="38554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  <p:sp>
          <p:nvSpPr>
            <p:cNvPr id="214" name="CaixaDeTexto 213">
              <a:extLst>
                <a:ext uri="{FF2B5EF4-FFF2-40B4-BE49-F238E27FC236}">
                  <a16:creationId xmlns:a16="http://schemas.microsoft.com/office/drawing/2014/main" id="{26198AF7-71DB-4FE2-A73C-5C2444A6FFF2}"/>
                </a:ext>
              </a:extLst>
            </p:cNvPr>
            <p:cNvSpPr txBox="1"/>
            <p:nvPr/>
          </p:nvSpPr>
          <p:spPr>
            <a:xfrm>
              <a:off x="8785492" y="1348861"/>
              <a:ext cx="363570" cy="10464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  <a:p>
              <a:endParaRPr lang="pt-BR" sz="14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pt-BR" sz="10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pt-BR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15" name="CaixaDeTexto 214">
              <a:extLst>
                <a:ext uri="{FF2B5EF4-FFF2-40B4-BE49-F238E27FC236}">
                  <a16:creationId xmlns:a16="http://schemas.microsoft.com/office/drawing/2014/main" id="{920F03F8-0DA0-4C18-B568-1F23265B1364}"/>
                </a:ext>
              </a:extLst>
            </p:cNvPr>
            <p:cNvSpPr txBox="1"/>
            <p:nvPr/>
          </p:nvSpPr>
          <p:spPr>
            <a:xfrm>
              <a:off x="9309673" y="854718"/>
              <a:ext cx="27785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latin typeface="Courier New" panose="02070309020205020404" pitchFamily="49" charset="0"/>
                  <a:cs typeface="Courier New" panose="02070309020205020404" pitchFamily="49" charset="0"/>
                </a:rPr>
                <a:t>0	  1	    2</a:t>
              </a:r>
              <a:endParaRPr lang="pt-BR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16" name="Agrupar 215">
            <a:extLst>
              <a:ext uri="{FF2B5EF4-FFF2-40B4-BE49-F238E27FC236}">
                <a16:creationId xmlns:a16="http://schemas.microsoft.com/office/drawing/2014/main" id="{6C413662-0F99-43E1-B171-998F3368E63F}"/>
              </a:ext>
            </a:extLst>
          </p:cNvPr>
          <p:cNvGrpSpPr/>
          <p:nvPr/>
        </p:nvGrpSpPr>
        <p:grpSpPr>
          <a:xfrm>
            <a:off x="8778773" y="854718"/>
            <a:ext cx="3309450" cy="4379462"/>
            <a:chOff x="8778773" y="854718"/>
            <a:chExt cx="3309450" cy="4379462"/>
          </a:xfrm>
        </p:grpSpPr>
        <p:sp>
          <p:nvSpPr>
            <p:cNvPr id="217" name="CaixaDeTexto 216">
              <a:extLst>
                <a:ext uri="{FF2B5EF4-FFF2-40B4-BE49-F238E27FC236}">
                  <a16:creationId xmlns:a16="http://schemas.microsoft.com/office/drawing/2014/main" id="{BD2C69CA-9471-4D88-BE6C-A38C1A91F8F5}"/>
                </a:ext>
              </a:extLst>
            </p:cNvPr>
            <p:cNvSpPr txBox="1"/>
            <p:nvPr/>
          </p:nvSpPr>
          <p:spPr>
            <a:xfrm>
              <a:off x="8778773" y="1348861"/>
              <a:ext cx="363570" cy="104644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pt-BR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  <a:p>
              <a:endParaRPr lang="pt-BR" sz="14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pt-BR" sz="10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pt-BR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18" name="CaixaDeTexto 217">
              <a:extLst>
                <a:ext uri="{FF2B5EF4-FFF2-40B4-BE49-F238E27FC236}">
                  <a16:creationId xmlns:a16="http://schemas.microsoft.com/office/drawing/2014/main" id="{A9CED19D-691C-4312-AB95-D96A2DD47F43}"/>
                </a:ext>
              </a:extLst>
            </p:cNvPr>
            <p:cNvSpPr txBox="1"/>
            <p:nvPr/>
          </p:nvSpPr>
          <p:spPr>
            <a:xfrm>
              <a:off x="9309673" y="854718"/>
              <a:ext cx="27785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pt-BR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pt-BR" dirty="0">
                  <a:latin typeface="Courier New" panose="02070309020205020404" pitchFamily="49" charset="0"/>
                  <a:cs typeface="Courier New" panose="02070309020205020404" pitchFamily="49" charset="0"/>
                </a:rPr>
                <a:t>	  1	    2</a:t>
              </a:r>
              <a:endParaRPr lang="pt-BR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CaixaDeTexto 218">
              <a:extLst>
                <a:ext uri="{FF2B5EF4-FFF2-40B4-BE49-F238E27FC236}">
                  <a16:creationId xmlns:a16="http://schemas.microsoft.com/office/drawing/2014/main" id="{39E15433-5452-47DE-8925-EF991C5ADE42}"/>
                </a:ext>
              </a:extLst>
            </p:cNvPr>
            <p:cNvSpPr txBox="1"/>
            <p:nvPr/>
          </p:nvSpPr>
          <p:spPr>
            <a:xfrm>
              <a:off x="9375788" y="3069112"/>
              <a:ext cx="342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220" name="CaixaDeTexto 219">
              <a:extLst>
                <a:ext uri="{FF2B5EF4-FFF2-40B4-BE49-F238E27FC236}">
                  <a16:creationId xmlns:a16="http://schemas.microsoft.com/office/drawing/2014/main" id="{B7FE85B4-EB19-4B76-ACFC-3A4A8F0F6566}"/>
                </a:ext>
              </a:extLst>
            </p:cNvPr>
            <p:cNvSpPr txBox="1"/>
            <p:nvPr/>
          </p:nvSpPr>
          <p:spPr>
            <a:xfrm>
              <a:off x="9375787" y="3838983"/>
              <a:ext cx="342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221" name="CaixaDeTexto 220">
              <a:extLst>
                <a:ext uri="{FF2B5EF4-FFF2-40B4-BE49-F238E27FC236}">
                  <a16:creationId xmlns:a16="http://schemas.microsoft.com/office/drawing/2014/main" id="{4D35C379-3014-4885-9933-7FAD7D336118}"/>
                </a:ext>
              </a:extLst>
            </p:cNvPr>
            <p:cNvSpPr txBox="1"/>
            <p:nvPr/>
          </p:nvSpPr>
          <p:spPr>
            <a:xfrm>
              <a:off x="9309673" y="1385127"/>
              <a:ext cx="482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</a:p>
          </p:txBody>
        </p:sp>
        <p:sp>
          <p:nvSpPr>
            <p:cNvPr id="222" name="CaixaDeTexto 221">
              <a:extLst>
                <a:ext uri="{FF2B5EF4-FFF2-40B4-BE49-F238E27FC236}">
                  <a16:creationId xmlns:a16="http://schemas.microsoft.com/office/drawing/2014/main" id="{B49B8875-1AD8-4976-AF99-F2E521D22AB5}"/>
                </a:ext>
              </a:extLst>
            </p:cNvPr>
            <p:cNvSpPr txBox="1"/>
            <p:nvPr/>
          </p:nvSpPr>
          <p:spPr>
            <a:xfrm>
              <a:off x="9290432" y="4864848"/>
              <a:ext cx="48217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</a:p>
          </p:txBody>
        </p:sp>
      </p:grpSp>
      <p:grpSp>
        <p:nvGrpSpPr>
          <p:cNvPr id="223" name="Agrupar 222">
            <a:extLst>
              <a:ext uri="{FF2B5EF4-FFF2-40B4-BE49-F238E27FC236}">
                <a16:creationId xmlns:a16="http://schemas.microsoft.com/office/drawing/2014/main" id="{36039FBB-4511-4671-A854-9C10DE0D71E6}"/>
              </a:ext>
            </a:extLst>
          </p:cNvPr>
          <p:cNvGrpSpPr/>
          <p:nvPr/>
        </p:nvGrpSpPr>
        <p:grpSpPr>
          <a:xfrm>
            <a:off x="9292327" y="854718"/>
            <a:ext cx="2795896" cy="4387214"/>
            <a:chOff x="9292327" y="854718"/>
            <a:chExt cx="2795896" cy="4387214"/>
          </a:xfrm>
        </p:grpSpPr>
        <p:sp>
          <p:nvSpPr>
            <p:cNvPr id="224" name="CaixaDeTexto 223">
              <a:extLst>
                <a:ext uri="{FF2B5EF4-FFF2-40B4-BE49-F238E27FC236}">
                  <a16:creationId xmlns:a16="http://schemas.microsoft.com/office/drawing/2014/main" id="{7B43226F-6EEB-4230-8FF6-65260B92AD14}"/>
                </a:ext>
              </a:extLst>
            </p:cNvPr>
            <p:cNvSpPr txBox="1"/>
            <p:nvPr/>
          </p:nvSpPr>
          <p:spPr>
            <a:xfrm>
              <a:off x="9309673" y="854718"/>
              <a:ext cx="27785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pt-BR" dirty="0">
                  <a:latin typeface="Courier New" panose="02070309020205020404" pitchFamily="49" charset="0"/>
                  <a:cs typeface="Courier New" panose="02070309020205020404" pitchFamily="49" charset="0"/>
                </a:rPr>
                <a:t>0	  </a:t>
              </a:r>
              <a:r>
                <a:rPr lang="pt-BR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pt-BR" dirty="0">
                  <a:latin typeface="Courier New" panose="02070309020205020404" pitchFamily="49" charset="0"/>
                  <a:cs typeface="Courier New" panose="02070309020205020404" pitchFamily="49" charset="0"/>
                </a:rPr>
                <a:t>	    2</a:t>
              </a:r>
              <a:endParaRPr lang="pt-BR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5" name="CaixaDeTexto 224">
              <a:extLst>
                <a:ext uri="{FF2B5EF4-FFF2-40B4-BE49-F238E27FC236}">
                  <a16:creationId xmlns:a16="http://schemas.microsoft.com/office/drawing/2014/main" id="{83CF62E0-7480-4A27-8411-0AC98729B4D6}"/>
                </a:ext>
              </a:extLst>
            </p:cNvPr>
            <p:cNvSpPr txBox="1"/>
            <p:nvPr/>
          </p:nvSpPr>
          <p:spPr>
            <a:xfrm>
              <a:off x="9375786" y="3838983"/>
              <a:ext cx="3425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26" name="CaixaDeTexto 225">
              <a:extLst>
                <a:ext uri="{FF2B5EF4-FFF2-40B4-BE49-F238E27FC236}">
                  <a16:creationId xmlns:a16="http://schemas.microsoft.com/office/drawing/2014/main" id="{9CA1FA02-8248-4F30-8F39-88F448AB2063}"/>
                </a:ext>
              </a:extLst>
            </p:cNvPr>
            <p:cNvSpPr txBox="1"/>
            <p:nvPr/>
          </p:nvSpPr>
          <p:spPr>
            <a:xfrm>
              <a:off x="10077071" y="1373095"/>
              <a:ext cx="342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sp>
          <p:nvSpPr>
            <p:cNvPr id="227" name="CaixaDeTexto 226">
              <a:extLst>
                <a:ext uri="{FF2B5EF4-FFF2-40B4-BE49-F238E27FC236}">
                  <a16:creationId xmlns:a16="http://schemas.microsoft.com/office/drawing/2014/main" id="{6DBA9193-0B60-447E-9F46-5EB91FB82ACF}"/>
                </a:ext>
              </a:extLst>
            </p:cNvPr>
            <p:cNvSpPr txBox="1"/>
            <p:nvPr/>
          </p:nvSpPr>
          <p:spPr>
            <a:xfrm>
              <a:off x="9292327" y="4872600"/>
              <a:ext cx="48062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Courier New" panose="02070309020205020404" pitchFamily="49" charset="0"/>
                  <a:cs typeface="Courier New" panose="02070309020205020404" pitchFamily="49" charset="0"/>
                </a:rPr>
                <a:t>19</a:t>
              </a:r>
            </a:p>
          </p:txBody>
        </p:sp>
      </p:grpSp>
      <p:grpSp>
        <p:nvGrpSpPr>
          <p:cNvPr id="228" name="Agrupar 227">
            <a:extLst>
              <a:ext uri="{FF2B5EF4-FFF2-40B4-BE49-F238E27FC236}">
                <a16:creationId xmlns:a16="http://schemas.microsoft.com/office/drawing/2014/main" id="{356FC736-3E27-4AEE-8803-E973CF37D420}"/>
              </a:ext>
            </a:extLst>
          </p:cNvPr>
          <p:cNvGrpSpPr/>
          <p:nvPr/>
        </p:nvGrpSpPr>
        <p:grpSpPr>
          <a:xfrm>
            <a:off x="9300785" y="854718"/>
            <a:ext cx="1993937" cy="4387719"/>
            <a:chOff x="9282540" y="3095873"/>
            <a:chExt cx="1993937" cy="4387719"/>
          </a:xfrm>
        </p:grpSpPr>
        <p:sp>
          <p:nvSpPr>
            <p:cNvPr id="229" name="CaixaDeTexto 228">
              <a:extLst>
                <a:ext uri="{FF2B5EF4-FFF2-40B4-BE49-F238E27FC236}">
                  <a16:creationId xmlns:a16="http://schemas.microsoft.com/office/drawing/2014/main" id="{C64E0DD1-C99B-4244-AE65-0C9A17C86A63}"/>
                </a:ext>
              </a:extLst>
            </p:cNvPr>
            <p:cNvSpPr txBox="1"/>
            <p:nvPr/>
          </p:nvSpPr>
          <p:spPr>
            <a:xfrm>
              <a:off x="9357540" y="6081669"/>
              <a:ext cx="3425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230" name="CaixaDeTexto 229">
              <a:extLst>
                <a:ext uri="{FF2B5EF4-FFF2-40B4-BE49-F238E27FC236}">
                  <a16:creationId xmlns:a16="http://schemas.microsoft.com/office/drawing/2014/main" id="{5290B12E-7651-4E09-894C-3CBA2933E5F9}"/>
                </a:ext>
              </a:extLst>
            </p:cNvPr>
            <p:cNvSpPr txBox="1"/>
            <p:nvPr/>
          </p:nvSpPr>
          <p:spPr>
            <a:xfrm>
              <a:off x="9291428" y="3095873"/>
              <a:ext cx="19850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pt-BR" dirty="0">
                  <a:latin typeface="Courier New" panose="02070309020205020404" pitchFamily="49" charset="0"/>
                  <a:cs typeface="Courier New" panose="02070309020205020404" pitchFamily="49" charset="0"/>
                </a:rPr>
                <a:t>0	  1	    </a:t>
              </a:r>
              <a:r>
                <a:rPr lang="pt-BR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231" name="CaixaDeTexto 230">
              <a:extLst>
                <a:ext uri="{FF2B5EF4-FFF2-40B4-BE49-F238E27FC236}">
                  <a16:creationId xmlns:a16="http://schemas.microsoft.com/office/drawing/2014/main" id="{57139134-D42F-461B-AEE1-4411BC9574A4}"/>
                </a:ext>
              </a:extLst>
            </p:cNvPr>
            <p:cNvSpPr txBox="1"/>
            <p:nvPr/>
          </p:nvSpPr>
          <p:spPr>
            <a:xfrm>
              <a:off x="10756410" y="3630592"/>
              <a:ext cx="342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sp>
          <p:nvSpPr>
            <p:cNvPr id="232" name="CaixaDeTexto 231">
              <a:extLst>
                <a:ext uri="{FF2B5EF4-FFF2-40B4-BE49-F238E27FC236}">
                  <a16:creationId xmlns:a16="http://schemas.microsoft.com/office/drawing/2014/main" id="{44D1E3AA-BBDA-42D6-86E2-7DE42D05CCA7}"/>
                </a:ext>
              </a:extLst>
            </p:cNvPr>
            <p:cNvSpPr txBox="1"/>
            <p:nvPr/>
          </p:nvSpPr>
          <p:spPr>
            <a:xfrm>
              <a:off x="9282540" y="7114260"/>
              <a:ext cx="48217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Courier New" panose="02070309020205020404" pitchFamily="49" charset="0"/>
                  <a:cs typeface="Courier New" panose="02070309020205020404" pitchFamily="49" charset="0"/>
                </a:rPr>
                <a:t>27</a:t>
              </a:r>
            </a:p>
          </p:txBody>
        </p:sp>
      </p:grpSp>
      <p:grpSp>
        <p:nvGrpSpPr>
          <p:cNvPr id="233" name="Agrupar 232">
            <a:extLst>
              <a:ext uri="{FF2B5EF4-FFF2-40B4-BE49-F238E27FC236}">
                <a16:creationId xmlns:a16="http://schemas.microsoft.com/office/drawing/2014/main" id="{1E7B8D3F-A6E1-444C-B131-7A0AB997FC07}"/>
              </a:ext>
            </a:extLst>
          </p:cNvPr>
          <p:cNvGrpSpPr/>
          <p:nvPr/>
        </p:nvGrpSpPr>
        <p:grpSpPr>
          <a:xfrm>
            <a:off x="9305974" y="867973"/>
            <a:ext cx="2486319" cy="3355945"/>
            <a:chOff x="9305974" y="867973"/>
            <a:chExt cx="2486319" cy="3355945"/>
          </a:xfrm>
        </p:grpSpPr>
        <p:sp>
          <p:nvSpPr>
            <p:cNvPr id="234" name="CaixaDeTexto 233">
              <a:extLst>
                <a:ext uri="{FF2B5EF4-FFF2-40B4-BE49-F238E27FC236}">
                  <a16:creationId xmlns:a16="http://schemas.microsoft.com/office/drawing/2014/main" id="{DC33396A-2779-42F4-89E3-C5060728B973}"/>
                </a:ext>
              </a:extLst>
            </p:cNvPr>
            <p:cNvSpPr txBox="1"/>
            <p:nvPr/>
          </p:nvSpPr>
          <p:spPr>
            <a:xfrm>
              <a:off x="9305974" y="867973"/>
              <a:ext cx="248631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pt-BR" dirty="0">
                  <a:latin typeface="Courier New" panose="02070309020205020404" pitchFamily="49" charset="0"/>
                  <a:cs typeface="Courier New" panose="02070309020205020404" pitchFamily="49" charset="0"/>
                </a:rPr>
                <a:t>0	  1	    2</a:t>
              </a:r>
              <a:r>
                <a:rPr lang="pt-BR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  3</a:t>
              </a:r>
            </a:p>
          </p:txBody>
        </p:sp>
        <p:sp>
          <p:nvSpPr>
            <p:cNvPr id="235" name="CaixaDeTexto 234">
              <a:extLst>
                <a:ext uri="{FF2B5EF4-FFF2-40B4-BE49-F238E27FC236}">
                  <a16:creationId xmlns:a16="http://schemas.microsoft.com/office/drawing/2014/main" id="{975F37CB-620C-4AB6-9E09-41FC64EADE3F}"/>
                </a:ext>
              </a:extLst>
            </p:cNvPr>
            <p:cNvSpPr txBox="1"/>
            <p:nvPr/>
          </p:nvSpPr>
          <p:spPr>
            <a:xfrm>
              <a:off x="9375785" y="3854586"/>
              <a:ext cx="3425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</p:grpSp>
      <p:grpSp>
        <p:nvGrpSpPr>
          <p:cNvPr id="236" name="Agrupar 235">
            <a:extLst>
              <a:ext uri="{FF2B5EF4-FFF2-40B4-BE49-F238E27FC236}">
                <a16:creationId xmlns:a16="http://schemas.microsoft.com/office/drawing/2014/main" id="{E315EFBC-2454-45ED-8266-EC980A484C50}"/>
              </a:ext>
            </a:extLst>
          </p:cNvPr>
          <p:cNvGrpSpPr/>
          <p:nvPr/>
        </p:nvGrpSpPr>
        <p:grpSpPr>
          <a:xfrm>
            <a:off x="8776606" y="845291"/>
            <a:ext cx="3222875" cy="5294326"/>
            <a:chOff x="8776606" y="845291"/>
            <a:chExt cx="3222875" cy="5294326"/>
          </a:xfrm>
        </p:grpSpPr>
        <p:sp>
          <p:nvSpPr>
            <p:cNvPr id="237" name="CaixaDeTexto 236">
              <a:extLst>
                <a:ext uri="{FF2B5EF4-FFF2-40B4-BE49-F238E27FC236}">
                  <a16:creationId xmlns:a16="http://schemas.microsoft.com/office/drawing/2014/main" id="{B99484B4-4964-4294-860E-4CD721DC2332}"/>
                </a:ext>
              </a:extLst>
            </p:cNvPr>
            <p:cNvSpPr txBox="1"/>
            <p:nvPr/>
          </p:nvSpPr>
          <p:spPr>
            <a:xfrm>
              <a:off x="9305974" y="845291"/>
              <a:ext cx="269350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pt-BR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pt-BR" dirty="0">
                  <a:latin typeface="Courier New" panose="02070309020205020404" pitchFamily="49" charset="0"/>
                  <a:cs typeface="Courier New" panose="02070309020205020404" pitchFamily="49" charset="0"/>
                </a:rPr>
                <a:t>	  1	    2</a:t>
              </a:r>
              <a:r>
                <a:rPr lang="pt-BR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</a:p>
          </p:txBody>
        </p:sp>
        <p:sp>
          <p:nvSpPr>
            <p:cNvPr id="238" name="CaixaDeTexto 237">
              <a:extLst>
                <a:ext uri="{FF2B5EF4-FFF2-40B4-BE49-F238E27FC236}">
                  <a16:creationId xmlns:a16="http://schemas.microsoft.com/office/drawing/2014/main" id="{49D33714-0B15-4A4D-8D71-A5999F90E396}"/>
                </a:ext>
              </a:extLst>
            </p:cNvPr>
            <p:cNvSpPr txBox="1"/>
            <p:nvPr/>
          </p:nvSpPr>
          <p:spPr>
            <a:xfrm>
              <a:off x="8776606" y="1348861"/>
              <a:ext cx="363570" cy="104644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pt-BR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  <a:p>
              <a:endParaRPr lang="pt-BR" sz="14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pt-BR" sz="10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pt-BR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39" name="CaixaDeTexto 238">
              <a:extLst>
                <a:ext uri="{FF2B5EF4-FFF2-40B4-BE49-F238E27FC236}">
                  <a16:creationId xmlns:a16="http://schemas.microsoft.com/office/drawing/2014/main" id="{A8C8290C-A7CA-4A8D-9234-BF70583D5968}"/>
                </a:ext>
              </a:extLst>
            </p:cNvPr>
            <p:cNvSpPr txBox="1"/>
            <p:nvPr/>
          </p:nvSpPr>
          <p:spPr>
            <a:xfrm>
              <a:off x="9375785" y="3059668"/>
              <a:ext cx="3425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40" name="CaixaDeTexto 239">
              <a:extLst>
                <a:ext uri="{FF2B5EF4-FFF2-40B4-BE49-F238E27FC236}">
                  <a16:creationId xmlns:a16="http://schemas.microsoft.com/office/drawing/2014/main" id="{49A9E5F8-A1DD-4744-BFAB-7075377C50A4}"/>
                </a:ext>
              </a:extLst>
            </p:cNvPr>
            <p:cNvSpPr txBox="1"/>
            <p:nvPr/>
          </p:nvSpPr>
          <p:spPr>
            <a:xfrm>
              <a:off x="9375783" y="3829539"/>
              <a:ext cx="3425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241" name="CaixaDeTexto 240">
              <a:extLst>
                <a:ext uri="{FF2B5EF4-FFF2-40B4-BE49-F238E27FC236}">
                  <a16:creationId xmlns:a16="http://schemas.microsoft.com/office/drawing/2014/main" id="{6BCAE992-4333-457F-8F76-03F5EEF4AA48}"/>
                </a:ext>
              </a:extLst>
            </p:cNvPr>
            <p:cNvSpPr txBox="1"/>
            <p:nvPr/>
          </p:nvSpPr>
          <p:spPr>
            <a:xfrm>
              <a:off x="10489435" y="5770285"/>
              <a:ext cx="48217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pt-BR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42" name="Agrupar 241">
            <a:extLst>
              <a:ext uri="{FF2B5EF4-FFF2-40B4-BE49-F238E27FC236}">
                <a16:creationId xmlns:a16="http://schemas.microsoft.com/office/drawing/2014/main" id="{519439B3-C1A9-45E2-A009-8A9F3C040B03}"/>
              </a:ext>
            </a:extLst>
          </p:cNvPr>
          <p:cNvGrpSpPr/>
          <p:nvPr/>
        </p:nvGrpSpPr>
        <p:grpSpPr>
          <a:xfrm>
            <a:off x="9351618" y="2004568"/>
            <a:ext cx="486142" cy="3259156"/>
            <a:chOff x="9351618" y="2004568"/>
            <a:chExt cx="486142" cy="3259156"/>
          </a:xfrm>
        </p:grpSpPr>
        <p:sp>
          <p:nvSpPr>
            <p:cNvPr id="243" name="CaixaDeTexto 242">
              <a:extLst>
                <a:ext uri="{FF2B5EF4-FFF2-40B4-BE49-F238E27FC236}">
                  <a16:creationId xmlns:a16="http://schemas.microsoft.com/office/drawing/2014/main" id="{FCE7ECDE-5490-4D3B-A224-3BB6BB848B70}"/>
                </a:ext>
              </a:extLst>
            </p:cNvPr>
            <p:cNvSpPr txBox="1"/>
            <p:nvPr/>
          </p:nvSpPr>
          <p:spPr>
            <a:xfrm>
              <a:off x="9355582" y="2004568"/>
              <a:ext cx="48217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244" name="CaixaDeTexto 243">
              <a:extLst>
                <a:ext uri="{FF2B5EF4-FFF2-40B4-BE49-F238E27FC236}">
                  <a16:creationId xmlns:a16="http://schemas.microsoft.com/office/drawing/2014/main" id="{9A55B7C9-68DF-4C55-8315-61F3522BB381}"/>
                </a:ext>
              </a:extLst>
            </p:cNvPr>
            <p:cNvSpPr txBox="1"/>
            <p:nvPr/>
          </p:nvSpPr>
          <p:spPr>
            <a:xfrm>
              <a:off x="9351618" y="4894392"/>
              <a:ext cx="48217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</p:grpSp>
      <p:sp>
        <p:nvSpPr>
          <p:cNvPr id="245" name="CaixaDeTexto 244">
            <a:extLst>
              <a:ext uri="{FF2B5EF4-FFF2-40B4-BE49-F238E27FC236}">
                <a16:creationId xmlns:a16="http://schemas.microsoft.com/office/drawing/2014/main" id="{10727F4D-A629-44F6-80A6-2164D4A76874}"/>
              </a:ext>
            </a:extLst>
          </p:cNvPr>
          <p:cNvSpPr txBox="1"/>
          <p:nvPr/>
        </p:nvSpPr>
        <p:spPr>
          <a:xfrm>
            <a:off x="9355582" y="5625777"/>
            <a:ext cx="4821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grpSp>
        <p:nvGrpSpPr>
          <p:cNvPr id="246" name="Agrupar 245">
            <a:extLst>
              <a:ext uri="{FF2B5EF4-FFF2-40B4-BE49-F238E27FC236}">
                <a16:creationId xmlns:a16="http://schemas.microsoft.com/office/drawing/2014/main" id="{47712B37-37C3-4F2A-B3DE-700577C4D284}"/>
              </a:ext>
            </a:extLst>
          </p:cNvPr>
          <p:cNvGrpSpPr/>
          <p:nvPr/>
        </p:nvGrpSpPr>
        <p:grpSpPr>
          <a:xfrm>
            <a:off x="9305974" y="848917"/>
            <a:ext cx="2693507" cy="4406550"/>
            <a:chOff x="9305974" y="848917"/>
            <a:chExt cx="2693507" cy="4406550"/>
          </a:xfrm>
        </p:grpSpPr>
        <p:sp>
          <p:nvSpPr>
            <p:cNvPr id="247" name="CaixaDeTexto 246">
              <a:extLst>
                <a:ext uri="{FF2B5EF4-FFF2-40B4-BE49-F238E27FC236}">
                  <a16:creationId xmlns:a16="http://schemas.microsoft.com/office/drawing/2014/main" id="{D94D4940-D8D8-4BFA-B7C5-A9C247C70E23}"/>
                </a:ext>
              </a:extLst>
            </p:cNvPr>
            <p:cNvSpPr txBox="1"/>
            <p:nvPr/>
          </p:nvSpPr>
          <p:spPr>
            <a:xfrm>
              <a:off x="9349723" y="4886135"/>
              <a:ext cx="48217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</a:t>
              </a:r>
            </a:p>
          </p:txBody>
        </p:sp>
        <p:sp>
          <p:nvSpPr>
            <p:cNvPr id="248" name="CaixaDeTexto 247">
              <a:extLst>
                <a:ext uri="{FF2B5EF4-FFF2-40B4-BE49-F238E27FC236}">
                  <a16:creationId xmlns:a16="http://schemas.microsoft.com/office/drawing/2014/main" id="{554A2383-07FC-4513-85E9-D896AC5907D6}"/>
                </a:ext>
              </a:extLst>
            </p:cNvPr>
            <p:cNvSpPr txBox="1"/>
            <p:nvPr/>
          </p:nvSpPr>
          <p:spPr>
            <a:xfrm>
              <a:off x="10061108" y="2004568"/>
              <a:ext cx="48217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sp>
          <p:nvSpPr>
            <p:cNvPr id="249" name="CaixaDeTexto 248">
              <a:extLst>
                <a:ext uri="{FF2B5EF4-FFF2-40B4-BE49-F238E27FC236}">
                  <a16:creationId xmlns:a16="http://schemas.microsoft.com/office/drawing/2014/main" id="{C81601DC-8CF0-429C-BD70-012181BDD6D6}"/>
                </a:ext>
              </a:extLst>
            </p:cNvPr>
            <p:cNvSpPr txBox="1"/>
            <p:nvPr/>
          </p:nvSpPr>
          <p:spPr>
            <a:xfrm>
              <a:off x="9305974" y="848917"/>
              <a:ext cx="269350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pt-BR" dirty="0">
                  <a:latin typeface="Courier New" panose="02070309020205020404" pitchFamily="49" charset="0"/>
                  <a:cs typeface="Courier New" panose="02070309020205020404" pitchFamily="49" charset="0"/>
                </a:rPr>
                <a:t>0	  </a:t>
              </a:r>
              <a:r>
                <a:rPr lang="pt-BR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pt-BR" dirty="0">
                  <a:latin typeface="Courier New" panose="02070309020205020404" pitchFamily="49" charset="0"/>
                  <a:cs typeface="Courier New" panose="02070309020205020404" pitchFamily="49" charset="0"/>
                </a:rPr>
                <a:t>	    2</a:t>
              </a:r>
              <a:r>
                <a:rPr lang="pt-BR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</a:p>
          </p:txBody>
        </p:sp>
        <p:sp>
          <p:nvSpPr>
            <p:cNvPr id="250" name="CaixaDeTexto 249">
              <a:extLst>
                <a:ext uri="{FF2B5EF4-FFF2-40B4-BE49-F238E27FC236}">
                  <a16:creationId xmlns:a16="http://schemas.microsoft.com/office/drawing/2014/main" id="{C692CB99-E349-4279-A3A7-3BE2F761017A}"/>
                </a:ext>
              </a:extLst>
            </p:cNvPr>
            <p:cNvSpPr txBox="1"/>
            <p:nvPr/>
          </p:nvSpPr>
          <p:spPr>
            <a:xfrm>
              <a:off x="9425396" y="3857487"/>
              <a:ext cx="3425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251" name="Agrupar 250">
            <a:extLst>
              <a:ext uri="{FF2B5EF4-FFF2-40B4-BE49-F238E27FC236}">
                <a16:creationId xmlns:a16="http://schemas.microsoft.com/office/drawing/2014/main" id="{B1411DD5-3356-42FB-A8FC-A37F197A32D6}"/>
              </a:ext>
            </a:extLst>
          </p:cNvPr>
          <p:cNvGrpSpPr/>
          <p:nvPr/>
        </p:nvGrpSpPr>
        <p:grpSpPr>
          <a:xfrm>
            <a:off x="9305973" y="851818"/>
            <a:ext cx="2693507" cy="4403649"/>
            <a:chOff x="9305973" y="851818"/>
            <a:chExt cx="2693507" cy="4403649"/>
          </a:xfrm>
        </p:grpSpPr>
        <p:sp>
          <p:nvSpPr>
            <p:cNvPr id="252" name="CaixaDeTexto 251">
              <a:extLst>
                <a:ext uri="{FF2B5EF4-FFF2-40B4-BE49-F238E27FC236}">
                  <a16:creationId xmlns:a16="http://schemas.microsoft.com/office/drawing/2014/main" id="{A0A691B6-498C-4DA9-899B-310F5DAAB472}"/>
                </a:ext>
              </a:extLst>
            </p:cNvPr>
            <p:cNvSpPr txBox="1"/>
            <p:nvPr/>
          </p:nvSpPr>
          <p:spPr>
            <a:xfrm>
              <a:off x="9305973" y="851818"/>
              <a:ext cx="269350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pt-BR" dirty="0">
                  <a:latin typeface="Courier New" panose="02070309020205020404" pitchFamily="49" charset="0"/>
                  <a:cs typeface="Courier New" panose="02070309020205020404" pitchFamily="49" charset="0"/>
                </a:rPr>
                <a:t>0	  1	    </a:t>
              </a:r>
              <a:r>
                <a:rPr lang="pt-BR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	</a:t>
              </a:r>
            </a:p>
          </p:txBody>
        </p:sp>
        <p:sp>
          <p:nvSpPr>
            <p:cNvPr id="253" name="CaixaDeTexto 252">
              <a:extLst>
                <a:ext uri="{FF2B5EF4-FFF2-40B4-BE49-F238E27FC236}">
                  <a16:creationId xmlns:a16="http://schemas.microsoft.com/office/drawing/2014/main" id="{79B79E10-3EE3-4481-B22F-9E54B9823CBD}"/>
                </a:ext>
              </a:extLst>
            </p:cNvPr>
            <p:cNvSpPr txBox="1"/>
            <p:nvPr/>
          </p:nvSpPr>
          <p:spPr>
            <a:xfrm>
              <a:off x="10795829" y="2004568"/>
              <a:ext cx="48217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254" name="CaixaDeTexto 253">
              <a:extLst>
                <a:ext uri="{FF2B5EF4-FFF2-40B4-BE49-F238E27FC236}">
                  <a16:creationId xmlns:a16="http://schemas.microsoft.com/office/drawing/2014/main" id="{E02B543C-49FA-4932-9B26-FAA772C355C9}"/>
                </a:ext>
              </a:extLst>
            </p:cNvPr>
            <p:cNvSpPr txBox="1"/>
            <p:nvPr/>
          </p:nvSpPr>
          <p:spPr>
            <a:xfrm>
              <a:off x="9346878" y="4886135"/>
              <a:ext cx="48217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Courier New" panose="02070309020205020404" pitchFamily="49" charset="0"/>
                  <a:cs typeface="Courier New" panose="02070309020205020404" pitchFamily="49" charset="0"/>
                </a:rPr>
                <a:t>18</a:t>
              </a:r>
            </a:p>
          </p:txBody>
        </p:sp>
        <p:sp>
          <p:nvSpPr>
            <p:cNvPr id="255" name="CaixaDeTexto 254">
              <a:extLst>
                <a:ext uri="{FF2B5EF4-FFF2-40B4-BE49-F238E27FC236}">
                  <a16:creationId xmlns:a16="http://schemas.microsoft.com/office/drawing/2014/main" id="{8BF325BC-E2A2-4E4C-B5F6-D78B6D9A64A6}"/>
                </a:ext>
              </a:extLst>
            </p:cNvPr>
            <p:cNvSpPr txBox="1"/>
            <p:nvPr/>
          </p:nvSpPr>
          <p:spPr>
            <a:xfrm>
              <a:off x="9375779" y="3816724"/>
              <a:ext cx="3425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</p:grpSp>
      <p:grpSp>
        <p:nvGrpSpPr>
          <p:cNvPr id="256" name="Agrupar 255">
            <a:extLst>
              <a:ext uri="{FF2B5EF4-FFF2-40B4-BE49-F238E27FC236}">
                <a16:creationId xmlns:a16="http://schemas.microsoft.com/office/drawing/2014/main" id="{AEC003E9-43CB-4DB5-9F52-52F0A801FE65}"/>
              </a:ext>
            </a:extLst>
          </p:cNvPr>
          <p:cNvGrpSpPr/>
          <p:nvPr/>
        </p:nvGrpSpPr>
        <p:grpSpPr>
          <a:xfrm>
            <a:off x="9305972" y="838380"/>
            <a:ext cx="2693507" cy="3377628"/>
            <a:chOff x="11637424" y="-134132"/>
            <a:chExt cx="2693507" cy="3377628"/>
          </a:xfrm>
        </p:grpSpPr>
        <p:sp>
          <p:nvSpPr>
            <p:cNvPr id="257" name="CaixaDeTexto 256">
              <a:extLst>
                <a:ext uri="{FF2B5EF4-FFF2-40B4-BE49-F238E27FC236}">
                  <a16:creationId xmlns:a16="http://schemas.microsoft.com/office/drawing/2014/main" id="{08A2FE39-2514-429E-9142-F76F9194562B}"/>
                </a:ext>
              </a:extLst>
            </p:cNvPr>
            <p:cNvSpPr txBox="1"/>
            <p:nvPr/>
          </p:nvSpPr>
          <p:spPr>
            <a:xfrm>
              <a:off x="11637424" y="-134132"/>
              <a:ext cx="269350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pt-BR" dirty="0">
                  <a:latin typeface="Courier New" panose="02070309020205020404" pitchFamily="49" charset="0"/>
                  <a:cs typeface="Courier New" panose="02070309020205020404" pitchFamily="49" charset="0"/>
                </a:rPr>
                <a:t>0	  1	    2	  </a:t>
              </a:r>
              <a:r>
                <a:rPr lang="pt-BR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	</a:t>
              </a:r>
            </a:p>
          </p:txBody>
        </p:sp>
        <p:sp>
          <p:nvSpPr>
            <p:cNvPr id="258" name="CaixaDeTexto 257">
              <a:extLst>
                <a:ext uri="{FF2B5EF4-FFF2-40B4-BE49-F238E27FC236}">
                  <a16:creationId xmlns:a16="http://schemas.microsoft.com/office/drawing/2014/main" id="{3C02B5A8-0251-4BD7-A6A7-0D43D4B8155C}"/>
                </a:ext>
              </a:extLst>
            </p:cNvPr>
            <p:cNvSpPr txBox="1"/>
            <p:nvPr/>
          </p:nvSpPr>
          <p:spPr>
            <a:xfrm>
              <a:off x="11687034" y="2874164"/>
              <a:ext cx="3425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</p:grpSp>
      <p:sp>
        <p:nvSpPr>
          <p:cNvPr id="259" name="CaixaDeTexto 258">
            <a:extLst>
              <a:ext uri="{FF2B5EF4-FFF2-40B4-BE49-F238E27FC236}">
                <a16:creationId xmlns:a16="http://schemas.microsoft.com/office/drawing/2014/main" id="{903A6A06-4740-4D85-B2DC-81AA7A329C05}"/>
              </a:ext>
            </a:extLst>
          </p:cNvPr>
          <p:cNvSpPr txBox="1"/>
          <p:nvPr/>
        </p:nvSpPr>
        <p:spPr>
          <a:xfrm>
            <a:off x="9353783" y="5643377"/>
            <a:ext cx="4821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grpSp>
        <p:nvGrpSpPr>
          <p:cNvPr id="260" name="Agrupar 259">
            <a:extLst>
              <a:ext uri="{FF2B5EF4-FFF2-40B4-BE49-F238E27FC236}">
                <a16:creationId xmlns:a16="http://schemas.microsoft.com/office/drawing/2014/main" id="{DF036D53-563B-4443-BB6C-673BECF2A645}"/>
              </a:ext>
            </a:extLst>
          </p:cNvPr>
          <p:cNvGrpSpPr/>
          <p:nvPr/>
        </p:nvGrpSpPr>
        <p:grpSpPr>
          <a:xfrm>
            <a:off x="8776606" y="1350984"/>
            <a:ext cx="951675" cy="2102847"/>
            <a:chOff x="8776606" y="1350984"/>
            <a:chExt cx="951675" cy="2102847"/>
          </a:xfrm>
        </p:grpSpPr>
        <p:sp>
          <p:nvSpPr>
            <p:cNvPr id="261" name="CaixaDeTexto 260">
              <a:extLst>
                <a:ext uri="{FF2B5EF4-FFF2-40B4-BE49-F238E27FC236}">
                  <a16:creationId xmlns:a16="http://schemas.microsoft.com/office/drawing/2014/main" id="{4122B7A4-F13E-45F5-B4A7-0DC170327F91}"/>
                </a:ext>
              </a:extLst>
            </p:cNvPr>
            <p:cNvSpPr txBox="1"/>
            <p:nvPr/>
          </p:nvSpPr>
          <p:spPr>
            <a:xfrm>
              <a:off x="8776606" y="1350984"/>
              <a:ext cx="363570" cy="156966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pt-BR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  <a:p>
              <a:endParaRPr lang="pt-BR" sz="14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pt-BR" sz="10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pt-BR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endParaRPr lang="pt-B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pt-BR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262" name="CaixaDeTexto 261">
              <a:extLst>
                <a:ext uri="{FF2B5EF4-FFF2-40B4-BE49-F238E27FC236}">
                  <a16:creationId xmlns:a16="http://schemas.microsoft.com/office/drawing/2014/main" id="{DA866602-AF98-4D0A-993E-C2425CF9A2DA}"/>
                </a:ext>
              </a:extLst>
            </p:cNvPr>
            <p:cNvSpPr txBox="1"/>
            <p:nvPr/>
          </p:nvSpPr>
          <p:spPr>
            <a:xfrm>
              <a:off x="9385732" y="3084499"/>
              <a:ext cx="3425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</p:grpSp>
      <p:sp>
        <p:nvSpPr>
          <p:cNvPr id="263" name="Retângulo 262">
            <a:extLst>
              <a:ext uri="{FF2B5EF4-FFF2-40B4-BE49-F238E27FC236}">
                <a16:creationId xmlns:a16="http://schemas.microsoft.com/office/drawing/2014/main" id="{AAFF589B-64A4-4CF4-AEB5-50DD87AD6134}"/>
              </a:ext>
            </a:extLst>
          </p:cNvPr>
          <p:cNvSpPr/>
          <p:nvPr/>
        </p:nvSpPr>
        <p:spPr>
          <a:xfrm>
            <a:off x="942683" y="4208315"/>
            <a:ext cx="94268" cy="119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: Curvo 6">
            <a:extLst>
              <a:ext uri="{FF2B5EF4-FFF2-40B4-BE49-F238E27FC236}">
                <a16:creationId xmlns:a16="http://schemas.microsoft.com/office/drawing/2014/main" id="{77B83576-2C74-426A-8AD8-D9BC6D4FB40B}"/>
              </a:ext>
            </a:extLst>
          </p:cNvPr>
          <p:cNvCxnSpPr>
            <a:stCxn id="263" idx="1"/>
            <a:endCxn id="5" idx="1"/>
          </p:cNvCxnSpPr>
          <p:nvPr/>
        </p:nvCxnSpPr>
        <p:spPr>
          <a:xfrm rot="10800000">
            <a:off x="933259" y="1814009"/>
            <a:ext cx="9425" cy="2453856"/>
          </a:xfrm>
          <a:prstGeom prst="curvedConnector3">
            <a:avLst>
              <a:gd name="adj1" fmla="val 382571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ector: Curvo 263">
            <a:extLst>
              <a:ext uri="{FF2B5EF4-FFF2-40B4-BE49-F238E27FC236}">
                <a16:creationId xmlns:a16="http://schemas.microsoft.com/office/drawing/2014/main" id="{26C5B29F-733E-42E3-AEE7-5063DB0417B4}"/>
              </a:ext>
            </a:extLst>
          </p:cNvPr>
          <p:cNvCxnSpPr/>
          <p:nvPr/>
        </p:nvCxnSpPr>
        <p:spPr>
          <a:xfrm rot="10800000">
            <a:off x="934832" y="1814009"/>
            <a:ext cx="9425" cy="2453856"/>
          </a:xfrm>
          <a:prstGeom prst="curvedConnector3">
            <a:avLst>
              <a:gd name="adj1" fmla="val 382571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45C246FA-274D-47A6-B083-45B3699217E9}"/>
              </a:ext>
            </a:extLst>
          </p:cNvPr>
          <p:cNvSpPr/>
          <p:nvPr/>
        </p:nvSpPr>
        <p:spPr>
          <a:xfrm>
            <a:off x="848415" y="4470950"/>
            <a:ext cx="94268" cy="119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: Curvo 10">
            <a:extLst>
              <a:ext uri="{FF2B5EF4-FFF2-40B4-BE49-F238E27FC236}">
                <a16:creationId xmlns:a16="http://schemas.microsoft.com/office/drawing/2014/main" id="{B85D24FB-0C28-42E7-924D-67C365A29753}"/>
              </a:ext>
            </a:extLst>
          </p:cNvPr>
          <p:cNvCxnSpPr>
            <a:cxnSpLocks/>
            <a:stCxn id="21" idx="1"/>
            <a:endCxn id="9" idx="1"/>
          </p:cNvCxnSpPr>
          <p:nvPr/>
        </p:nvCxnSpPr>
        <p:spPr>
          <a:xfrm rot="10800000" flipV="1">
            <a:off x="848415" y="1815748"/>
            <a:ext cx="108950" cy="2714752"/>
          </a:xfrm>
          <a:prstGeom prst="curvedConnector3">
            <a:avLst>
              <a:gd name="adj1" fmla="val 309821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4">
            <a:extLst>
              <a:ext uri="{FF2B5EF4-FFF2-40B4-BE49-F238E27FC236}">
                <a16:creationId xmlns:a16="http://schemas.microsoft.com/office/drawing/2014/main" id="{FD828E89-82AC-4577-A231-CDD760F36A57}"/>
              </a:ext>
            </a:extLst>
          </p:cNvPr>
          <p:cNvSpPr/>
          <p:nvPr/>
        </p:nvSpPr>
        <p:spPr>
          <a:xfrm>
            <a:off x="933258" y="1754459"/>
            <a:ext cx="94268" cy="119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7A6AD57-82DB-4319-9452-21B324694B6F}"/>
              </a:ext>
            </a:extLst>
          </p:cNvPr>
          <p:cNvSpPr/>
          <p:nvPr/>
        </p:nvSpPr>
        <p:spPr>
          <a:xfrm>
            <a:off x="957365" y="1763454"/>
            <a:ext cx="153760" cy="104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BF1BA7DF-91A5-40E6-B930-7647C64030AF}"/>
              </a:ext>
            </a:extLst>
          </p:cNvPr>
          <p:cNvSpPr txBox="1"/>
          <p:nvPr/>
        </p:nvSpPr>
        <p:spPr>
          <a:xfrm>
            <a:off x="9385732" y="4871550"/>
            <a:ext cx="38021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67425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45" grpId="0" animBg="1"/>
      <p:bldP spid="259" grpId="0" animBg="1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8229600" cy="419100"/>
          </a:xfrm>
        </p:spPr>
        <p:txBody>
          <a:bodyPr>
            <a:normAutofit fontScale="90000"/>
          </a:bodyPr>
          <a:lstStyle/>
          <a:p>
            <a:r>
              <a:rPr lang="pt-BR" dirty="0"/>
              <a:t>Array - Matrizes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29319" y="620689"/>
            <a:ext cx="9964616" cy="51845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algn="just">
              <a:spcBef>
                <a:spcPct val="20000"/>
              </a:spcBef>
              <a:defRPr/>
            </a:pPr>
            <a:r>
              <a:rPr lang="pt-BR" sz="1600" dirty="0"/>
              <a:t>#include &lt;</a:t>
            </a:r>
            <a:r>
              <a:rPr lang="pt-BR" sz="1600" dirty="0" err="1"/>
              <a:t>stdio</a:t>
            </a:r>
            <a:r>
              <a:rPr lang="pt-BR" sz="1600" dirty="0"/>
              <a:t>.h&gt;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pt-BR" sz="1600" dirty="0"/>
              <a:t>#include &lt;</a:t>
            </a:r>
            <a:r>
              <a:rPr lang="pt-BR" sz="1600" dirty="0" err="1"/>
              <a:t>stdlib</a:t>
            </a:r>
            <a:r>
              <a:rPr lang="pt-BR" sz="1600" dirty="0"/>
              <a:t>.h&gt;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pt-BR" sz="1600" dirty="0"/>
              <a:t>#include &lt;</a:t>
            </a:r>
            <a:r>
              <a:rPr lang="pt-BR" sz="1600" dirty="0" err="1"/>
              <a:t>conio</a:t>
            </a:r>
            <a:r>
              <a:rPr lang="pt-BR" sz="1600" dirty="0"/>
              <a:t>.h&gt;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pt-BR" sz="1600" dirty="0" err="1"/>
              <a:t>int</a:t>
            </a:r>
            <a:r>
              <a:rPr lang="pt-BR" sz="1600" dirty="0"/>
              <a:t> </a:t>
            </a:r>
            <a:r>
              <a:rPr lang="pt-BR" sz="1600" dirty="0" err="1"/>
              <a:t>main</a:t>
            </a:r>
            <a:r>
              <a:rPr lang="pt-BR" sz="1600" dirty="0"/>
              <a:t>()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pt-BR" sz="1600" dirty="0"/>
              <a:t>{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pt-BR" sz="1600" dirty="0"/>
              <a:t>    </a:t>
            </a:r>
            <a:r>
              <a:rPr lang="pt-BR" sz="1600" dirty="0" err="1"/>
              <a:t>int</a:t>
            </a:r>
            <a:r>
              <a:rPr lang="pt-BR" sz="1600" dirty="0"/>
              <a:t> </a:t>
            </a:r>
            <a:r>
              <a:rPr lang="pt-BR" sz="1600" dirty="0" err="1"/>
              <a:t>mat</a:t>
            </a:r>
            <a:r>
              <a:rPr lang="pt-BR" sz="1600" dirty="0"/>
              <a:t>[3][3];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pt-BR" sz="1600" dirty="0"/>
              <a:t>    </a:t>
            </a:r>
            <a:r>
              <a:rPr lang="pt-BR" sz="1600" dirty="0" err="1"/>
              <a:t>int</a:t>
            </a:r>
            <a:r>
              <a:rPr lang="pt-BR" sz="1600" dirty="0"/>
              <a:t> i, j;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pt-BR" sz="1600" dirty="0"/>
              <a:t>   </a:t>
            </a:r>
            <a:r>
              <a:rPr lang="pt-BR" sz="1600" dirty="0" err="1"/>
              <a:t>float</a:t>
            </a:r>
            <a:r>
              <a:rPr lang="pt-BR" sz="1600" dirty="0"/>
              <a:t> nota, soma, media;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pt-BR" sz="1600" b="1" dirty="0">
                <a:solidFill>
                  <a:srgbClr val="00B050"/>
                </a:solidFill>
              </a:rPr>
              <a:t>    for </a:t>
            </a:r>
            <a:r>
              <a:rPr lang="pt-BR" sz="1600" dirty="0"/>
              <a:t>(i = 0; i &lt; 3; i++)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pt-BR" sz="1600" dirty="0">
                <a:solidFill>
                  <a:srgbClr val="FF0000"/>
                </a:solidFill>
              </a:rPr>
              <a:t>   {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pt-BR" sz="1600" dirty="0"/>
              <a:t>	 </a:t>
            </a:r>
            <a:r>
              <a:rPr lang="pt-BR" sz="1600" b="1" dirty="0">
                <a:solidFill>
                  <a:srgbClr val="00B050"/>
                </a:solidFill>
              </a:rPr>
              <a:t>for</a:t>
            </a:r>
            <a:r>
              <a:rPr lang="pt-BR" sz="1600" dirty="0"/>
              <a:t>(j = 0; j &lt; 3; j++);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pt-BR" sz="1600" dirty="0"/>
              <a:t>        {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pt-BR" sz="1600" dirty="0"/>
              <a:t>                </a:t>
            </a:r>
            <a:r>
              <a:rPr lang="pt-BR" sz="1600" dirty="0" err="1"/>
              <a:t>printf</a:t>
            </a:r>
            <a:r>
              <a:rPr lang="pt-BR" sz="1600" dirty="0"/>
              <a:t>("Digite </a:t>
            </a:r>
            <a:r>
              <a:rPr lang="pt-BR" sz="1600" dirty="0" err="1"/>
              <a:t>mat</a:t>
            </a:r>
            <a:r>
              <a:rPr lang="pt-BR" sz="1600" dirty="0"/>
              <a:t>[%d][%d]: ", i, j);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pt-BR" sz="1600" dirty="0"/>
              <a:t>                </a:t>
            </a:r>
            <a:r>
              <a:rPr lang="pt-BR" sz="1600" dirty="0" err="1"/>
              <a:t>scanf</a:t>
            </a:r>
            <a:r>
              <a:rPr lang="pt-BR" sz="1600" dirty="0"/>
              <a:t>("%d", &amp;</a:t>
            </a:r>
            <a:r>
              <a:rPr lang="pt-BR" sz="1600" dirty="0" err="1"/>
              <a:t>mat</a:t>
            </a:r>
            <a:r>
              <a:rPr lang="pt-BR" sz="1600" dirty="0"/>
              <a:t>[i][j]);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pt-BR" sz="1600" dirty="0"/>
              <a:t>                soma = soma + </a:t>
            </a:r>
            <a:r>
              <a:rPr lang="pt-BR" sz="1600" dirty="0" err="1"/>
              <a:t>mat</a:t>
            </a:r>
            <a:r>
              <a:rPr lang="pt-BR" sz="1600" dirty="0"/>
              <a:t>{[i][j];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pt-BR" sz="1600" dirty="0"/>
              <a:t>        }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pt-BR" sz="1600" dirty="0"/>
              <a:t>	media=soma/3;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pt-BR" sz="1600" dirty="0"/>
              <a:t>	</a:t>
            </a:r>
            <a:r>
              <a:rPr lang="pt-BR" sz="1600" dirty="0" err="1"/>
              <a:t>printf</a:t>
            </a:r>
            <a:r>
              <a:rPr lang="pt-BR" sz="1600" dirty="0"/>
              <a:t>(“\</a:t>
            </a:r>
            <a:r>
              <a:rPr lang="pt-BR" sz="1600" dirty="0" err="1"/>
              <a:t>nA</a:t>
            </a:r>
            <a:r>
              <a:rPr lang="pt-BR" sz="1600" dirty="0"/>
              <a:t> media do aluno é:”, media);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pt-BR" sz="1600" dirty="0"/>
              <a:t>    </a:t>
            </a:r>
            <a:r>
              <a:rPr lang="pt-BR" sz="1600" dirty="0">
                <a:solidFill>
                  <a:srgbClr val="FF0000"/>
                </a:solidFill>
              </a:rPr>
              <a:t>}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pt-BR" sz="1600" dirty="0"/>
              <a:t>        system("pause");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pt-BR" sz="1600" dirty="0"/>
              <a:t>}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2279577" y="620689"/>
            <a:ext cx="7770813" cy="44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339725" indent="-339725">
              <a:lnSpc>
                <a:spcPct val="9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pt-BR" sz="2400" b="1" dirty="0">
                <a:solidFill>
                  <a:srgbClr val="CC0000"/>
                </a:solidFill>
              </a:rPr>
              <a:t>Exemplo Básico leitura de Matrizes</a:t>
            </a: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F623ECD0-683E-4373-BA4E-754085AF3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718761"/>
              </p:ext>
            </p:extLst>
          </p:nvPr>
        </p:nvGraphicFramePr>
        <p:xfrm>
          <a:off x="4008120" y="1493520"/>
          <a:ext cx="800862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620">
                  <a:extLst>
                    <a:ext uri="{9D8B030D-6E8A-4147-A177-3AD203B41FA5}">
                      <a16:colId xmlns:a16="http://schemas.microsoft.com/office/drawing/2014/main" val="35369850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852954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0018901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63510370"/>
                    </a:ext>
                  </a:extLst>
                </a:gridCol>
              </a:tblGrid>
              <a:tr h="14943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Nota1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Nota2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nota3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067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Aluno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4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Aluno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5,6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031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Aluno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07251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4400" dirty="0">
                <a:solidFill>
                  <a:srgbClr val="000000"/>
                </a:solidFill>
              </a:rPr>
              <a:t>Exercício 2</a:t>
            </a: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597878" y="1417638"/>
            <a:ext cx="11007968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800"/>
              </a:spcBef>
              <a:buFont typeface="Arial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pt-BR" sz="3200" dirty="0">
                <a:solidFill>
                  <a:srgbClr val="000000"/>
                </a:solidFill>
              </a:rPr>
              <a:t>Faça um programa, que receba as notas de 5 alunos e calcule a média semestral de cada um, sabendo-se que cada aluno realiza 3 avaliações semestrais. Após o calculo da média de todos os alunos apresente a tela a lista das médias.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4400" dirty="0">
                <a:solidFill>
                  <a:srgbClr val="000000"/>
                </a:solidFill>
              </a:rPr>
              <a:t>Exercício 3</a:t>
            </a: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597877" y="1600201"/>
            <a:ext cx="11101754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800"/>
              </a:spcBef>
              <a:buFont typeface="Arial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pt-BR" sz="3200" dirty="0">
                <a:solidFill>
                  <a:srgbClr val="000000"/>
                </a:solidFill>
              </a:rPr>
              <a:t>Um distribuidor de refrigerante vende seu produto em todo o país. Em cada trimestre do ano passado, ele vendeu uma certa quantidade de garrafas em cada região do Brasil (1 – Norte; 2 – Nordeste; 3 – Sul; 4 – Sudeste; 5 – Centro-Oeste). Podemos desenhar a representação destes dados assim (os números são exemplos)‏</a:t>
            </a:r>
          </a:p>
        </p:txBody>
      </p:sp>
    </p:spTree>
    <p:extLst>
      <p:ext uri="{BB962C8B-B14F-4D97-AF65-F5344CB8AC3E}">
        <p14:creationId xmlns:p14="http://schemas.microsoft.com/office/powerpoint/2010/main" val="37420838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1981200" y="984739"/>
            <a:ext cx="8229600" cy="850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4400" dirty="0">
                <a:solidFill>
                  <a:srgbClr val="000000"/>
                </a:solidFill>
              </a:rPr>
              <a:t>Representação exercício 3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1860674" y="5202115"/>
            <a:ext cx="8137525" cy="1150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 algn="just">
              <a:spcBef>
                <a:spcPts val="700"/>
              </a:spcBef>
              <a:buFont typeface="Arial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pt-BR" sz="2800" dirty="0">
                <a:solidFill>
                  <a:srgbClr val="000000"/>
                </a:solidFill>
              </a:rPr>
              <a:t>Faça um algoritmo para ler as quantidade vendidas e apresente o total de vendas em todo o país.</a:t>
            </a:r>
          </a:p>
          <a:p>
            <a:pPr marL="336550" indent="-336550" algn="just">
              <a:spcBef>
                <a:spcPts val="700"/>
              </a:spcBef>
              <a:buFont typeface="Arial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pt-BR" sz="2800" dirty="0">
                <a:solidFill>
                  <a:srgbClr val="000000"/>
                </a:solidFill>
              </a:rPr>
              <a:t>Apresente também, o total de vendas de cada região.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33699" y="2250953"/>
            <a:ext cx="7991475" cy="2697162"/>
            <a:chOff x="295" y="709"/>
            <a:chExt cx="5034" cy="1699"/>
          </a:xfrm>
        </p:grpSpPr>
        <p:graphicFrame>
          <p:nvGraphicFramePr>
            <p:cNvPr id="32773" name="Object 2"/>
            <p:cNvGraphicFramePr>
              <a:graphicFrameLocks noChangeAspect="1"/>
            </p:cNvGraphicFramePr>
            <p:nvPr/>
          </p:nvGraphicFramePr>
          <p:xfrm>
            <a:off x="295" y="709"/>
            <a:ext cx="5035" cy="1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5756910" imgH="1943100" progId="">
                    <p:embed/>
                  </p:oleObj>
                </mc:Choice>
                <mc:Fallback>
                  <p:oleObj r:id="rId3" imgW="5756910" imgH="1943100" progId="">
                    <p:embed/>
                    <p:pic>
                      <p:nvPicPr>
                        <p:cNvPr id="32773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" y="709"/>
                          <a:ext cx="5035" cy="1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4" name="Text Box 5"/>
            <p:cNvSpPr txBox="1">
              <a:spLocks noChangeArrowheads="1"/>
            </p:cNvSpPr>
            <p:nvPr/>
          </p:nvSpPr>
          <p:spPr bwMode="auto">
            <a:xfrm>
              <a:off x="295" y="709"/>
              <a:ext cx="5035" cy="17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773723" y="917141"/>
            <a:ext cx="11418277" cy="850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4400" dirty="0" err="1">
                <a:solidFill>
                  <a:srgbClr val="000000"/>
                </a:solidFill>
              </a:rPr>
              <a:t>Array</a:t>
            </a:r>
            <a:r>
              <a:rPr lang="pt-BR" sz="4400" dirty="0">
                <a:solidFill>
                  <a:srgbClr val="000000"/>
                </a:solidFill>
              </a:rPr>
              <a:t> com mais Dimensões</a:t>
            </a:r>
          </a:p>
        </p:txBody>
      </p:sp>
      <p:sp>
        <p:nvSpPr>
          <p:cNvPr id="6" name="Retângulo 5"/>
          <p:cNvSpPr/>
          <p:nvPr/>
        </p:nvSpPr>
        <p:spPr>
          <a:xfrm>
            <a:off x="2207568" y="2821215"/>
            <a:ext cx="7776864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ct val="20000"/>
              </a:spcBef>
              <a:defRPr/>
            </a:pPr>
            <a:r>
              <a:rPr lang="pt-BR" sz="2800" dirty="0" err="1"/>
              <a:t>int</a:t>
            </a:r>
            <a:r>
              <a:rPr lang="pt-BR" sz="2800" dirty="0"/>
              <a:t> i, j, k;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pt-BR" sz="2800" b="1" dirty="0">
                <a:solidFill>
                  <a:srgbClr val="00B050"/>
                </a:solidFill>
              </a:rPr>
              <a:t>    for </a:t>
            </a:r>
            <a:r>
              <a:rPr lang="pt-BR" sz="2800" dirty="0"/>
              <a:t>(i = 0; i &lt; 50; i++) {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pt-BR" sz="2800" dirty="0"/>
              <a:t>  	 		</a:t>
            </a:r>
            <a:r>
              <a:rPr lang="pt-BR" sz="2800" b="1" dirty="0">
                <a:solidFill>
                  <a:srgbClr val="00B050"/>
                </a:solidFill>
              </a:rPr>
              <a:t>for</a:t>
            </a:r>
            <a:r>
              <a:rPr lang="pt-BR" sz="2800" dirty="0"/>
              <a:t>(j = 0; j &lt; 50; j++){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pt-BR" sz="2800" dirty="0"/>
              <a:t>		</a:t>
            </a:r>
            <a:r>
              <a:rPr lang="pt-BR" sz="2800" b="1" dirty="0">
                <a:solidFill>
                  <a:srgbClr val="00B050"/>
                </a:solidFill>
              </a:rPr>
              <a:t> 		for</a:t>
            </a:r>
            <a:r>
              <a:rPr lang="pt-BR" sz="2800" dirty="0"/>
              <a:t>(k = 0; k &lt; 50; k++){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pt-BR" sz="2800" dirty="0"/>
              <a:t>		                       </a:t>
            </a:r>
            <a:r>
              <a:rPr lang="pt-BR" sz="2800" dirty="0" err="1"/>
              <a:t>cub</a:t>
            </a:r>
            <a:r>
              <a:rPr lang="pt-BR" sz="2800" dirty="0"/>
              <a:t>[i] [j] [k] = 0;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pt-BR" dirty="0"/>
              <a:t>		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1685764" y="1081263"/>
            <a:ext cx="8820472" cy="850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4400" dirty="0" err="1">
                <a:solidFill>
                  <a:srgbClr val="000000"/>
                </a:solidFill>
              </a:rPr>
              <a:t>Array</a:t>
            </a:r>
            <a:r>
              <a:rPr lang="pt-BR" sz="4400" dirty="0">
                <a:solidFill>
                  <a:srgbClr val="000000"/>
                </a:solidFill>
              </a:rPr>
              <a:t> com mais Dimensões</a:t>
            </a:r>
          </a:p>
        </p:txBody>
      </p:sp>
      <p:sp>
        <p:nvSpPr>
          <p:cNvPr id="6" name="Retângulo 5"/>
          <p:cNvSpPr/>
          <p:nvPr/>
        </p:nvSpPr>
        <p:spPr>
          <a:xfrm>
            <a:off x="316523" y="2986171"/>
            <a:ext cx="11558954" cy="387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ct val="20000"/>
              </a:spcBef>
              <a:defRPr/>
            </a:pPr>
            <a:r>
              <a:rPr lang="pt-BR" sz="2800" dirty="0"/>
              <a:t>	Devemos apenas tomar cuidado quanto a utilização de inúmeras dimensões quanto ao consumo de memória. 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pt-BR" sz="2800" dirty="0"/>
              <a:t>	Perceba que uma matriz de 3 dimensões de tamanho </a:t>
            </a:r>
            <a:r>
              <a:rPr lang="pt-BR" sz="2800" b="1" dirty="0">
                <a:solidFill>
                  <a:srgbClr val="00B050"/>
                </a:solidFill>
              </a:rPr>
              <a:t>5x5x5 = 125 </a:t>
            </a:r>
            <a:r>
              <a:rPr lang="pt-BR" sz="2800" dirty="0"/>
              <a:t>variáveis</a:t>
            </a:r>
          </a:p>
          <a:p>
            <a:pPr marL="342900" indent="-342900" algn="just">
              <a:spcBef>
                <a:spcPct val="20000"/>
              </a:spcBef>
              <a:defRPr/>
            </a:pPr>
            <a:endParaRPr lang="pt-BR" sz="2800" dirty="0"/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pt-BR" sz="2800" dirty="0"/>
              <a:t>Uma matriz de 4 dimensões de tamanho: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pt-BR" sz="2800" b="1" dirty="0">
                <a:solidFill>
                  <a:srgbClr val="00B050"/>
                </a:solidFill>
              </a:rPr>
              <a:t>10x10x10x10 = 10.000 </a:t>
            </a:r>
            <a:r>
              <a:rPr lang="pt-BR" sz="2800" dirty="0"/>
              <a:t>variáveis.</a:t>
            </a:r>
          </a:p>
          <a:p>
            <a:pPr marL="342900" indent="-342900" algn="just">
              <a:spcBef>
                <a:spcPct val="20000"/>
              </a:spcBef>
              <a:defRPr/>
            </a:pPr>
            <a:endParaRPr lang="pt-BR" sz="2800" dirty="0"/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pt-BR" dirty="0"/>
              <a:t>		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A6E75F4-983A-44F5-A05D-4550F2DAEE4F}"/>
              </a:ext>
            </a:extLst>
          </p:cNvPr>
          <p:cNvSpPr txBox="1"/>
          <p:nvPr/>
        </p:nvSpPr>
        <p:spPr>
          <a:xfrm>
            <a:off x="227860" y="704630"/>
            <a:ext cx="11736280" cy="5943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1) Escreva um algoritmo que lê uma matriz M(5,5) e calcule e imprima as somas: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da linha 4 de M;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b) da coluna 2 de M;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 da diagonal principal;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d) de todos os elementos da matriz;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2) Faça um programa que leia </a:t>
            </a:r>
            <a:r>
              <a:rPr lang="pt-B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duas matrizes  4 x 3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números inteiros, mat1 e mat2; calcule a </a:t>
            </a:r>
            <a:r>
              <a:rPr lang="pt-B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matriz soma 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(mat3) e em seguida mostre mat3 na tela.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3) Faça um algoritmo que receba as vendas semanais (de um mês, considere o mês com 4 semanas) de 5 vendedores de uma loja e armazene essas vendas em uma matriz. Calcule e imprima: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· Total de vendas do mês (4 semanas) de cada vendedor;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· Total de vendas de cada semana (todos os vendedores juntos);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Total de vendas do mês.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2F1ADFC0-E89A-4B70-9761-6B79CD404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5764" y="-245125"/>
            <a:ext cx="8820472" cy="850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800" dirty="0">
                <a:solidFill>
                  <a:srgbClr val="000000"/>
                </a:solidFill>
              </a:rPr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4084711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EE8A0E-DBBF-0EF9-F1F8-A2C963B1F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0B6E4B8-5A9A-25E5-7CB3-E4E6F786FA37}"/>
              </a:ext>
            </a:extLst>
          </p:cNvPr>
          <p:cNvSpPr txBox="1"/>
          <p:nvPr/>
        </p:nvSpPr>
        <p:spPr>
          <a:xfrm>
            <a:off x="142043" y="1569603"/>
            <a:ext cx="11736280" cy="2191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3) Escreva um programa em C++ para ler uma matriz N × N de valores inteiros de 1 a 9 (N estabelecido via #define), representando imóveis alugados em uma região comercial de Curitiba. Valores inferiores a 5 na matriz indicam imóveis com aluguel mensal de R$1000 e os demais valores indicam imóveis com aluguel mensal de R$5000. Seu programa deve imprimir o custo mensal desta região comercial.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2F717EED-2DE3-E395-1E55-6FFBCB694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5764" y="637379"/>
            <a:ext cx="8820472" cy="850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4400" dirty="0">
                <a:solidFill>
                  <a:srgbClr val="000000"/>
                </a:solidFill>
              </a:rPr>
              <a:t>Exercícios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4B28590-369E-10CE-736E-266F6574B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77" y="3760652"/>
            <a:ext cx="3566770" cy="16763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807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FCC22-5F7F-DD32-60D0-CB2BF842C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>
            <a:extLst>
              <a:ext uri="{FF2B5EF4-FFF2-40B4-BE49-F238E27FC236}">
                <a16:creationId xmlns:a16="http://schemas.microsoft.com/office/drawing/2014/main" id="{67463BDF-8265-A314-F741-A55BD3DD0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5764" y="637379"/>
            <a:ext cx="8820472" cy="850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4400" dirty="0">
                <a:solidFill>
                  <a:srgbClr val="000000"/>
                </a:solidFill>
              </a:rPr>
              <a:t>Exercícios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58E1896-D54E-F967-CCC7-5E1E1E38D3B3}"/>
              </a:ext>
            </a:extLst>
          </p:cNvPr>
          <p:cNvSpPr txBox="1"/>
          <p:nvPr/>
        </p:nvSpPr>
        <p:spPr>
          <a:xfrm>
            <a:off x="241568" y="1488279"/>
            <a:ext cx="11695060" cy="453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pt-BR" sz="2400" b="0" i="0" dirty="0">
                <a:effectLst/>
                <a:latin typeface="Söhne"/>
              </a:rPr>
              <a:t> Uma estação meteorológica em uma cidade registra temperaturas extremas ao longo de uma semana. A temperatura é medida em graus Celsius. Cada linha da matriz representa um dia da semana, e cada coluna representa uma hora do dia. Você deve criar um programa em linguagem C para realizar as seguintes tarefas:</a:t>
            </a:r>
          </a:p>
          <a:p>
            <a:pPr algn="l"/>
            <a:r>
              <a:rPr lang="pt-BR" sz="2400" dirty="0">
                <a:latin typeface="Söhne"/>
              </a:rPr>
              <a:t>Solicite ao usuário que insira as temperaturas de manhã, a tarde e a noite para cada dia da semana. As temperaturas podem ser números decimais.</a:t>
            </a:r>
          </a:p>
          <a:p>
            <a:pPr lvl="1" algn="l"/>
            <a:r>
              <a:rPr lang="pt-BR" sz="2400" b="1" u="sng" dirty="0">
                <a:latin typeface="Söhne"/>
              </a:rPr>
              <a:t>Após informar os dados, calcule e mostre na tela: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sz="2400" dirty="0">
                <a:latin typeface="Söhne"/>
              </a:rPr>
              <a:t>Calcule a temperatura média para cada dia da semana.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sz="2400" dirty="0">
                <a:latin typeface="Söhne"/>
              </a:rPr>
              <a:t>Determine a temperatura média para cada período ao longo de toda a semana.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sz="2400" dirty="0">
                <a:latin typeface="Söhne"/>
              </a:rPr>
              <a:t>Encontre o dia e a hora em que a temperatura foi mais alta.</a:t>
            </a:r>
          </a:p>
          <a:p>
            <a:pPr algn="l"/>
            <a:endParaRPr lang="pt-BR" sz="2400" dirty="0">
              <a:latin typeface="Söhne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063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"/>
          <p:cNvGrpSpPr>
            <a:grpSpLocks/>
          </p:cNvGrpSpPr>
          <p:nvPr/>
        </p:nvGrpSpPr>
        <p:grpSpPr bwMode="auto">
          <a:xfrm>
            <a:off x="2210593" y="642848"/>
            <a:ext cx="7770813" cy="1141413"/>
            <a:chOff x="432" y="384"/>
            <a:chExt cx="4895" cy="719"/>
          </a:xfrm>
        </p:grpSpPr>
        <p:sp>
          <p:nvSpPr>
            <p:cNvPr id="7" name="AutoShape 2"/>
            <p:cNvSpPr>
              <a:spLocks noChangeArrowheads="1"/>
            </p:cNvSpPr>
            <p:nvPr/>
          </p:nvSpPr>
          <p:spPr bwMode="auto">
            <a:xfrm>
              <a:off x="432" y="384"/>
              <a:ext cx="4895" cy="719"/>
            </a:xfrm>
            <a:prstGeom prst="roundRect">
              <a:avLst>
                <a:gd name="adj" fmla="val 139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432" y="548"/>
              <a:ext cx="4895" cy="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lnSpc>
                  <a:spcPct val="95000"/>
                </a:lnSpc>
                <a:buClr>
                  <a:srgbClr val="000000"/>
                </a:buClr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pt-BR" sz="3600" dirty="0">
                  <a:solidFill>
                    <a:schemeClr val="bg1"/>
                  </a:solidFill>
                </a:rPr>
                <a:t>Variáveis Indexadas  Bidimensionais</a:t>
              </a:r>
            </a:p>
          </p:txBody>
        </p:sp>
      </p:grp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1008261" y="2691518"/>
            <a:ext cx="10726738" cy="4113213"/>
            <a:chOff x="-226" y="1344"/>
            <a:chExt cx="6757" cy="2591"/>
          </a:xfrm>
        </p:grpSpPr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432" y="1344"/>
              <a:ext cx="4895" cy="2591"/>
            </a:xfrm>
            <a:prstGeom prst="roundRect">
              <a:avLst>
                <a:gd name="adj" fmla="val 3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 dirty="0"/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-226" y="1344"/>
              <a:ext cx="6757" cy="1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000" tIns="46800" rIns="90000" bIns="46800">
              <a:spAutoFit/>
            </a:bodyPr>
            <a:lstStyle/>
            <a:p>
              <a:pPr marL="339725" indent="-339725">
                <a:lnSpc>
                  <a:spcPct val="95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itchFamily="18" charset="0"/>
                <a:buChar char="•"/>
                <a:tabLst>
                  <a:tab pos="339725" algn="l"/>
                  <a:tab pos="787400" algn="l"/>
                  <a:tab pos="1236663" algn="l"/>
                  <a:tab pos="1685925" algn="l"/>
                  <a:tab pos="2135188" algn="l"/>
                  <a:tab pos="2584450" algn="l"/>
                  <a:tab pos="3033713" algn="l"/>
                  <a:tab pos="3482975" algn="l"/>
                  <a:tab pos="3932238" algn="l"/>
                  <a:tab pos="4381500" algn="l"/>
                  <a:tab pos="4830763" algn="l"/>
                  <a:tab pos="5280025" algn="l"/>
                  <a:tab pos="5729288" algn="l"/>
                  <a:tab pos="6178550" algn="l"/>
                  <a:tab pos="6627813" algn="l"/>
                  <a:tab pos="7077075" algn="l"/>
                  <a:tab pos="7526338" algn="l"/>
                  <a:tab pos="7975600" algn="l"/>
                  <a:tab pos="8424863" algn="l"/>
                  <a:tab pos="8874125" algn="l"/>
                  <a:tab pos="9323388" algn="l"/>
                </a:tabLst>
              </a:pPr>
              <a:r>
                <a:rPr lang="pt-BR" sz="3200" dirty="0"/>
                <a:t>Também conhecida por </a:t>
              </a:r>
              <a:r>
                <a:rPr lang="pt-BR" sz="3200" u="sng" dirty="0">
                  <a:solidFill>
                    <a:srgbClr val="CC0000"/>
                  </a:solidFill>
                </a:rPr>
                <a:t>Matriz</a:t>
              </a:r>
            </a:p>
            <a:p>
              <a:pPr marL="339725" indent="-339725" algn="just"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itchFamily="18" charset="0"/>
                <a:buChar char="•"/>
                <a:tabLst>
                  <a:tab pos="339725" algn="l"/>
                  <a:tab pos="787400" algn="l"/>
                  <a:tab pos="1236663" algn="l"/>
                  <a:tab pos="1685925" algn="l"/>
                  <a:tab pos="2135188" algn="l"/>
                  <a:tab pos="2584450" algn="l"/>
                  <a:tab pos="3033713" algn="l"/>
                  <a:tab pos="3482975" algn="l"/>
                  <a:tab pos="3932238" algn="l"/>
                  <a:tab pos="4381500" algn="l"/>
                  <a:tab pos="4830763" algn="l"/>
                  <a:tab pos="5280025" algn="l"/>
                  <a:tab pos="5729288" algn="l"/>
                  <a:tab pos="6178550" algn="l"/>
                  <a:tab pos="6627813" algn="l"/>
                  <a:tab pos="7077075" algn="l"/>
                  <a:tab pos="7526338" algn="l"/>
                  <a:tab pos="7975600" algn="l"/>
                  <a:tab pos="8424863" algn="l"/>
                  <a:tab pos="8874125" algn="l"/>
                  <a:tab pos="9323388" algn="l"/>
                </a:tabLst>
              </a:pPr>
              <a:r>
                <a:rPr lang="pt-BR" sz="3200" dirty="0"/>
                <a:t>Um vetor bidimensional é aquele em que o acesso a um de seus componentes é feito por meio de </a:t>
              </a:r>
              <a:r>
                <a:rPr lang="pt-BR" sz="3200" i="1" u="sng" dirty="0">
                  <a:solidFill>
                    <a:srgbClr val="0000FF"/>
                  </a:solidFill>
                </a:rPr>
                <a:t>dois índices </a:t>
              </a:r>
              <a:r>
                <a:rPr lang="pt-BR" sz="3200" dirty="0"/>
                <a:t>(comumente chamados de linha e coluna).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1"/>
          <p:cNvSpPr>
            <a:spLocks noGrp="1" noChangeArrowheads="1"/>
          </p:cNvSpPr>
          <p:nvPr>
            <p:ph type="title"/>
          </p:nvPr>
        </p:nvSpPr>
        <p:spPr>
          <a:xfrm>
            <a:off x="2584938" y="385396"/>
            <a:ext cx="7772400" cy="1143000"/>
          </a:xfrm>
        </p:spPr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dirty="0"/>
              <a:t>Declarando uma Matriz</a:t>
            </a:r>
          </a:p>
        </p:txBody>
      </p:sp>
      <p:sp>
        <p:nvSpPr>
          <p:cNvPr id="2140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93888" y="1795754"/>
            <a:ext cx="7772400" cy="685800"/>
          </a:xfrm>
        </p:spPr>
        <p:txBody>
          <a:bodyPr/>
          <a:lstStyle/>
          <a:p>
            <a:pPr>
              <a:lnSpc>
                <a:spcPct val="95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dirty="0"/>
              <a:t>Sintaxe: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93888" y="2286000"/>
            <a:ext cx="8199680" cy="1143000"/>
            <a:chOff x="528" y="1248"/>
            <a:chExt cx="4601" cy="288"/>
          </a:xfrm>
        </p:grpSpPr>
        <p:sp>
          <p:nvSpPr>
            <p:cNvPr id="214024" name="AutoShape 4"/>
            <p:cNvSpPr>
              <a:spLocks noChangeArrowheads="1"/>
            </p:cNvSpPr>
            <p:nvPr/>
          </p:nvSpPr>
          <p:spPr bwMode="auto">
            <a:xfrm>
              <a:off x="528" y="1248"/>
              <a:ext cx="4601" cy="288"/>
            </a:xfrm>
            <a:prstGeom prst="roundRect">
              <a:avLst>
                <a:gd name="adj" fmla="val 34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 dirty="0"/>
            </a:p>
          </p:txBody>
        </p:sp>
        <p:sp>
          <p:nvSpPr>
            <p:cNvPr id="214025" name="AutoShape 5"/>
            <p:cNvSpPr>
              <a:spLocks noChangeArrowheads="1"/>
            </p:cNvSpPr>
            <p:nvPr/>
          </p:nvSpPr>
          <p:spPr bwMode="auto">
            <a:xfrm>
              <a:off x="528" y="1248"/>
              <a:ext cx="3675" cy="220"/>
            </a:xfrm>
            <a:prstGeom prst="roundRect">
              <a:avLst>
                <a:gd name="adj" fmla="val 34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89000"/>
                </a:lnSpc>
                <a:buClr>
                  <a:srgbClr val="000000"/>
                </a:buClr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b="1" dirty="0" err="1">
                  <a:latin typeface="Courier New" pitchFamily="49" charset="0"/>
                </a:rPr>
                <a:t>Tipo</a:t>
              </a:r>
              <a:r>
                <a:rPr lang="en-GB" b="1" dirty="0">
                  <a:latin typeface="Courier New" pitchFamily="49" charset="0"/>
                </a:rPr>
                <a:t> </a:t>
              </a:r>
              <a:r>
                <a:rPr lang="en-GB" b="1" dirty="0" err="1">
                  <a:latin typeface="Courier New" pitchFamily="49" charset="0"/>
                </a:rPr>
                <a:t>NomeMatriz</a:t>
              </a:r>
              <a:r>
                <a:rPr lang="en-GB" b="1" dirty="0">
                  <a:latin typeface="Courier New" pitchFamily="49" charset="0"/>
                </a:rPr>
                <a:t>[</a:t>
              </a:r>
              <a:r>
                <a:rPr lang="en-GB" b="1" dirty="0" err="1">
                  <a:latin typeface="Courier New" pitchFamily="49" charset="0"/>
                </a:rPr>
                <a:t>nro_linhas</a:t>
              </a:r>
              <a:r>
                <a:rPr lang="en-GB" b="1" dirty="0">
                  <a:latin typeface="Courier New" pitchFamily="49" charset="0"/>
                </a:rPr>
                <a:t>][</a:t>
              </a:r>
              <a:r>
                <a:rPr lang="en-GB" b="1" dirty="0" err="1">
                  <a:latin typeface="Courier New" pitchFamily="49" charset="0"/>
                </a:rPr>
                <a:t>nro_colunas</a:t>
              </a:r>
              <a:r>
                <a:rPr lang="en-GB" b="1" dirty="0">
                  <a:latin typeface="Courier New" pitchFamily="49" charset="0"/>
                </a:rPr>
                <a:t>];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855419" y="3373437"/>
            <a:ext cx="10258426" cy="3332163"/>
            <a:chOff x="-399" y="1680"/>
            <a:chExt cx="6462" cy="2099"/>
          </a:xfrm>
        </p:grpSpPr>
        <p:sp>
          <p:nvSpPr>
            <p:cNvPr id="214022" name="AutoShape 7"/>
            <p:cNvSpPr>
              <a:spLocks noChangeArrowheads="1"/>
            </p:cNvSpPr>
            <p:nvPr/>
          </p:nvSpPr>
          <p:spPr bwMode="auto">
            <a:xfrm>
              <a:off x="384" y="1680"/>
              <a:ext cx="5087" cy="1967"/>
            </a:xfrm>
            <a:prstGeom prst="roundRect">
              <a:avLst>
                <a:gd name="adj" fmla="val 4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4023" name="Text Box 8"/>
            <p:cNvSpPr txBox="1">
              <a:spLocks noChangeArrowheads="1"/>
            </p:cNvSpPr>
            <p:nvPr/>
          </p:nvSpPr>
          <p:spPr bwMode="auto">
            <a:xfrm>
              <a:off x="-399" y="1680"/>
              <a:ext cx="6462" cy="20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000" tIns="46800" rIns="90000" bIns="46800">
              <a:spAutoFit/>
            </a:bodyPr>
            <a:lstStyle/>
            <a:p>
              <a:pPr marL="339725" indent="-339725">
                <a:lnSpc>
                  <a:spcPct val="95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itchFamily="18" charset="0"/>
                <a:buChar char="•"/>
                <a:tabLst>
                  <a:tab pos="339725" algn="l"/>
                  <a:tab pos="787400" algn="l"/>
                  <a:tab pos="1236663" algn="l"/>
                  <a:tab pos="1685925" algn="l"/>
                  <a:tab pos="2135188" algn="l"/>
                  <a:tab pos="2584450" algn="l"/>
                  <a:tab pos="3033713" algn="l"/>
                  <a:tab pos="3482975" algn="l"/>
                  <a:tab pos="3932238" algn="l"/>
                  <a:tab pos="4381500" algn="l"/>
                  <a:tab pos="4830763" algn="l"/>
                  <a:tab pos="5280025" algn="l"/>
                  <a:tab pos="5729288" algn="l"/>
                  <a:tab pos="6178550" algn="l"/>
                  <a:tab pos="6627813" algn="l"/>
                  <a:tab pos="7077075" algn="l"/>
                  <a:tab pos="7526338" algn="l"/>
                  <a:tab pos="7975600" algn="l"/>
                  <a:tab pos="8424863" algn="l"/>
                  <a:tab pos="8874125" algn="l"/>
                  <a:tab pos="9323388" algn="l"/>
                </a:tabLst>
              </a:pPr>
              <a:r>
                <a:rPr lang="pt-BR" sz="3200" dirty="0"/>
                <a:t>Onde:</a:t>
              </a:r>
            </a:p>
            <a:p>
              <a:pPr marL="739775" lvl="1" indent="-282575"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itchFamily="18" charset="0"/>
                <a:buChar char="•"/>
                <a:tabLst>
                  <a:tab pos="339725" algn="l"/>
                  <a:tab pos="787400" algn="l"/>
                  <a:tab pos="1236663" algn="l"/>
                  <a:tab pos="1685925" algn="l"/>
                  <a:tab pos="2135188" algn="l"/>
                  <a:tab pos="2584450" algn="l"/>
                  <a:tab pos="3033713" algn="l"/>
                  <a:tab pos="3482975" algn="l"/>
                  <a:tab pos="3932238" algn="l"/>
                  <a:tab pos="4381500" algn="l"/>
                  <a:tab pos="4830763" algn="l"/>
                  <a:tab pos="5280025" algn="l"/>
                  <a:tab pos="5729288" algn="l"/>
                  <a:tab pos="6178550" algn="l"/>
                  <a:tab pos="6627813" algn="l"/>
                  <a:tab pos="7077075" algn="l"/>
                  <a:tab pos="7526338" algn="l"/>
                  <a:tab pos="7975600" algn="l"/>
                  <a:tab pos="8424863" algn="l"/>
                  <a:tab pos="8874125" algn="l"/>
                  <a:tab pos="9323388" algn="l"/>
                </a:tabLst>
              </a:pPr>
              <a:r>
                <a:rPr lang="pt-BR" sz="3200" b="1" dirty="0">
                  <a:solidFill>
                    <a:srgbClr val="CC0000"/>
                  </a:solidFill>
                </a:rPr>
                <a:t>Tipo: </a:t>
              </a:r>
              <a:r>
                <a:rPr lang="pt-BR" sz="3200" dirty="0">
                  <a:solidFill>
                    <a:srgbClr val="000000"/>
                  </a:solidFill>
                </a:rPr>
                <a:t>Declara o tipo de dado que cada elemento irá conter</a:t>
              </a:r>
            </a:p>
            <a:p>
              <a:pPr marL="739775" lvl="1" indent="-282575"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itchFamily="18" charset="0"/>
                <a:buChar char="•"/>
                <a:tabLst>
                  <a:tab pos="339725" algn="l"/>
                  <a:tab pos="787400" algn="l"/>
                  <a:tab pos="1236663" algn="l"/>
                  <a:tab pos="1685925" algn="l"/>
                  <a:tab pos="2135188" algn="l"/>
                  <a:tab pos="2584450" algn="l"/>
                  <a:tab pos="3033713" algn="l"/>
                  <a:tab pos="3482975" algn="l"/>
                  <a:tab pos="3932238" algn="l"/>
                  <a:tab pos="4381500" algn="l"/>
                  <a:tab pos="4830763" algn="l"/>
                  <a:tab pos="5280025" algn="l"/>
                  <a:tab pos="5729288" algn="l"/>
                  <a:tab pos="6178550" algn="l"/>
                  <a:tab pos="6627813" algn="l"/>
                  <a:tab pos="7077075" algn="l"/>
                  <a:tab pos="7526338" algn="l"/>
                  <a:tab pos="7975600" algn="l"/>
                  <a:tab pos="8424863" algn="l"/>
                  <a:tab pos="8874125" algn="l"/>
                  <a:tab pos="9323388" algn="l"/>
                </a:tabLst>
              </a:pPr>
              <a:r>
                <a:rPr lang="pt-BR" sz="3200" b="1" dirty="0" err="1">
                  <a:solidFill>
                    <a:srgbClr val="CC0000"/>
                  </a:solidFill>
                </a:rPr>
                <a:t>NomeMatriz</a:t>
              </a:r>
              <a:r>
                <a:rPr lang="pt-BR" sz="3200" b="1" dirty="0">
                  <a:solidFill>
                    <a:srgbClr val="CC0000"/>
                  </a:solidFill>
                </a:rPr>
                <a:t>: </a:t>
              </a:r>
              <a:r>
                <a:rPr lang="pt-BR" sz="3200" dirty="0">
                  <a:solidFill>
                    <a:srgbClr val="000000"/>
                  </a:solidFill>
                </a:rPr>
                <a:t>Identificador da Matriz</a:t>
              </a:r>
            </a:p>
            <a:p>
              <a:pPr marL="739775" lvl="1" indent="-282575"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itchFamily="18" charset="0"/>
                <a:buChar char="•"/>
                <a:tabLst>
                  <a:tab pos="339725" algn="l"/>
                  <a:tab pos="787400" algn="l"/>
                  <a:tab pos="1236663" algn="l"/>
                  <a:tab pos="1685925" algn="l"/>
                  <a:tab pos="2135188" algn="l"/>
                  <a:tab pos="2584450" algn="l"/>
                  <a:tab pos="3033713" algn="l"/>
                  <a:tab pos="3482975" algn="l"/>
                  <a:tab pos="3932238" algn="l"/>
                  <a:tab pos="4381500" algn="l"/>
                  <a:tab pos="4830763" algn="l"/>
                  <a:tab pos="5280025" algn="l"/>
                  <a:tab pos="5729288" algn="l"/>
                  <a:tab pos="6178550" algn="l"/>
                  <a:tab pos="6627813" algn="l"/>
                  <a:tab pos="7077075" algn="l"/>
                  <a:tab pos="7526338" algn="l"/>
                  <a:tab pos="7975600" algn="l"/>
                  <a:tab pos="8424863" algn="l"/>
                  <a:tab pos="8874125" algn="l"/>
                  <a:tab pos="9323388" algn="l"/>
                </a:tabLst>
              </a:pPr>
              <a:r>
                <a:rPr lang="pt-BR" sz="3200" b="1" dirty="0" err="1">
                  <a:solidFill>
                    <a:srgbClr val="CC0000"/>
                  </a:solidFill>
                </a:rPr>
                <a:t>nro_linhas</a:t>
              </a:r>
              <a:r>
                <a:rPr lang="pt-BR" sz="3200" dirty="0">
                  <a:solidFill>
                    <a:srgbClr val="000000"/>
                  </a:solidFill>
                </a:rPr>
                <a:t> e </a:t>
              </a:r>
              <a:r>
                <a:rPr lang="pt-BR" sz="3200" b="1" dirty="0" err="1">
                  <a:solidFill>
                    <a:srgbClr val="CC0000"/>
                  </a:solidFill>
                </a:rPr>
                <a:t>nro_colunas</a:t>
              </a:r>
              <a:r>
                <a:rPr lang="pt-BR" sz="3200" b="1" dirty="0">
                  <a:solidFill>
                    <a:srgbClr val="CC0000"/>
                  </a:solidFill>
                </a:rPr>
                <a:t>: </a:t>
              </a:r>
              <a:r>
                <a:rPr lang="pt-BR" sz="3200" dirty="0">
                  <a:solidFill>
                    <a:srgbClr val="000000"/>
                  </a:solidFill>
                </a:rPr>
                <a:t>Define quantos elementos conterá a matriz (linha x coluna)</a:t>
              </a:r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998664" y="439515"/>
            <a:ext cx="7981951" cy="1597657"/>
            <a:chOff x="299" y="384"/>
            <a:chExt cx="5028" cy="1226"/>
          </a:xfrm>
        </p:grpSpPr>
        <p:sp>
          <p:nvSpPr>
            <p:cNvPr id="215049" name="AutoShape 2"/>
            <p:cNvSpPr>
              <a:spLocks noChangeArrowheads="1"/>
            </p:cNvSpPr>
            <p:nvPr/>
          </p:nvSpPr>
          <p:spPr bwMode="auto">
            <a:xfrm>
              <a:off x="432" y="384"/>
              <a:ext cx="4895" cy="719"/>
            </a:xfrm>
            <a:prstGeom prst="roundRect">
              <a:avLst>
                <a:gd name="adj" fmla="val 139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050" name="Text Box 3"/>
            <p:cNvSpPr txBox="1">
              <a:spLocks noChangeArrowheads="1"/>
            </p:cNvSpPr>
            <p:nvPr/>
          </p:nvSpPr>
          <p:spPr bwMode="auto">
            <a:xfrm>
              <a:off x="299" y="550"/>
              <a:ext cx="4895" cy="10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lnSpc>
                  <a:spcPct val="95000"/>
                </a:lnSpc>
                <a:buClr>
                  <a:srgbClr val="000000"/>
                </a:buClr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pt-BR" sz="4400" dirty="0">
                  <a:solidFill>
                    <a:srgbClr val="000000"/>
                  </a:solidFill>
                </a:rPr>
                <a:t>Referenciando Elementos da Matriz</a:t>
              </a:r>
            </a:p>
          </p:txBody>
        </p:sp>
      </p:grp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720726" y="2055815"/>
            <a:ext cx="11471274" cy="4495803"/>
            <a:chOff x="-506" y="1007"/>
            <a:chExt cx="5833" cy="2832"/>
          </a:xfrm>
        </p:grpSpPr>
        <p:sp>
          <p:nvSpPr>
            <p:cNvPr id="215047" name="AutoShape 5"/>
            <p:cNvSpPr>
              <a:spLocks noChangeArrowheads="1"/>
            </p:cNvSpPr>
            <p:nvPr/>
          </p:nvSpPr>
          <p:spPr bwMode="auto">
            <a:xfrm>
              <a:off x="432" y="1248"/>
              <a:ext cx="4895" cy="2591"/>
            </a:xfrm>
            <a:prstGeom prst="roundRect">
              <a:avLst>
                <a:gd name="adj" fmla="val 3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048" name="Text Box 6"/>
            <p:cNvSpPr txBox="1">
              <a:spLocks noChangeArrowheads="1"/>
            </p:cNvSpPr>
            <p:nvPr/>
          </p:nvSpPr>
          <p:spPr bwMode="auto">
            <a:xfrm>
              <a:off x="-506" y="1007"/>
              <a:ext cx="4895" cy="16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339725" indent="-339725" algn="just">
                <a:lnSpc>
                  <a:spcPct val="95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itchFamily="18" charset="0"/>
                <a:buChar char="•"/>
                <a:tabLst>
                  <a:tab pos="339725" algn="l"/>
                  <a:tab pos="787400" algn="l"/>
                  <a:tab pos="1236663" algn="l"/>
                  <a:tab pos="1685925" algn="l"/>
                  <a:tab pos="2135188" algn="l"/>
                  <a:tab pos="2584450" algn="l"/>
                  <a:tab pos="3033713" algn="l"/>
                  <a:tab pos="3482975" algn="l"/>
                  <a:tab pos="3932238" algn="l"/>
                  <a:tab pos="4381500" algn="l"/>
                  <a:tab pos="4830763" algn="l"/>
                  <a:tab pos="5280025" algn="l"/>
                  <a:tab pos="5729288" algn="l"/>
                  <a:tab pos="6178550" algn="l"/>
                  <a:tab pos="6627813" algn="l"/>
                  <a:tab pos="7077075" algn="l"/>
                  <a:tab pos="7526338" algn="l"/>
                  <a:tab pos="7975600" algn="l"/>
                  <a:tab pos="8424863" algn="l"/>
                  <a:tab pos="8874125" algn="l"/>
                  <a:tab pos="9323388" algn="l"/>
                </a:tabLst>
              </a:pPr>
              <a:r>
                <a:rPr lang="pt-BR" sz="3200" dirty="0"/>
                <a:t>Uma vez declarada a matriz, precisamos de um modo de referenciar seus elementos individualmente.</a:t>
              </a:r>
            </a:p>
            <a:p>
              <a:pPr marL="339725" indent="-339725" algn="just"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itchFamily="18" charset="0"/>
                <a:buChar char="•"/>
                <a:tabLst>
                  <a:tab pos="339725" algn="l"/>
                  <a:tab pos="787400" algn="l"/>
                  <a:tab pos="1236663" algn="l"/>
                  <a:tab pos="1685925" algn="l"/>
                  <a:tab pos="2135188" algn="l"/>
                  <a:tab pos="2584450" algn="l"/>
                  <a:tab pos="3033713" algn="l"/>
                  <a:tab pos="3482975" algn="l"/>
                  <a:tab pos="3932238" algn="l"/>
                  <a:tab pos="4381500" algn="l"/>
                  <a:tab pos="4830763" algn="l"/>
                  <a:tab pos="5280025" algn="l"/>
                  <a:tab pos="5729288" algn="l"/>
                  <a:tab pos="6178550" algn="l"/>
                  <a:tab pos="6627813" algn="l"/>
                  <a:tab pos="7077075" algn="l"/>
                  <a:tab pos="7526338" algn="l"/>
                  <a:tab pos="7975600" algn="l"/>
                  <a:tab pos="8424863" algn="l"/>
                  <a:tab pos="8874125" algn="l"/>
                  <a:tab pos="9323388" algn="l"/>
                </a:tabLst>
              </a:pPr>
              <a:r>
                <a:rPr lang="pt-BR" sz="3200" dirty="0"/>
                <a:t>Isto é feito através de dois índices entre colchetes seguindo o nome do vetor.</a:t>
              </a:r>
            </a:p>
          </p:txBody>
        </p:sp>
      </p:grp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1629510" y="5098354"/>
            <a:ext cx="4017963" cy="981079"/>
            <a:chOff x="1728" y="2886"/>
            <a:chExt cx="2531" cy="618"/>
          </a:xfrm>
        </p:grpSpPr>
        <p:sp>
          <p:nvSpPr>
            <p:cNvPr id="215045" name="AutoShape 8"/>
            <p:cNvSpPr>
              <a:spLocks noChangeArrowheads="1"/>
            </p:cNvSpPr>
            <p:nvPr/>
          </p:nvSpPr>
          <p:spPr bwMode="auto">
            <a:xfrm>
              <a:off x="1728" y="3216"/>
              <a:ext cx="2531" cy="288"/>
            </a:xfrm>
            <a:prstGeom prst="roundRect">
              <a:avLst>
                <a:gd name="adj" fmla="val 34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046" name="AutoShape 9"/>
            <p:cNvSpPr>
              <a:spLocks noChangeArrowheads="1"/>
            </p:cNvSpPr>
            <p:nvPr/>
          </p:nvSpPr>
          <p:spPr bwMode="auto">
            <a:xfrm>
              <a:off x="1728" y="2886"/>
              <a:ext cx="1938" cy="220"/>
            </a:xfrm>
            <a:prstGeom prst="roundRect">
              <a:avLst>
                <a:gd name="adj" fmla="val 34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89000"/>
                </a:lnSpc>
                <a:buClr>
                  <a:srgbClr val="000000"/>
                </a:buClr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pt-BR" dirty="0">
                  <a:latin typeface="Courier New" pitchFamily="49" charset="0"/>
                </a:rPr>
                <a:t>Matriz[linha][coluna]</a:t>
              </a:r>
            </a:p>
          </p:txBody>
        </p: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670" y="670054"/>
            <a:ext cx="8229600" cy="706090"/>
          </a:xfrm>
        </p:spPr>
        <p:txBody>
          <a:bodyPr>
            <a:normAutofit/>
          </a:bodyPr>
          <a:lstStyle/>
          <a:p>
            <a:r>
              <a:rPr lang="pt-BR" dirty="0"/>
              <a:t>Array - Vetores</a:t>
            </a:r>
          </a:p>
        </p:txBody>
      </p:sp>
      <p:sp>
        <p:nvSpPr>
          <p:cNvPr id="6" name="Retângulo 5"/>
          <p:cNvSpPr/>
          <p:nvPr/>
        </p:nvSpPr>
        <p:spPr>
          <a:xfrm>
            <a:off x="953198" y="1779687"/>
            <a:ext cx="912864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#include &lt;</a:t>
            </a:r>
            <a:r>
              <a:rPr lang="pt-BR" dirty="0" err="1"/>
              <a:t>stdio</a:t>
            </a:r>
            <a:r>
              <a:rPr lang="pt-BR" dirty="0"/>
              <a:t>.h&gt;</a:t>
            </a:r>
          </a:p>
          <a:p>
            <a:r>
              <a:rPr lang="pt-BR" dirty="0"/>
              <a:t>#include &lt;</a:t>
            </a:r>
            <a:r>
              <a:rPr lang="pt-BR" dirty="0" err="1"/>
              <a:t>conio</a:t>
            </a:r>
            <a:r>
              <a:rPr lang="pt-BR" dirty="0"/>
              <a:t>.h&gt;</a:t>
            </a:r>
          </a:p>
          <a:p>
            <a:r>
              <a:rPr lang="pt-BR" dirty="0"/>
              <a:t>#include &lt;</a:t>
            </a:r>
            <a:r>
              <a:rPr lang="pt-BR" dirty="0" err="1"/>
              <a:t>stdlib</a:t>
            </a:r>
            <a:r>
              <a:rPr lang="pt-BR" dirty="0"/>
              <a:t>.h&gt;</a:t>
            </a:r>
          </a:p>
          <a:p>
            <a:endParaRPr lang="pt-BR" dirty="0"/>
          </a:p>
          <a:p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 ()</a:t>
            </a:r>
          </a:p>
          <a:p>
            <a:r>
              <a:rPr lang="pt-BR" dirty="0"/>
              <a:t>{</a:t>
            </a:r>
          </a:p>
          <a:p>
            <a:r>
              <a:rPr lang="pt-B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/*</a:t>
            </a:r>
            <a:r>
              <a:rPr lang="pt-BR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Array</a:t>
            </a:r>
            <a:r>
              <a:rPr lang="pt-B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de duas dimensões: Matriz*/</a:t>
            </a:r>
          </a:p>
          <a:p>
            <a:endParaRPr lang="pt-BR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pt-B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//Forma Geral</a:t>
            </a:r>
          </a:p>
          <a:p>
            <a:endParaRPr lang="pt-BR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pt-BR" dirty="0"/>
              <a:t>tipo </a:t>
            </a:r>
            <a:r>
              <a:rPr lang="pt-BR" dirty="0" err="1"/>
              <a:t>nome_array</a:t>
            </a:r>
            <a:r>
              <a:rPr lang="pt-BR" dirty="0"/>
              <a:t>[</a:t>
            </a:r>
            <a:r>
              <a:rPr lang="pt-BR" dirty="0" err="1"/>
              <a:t>nro_linhas</a:t>
            </a:r>
            <a:r>
              <a:rPr lang="pt-BR" dirty="0"/>
              <a:t>] [</a:t>
            </a:r>
            <a:r>
              <a:rPr lang="pt-BR" dirty="0" err="1"/>
              <a:t>nro_colunas</a:t>
            </a:r>
            <a:r>
              <a:rPr lang="pt-BR" dirty="0"/>
              <a:t>];</a:t>
            </a:r>
          </a:p>
          <a:p>
            <a:endParaRPr lang="pt-BR" dirty="0"/>
          </a:p>
          <a:p>
            <a:r>
              <a:rPr lang="pt-B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//exemplo</a:t>
            </a:r>
          </a:p>
          <a:p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mat</a:t>
            </a:r>
            <a:r>
              <a:rPr lang="pt-BR" dirty="0"/>
              <a:t>[3] [3];</a:t>
            </a:r>
          </a:p>
          <a:p>
            <a:endParaRPr lang="pt-BR" dirty="0"/>
          </a:p>
          <a:p>
            <a:r>
              <a:rPr lang="pt-BR" dirty="0"/>
              <a:t>    system("pause");</a:t>
            </a:r>
          </a:p>
          <a:p>
            <a:r>
              <a:rPr lang="pt-BR" dirty="0"/>
              <a:t>    </a:t>
            </a:r>
            <a:r>
              <a:rPr lang="pt-BR" dirty="0" err="1"/>
              <a:t>return</a:t>
            </a:r>
            <a:r>
              <a:rPr lang="pt-BR" dirty="0"/>
              <a:t> 0;</a:t>
            </a:r>
          </a:p>
          <a:p>
            <a:r>
              <a:rPr lang="pt-BR" dirty="0"/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pPr eaLnBrk="1" hangingPunct="1"/>
            <a:r>
              <a:rPr lang="pt-BR" dirty="0"/>
              <a:t>Matriz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7772400" cy="1600200"/>
          </a:xfrm>
        </p:spPr>
        <p:txBody>
          <a:bodyPr/>
          <a:lstStyle/>
          <a:p>
            <a:pPr eaLnBrk="1" hangingPunct="1"/>
            <a:r>
              <a:rPr lang="pt-BR" dirty="0"/>
              <a:t>Graficamente</a:t>
            </a:r>
          </a:p>
        </p:txBody>
      </p:sp>
      <p:pic>
        <p:nvPicPr>
          <p:cNvPr id="1843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04375" y="2416687"/>
            <a:ext cx="6823830" cy="354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18492" y="813899"/>
            <a:ext cx="8229600" cy="706090"/>
          </a:xfrm>
        </p:spPr>
        <p:txBody>
          <a:bodyPr>
            <a:normAutofit/>
          </a:bodyPr>
          <a:lstStyle/>
          <a:p>
            <a:r>
              <a:rPr lang="pt-BR" dirty="0"/>
              <a:t>Array - Matrizes</a:t>
            </a:r>
          </a:p>
        </p:txBody>
      </p:sp>
      <p:sp>
        <p:nvSpPr>
          <p:cNvPr id="6" name="Retângulo 5"/>
          <p:cNvSpPr/>
          <p:nvPr/>
        </p:nvSpPr>
        <p:spPr>
          <a:xfrm>
            <a:off x="728790" y="1813789"/>
            <a:ext cx="81724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#include &lt;</a:t>
            </a:r>
            <a:r>
              <a:rPr lang="pt-BR" dirty="0" err="1"/>
              <a:t>stdio</a:t>
            </a:r>
            <a:r>
              <a:rPr lang="pt-BR" dirty="0"/>
              <a:t>.h&gt;</a:t>
            </a:r>
          </a:p>
          <a:p>
            <a:r>
              <a:rPr lang="pt-BR" dirty="0"/>
              <a:t>#include &lt;</a:t>
            </a:r>
            <a:r>
              <a:rPr lang="pt-BR" dirty="0" err="1"/>
              <a:t>conio</a:t>
            </a:r>
            <a:r>
              <a:rPr lang="pt-BR" dirty="0"/>
              <a:t>.h&gt;</a:t>
            </a:r>
          </a:p>
          <a:p>
            <a:r>
              <a:rPr lang="pt-BR" dirty="0"/>
              <a:t>#include &lt;</a:t>
            </a:r>
            <a:r>
              <a:rPr lang="pt-BR" dirty="0" err="1"/>
              <a:t>stdlib</a:t>
            </a:r>
            <a:r>
              <a:rPr lang="pt-BR" dirty="0"/>
              <a:t>.h&gt;</a:t>
            </a:r>
          </a:p>
          <a:p>
            <a:r>
              <a:rPr lang="pt-BR" b="1" dirty="0">
                <a:solidFill>
                  <a:srgbClr val="C00000"/>
                </a:solidFill>
              </a:rPr>
              <a:t>#define M 10  </a:t>
            </a:r>
            <a:r>
              <a:rPr lang="pt-BR" b="1" dirty="0">
                <a:solidFill>
                  <a:srgbClr val="0070C0"/>
                </a:solidFill>
              </a:rPr>
              <a:t>// Definindo um valor constante</a:t>
            </a:r>
          </a:p>
          <a:p>
            <a:endParaRPr lang="pt-BR" dirty="0"/>
          </a:p>
          <a:p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 ()</a:t>
            </a:r>
          </a:p>
          <a:p>
            <a:r>
              <a:rPr lang="pt-BR" dirty="0"/>
              <a:t>{</a:t>
            </a:r>
          </a:p>
          <a:p>
            <a:r>
              <a:rPr lang="pt-BR" b="1" dirty="0">
                <a:solidFill>
                  <a:srgbClr val="0070C0"/>
                </a:solidFill>
              </a:rPr>
              <a:t>//Acessando índices da matriz</a:t>
            </a:r>
          </a:p>
          <a:p>
            <a:endParaRPr lang="pt-BR" dirty="0"/>
          </a:p>
          <a:p>
            <a:r>
              <a:rPr lang="pt-BR" dirty="0" err="1"/>
              <a:t>float</a:t>
            </a:r>
            <a:r>
              <a:rPr lang="pt-BR" dirty="0"/>
              <a:t> notas[100] [100];</a:t>
            </a:r>
          </a:p>
          <a:p>
            <a:r>
              <a:rPr lang="pt-BR" dirty="0"/>
              <a:t>notas[0][0]= 18; </a:t>
            </a:r>
            <a:r>
              <a:rPr lang="pt-BR" b="1" dirty="0">
                <a:solidFill>
                  <a:srgbClr val="0070C0"/>
                </a:solidFill>
              </a:rPr>
              <a:t>// primeiro índice recebe o valor 81</a:t>
            </a:r>
          </a:p>
          <a:p>
            <a:r>
              <a:rPr lang="pt-BR" dirty="0"/>
              <a:t>notas[1][2]= 23; </a:t>
            </a:r>
            <a:r>
              <a:rPr lang="pt-BR" b="1" dirty="0">
                <a:solidFill>
                  <a:srgbClr val="0070C0"/>
                </a:solidFill>
              </a:rPr>
              <a:t>//segundo índice</a:t>
            </a:r>
          </a:p>
          <a:p>
            <a:r>
              <a:rPr lang="pt-BR" dirty="0"/>
              <a:t>notas[99][99]= -2; </a:t>
            </a:r>
            <a:r>
              <a:rPr lang="pt-BR" b="1" dirty="0">
                <a:solidFill>
                  <a:srgbClr val="0070C0"/>
                </a:solidFill>
              </a:rPr>
              <a:t>// último índice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    system("pause");</a:t>
            </a:r>
          </a:p>
          <a:p>
            <a:r>
              <a:rPr lang="pt-BR" dirty="0"/>
              <a:t>    </a:t>
            </a:r>
            <a:r>
              <a:rPr lang="pt-BR" dirty="0" err="1"/>
              <a:t>return</a:t>
            </a:r>
            <a:r>
              <a:rPr lang="pt-BR" dirty="0"/>
              <a:t> 0;</a:t>
            </a:r>
          </a:p>
          <a:p>
            <a:r>
              <a:rPr lang="pt-BR" dirty="0"/>
              <a:t>}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6431" y="907684"/>
            <a:ext cx="8229600" cy="706090"/>
          </a:xfrm>
        </p:spPr>
        <p:txBody>
          <a:bodyPr>
            <a:normAutofit/>
          </a:bodyPr>
          <a:lstStyle/>
          <a:p>
            <a:r>
              <a:rPr lang="pt-BR" dirty="0"/>
              <a:t>Array - Matrizes</a:t>
            </a:r>
          </a:p>
        </p:txBody>
      </p:sp>
      <p:sp>
        <p:nvSpPr>
          <p:cNvPr id="6" name="Retângulo 5"/>
          <p:cNvSpPr/>
          <p:nvPr/>
        </p:nvSpPr>
        <p:spPr>
          <a:xfrm>
            <a:off x="1068760" y="2056686"/>
            <a:ext cx="8172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#include &lt;</a:t>
            </a:r>
            <a:r>
              <a:rPr lang="pt-BR" dirty="0" err="1"/>
              <a:t>stdio</a:t>
            </a:r>
            <a:r>
              <a:rPr lang="pt-BR" dirty="0"/>
              <a:t>.h&gt;</a:t>
            </a:r>
          </a:p>
          <a:p>
            <a:r>
              <a:rPr lang="pt-BR" dirty="0"/>
              <a:t>#include &lt;</a:t>
            </a:r>
            <a:r>
              <a:rPr lang="pt-BR" dirty="0" err="1"/>
              <a:t>conio</a:t>
            </a:r>
            <a:r>
              <a:rPr lang="pt-BR" dirty="0"/>
              <a:t>.h&gt;</a:t>
            </a:r>
          </a:p>
          <a:p>
            <a:r>
              <a:rPr lang="pt-BR" dirty="0"/>
              <a:t>#include &lt;</a:t>
            </a:r>
            <a:r>
              <a:rPr lang="pt-BR" dirty="0" err="1"/>
              <a:t>stdlib</a:t>
            </a:r>
            <a:r>
              <a:rPr lang="pt-BR" dirty="0"/>
              <a:t>.h&gt;</a:t>
            </a:r>
          </a:p>
          <a:p>
            <a:r>
              <a:rPr lang="pt-BR" b="1" dirty="0">
                <a:solidFill>
                  <a:srgbClr val="C00000"/>
                </a:solidFill>
              </a:rPr>
              <a:t>#define M 100  </a:t>
            </a:r>
            <a:r>
              <a:rPr lang="pt-BR" b="1" dirty="0">
                <a:solidFill>
                  <a:srgbClr val="0070C0"/>
                </a:solidFill>
              </a:rPr>
              <a:t>// Definindo um valor constante</a:t>
            </a:r>
          </a:p>
          <a:p>
            <a:endParaRPr lang="pt-BR" dirty="0"/>
          </a:p>
          <a:p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 ()</a:t>
            </a:r>
          </a:p>
          <a:p>
            <a:r>
              <a:rPr lang="pt-BR" dirty="0"/>
              <a:t>{</a:t>
            </a:r>
          </a:p>
          <a:p>
            <a:r>
              <a:rPr lang="pt-BR" b="1" dirty="0">
                <a:solidFill>
                  <a:srgbClr val="0070C0"/>
                </a:solidFill>
              </a:rPr>
              <a:t>/*Cada posição do meu </a:t>
            </a:r>
            <a:r>
              <a:rPr lang="pt-BR" b="1" dirty="0" err="1">
                <a:solidFill>
                  <a:srgbClr val="0070C0"/>
                </a:solidFill>
              </a:rPr>
              <a:t>array</a:t>
            </a:r>
            <a:r>
              <a:rPr lang="pt-BR" b="1" dirty="0">
                <a:solidFill>
                  <a:srgbClr val="0070C0"/>
                </a:solidFill>
              </a:rPr>
              <a:t> é uma variável*/</a:t>
            </a:r>
          </a:p>
          <a:p>
            <a:endParaRPr lang="pt-BR" dirty="0"/>
          </a:p>
          <a:p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mat</a:t>
            </a:r>
            <a:r>
              <a:rPr lang="pt-BR" dirty="0"/>
              <a:t>[3][2], M[3] [2];</a:t>
            </a:r>
          </a:p>
          <a:p>
            <a:r>
              <a:rPr lang="pt-BR" dirty="0" err="1"/>
              <a:t>scanf</a:t>
            </a:r>
            <a:r>
              <a:rPr lang="pt-BR" dirty="0"/>
              <a:t>("%f", &amp;</a:t>
            </a:r>
            <a:r>
              <a:rPr lang="pt-BR" dirty="0" err="1"/>
              <a:t>mat</a:t>
            </a:r>
            <a:r>
              <a:rPr lang="pt-BR" dirty="0"/>
              <a:t>[2][0]; </a:t>
            </a:r>
            <a:r>
              <a:rPr lang="pt-BR" b="1" dirty="0">
                <a:solidFill>
                  <a:srgbClr val="0070C0"/>
                </a:solidFill>
              </a:rPr>
              <a:t>//comando de leitura</a:t>
            </a:r>
          </a:p>
          <a:p>
            <a:r>
              <a:rPr lang="pt-BR" dirty="0" err="1"/>
              <a:t>mat</a:t>
            </a:r>
            <a:r>
              <a:rPr lang="pt-BR" dirty="0"/>
              <a:t>[0] [0]= 10; </a:t>
            </a:r>
            <a:r>
              <a:rPr lang="pt-BR" b="1" dirty="0">
                <a:solidFill>
                  <a:srgbClr val="0070C0"/>
                </a:solidFill>
              </a:rPr>
              <a:t>// comando de atribuição</a:t>
            </a:r>
          </a:p>
          <a:p>
            <a:r>
              <a:rPr lang="pt-BR" dirty="0" err="1"/>
              <a:t>mat</a:t>
            </a:r>
            <a:r>
              <a:rPr lang="pt-BR" dirty="0"/>
              <a:t>[1][1]= </a:t>
            </a:r>
            <a:r>
              <a:rPr lang="pt-BR" dirty="0" err="1"/>
              <a:t>mat</a:t>
            </a:r>
            <a:r>
              <a:rPr lang="pt-BR" dirty="0"/>
              <a:t>[1][3] + </a:t>
            </a:r>
            <a:r>
              <a:rPr lang="pt-BR" dirty="0" err="1"/>
              <a:t>mat</a:t>
            </a:r>
            <a:r>
              <a:rPr lang="pt-BR" dirty="0"/>
              <a:t>[2][0]; </a:t>
            </a:r>
            <a:r>
              <a:rPr lang="pt-BR" b="1" dirty="0">
                <a:solidFill>
                  <a:srgbClr val="0070C0"/>
                </a:solidFill>
              </a:rPr>
              <a:t>//expressão de soma</a:t>
            </a:r>
          </a:p>
          <a:p>
            <a:endParaRPr lang="pt-BR" dirty="0"/>
          </a:p>
          <a:p>
            <a:r>
              <a:rPr lang="pt-BR" dirty="0"/>
              <a:t>    system("pause");</a:t>
            </a:r>
          </a:p>
          <a:p>
            <a:r>
              <a:rPr lang="pt-BR" dirty="0"/>
              <a:t>    </a:t>
            </a:r>
            <a:r>
              <a:rPr lang="pt-BR" dirty="0" err="1"/>
              <a:t>return</a:t>
            </a:r>
            <a:r>
              <a:rPr lang="pt-BR" dirty="0"/>
              <a:t> 0;</a:t>
            </a:r>
          </a:p>
          <a:p>
            <a:r>
              <a:rPr lang="pt-BR" dirty="0"/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24FB9-67A7-4281-B7E4-FACA93B0E01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14215"/>
            <a:ext cx="4138246" cy="6250110"/>
          </a:xfr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800" cap="none" dirty="0"/>
              <a:t>Elabore um programa que leia 3 notas de 2 alunos e apresente a média de cada aluno na tela. </a:t>
            </a:r>
            <a:br>
              <a:rPr lang="pt-BR" sz="1800" cap="none" dirty="0"/>
            </a:br>
            <a:br>
              <a:rPr lang="pt-BR" sz="1800" cap="none" dirty="0"/>
            </a:br>
            <a:r>
              <a:rPr lang="pt-BR" sz="1800" cap="none" dirty="0"/>
              <a:t>Após a leitura, apresente todas as notas da tela.</a:t>
            </a:r>
            <a:br>
              <a:rPr lang="pt-BR" sz="1800" cap="none" dirty="0"/>
            </a:br>
            <a:br>
              <a:rPr lang="pt-BR" sz="1800" cap="none" dirty="0"/>
            </a:br>
            <a:r>
              <a:rPr lang="pt-BR" sz="1800" cap="none" dirty="0"/>
              <a:t>Armazene as notas em uma matriz.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64B934-EE97-45D1-95A8-ABDE255C403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00563" y="614363"/>
            <a:ext cx="7691437" cy="604996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	float mat[2][3], soma, media;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	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	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2;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++){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("Informe as 3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aluno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%d\n", i+1);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	soma = 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	for(j = 0; j &lt; 3;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("Informe a nota %d: ", j+1);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("%f", &amp;mat[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][j]);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	  	soma = soma + mat[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][j];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	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	media = soma/3;	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Média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aluno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%d: %.2f\n\n", i+1, media);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("\n\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nNotas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armazenadas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:\n");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	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2;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++){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	for(j = 0; j &lt; 3;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	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("%.2f\t", mat[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][j]);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	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6" name="Balão de Fala: Oval 5">
            <a:extLst>
              <a:ext uri="{FF2B5EF4-FFF2-40B4-BE49-F238E27FC236}">
                <a16:creationId xmlns:a16="http://schemas.microsoft.com/office/drawing/2014/main" id="{ABCBA814-5038-49B3-AB96-7C59EA3CB24F}"/>
              </a:ext>
            </a:extLst>
          </p:cNvPr>
          <p:cNvSpPr/>
          <p:nvPr/>
        </p:nvSpPr>
        <p:spPr>
          <a:xfrm>
            <a:off x="8691025" y="702155"/>
            <a:ext cx="1858392" cy="1126645"/>
          </a:xfrm>
          <a:prstGeom prst="wedgeEllipseCallout">
            <a:avLst>
              <a:gd name="adj1" fmla="val -110874"/>
              <a:gd name="adj2" fmla="val 3441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 controla cada um dos alunos</a:t>
            </a:r>
          </a:p>
        </p:txBody>
      </p:sp>
      <p:sp>
        <p:nvSpPr>
          <p:cNvPr id="7" name="Balão de Fala: Oval 6">
            <a:extLst>
              <a:ext uri="{FF2B5EF4-FFF2-40B4-BE49-F238E27FC236}">
                <a16:creationId xmlns:a16="http://schemas.microsoft.com/office/drawing/2014/main" id="{70A81B0C-5676-4A3E-AB5A-B1AFF45A14EA}"/>
              </a:ext>
            </a:extLst>
          </p:cNvPr>
          <p:cNvSpPr/>
          <p:nvPr/>
        </p:nvSpPr>
        <p:spPr>
          <a:xfrm>
            <a:off x="10204775" y="2605737"/>
            <a:ext cx="1858392" cy="1033840"/>
          </a:xfrm>
          <a:prstGeom prst="wedgeEllipseCallout">
            <a:avLst>
              <a:gd name="adj1" fmla="val -63689"/>
              <a:gd name="adj2" fmla="val -35461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j controla cada uma das notas</a:t>
            </a:r>
          </a:p>
        </p:txBody>
      </p:sp>
    </p:spTree>
    <p:extLst>
      <p:ext uri="{BB962C8B-B14F-4D97-AF65-F5344CB8AC3E}">
        <p14:creationId xmlns:p14="http://schemas.microsoft.com/office/powerpoint/2010/main" val="103279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http://purl.org/dc/elements/1.1/"/>
    <ds:schemaRef ds:uri="http://www.w3.org/XML/1998/namespace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16c05727-aa75-4e4a-9b5f-8a80a1165891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1646</TotalTime>
  <Words>2089</Words>
  <Application>Microsoft Office PowerPoint</Application>
  <PresentationFormat>Widescreen</PresentationFormat>
  <Paragraphs>311</Paragraphs>
  <Slides>19</Slides>
  <Notes>16</Notes>
  <HiddenSlides>0</HiddenSlides>
  <MMClips>0</MMClips>
  <ScaleCrop>false</ScaleCrop>
  <HeadingPairs>
    <vt:vector size="8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0</vt:i4>
      </vt:variant>
      <vt:variant>
        <vt:lpstr>Títulos de slides</vt:lpstr>
      </vt:variant>
      <vt:variant>
        <vt:i4>19</vt:i4>
      </vt:variant>
    </vt:vector>
  </HeadingPairs>
  <TitlesOfParts>
    <vt:vector size="29" baseType="lpstr">
      <vt:lpstr>Arial</vt:lpstr>
      <vt:lpstr>Bahnschrift</vt:lpstr>
      <vt:lpstr>Calibri</vt:lpstr>
      <vt:lpstr>Courier New</vt:lpstr>
      <vt:lpstr>Gill Sans MT</vt:lpstr>
      <vt:lpstr>Söhne</vt:lpstr>
      <vt:lpstr>Times New Roman</vt:lpstr>
      <vt:lpstr>Wingdings</vt:lpstr>
      <vt:lpstr>Wingdings 2</vt:lpstr>
      <vt:lpstr>Dividendo</vt:lpstr>
      <vt:lpstr>Algoritmos de programação</vt:lpstr>
      <vt:lpstr>Apresentação do PowerPoint</vt:lpstr>
      <vt:lpstr>Declarando uma Matriz</vt:lpstr>
      <vt:lpstr>Apresentação do PowerPoint</vt:lpstr>
      <vt:lpstr>Array - Vetores</vt:lpstr>
      <vt:lpstr>Matriz</vt:lpstr>
      <vt:lpstr>Array - Matrizes</vt:lpstr>
      <vt:lpstr>Array - Matrizes</vt:lpstr>
      <vt:lpstr>Elabore um programa que leia 3 notas de 2 alunos e apresente a média de cada aluno na tela.   Após a leitura, apresente todas as notas da tela.  Armazene as notas em uma matriz.</vt:lpstr>
      <vt:lpstr>Apresentação do PowerPoint</vt:lpstr>
      <vt:lpstr>Array - Matrizes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de programação         #6</dc:title>
  <dc:creator>Fernanda Hembecker</dc:creator>
  <cp:lastModifiedBy>Malga Costa</cp:lastModifiedBy>
  <cp:revision>82</cp:revision>
  <dcterms:created xsi:type="dcterms:W3CDTF">2020-10-04T20:58:45Z</dcterms:created>
  <dcterms:modified xsi:type="dcterms:W3CDTF">2024-10-23T20:01:12Z</dcterms:modified>
</cp:coreProperties>
</file>