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409" r:id="rId6"/>
    <p:sldId id="518" r:id="rId7"/>
    <p:sldId id="425" r:id="rId8"/>
    <p:sldId id="391" r:id="rId9"/>
    <p:sldId id="392" r:id="rId10"/>
    <p:sldId id="436" r:id="rId11"/>
    <p:sldId id="410" r:id="rId12"/>
    <p:sldId id="393" r:id="rId13"/>
    <p:sldId id="395" r:id="rId14"/>
    <p:sldId id="519" r:id="rId15"/>
    <p:sldId id="394" r:id="rId16"/>
    <p:sldId id="411" r:id="rId17"/>
    <p:sldId id="521" r:id="rId18"/>
    <p:sldId id="432" r:id="rId19"/>
    <p:sldId id="437" r:id="rId20"/>
    <p:sldId id="438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78" d="100"/>
          <a:sy n="78" d="100"/>
        </p:scale>
        <p:origin x="77" y="1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>
            <a:extLst>
              <a:ext uri="{FF2B5EF4-FFF2-40B4-BE49-F238E27FC236}">
                <a16:creationId xmlns:a16="http://schemas.microsoft.com/office/drawing/2014/main" id="{0F9DF9BF-9906-440A-BCEE-B4061E529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A1762-B3ED-4F3D-9DCE-90704F84AA94}" type="slidenum">
              <a:rPr lang="en-GB" altLang="pt-BR"/>
              <a:pPr/>
              <a:t>11</a:t>
            </a:fld>
            <a:endParaRPr lang="en-GB" altLang="pt-BR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C8102F06-AD64-4DBE-B0AC-26768E227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463223CA-AE92-4B59-9E24-AE2E79EC13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7" tIns="45860" rIns="91387" bIns="4586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altLang="pt-BR" dirty="0" err="1">
                <a:ea typeface="MS Gothic" panose="020B0609070205080204" pitchFamily="49" charset="-128"/>
              </a:rPr>
              <a:t>Num</a:t>
            </a:r>
            <a:r>
              <a:rPr lang="en-GB" altLang="pt-BR" dirty="0">
                <a:ea typeface="MS Gothic" panose="020B0609070205080204" pitchFamily="49" charset="-128"/>
              </a:rPr>
              <a:t> =5;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en-GB" altLang="pt-BR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para(</a:t>
            </a:r>
            <a:r>
              <a:rPr lang="en-GB" altLang="pt-BR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GB" altLang="pt-BR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=0; </a:t>
            </a:r>
            <a:r>
              <a:rPr lang="en-GB" altLang="pt-BR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GB" altLang="pt-BR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</a:t>
            </a:r>
            <a:r>
              <a:rPr lang="en-GB" altLang="pt-BR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</a:t>
            </a:r>
            <a:r>
              <a:rPr lang="en-GB" altLang="pt-BR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; </a:t>
            </a:r>
            <a:r>
              <a:rPr lang="en-GB" altLang="pt-BR" sz="12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GB" altLang="pt-BR" sz="1200" b="1" dirty="0">
                <a:solidFill>
                  <a:srgbClr val="0000FF"/>
                </a:solidFill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altLang="pt-BR" dirty="0">
                <a:ea typeface="MS Gothic" panose="020B0609070205080204" pitchFamily="49" charset="-128"/>
              </a:rPr>
              <a:t>-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altLang="pt-BR" dirty="0">
                <a:ea typeface="MS Gothic" panose="020B0609070205080204" pitchFamily="49" charset="-128"/>
              </a:rPr>
              <a:t>-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altLang="pt-BR" dirty="0">
                <a:ea typeface="MS Gothic" panose="020B0609070205080204" pitchFamily="49" charset="-128"/>
              </a:rPr>
              <a:t>-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altLang="pt-BR" dirty="0" err="1">
                <a:ea typeface="MS Gothic" panose="020B0609070205080204" pitchFamily="49" charset="-128"/>
              </a:rPr>
              <a:t>fimpara</a:t>
            </a:r>
            <a:endParaRPr lang="en-GB" altLang="pt-BR" dirty="0"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5443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9">
            <a:extLst>
              <a:ext uri="{FF2B5EF4-FFF2-40B4-BE49-F238E27FC236}">
                <a16:creationId xmlns:a16="http://schemas.microsoft.com/office/drawing/2014/main" id="{BEB3B8C2-0B83-46CA-A013-541908C30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5A0361-C661-4827-9F0A-1D512EA1F4DB}" type="slidenum">
              <a:rPr lang="en-GB" altLang="pt-BR"/>
              <a:pPr/>
              <a:t>12</a:t>
            </a:fld>
            <a:endParaRPr lang="en-GB" altLang="pt-BR"/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64611A83-8392-4B87-B4B7-9E1D3B15E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B3FA6882-8014-4C19-87B7-24D12206A2C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">
            <a:extLst>
              <a:ext uri="{FF2B5EF4-FFF2-40B4-BE49-F238E27FC236}">
                <a16:creationId xmlns:a16="http://schemas.microsoft.com/office/drawing/2014/main" id="{9E3D887F-0C3D-477F-996C-0F414EBE1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2344A3-4209-44E3-8956-66F0C913FCED}" type="slidenum">
              <a:rPr lang="en-GB" altLang="pt-BR"/>
              <a:pPr/>
              <a:t>13</a:t>
            </a:fld>
            <a:endParaRPr lang="en-GB" altLang="pt-BR"/>
          </a:p>
        </p:txBody>
      </p:sp>
      <p:sp>
        <p:nvSpPr>
          <p:cNvPr id="34819" name="Text Box 1">
            <a:extLst>
              <a:ext uri="{FF2B5EF4-FFF2-40B4-BE49-F238E27FC236}">
                <a16:creationId xmlns:a16="http://schemas.microsoft.com/office/drawing/2014/main" id="{1D7617AD-CACD-47C5-82CC-AEA1FE2F2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076A43B-3DA6-41DC-8503-9D798C43DE5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9">
            <a:extLst>
              <a:ext uri="{FF2B5EF4-FFF2-40B4-BE49-F238E27FC236}">
                <a16:creationId xmlns:a16="http://schemas.microsoft.com/office/drawing/2014/main" id="{8AF63BA3-2938-4E42-AF33-1D48E7C0A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0220D0-1D7D-421B-8D00-AAB016EB1CDE}" type="slidenum">
              <a:rPr lang="en-GB" altLang="pt-BR"/>
              <a:pPr/>
              <a:t>14</a:t>
            </a:fld>
            <a:endParaRPr lang="en-GB" altLang="pt-BR"/>
          </a:p>
        </p:txBody>
      </p:sp>
      <p:sp>
        <p:nvSpPr>
          <p:cNvPr id="39939" name="Text Box 1">
            <a:extLst>
              <a:ext uri="{FF2B5EF4-FFF2-40B4-BE49-F238E27FC236}">
                <a16:creationId xmlns:a16="http://schemas.microsoft.com/office/drawing/2014/main" id="{A81C9B38-6BE9-41A4-8593-C1C6F55D6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9307D52E-279F-407C-B650-D4549F433DE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/>
        <p:txBody>
          <a:bodyPr wrap="square" lIns="91387" tIns="45860" rIns="91387" bIns="4586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Nome exercicio_4;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 err="1">
                <a:ea typeface="MS Gothic" panose="020B0609070205080204" pitchFamily="49" charset="-128"/>
              </a:rPr>
              <a:t>Variaveis</a:t>
            </a:r>
            <a:endParaRPr lang="pt-BR" dirty="0">
              <a:ea typeface="MS Gothic" panose="020B0609070205080204" pitchFamily="49" charset="-128"/>
            </a:endParaRP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nome : </a:t>
            </a:r>
            <a:r>
              <a:rPr lang="pt-BR" dirty="0" err="1">
                <a:ea typeface="MS Gothic" panose="020B0609070205080204" pitchFamily="49" charset="-128"/>
              </a:rPr>
              <a:t>caracter</a:t>
            </a:r>
            <a:r>
              <a:rPr lang="pt-BR" dirty="0">
                <a:ea typeface="MS Gothic" panose="020B0609070205080204" pitchFamily="49" charset="-128"/>
              </a:rPr>
              <a:t>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idade: inteiro;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sexo : caractere;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contador : inteiro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endParaRPr lang="pt-BR" dirty="0">
              <a:ea typeface="MS Gothic" panose="020B0609070205080204" pitchFamily="49" charset="-128"/>
            </a:endParaRP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Inicio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   escreva(“Favor informar o nome:”);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   escreva(“Favor informar a idade:”);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   escreva(Favor informar o sexo da pessoa:”);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para contador de 1 até 20 faça;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   leia(nome);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   leia(idade);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   leia(sexo);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   SE (sexo = ‘M’) E (idade &gt; 21) ENTAO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      escreva(nome);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   FIMSE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   </a:t>
            </a:r>
            <a:r>
              <a:rPr lang="pt-BR" dirty="0" err="1">
                <a:ea typeface="MS Gothic" panose="020B0609070205080204" pitchFamily="49" charset="-128"/>
              </a:rPr>
              <a:t>fimpara</a:t>
            </a:r>
            <a:endParaRPr lang="pt-BR" dirty="0">
              <a:ea typeface="MS Gothic" panose="020B0609070205080204" pitchFamily="49" charset="-128"/>
            </a:endParaRP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dirty="0">
                <a:ea typeface="MS Gothic" panose="020B0609070205080204" pitchFamily="49" charset="-128"/>
              </a:rPr>
              <a:t>Fim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endParaRPr lang="en-GB" dirty="0"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7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>
            <a:extLst>
              <a:ext uri="{FF2B5EF4-FFF2-40B4-BE49-F238E27FC236}">
                <a16:creationId xmlns:a16="http://schemas.microsoft.com/office/drawing/2014/main" id="{88492B84-2E0A-492A-B3BD-427B91213D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>
            <a:extLst>
              <a:ext uri="{FF2B5EF4-FFF2-40B4-BE49-F238E27FC236}">
                <a16:creationId xmlns:a16="http://schemas.microsoft.com/office/drawing/2014/main" id="{849327E3-9333-4AF8-9859-CD0FDD1D57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4686CE48-5A8B-407A-9DE0-2B8891140A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28DC6F-584A-45D3-8A7B-A748A6708971}" type="slidenum">
              <a:rPr lang="pt-BR" altLang="pt-BR"/>
              <a:pPr/>
              <a:t>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>
            <a:extLst>
              <a:ext uri="{FF2B5EF4-FFF2-40B4-BE49-F238E27FC236}">
                <a16:creationId xmlns:a16="http://schemas.microsoft.com/office/drawing/2014/main" id="{88492B84-2E0A-492A-B3BD-427B91213D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>
            <a:extLst>
              <a:ext uri="{FF2B5EF4-FFF2-40B4-BE49-F238E27FC236}">
                <a16:creationId xmlns:a16="http://schemas.microsoft.com/office/drawing/2014/main" id="{849327E3-9333-4AF8-9859-CD0FDD1D57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4686CE48-5A8B-407A-9DE0-2B8891140A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28DC6F-584A-45D3-8A7B-A748A6708971}" type="slidenum">
              <a:rPr lang="pt-BR" altLang="pt-BR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1516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>
            <a:extLst>
              <a:ext uri="{FF2B5EF4-FFF2-40B4-BE49-F238E27FC236}">
                <a16:creationId xmlns:a16="http://schemas.microsoft.com/office/drawing/2014/main" id="{84DDF573-25CC-4F6E-930D-C4C12B2973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>
            <a:extLst>
              <a:ext uri="{FF2B5EF4-FFF2-40B4-BE49-F238E27FC236}">
                <a16:creationId xmlns:a16="http://schemas.microsoft.com/office/drawing/2014/main" id="{3E3A73D8-AEA0-4134-AC16-AEA734F1AA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1A4EAC7C-65D1-4C0D-8023-1D42AAF47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9E948F-BE5F-4778-BC7F-A1E78905D747}" type="slidenum">
              <a:rPr lang="pt-BR" altLang="pt-BR"/>
              <a:pPr/>
              <a:t>4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>
            <a:extLst>
              <a:ext uri="{FF2B5EF4-FFF2-40B4-BE49-F238E27FC236}">
                <a16:creationId xmlns:a16="http://schemas.microsoft.com/office/drawing/2014/main" id="{628A9995-6034-4BC0-9FCB-5FC66826F2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>
            <a:extLst>
              <a:ext uri="{FF2B5EF4-FFF2-40B4-BE49-F238E27FC236}">
                <a16:creationId xmlns:a16="http://schemas.microsoft.com/office/drawing/2014/main" id="{7F096FD8-2892-445B-9194-C4B19C52B1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50"/>
              </a:spcBef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ea typeface="MS Gothic" panose="020B0609070205080204" pitchFamily="49" charset="-128"/>
              </a:rPr>
              <a:t>“Uma repetição é uma estrutura que permite executar um trecho de um algoritmo várias vezes”</a:t>
            </a:r>
          </a:p>
          <a:p>
            <a:pPr eaLnBrk="1" hangingPunct="1">
              <a:spcBef>
                <a:spcPts val="450"/>
              </a:spcBef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altLang="pt-BR">
              <a:ea typeface="MS Gothic" panose="020B0609070205080204" pitchFamily="49" charset="-128"/>
            </a:endParaRPr>
          </a:p>
          <a:p>
            <a:pPr eaLnBrk="1" hangingPunct="1">
              <a:spcBef>
                <a:spcPts val="450"/>
              </a:spcBef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ea typeface="MS Gothic" panose="020B0609070205080204" pitchFamily="49" charset="-128"/>
              </a:rPr>
              <a:t>Até o momento, todo o trecho de todo algoritmo visto até agora, executava somente uma única vez. Quando criávamos um algoritmo, tínhamos em mente:</a:t>
            </a:r>
          </a:p>
          <a:p>
            <a:pPr eaLnBrk="1" hangingPunct="1">
              <a:spcBef>
                <a:spcPts val="450"/>
              </a:spcBef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ea typeface="MS Gothic" panose="020B0609070205080204" pitchFamily="49" charset="-128"/>
              </a:rPr>
              <a:t>A venda em um quiosque de sorvete;</a:t>
            </a:r>
          </a:p>
          <a:p>
            <a:pPr eaLnBrk="1" hangingPunct="1">
              <a:spcBef>
                <a:spcPts val="450"/>
              </a:spcBef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ea typeface="MS Gothic" panose="020B0609070205080204" pitchFamily="49" charset="-128"/>
              </a:rPr>
              <a:t>O cálculo da média de um aluno;</a:t>
            </a:r>
          </a:p>
          <a:p>
            <a:pPr eaLnBrk="1" hangingPunct="1">
              <a:spcBef>
                <a:spcPts val="450"/>
              </a:spcBef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ea typeface="MS Gothic" panose="020B0609070205080204" pitchFamily="49" charset="-128"/>
              </a:rPr>
              <a:t>O salário de um funcionário. </a:t>
            </a:r>
          </a:p>
          <a:p>
            <a:pPr eaLnBrk="1" hangingPunct="1">
              <a:spcBef>
                <a:spcPts val="450"/>
              </a:spcBef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altLang="pt-BR">
              <a:ea typeface="MS Gothic" panose="020B0609070205080204" pitchFamily="49" charset="-128"/>
            </a:endParaRPr>
          </a:p>
          <a:p>
            <a:pPr eaLnBrk="1" hangingPunct="1">
              <a:spcBef>
                <a:spcPts val="450"/>
              </a:spcBef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>
                <a:ea typeface="MS Gothic" panose="020B0609070205080204" pitchFamily="49" charset="-128"/>
              </a:rPr>
              <a:t>A partir de agora, iremos construir algoritmos onde o cliente vai decidir o momento de parar, utilizando repetições. Iremos estar incluindo uma estrutura para que os algoritmos visto até o momento, sejam executados várias vezes.</a:t>
            </a:r>
          </a:p>
          <a:p>
            <a:pPr eaLnBrk="1" hangingPunct="1">
              <a:spcBef>
                <a:spcPts val="450"/>
              </a:spcBef>
              <a:buFont typeface="Calibri" panose="020F050202020403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t-BR" altLang="pt-BR">
              <a:ea typeface="MS Gothic" panose="020B0609070205080204" pitchFamily="49" charset="-128"/>
            </a:endParaRPr>
          </a:p>
        </p:txBody>
      </p:sp>
      <p:sp>
        <p:nvSpPr>
          <p:cNvPr id="21508" name="Espaço Reservado para Número de Slide 3">
            <a:extLst>
              <a:ext uri="{FF2B5EF4-FFF2-40B4-BE49-F238E27FC236}">
                <a16:creationId xmlns:a16="http://schemas.microsoft.com/office/drawing/2014/main" id="{1B4E4DF5-5C6C-49E8-AC04-1FEB2119E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D22F7B-726A-4933-81FF-5C9F94FBC7F9}" type="slidenum">
              <a:rPr lang="pt-BR" altLang="pt-BR"/>
              <a:pPr/>
              <a:t>5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>
            <a:extLst>
              <a:ext uri="{FF2B5EF4-FFF2-40B4-BE49-F238E27FC236}">
                <a16:creationId xmlns:a16="http://schemas.microsoft.com/office/drawing/2014/main" id="{10016A9B-3D6F-427C-BC44-AE99B5705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ABFB74-5F4F-4133-92A3-4E8A2D950784}" type="slidenum">
              <a:rPr lang="en-GB" altLang="pt-BR"/>
              <a:pPr/>
              <a:t>6</a:t>
            </a:fld>
            <a:endParaRPr lang="en-GB" altLang="pt-BR"/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FE1CE5C3-7206-4154-B676-0BF6D821B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9F8394B-C5DD-444D-AF13-D24577F35FD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>
            <a:extLst>
              <a:ext uri="{FF2B5EF4-FFF2-40B4-BE49-F238E27FC236}">
                <a16:creationId xmlns:a16="http://schemas.microsoft.com/office/drawing/2014/main" id="{D44D49E7-C4DD-462A-8428-9004FC323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E5CE53-C192-4B26-86DF-BB9CDDE8AC97}" type="slidenum">
              <a:rPr lang="en-GB" altLang="pt-BR"/>
              <a:pPr/>
              <a:t>8</a:t>
            </a:fld>
            <a:endParaRPr lang="en-GB" altLang="pt-BR"/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737F67CC-97CD-428C-BCAA-DED77EC3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6B19E3F7-678A-4F02-BF15-60C253809DA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">
            <a:extLst>
              <a:ext uri="{FF2B5EF4-FFF2-40B4-BE49-F238E27FC236}">
                <a16:creationId xmlns:a16="http://schemas.microsoft.com/office/drawing/2014/main" id="{0F9DF9BF-9906-440A-BCEE-B4061E529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A1762-B3ED-4F3D-9DCE-90704F84AA94}" type="slidenum">
              <a:rPr lang="en-GB" altLang="pt-BR"/>
              <a:pPr/>
              <a:t>9</a:t>
            </a:fld>
            <a:endParaRPr lang="en-GB" altLang="pt-BR"/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C8102F06-AD64-4DBE-B0AC-26768E227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463223CA-AE92-4B59-9E24-AE2E79EC13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387" tIns="45860" rIns="91387" bIns="4586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altLang="pt-BR">
              <a:ea typeface="MS Gothic" panose="020B0609070205080204" pitchFamily="49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9">
            <a:extLst>
              <a:ext uri="{FF2B5EF4-FFF2-40B4-BE49-F238E27FC236}">
                <a16:creationId xmlns:a16="http://schemas.microsoft.com/office/drawing/2014/main" id="{EF87F175-392D-4999-8D86-28C056C1A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74D5AD-57D3-4166-A19D-3441D2E56217}" type="slidenum">
              <a:rPr lang="en-GB" altLang="pt-BR"/>
              <a:pPr/>
              <a:t>10</a:t>
            </a:fld>
            <a:endParaRPr lang="en-GB" altLang="pt-BR"/>
          </a:p>
        </p:txBody>
      </p:sp>
      <p:sp>
        <p:nvSpPr>
          <p:cNvPr id="36867" name="Text Box 1">
            <a:extLst>
              <a:ext uri="{FF2B5EF4-FFF2-40B4-BE49-F238E27FC236}">
                <a16:creationId xmlns:a16="http://schemas.microsoft.com/office/drawing/2014/main" id="{AF6A94D8-CF4A-4FE8-BB57-E90616123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59396" name="Text Box 2">
            <a:extLst>
              <a:ext uri="{FF2B5EF4-FFF2-40B4-BE49-F238E27FC236}">
                <a16:creationId xmlns:a16="http://schemas.microsoft.com/office/drawing/2014/main" id="{2901C6F6-DAB2-43BD-B786-9BE951D8AC7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7951788"/>
          </a:xfrm>
        </p:spPr>
        <p:txBody>
          <a:bodyPr wrap="square" lIns="91387" tIns="45860" rIns="91387" bIns="4586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  <a:defRPr/>
            </a:pPr>
            <a:r>
              <a:rPr lang="pt-BR" sz="1100" dirty="0">
                <a:ea typeface="MS Gothic" panose="020B0609070205080204" pitchFamily="49" charset="-128"/>
              </a:rPr>
              <a:t>Turma de quarta-feira – NOITE – </a:t>
            </a:r>
            <a:r>
              <a:rPr lang="pt-BR" sz="1100">
                <a:ea typeface="MS Gothic" panose="020B0609070205080204" pitchFamily="49" charset="-128"/>
              </a:rPr>
              <a:t>Parei aqui.</a:t>
            </a:r>
            <a:endParaRPr lang="pt-BR" sz="1100" dirty="0">
              <a:ea typeface="MS Gothic" panose="020B0609070205080204" pitchFamily="4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12/09/2024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400" dirty="0">
                <a:solidFill>
                  <a:schemeClr val="bg1"/>
                </a:solidFill>
              </a:rPr>
              <a:t>Algoritmos de programação</a:t>
            </a:r>
            <a:endParaRPr lang="pt-BR" sz="4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solidFill>
                  <a:srgbClr val="7CEBFF"/>
                </a:solidFill>
              </a:rPr>
              <a:t>Laços de Repetição – Semana 07</a:t>
            </a:r>
          </a:p>
          <a:p>
            <a:pPr rtl="0"/>
            <a:r>
              <a:rPr lang="pt-BR" dirty="0" err="1">
                <a:solidFill>
                  <a:srgbClr val="7CEBFF"/>
                </a:solidFill>
              </a:rPr>
              <a:t>Profª</a:t>
            </a:r>
            <a:r>
              <a:rPr lang="pt-BR" dirty="0">
                <a:solidFill>
                  <a:srgbClr val="7CEBFF"/>
                </a:solidFill>
              </a:rPr>
              <a:t> Malga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0F371D-7DD3-4D4F-A48D-08309AC3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53" y="1390756"/>
            <a:ext cx="6086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F3CD3ED5-CE3C-4C03-B66D-0052B1E9E87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28218" y="546030"/>
            <a:ext cx="11335562" cy="1870600"/>
          </a:xfrm>
        </p:spPr>
        <p:txBody>
          <a:bodyPr>
            <a:normAutofit/>
          </a:bodyPr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dirty="0"/>
              <a:t>Considere que o cliente entrou na Mercearia do seu Joaquim e comprou 5 produtos. Escreva um algoritmo/programa que leia o preço de cada um dos vinte produtos ao serem passados pela caixa registradora e ao final da operação mostre na tela o valor total dos produtos.</a:t>
            </a:r>
          </a:p>
          <a:p>
            <a:pPr marL="0" indent="0"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dirty="0"/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44EF2E-C3FD-CD51-0C18-447907557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51" y="1560233"/>
            <a:ext cx="6979298" cy="51546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9D773A7F-9188-4EAC-B0BF-094F63606D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Estrutura </a:t>
            </a:r>
            <a:r>
              <a:rPr lang="en-GB" altLang="pt-BR" b="1"/>
              <a:t>para (for) - faça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79CCA7-EC8A-4BE8-828E-F4DACF9DC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92" y="1160214"/>
            <a:ext cx="5996208" cy="114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9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pt-BR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Somar</a:t>
            </a:r>
            <a:r>
              <a:rPr lang="en-GB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a nota de N </a:t>
            </a:r>
            <a:r>
              <a:rPr lang="en-GB" altLang="pt-BR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alunos</a:t>
            </a:r>
            <a:r>
              <a:rPr lang="en-GB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de </a:t>
            </a:r>
            <a:r>
              <a:rPr lang="en-GB" altLang="pt-BR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uma</a:t>
            </a:r>
            <a:r>
              <a:rPr lang="en-GB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GB" altLang="pt-BR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turma</a:t>
            </a:r>
            <a:r>
              <a:rPr lang="en-GB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e </a:t>
            </a:r>
            <a:r>
              <a:rPr lang="en-GB" altLang="pt-BR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calcular</a:t>
            </a:r>
            <a:r>
              <a:rPr lang="en-GB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a media;</a:t>
            </a:r>
          </a:p>
          <a:p>
            <a:pPr>
              <a:lnSpc>
                <a:spcPct val="89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pt-BR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lnSpc>
                <a:spcPct val="89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GB" altLang="pt-BR" sz="1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16314BF-4F37-0CC3-9361-4FE7F7104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031" y="587627"/>
            <a:ext cx="6225969" cy="56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7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F16FA923-1CAD-444A-BDB6-383A4FBF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dirty="0" err="1"/>
              <a:t>Estrutura</a:t>
            </a:r>
            <a:r>
              <a:rPr lang="en-GB" altLang="pt-BR" dirty="0"/>
              <a:t> </a:t>
            </a:r>
            <a:r>
              <a:rPr lang="en-GB" altLang="pt-BR" b="1" dirty="0"/>
              <a:t>for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997F618-4087-438C-BCDA-BB15A1BE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991" y="1623391"/>
            <a:ext cx="10850218" cy="4876800"/>
          </a:xfrm>
        </p:spPr>
        <p:txBody>
          <a:bodyPr>
            <a:normAutofit/>
          </a:bodyPr>
          <a:lstStyle/>
          <a:p>
            <a:pPr marL="604838" indent="-604838" algn="just">
              <a:lnSpc>
                <a:spcPct val="90000"/>
              </a:lnSpc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dirty="0"/>
              <a:t>Atribui a </a:t>
            </a:r>
            <a:r>
              <a:rPr lang="pt-BR" altLang="pt-BR" sz="2800" b="1" i="1" dirty="0"/>
              <a:t>variável</a:t>
            </a:r>
            <a:r>
              <a:rPr lang="pt-BR" altLang="pt-BR" sz="2800" dirty="0"/>
              <a:t>, que é o nome de uma variável numérica, o </a:t>
            </a:r>
            <a:r>
              <a:rPr lang="pt-BR" altLang="pt-BR" sz="2800" b="1" i="1" dirty="0" err="1"/>
              <a:t>valor_inicial</a:t>
            </a:r>
            <a:r>
              <a:rPr lang="pt-BR" altLang="pt-BR" sz="2800" dirty="0"/>
              <a:t>;</a:t>
            </a:r>
          </a:p>
          <a:p>
            <a:pPr marL="604838" indent="-604838" algn="just">
              <a:lnSpc>
                <a:spcPct val="90000"/>
              </a:lnSpc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dirty="0"/>
              <a:t>Compara o valor da </a:t>
            </a:r>
            <a:r>
              <a:rPr lang="pt-BR" altLang="pt-BR" sz="2800" b="1" i="1" dirty="0"/>
              <a:t>variável</a:t>
            </a:r>
            <a:r>
              <a:rPr lang="pt-BR" altLang="pt-BR" sz="2800" dirty="0"/>
              <a:t> com o valor numérico </a:t>
            </a:r>
            <a:r>
              <a:rPr lang="pt-BR" altLang="pt-BR" sz="2800" b="1" i="1" dirty="0" err="1"/>
              <a:t>valor_final</a:t>
            </a:r>
            <a:r>
              <a:rPr lang="pt-BR" altLang="pt-BR" sz="2800" dirty="0"/>
              <a:t>. Se ele for </a:t>
            </a:r>
            <a:r>
              <a:rPr lang="pt-BR" altLang="pt-BR" sz="2800" u="sng" dirty="0"/>
              <a:t>menor ou igual </a:t>
            </a:r>
            <a:r>
              <a:rPr lang="pt-BR" altLang="pt-BR" sz="2800" dirty="0"/>
              <a:t>ao </a:t>
            </a:r>
            <a:r>
              <a:rPr lang="pt-BR" altLang="pt-BR" sz="2800" dirty="0" err="1"/>
              <a:t>valor_final</a:t>
            </a:r>
            <a:r>
              <a:rPr lang="pt-BR" altLang="pt-BR" sz="2800" dirty="0"/>
              <a:t>, executa os comandos. Caso contrário, executa o comando após a estrutura de repetição (</a:t>
            </a:r>
            <a:r>
              <a:rPr lang="pt-BR" altLang="pt-BR" sz="2800" dirty="0" err="1"/>
              <a:t>fimpara</a:t>
            </a:r>
            <a:r>
              <a:rPr lang="pt-BR" altLang="pt-BR" sz="2800" dirty="0"/>
              <a:t>);</a:t>
            </a:r>
          </a:p>
          <a:p>
            <a:pPr marL="604838" indent="-604838" algn="just">
              <a:lnSpc>
                <a:spcPct val="90000"/>
              </a:lnSpc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dirty="0"/>
              <a:t>Incrementa o valor de </a:t>
            </a:r>
            <a:r>
              <a:rPr lang="pt-BR" altLang="pt-BR" sz="2800" b="1" dirty="0"/>
              <a:t>variável</a:t>
            </a:r>
            <a:r>
              <a:rPr lang="pt-BR" altLang="pt-BR" sz="2800" dirty="0"/>
              <a:t> em </a:t>
            </a:r>
            <a:r>
              <a:rPr lang="pt-BR" altLang="pt-BR" sz="2800" b="1" u="sng" dirty="0"/>
              <a:t>uma</a:t>
            </a:r>
            <a:r>
              <a:rPr lang="pt-BR" altLang="pt-BR" sz="2800" dirty="0"/>
              <a:t> unidade;</a:t>
            </a:r>
          </a:p>
          <a:p>
            <a:pPr marL="604838" indent="-604838" algn="just">
              <a:lnSpc>
                <a:spcPct val="90000"/>
              </a:lnSpc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dirty="0"/>
              <a:t>Volta ao passo 2;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69726F81-320C-4C44-A774-F2538C72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05" y="682418"/>
            <a:ext cx="8229600" cy="77946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dirty="0" err="1"/>
              <a:t>Estrutura</a:t>
            </a:r>
            <a:r>
              <a:rPr lang="en-GB" altLang="pt-BR" dirty="0"/>
              <a:t> </a:t>
            </a:r>
            <a:r>
              <a:rPr lang="en-GB" altLang="pt-BR" b="1" dirty="0"/>
              <a:t> for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EE4ECF5-E2B7-455F-B096-EC445181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861" y="1846262"/>
            <a:ext cx="10750826" cy="48768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pt-BR" altLang="pt-BR" sz="2800" b="1" dirty="0"/>
              <a:t>Veja a seguir algumas considerações sobre a sintaxe da estrutura:</a:t>
            </a:r>
          </a:p>
          <a:p>
            <a:r>
              <a:rPr lang="pt-BR" altLang="pt-BR" sz="2800" b="1" dirty="0">
                <a:solidFill>
                  <a:srgbClr val="FF0000"/>
                </a:solidFill>
              </a:rPr>
              <a:t>A variável de controle deve ser uma variável numérica do tipo inteiro</a:t>
            </a:r>
            <a:r>
              <a:rPr lang="pt-BR" altLang="pt-BR" sz="2800" dirty="0"/>
              <a:t>, pois servirá de contador e terá seu valor incrementado a cada passo.</a:t>
            </a:r>
          </a:p>
          <a:p>
            <a:r>
              <a:rPr lang="pt-BR" altLang="pt-BR" sz="2800" dirty="0"/>
              <a:t> O valor inicial corresponde ao valor de inicialização da variável antes da primeira repetição.</a:t>
            </a:r>
          </a:p>
          <a:p>
            <a:r>
              <a:rPr lang="pt-BR" altLang="pt-BR" sz="2800" dirty="0"/>
              <a:t>O valor final corresponde ao valor máximo que a variável pode alcançar.</a:t>
            </a:r>
          </a:p>
          <a:p>
            <a:r>
              <a:rPr lang="pt-BR" altLang="pt-BR" sz="2800" dirty="0"/>
              <a:t> Se o valor de incremento não for definido, assume-se o valor = 1.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A47842E7-F62C-4C88-887B-25ED22FC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0" y="660676"/>
            <a:ext cx="8229600" cy="647014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/>
              <a:t>Exercícios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4A0CD7F-09E1-4731-A271-FE979D40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948" y="2090736"/>
            <a:ext cx="11486322" cy="4525963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400" dirty="0"/>
              <a:t>Faça um algoritmo que leia o, idade e sexo (‘M’ ou ‘F’) de 20 pessoas , e ao final mostre quantas pessoas são do sexo masculino, quantas são do sexo feminino e a média das idades das pessoas.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sz="2400" dirty="0"/>
          </a:p>
          <a:p>
            <a:pPr marL="0" indent="0" algn="l" fontAlgn="base">
              <a:buNone/>
            </a:pPr>
            <a:r>
              <a:rPr lang="pt-BR" sz="2400" dirty="0"/>
              <a:t>Faça um programa que receba a idade de 15 pessoas e que calcule e mostre:</a:t>
            </a:r>
            <a:br>
              <a:rPr lang="pt-BR" sz="2400" dirty="0"/>
            </a:br>
            <a:r>
              <a:rPr lang="pt-BR" sz="2400" dirty="0"/>
              <a:t>a) A quantidade de pessoas em cada faixa etária;</a:t>
            </a:r>
            <a:br>
              <a:rPr lang="pt-BR" sz="2400" dirty="0"/>
            </a:br>
            <a:r>
              <a:rPr lang="pt-BR" sz="2400" dirty="0"/>
              <a:t>b) A percentagem de pessoas na primeira e na última faixa etária, com relação ao total de pessoas: </a:t>
            </a:r>
          </a:p>
          <a:p>
            <a:pPr fontAlgn="base"/>
            <a:r>
              <a:rPr lang="pt-BR" sz="2400" dirty="0"/>
              <a:t>Até 15 anos</a:t>
            </a:r>
          </a:p>
          <a:p>
            <a:pPr fontAlgn="base"/>
            <a:r>
              <a:rPr lang="pt-BR" sz="2400" dirty="0"/>
              <a:t>De 16 a 30 anos</a:t>
            </a:r>
          </a:p>
          <a:p>
            <a:pPr fontAlgn="base"/>
            <a:r>
              <a:rPr lang="pt-BR" sz="2400" dirty="0"/>
              <a:t>De 31 a 45 anos</a:t>
            </a:r>
          </a:p>
          <a:p>
            <a:pPr fontAlgn="base"/>
            <a:r>
              <a:rPr lang="pt-BR" sz="2400" dirty="0"/>
              <a:t>De 46 a 60 anos</a:t>
            </a:r>
          </a:p>
          <a:p>
            <a:pPr fontAlgn="base"/>
            <a:r>
              <a:rPr lang="pt-BR" sz="2400" dirty="0"/>
              <a:t>Acima de 61 anos</a:t>
            </a: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1414227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Conteúdo 2">
            <a:extLst>
              <a:ext uri="{FF2B5EF4-FFF2-40B4-BE49-F238E27FC236}">
                <a16:creationId xmlns:a16="http://schemas.microsoft.com/office/drawing/2014/main" id="{928FEC14-741F-4FF4-89F7-2B28E87567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6309" y="981075"/>
            <a:ext cx="11759381" cy="48958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pt-BR" altLang="pt-BR" sz="2400" dirty="0"/>
          </a:p>
          <a:p>
            <a:pPr>
              <a:defRPr/>
            </a:pPr>
            <a:r>
              <a:rPr lang="pt-BR" altLang="pt-BR" sz="2400" dirty="0"/>
              <a:t>Em uma maternidade, nasceram 15 crianças em um dia. Faça um algoritmo que verifique o peso e o tamanho (em cm) das crianças, após indique o maior peso e maior tamanho registrado, neste dia.</a:t>
            </a:r>
          </a:p>
          <a:p>
            <a:pPr>
              <a:defRPr/>
            </a:pPr>
            <a:endParaRPr lang="pt-BR" altLang="pt-BR" sz="2800" dirty="0"/>
          </a:p>
          <a:p>
            <a:pPr>
              <a:defRPr/>
            </a:pPr>
            <a:r>
              <a:rPr lang="pt-BR" sz="2400" dirty="0"/>
              <a:t>Construa um algoritmo em </a:t>
            </a:r>
            <a:r>
              <a:rPr lang="pt-BR" sz="2400" dirty="0" err="1"/>
              <a:t>Portugol</a:t>
            </a:r>
            <a:r>
              <a:rPr lang="pt-BR" sz="2400" dirty="0"/>
              <a:t> que receba os dados de uma turma de 45 alunos. Após o recebimento dos dados  determine:</a:t>
            </a:r>
          </a:p>
          <a:p>
            <a:pPr marL="0" indent="0">
              <a:buNone/>
              <a:defRPr/>
            </a:pPr>
            <a:r>
              <a:rPr lang="pt-BR" sz="2400" dirty="0"/>
              <a:t> a) A idade média dos alunos com menos de 1,70m de altura;</a:t>
            </a:r>
          </a:p>
          <a:p>
            <a:pPr marL="0" indent="0">
              <a:buNone/>
              <a:defRPr/>
            </a:pPr>
            <a:r>
              <a:rPr lang="pt-BR" sz="2400" dirty="0"/>
              <a:t> b) A altura média dos alunos com mais de 20 anos.</a:t>
            </a:r>
          </a:p>
          <a:p>
            <a:pPr>
              <a:defRPr/>
            </a:pPr>
            <a:endParaRPr lang="pt-BR" altLang="pt-BR" sz="2800" dirty="0"/>
          </a:p>
          <a:p>
            <a:pPr>
              <a:defRPr/>
            </a:pPr>
            <a:endParaRPr lang="pt-BR" altLang="pt-BR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Conteúdo 2">
            <a:extLst>
              <a:ext uri="{FF2B5EF4-FFF2-40B4-BE49-F238E27FC236}">
                <a16:creationId xmlns:a16="http://schemas.microsoft.com/office/drawing/2014/main" id="{743163B5-6FC8-4792-8000-56C69D18AF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5125" y="1388090"/>
            <a:ext cx="11826875" cy="37528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pt-BR" sz="2400" dirty="0"/>
              <a:t>Faça um algoritmo que leia o nome, a idade e o sexo (‘M’ para masculino e ‘F’ para feminino) de um grupo de 100  estudantes e determine?</a:t>
            </a:r>
          </a:p>
          <a:p>
            <a:pPr marL="0" indent="0">
              <a:buNone/>
              <a:defRPr/>
            </a:pPr>
            <a:r>
              <a:rPr lang="pt-BR" sz="2400" dirty="0"/>
              <a:t> 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pt-BR" sz="2400" dirty="0"/>
              <a:t>quantos são do sexo feminino e maior de 21 anos;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pt-BR" sz="2400" dirty="0"/>
              <a:t>quantos são do sexo masculino e maior de 18 anos;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pt-BR" sz="2400" dirty="0"/>
              <a:t>qual a média de idade de pessoas do sexo masculino;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pt-BR" sz="2400" dirty="0"/>
              <a:t>qual a média de idade de pessoas do sexo feminino.</a:t>
            </a:r>
          </a:p>
          <a:p>
            <a:pPr marL="0" indent="0">
              <a:buNone/>
              <a:defRPr/>
            </a:pPr>
            <a:endParaRPr lang="pt-BR" altLang="pt-BR" sz="2400" dirty="0"/>
          </a:p>
          <a:p>
            <a:pPr marL="0" indent="0">
              <a:buNone/>
              <a:defRPr/>
            </a:pPr>
            <a:endParaRPr lang="pt-BR" altLang="pt-BR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Conteúdo 2">
            <a:extLst>
              <a:ext uri="{FF2B5EF4-FFF2-40B4-BE49-F238E27FC236}">
                <a16:creationId xmlns:a16="http://schemas.microsoft.com/office/drawing/2014/main" id="{928D30A3-C983-4419-90E6-209AEBE89A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5639" y="1126408"/>
            <a:ext cx="11033125" cy="4895850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2400" dirty="0"/>
              <a:t>Um restaurante oferece em seu cardápio 5 pratos com preços diferentes. O valor de cada prato é dado abaixo:</a:t>
            </a:r>
          </a:p>
          <a:p>
            <a:pPr marL="0" indent="0">
              <a:buNone/>
            </a:pPr>
            <a:r>
              <a:rPr lang="pt-BR" altLang="pt-BR" sz="2400" dirty="0"/>
              <a:t>1 = R$25,90</a:t>
            </a:r>
          </a:p>
          <a:p>
            <a:pPr marL="0" indent="0">
              <a:buNone/>
            </a:pPr>
            <a:r>
              <a:rPr lang="pt-BR" altLang="pt-BR" sz="2400" dirty="0"/>
              <a:t>2 = R$33,90</a:t>
            </a:r>
          </a:p>
          <a:p>
            <a:pPr marL="0" indent="0">
              <a:buNone/>
            </a:pPr>
            <a:r>
              <a:rPr lang="pt-BR" altLang="pt-BR" sz="2400" dirty="0"/>
              <a:t>3 = R$44,90</a:t>
            </a:r>
          </a:p>
          <a:p>
            <a:pPr marL="0" indent="0">
              <a:buNone/>
            </a:pPr>
            <a:r>
              <a:rPr lang="pt-BR" altLang="pt-BR" sz="2400" dirty="0"/>
              <a:t>4 = R$50,99</a:t>
            </a:r>
          </a:p>
          <a:p>
            <a:pPr marL="0" indent="0">
              <a:buNone/>
            </a:pPr>
            <a:r>
              <a:rPr lang="pt-BR" altLang="pt-BR" sz="2400" dirty="0"/>
              <a:t>5 = R$75,00</a:t>
            </a:r>
          </a:p>
          <a:p>
            <a:pPr marL="0" indent="0">
              <a:buNone/>
            </a:pPr>
            <a:r>
              <a:rPr lang="pt-BR" altLang="pt-BR" sz="2400" dirty="0"/>
              <a:t>Sabendo que em um dia qualquer o restaurante recebeu 60 clientes, faça um algoritmo que mostre o faturamento do restaurante com base nas quantidades que cada pessoa pediu e o preço dos pratos.</a:t>
            </a:r>
          </a:p>
          <a:p>
            <a:pPr marL="0" indent="0">
              <a:buNone/>
            </a:pPr>
            <a:endParaRPr lang="pt-BR" altLang="pt-B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719759AE-1E2A-4D09-80E5-8E8B3878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Estruturas de Repetição</a:t>
            </a:r>
          </a:p>
        </p:txBody>
      </p:sp>
      <p:pic>
        <p:nvPicPr>
          <p:cNvPr id="61442" name="Picture 2" descr="A repetição dos rituais - Freemason.pt">
            <a:extLst>
              <a:ext uri="{FF2B5EF4-FFF2-40B4-BE49-F238E27FC236}">
                <a16:creationId xmlns:a16="http://schemas.microsoft.com/office/drawing/2014/main" id="{30558EF8-4609-4055-9942-B7767B15D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32" y="1936295"/>
            <a:ext cx="6955735" cy="463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>
            <a:extLst>
              <a:ext uri="{FF2B5EF4-FFF2-40B4-BE49-F238E27FC236}">
                <a16:creationId xmlns:a16="http://schemas.microsoft.com/office/drawing/2014/main" id="{719759AE-1E2A-4D09-80E5-8E8B3878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Estruturas de Repetição</a:t>
            </a:r>
          </a:p>
        </p:txBody>
      </p:sp>
      <p:sp>
        <p:nvSpPr>
          <p:cNvPr id="16387" name="Espaço Reservado para Conteúdo 2">
            <a:extLst>
              <a:ext uri="{FF2B5EF4-FFF2-40B4-BE49-F238E27FC236}">
                <a16:creationId xmlns:a16="http://schemas.microsoft.com/office/drawing/2014/main" id="{DEEEF5BB-5DAE-4BD7-AADE-BE70CF6B7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40" y="1821277"/>
            <a:ext cx="10691190" cy="4895850"/>
          </a:xfrm>
        </p:spPr>
        <p:txBody>
          <a:bodyPr>
            <a:normAutofit/>
          </a:bodyPr>
          <a:lstStyle/>
          <a:p>
            <a:r>
              <a:rPr lang="pt-BR" altLang="pt-BR" sz="2400" dirty="0"/>
              <a:t>Nas aulas anteriores, conhecemos as estruturas de decisão: estruturas de decisão simples, compostas, aninhadas e as decisões de múltipla escolha.</a:t>
            </a:r>
          </a:p>
          <a:p>
            <a:r>
              <a:rPr lang="pt-BR" altLang="pt-BR" sz="2400" dirty="0"/>
              <a:t>Vimos que tais decisões são utilizadas quando há a necessidade de se estabelecer desvios na execução dos comandos e o algoritmo tem que decidir que caminho seguir. E essa decisão é tomada de acordo com uma condição específica.</a:t>
            </a:r>
          </a:p>
          <a:p>
            <a:r>
              <a:rPr lang="pt-BR" altLang="pt-BR" sz="2400" dirty="0"/>
              <a:t>A partir de agora, conheceremos outro grupo de estrutura de controle:  as </a:t>
            </a:r>
            <a:r>
              <a:rPr lang="pt-BR" altLang="pt-BR" sz="2400" b="1" dirty="0"/>
              <a:t>estruturas de repetição.</a:t>
            </a:r>
          </a:p>
          <a:p>
            <a:r>
              <a:rPr lang="pt-BR" altLang="pt-BR" sz="2400" dirty="0"/>
              <a:t>Há momentos em que há a necessidade de repetir um determinado trecho do algoritmo por um número específico de vezes.</a:t>
            </a:r>
          </a:p>
        </p:txBody>
      </p:sp>
    </p:spTree>
    <p:extLst>
      <p:ext uri="{BB962C8B-B14F-4D97-AF65-F5344CB8AC3E}">
        <p14:creationId xmlns:p14="http://schemas.microsoft.com/office/powerpoint/2010/main" val="48071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C1CDAB2B-1D09-434A-B4EC-736B7F7D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Estruturas de Repetição</a:t>
            </a:r>
          </a:p>
        </p:txBody>
      </p:sp>
      <p:pic>
        <p:nvPicPr>
          <p:cNvPr id="18435" name="Picture 2" descr="http://dojeitoquebrasileirogosta.com.br/wp-content/uploads/2015/07/dicas-viagem-montanha-russa-explicas%C3%A3o-f%C3%ADsica.jpg">
            <a:extLst>
              <a:ext uri="{FF2B5EF4-FFF2-40B4-BE49-F238E27FC236}">
                <a16:creationId xmlns:a16="http://schemas.microsoft.com/office/drawing/2014/main" id="{DBE6A1B2-E4C3-4B76-9EF1-B2E42CD24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45" y="1848678"/>
            <a:ext cx="6253328" cy="487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8D4CB052-CADC-4D4F-8564-71747A9EA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835" y="841169"/>
            <a:ext cx="8229600" cy="777875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/>
              <a:t>Estruturas de Repetição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DF1643-525E-4ECA-B6B6-A2734FAF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40" y="1900082"/>
            <a:ext cx="109812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pt-BR" sz="2800" dirty="0"/>
              <a:t>Uma </a:t>
            </a:r>
            <a:r>
              <a:rPr lang="pt-BR" sz="2800" b="1" dirty="0"/>
              <a:t>estrutura de repetição</a:t>
            </a:r>
            <a:r>
              <a:rPr lang="pt-BR" sz="2800" dirty="0"/>
              <a:t>, ou simplesmente </a:t>
            </a:r>
            <a:r>
              <a:rPr lang="pt-BR" sz="2800" b="1" dirty="0"/>
              <a:t>laço</a:t>
            </a:r>
            <a:r>
              <a:rPr lang="pt-BR" sz="2800" dirty="0"/>
              <a:t> ou </a:t>
            </a:r>
            <a:r>
              <a:rPr lang="pt-BR" sz="2800" b="1" dirty="0"/>
              <a:t>loop</a:t>
            </a:r>
            <a:r>
              <a:rPr lang="pt-BR" sz="2800" dirty="0"/>
              <a:t>, permite que um grupo de comandos seja executado </a:t>
            </a:r>
            <a:r>
              <a:rPr lang="pt-BR" sz="2800" u="sng" dirty="0"/>
              <a:t>repetidamente</a:t>
            </a:r>
            <a:r>
              <a:rPr lang="pt-BR" sz="2800" dirty="0"/>
              <a:t> um número </a:t>
            </a:r>
            <a:r>
              <a:rPr lang="pt-BR" sz="2800" u="sng" dirty="0"/>
              <a:t>determinado</a:t>
            </a:r>
            <a:r>
              <a:rPr lang="pt-BR" sz="2800" dirty="0"/>
              <a:t> de vezes ou até que uma determinada condição seja verdadeira ou falsa.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3CE3BD8B-1E15-4366-AB4F-DA67A8D96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239" y="3990974"/>
            <a:ext cx="369570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C6C0F283-6E71-4A34-980D-419A4731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6" y="1010133"/>
            <a:ext cx="8229600" cy="41751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/>
              <a:t>Estruturas de Repetição</a:t>
            </a:r>
          </a:p>
        </p:txBody>
      </p:sp>
      <p:sp>
        <p:nvSpPr>
          <p:cNvPr id="18435" name="Retângulo 4">
            <a:extLst>
              <a:ext uri="{FF2B5EF4-FFF2-40B4-BE49-F238E27FC236}">
                <a16:creationId xmlns:a16="http://schemas.microsoft.com/office/drawing/2014/main" id="{703668BE-C681-4482-B066-4239AFCFB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05" y="2149475"/>
            <a:ext cx="1115598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dirty="0">
                <a:latin typeface="Arial" panose="020B0604020202020204" pitchFamily="34" charset="0"/>
              </a:rPr>
              <a:t>As estruturas de repetição podem funcionar de diferentes formas, de acordo com a necessidade do algoritmo que você vai criar. Assim como nas estruturas de decisão, há uma classificação para as estruturas de repetição: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pt-BR" alt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Repetição contada </a:t>
            </a:r>
            <a:r>
              <a:rPr lang="pt-BR" altLang="pt-BR" sz="2000" b="1" u="sng" dirty="0">
                <a:latin typeface="Arial" panose="020B0604020202020204" pitchFamily="34" charset="0"/>
              </a:rPr>
              <a:t>(comando PARA...FAÇA) </a:t>
            </a:r>
            <a:r>
              <a:rPr lang="pt-BR" altLang="pt-BR" sz="2000" b="1" dirty="0">
                <a:latin typeface="Arial" panose="020B0604020202020204" pitchFamily="34" charset="0"/>
              </a:rPr>
              <a:t>– </a:t>
            </a:r>
            <a:r>
              <a:rPr lang="pt-BR" altLang="pt-BR" sz="2000" dirty="0">
                <a:latin typeface="Arial" panose="020B0604020202020204" pitchFamily="34" charset="0"/>
              </a:rPr>
              <a:t>repete as instruções sob controle de um contador que percorre valores, de acordo com limites iniciais e finais </a:t>
            </a:r>
            <a:r>
              <a:rPr lang="pt-BR" altLang="pt-BR" sz="2000" dirty="0" err="1">
                <a:latin typeface="Arial" panose="020B0604020202020204" pitchFamily="34" charset="0"/>
              </a:rPr>
              <a:t>pré</a:t>
            </a:r>
            <a:r>
              <a:rPr lang="pt-BR" altLang="pt-BR" sz="2000" dirty="0">
                <a:latin typeface="Arial" panose="020B0604020202020204" pitchFamily="34" charset="0"/>
              </a:rPr>
              <a:t> estabelecidos.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Repetição condicional com teste de condição no INICIO </a:t>
            </a:r>
            <a:r>
              <a:rPr lang="pt-BR" altLang="pt-BR" sz="2000" dirty="0">
                <a:latin typeface="Arial" panose="020B0604020202020204" pitchFamily="34" charset="0"/>
              </a:rPr>
              <a:t>(</a:t>
            </a:r>
            <a:r>
              <a:rPr lang="pt-BR" altLang="pt-BR" sz="2000" b="1" u="sng" dirty="0">
                <a:latin typeface="Arial" panose="020B0604020202020204" pitchFamily="34" charset="0"/>
              </a:rPr>
              <a:t>comandos  ENQUANTO...FAÇA) </a:t>
            </a:r>
            <a:r>
              <a:rPr lang="pt-BR" altLang="pt-BR" sz="2000" dirty="0">
                <a:latin typeface="Arial" panose="020B0604020202020204" pitchFamily="34" charset="0"/>
              </a:rPr>
              <a:t>– repete as instruções enquanto a condição for verdadeira.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Repetição condicional com teste da condição no FINAL </a:t>
            </a:r>
            <a:r>
              <a:rPr lang="pt-BR" altLang="pt-BR" sz="2000" dirty="0">
                <a:latin typeface="Arial" panose="020B0604020202020204" pitchFamily="34" charset="0"/>
              </a:rPr>
              <a:t>(</a:t>
            </a:r>
            <a:r>
              <a:rPr lang="pt-BR" altLang="pt-BR" sz="2000" b="1" u="sng" dirty="0">
                <a:latin typeface="Arial" panose="020B0604020202020204" pitchFamily="34" charset="0"/>
              </a:rPr>
              <a:t>comandos REPITA...ATÉ)</a:t>
            </a:r>
            <a:r>
              <a:rPr lang="pt-BR" altLang="pt-BR" sz="2000" dirty="0">
                <a:latin typeface="Arial" panose="020B0604020202020204" pitchFamily="34" charset="0"/>
              </a:rPr>
              <a:t> – repete as instruções até que a condição seja verdadeira.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9ED9ACC2-19D5-4210-A56B-EFD82FFE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Dois tipos de variáveis importantes.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E8AA24B-5667-469B-B6B2-90C8D250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9425"/>
            <a:ext cx="11029615" cy="731669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0033CC"/>
                </a:solidFill>
              </a:rPr>
              <a:t>Variáveis de Acumulação</a:t>
            </a:r>
          </a:p>
        </p:txBody>
      </p:sp>
      <p:pic>
        <p:nvPicPr>
          <p:cNvPr id="54276" name="Picture 4" descr="Como acumular riquezas? Veja algumas dicas úteis | Foregon">
            <a:extLst>
              <a:ext uri="{FF2B5EF4-FFF2-40B4-BE49-F238E27FC236}">
                <a16:creationId xmlns:a16="http://schemas.microsoft.com/office/drawing/2014/main" id="{5F1C1DBA-18E9-49FA-B831-F7A42EF0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661825"/>
            <a:ext cx="4658139" cy="26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8" name="Picture 6" descr="Contar os números com peças soltas">
            <a:extLst>
              <a:ext uri="{FF2B5EF4-FFF2-40B4-BE49-F238E27FC236}">
                <a16:creationId xmlns:a16="http://schemas.microsoft.com/office/drawing/2014/main" id="{A00A5987-9266-46B1-98EC-4259E6A5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214" y="4231720"/>
            <a:ext cx="5737777" cy="24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1">
            <a:extLst>
              <a:ext uri="{FF2B5EF4-FFF2-40B4-BE49-F238E27FC236}">
                <a16:creationId xmlns:a16="http://schemas.microsoft.com/office/drawing/2014/main" id="{2D5E4055-E626-47FB-AF54-09507A38899F}"/>
              </a:ext>
            </a:extLst>
          </p:cNvPr>
          <p:cNvSpPr txBox="1">
            <a:spLocks/>
          </p:cNvSpPr>
          <p:nvPr/>
        </p:nvSpPr>
        <p:spPr>
          <a:xfrm>
            <a:off x="5892002" y="3500051"/>
            <a:ext cx="5865989" cy="731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rgbClr val="0033CC"/>
                </a:solidFill>
              </a:rPr>
              <a:t>Variáveis de Contagem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54EA2D28-1492-49A5-9EAE-79E032FA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9" y="990256"/>
            <a:ext cx="8229600" cy="417512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/>
              <a:t>Estruturas de Repetição</a:t>
            </a:r>
          </a:p>
        </p:txBody>
      </p:sp>
      <p:sp>
        <p:nvSpPr>
          <p:cNvPr id="25603" name="Retângulo 4">
            <a:extLst>
              <a:ext uri="{FF2B5EF4-FFF2-40B4-BE49-F238E27FC236}">
                <a16:creationId xmlns:a16="http://schemas.microsoft.com/office/drawing/2014/main" id="{F98E9DB6-6D82-42B5-B120-41752257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79" y="2283102"/>
            <a:ext cx="112014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pt-BR" altLang="pt-BR" sz="2600" dirty="0">
                <a:latin typeface="Arial" panose="020B0604020202020204" pitchFamily="34" charset="0"/>
              </a:rPr>
              <a:t> Na repetição contada, a quantidade de execuções do comando que irá repetir é </a:t>
            </a:r>
            <a:r>
              <a:rPr lang="pt-BR" altLang="pt-BR" sz="2600" u="sng" dirty="0">
                <a:latin typeface="Arial" panose="020B0604020202020204" pitchFamily="34" charset="0"/>
              </a:rPr>
              <a:t>conhecida previamente</a:t>
            </a:r>
            <a:r>
              <a:rPr lang="pt-BR" altLang="pt-BR" sz="260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pt-BR" altLang="pt-BR" sz="2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pt-BR" altLang="pt-BR" sz="2600" dirty="0">
                <a:latin typeface="Arial" panose="020B0604020202020204" pitchFamily="34" charset="0"/>
              </a:rPr>
              <a:t> Uma variável é criada para funcionar como contador para essas repetições e cessar a repetição no momento em que a contagem chegar ao final.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pt-BR" altLang="pt-BR" sz="2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pt-BR" altLang="pt-BR" sz="2600" dirty="0">
                <a:latin typeface="Arial" panose="020B0604020202020204" pitchFamily="34" charset="0"/>
              </a:rPr>
              <a:t> Há, também, um valor de incremento, que define de quantas em quantas unidades a repetição executará.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9D773A7F-9188-4EAC-B0BF-094F6360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Estrutura </a:t>
            </a:r>
            <a:r>
              <a:rPr lang="en-GB" altLang="pt-BR" b="1"/>
              <a:t>para (for) - faça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BA29B7C-9724-7B86-7760-DE6465F97421}"/>
              </a:ext>
            </a:extLst>
          </p:cNvPr>
          <p:cNvSpPr txBox="1">
            <a:spLocks/>
          </p:cNvSpPr>
          <p:nvPr/>
        </p:nvSpPr>
        <p:spPr>
          <a:xfrm>
            <a:off x="399520" y="1919781"/>
            <a:ext cx="7195598" cy="302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000" b="1" dirty="0" err="1"/>
              <a:t>Sintaxe</a:t>
            </a:r>
            <a:endParaRPr lang="pt-BR" altLang="pt-BR" sz="2000" dirty="0"/>
          </a:p>
          <a:p>
            <a:pPr>
              <a:lnSpc>
                <a:spcPct val="89000"/>
              </a:lnSpc>
              <a:buClr>
                <a:srgbClr val="000000"/>
              </a:buClr>
              <a:buFont typeface="Wingdings 2" panose="05020102010507070707" pitchFamily="18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for(inicialização; condição; incremento)</a:t>
            </a:r>
          </a:p>
          <a:p>
            <a:pPr>
              <a:buClr>
                <a:srgbClr val="000000"/>
              </a:buClr>
              <a:buFont typeface="Wingdings 2" panose="05020102010507070707" pitchFamily="18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Clr>
                <a:srgbClr val="000000"/>
              </a:buClr>
              <a:buFont typeface="Wingdings 2" panose="05020102010507070707" pitchFamily="18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instruçõe1;</a:t>
            </a:r>
          </a:p>
          <a:p>
            <a:pPr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		instruçõe2;</a:t>
            </a:r>
          </a:p>
          <a:p>
            <a:pPr>
              <a:buClr>
                <a:srgbClr val="00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		instruçõe3;</a:t>
            </a:r>
          </a:p>
          <a:p>
            <a:pPr>
              <a:buClr>
                <a:srgbClr val="000000"/>
              </a:buClr>
              <a:buFont typeface="Wingdings 2" panose="05020102010507070707" pitchFamily="18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DD437D-CA9A-B834-C7B7-A4DB47402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96" y="4773950"/>
            <a:ext cx="8917991" cy="184735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5A8E647-B9A6-3F59-40C3-25CBADD94554}"/>
              </a:ext>
            </a:extLst>
          </p:cNvPr>
          <p:cNvCxnSpPr>
            <a:cxnSpLocks/>
          </p:cNvCxnSpPr>
          <p:nvPr/>
        </p:nvCxnSpPr>
        <p:spPr>
          <a:xfrm>
            <a:off x="2332653" y="2640563"/>
            <a:ext cx="1446245" cy="2133387"/>
          </a:xfrm>
          <a:prstGeom prst="straightConnector1">
            <a:avLst/>
          </a:prstGeom>
          <a:ln w="28575">
            <a:solidFill>
              <a:srgbClr val="FF0000">
                <a:alpha val="9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35AAC1F-002E-2FA8-D76A-557465B10F8F}"/>
              </a:ext>
            </a:extLst>
          </p:cNvPr>
          <p:cNvCxnSpPr>
            <a:cxnSpLocks/>
          </p:cNvCxnSpPr>
          <p:nvPr/>
        </p:nvCxnSpPr>
        <p:spPr>
          <a:xfrm>
            <a:off x="3908423" y="2640563"/>
            <a:ext cx="523618" cy="2133387"/>
          </a:xfrm>
          <a:prstGeom prst="straightConnector1">
            <a:avLst/>
          </a:prstGeom>
          <a:ln w="28575">
            <a:solidFill>
              <a:srgbClr val="FF0000">
                <a:alpha val="9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5FF99F3-8B2A-8EF1-E89D-24EB70E9DB1C}"/>
              </a:ext>
            </a:extLst>
          </p:cNvPr>
          <p:cNvCxnSpPr>
            <a:cxnSpLocks/>
          </p:cNvCxnSpPr>
          <p:nvPr/>
        </p:nvCxnSpPr>
        <p:spPr>
          <a:xfrm flipH="1">
            <a:off x="5073445" y="2640563"/>
            <a:ext cx="845574" cy="2133387"/>
          </a:xfrm>
          <a:prstGeom prst="straightConnector1">
            <a:avLst/>
          </a:prstGeom>
          <a:ln w="28575">
            <a:solidFill>
              <a:srgbClr val="FF0000">
                <a:alpha val="9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dcmitype/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6958</TotalTime>
  <Words>1250</Words>
  <Application>Microsoft Office PowerPoint</Application>
  <PresentationFormat>Widescreen</PresentationFormat>
  <Paragraphs>128</Paragraphs>
  <Slides>17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6" baseType="lpstr">
      <vt:lpstr>MS Gothic</vt:lpstr>
      <vt:lpstr>Arial</vt:lpstr>
      <vt:lpstr>Bahnschrift</vt:lpstr>
      <vt:lpstr>Calibri</vt:lpstr>
      <vt:lpstr>Courier New</vt:lpstr>
      <vt:lpstr>Gill Sans MT</vt:lpstr>
      <vt:lpstr>Wingdings</vt:lpstr>
      <vt:lpstr>Wingdings 2</vt:lpstr>
      <vt:lpstr>Dividendo</vt:lpstr>
      <vt:lpstr>Algoritmos de programação</vt:lpstr>
      <vt:lpstr>Estruturas de Repetição</vt:lpstr>
      <vt:lpstr>Estruturas de Repetição</vt:lpstr>
      <vt:lpstr>Estruturas de Repetição</vt:lpstr>
      <vt:lpstr>Estruturas de Repetição</vt:lpstr>
      <vt:lpstr>Estruturas de Repetição</vt:lpstr>
      <vt:lpstr>Dois tipos de variáveis importantes.</vt:lpstr>
      <vt:lpstr>Estruturas de Repetição</vt:lpstr>
      <vt:lpstr>Estrutura para (for) - faça</vt:lpstr>
      <vt:lpstr>Apresentação do PowerPoint</vt:lpstr>
      <vt:lpstr>Estrutura para (for) - faça</vt:lpstr>
      <vt:lpstr>Estrutura for</vt:lpstr>
      <vt:lpstr>Estrutura  for</vt:lpstr>
      <vt:lpstr>Exercícios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programação         #3</dc:title>
  <dc:creator>Fernanda Hembecker</dc:creator>
  <cp:lastModifiedBy>Malga Costa</cp:lastModifiedBy>
  <cp:revision>96</cp:revision>
  <dcterms:created xsi:type="dcterms:W3CDTF">2020-08-11T14:26:41Z</dcterms:created>
  <dcterms:modified xsi:type="dcterms:W3CDTF">2024-09-13T00:15:26Z</dcterms:modified>
</cp:coreProperties>
</file>