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404" r:id="rId6"/>
    <p:sldId id="405" r:id="rId7"/>
    <p:sldId id="441" r:id="rId8"/>
    <p:sldId id="417" r:id="rId9"/>
    <p:sldId id="418" r:id="rId10"/>
    <p:sldId id="433" r:id="rId11"/>
    <p:sldId id="443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25/09/2024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>
            <a:extLst>
              <a:ext uri="{FF2B5EF4-FFF2-40B4-BE49-F238E27FC236}">
                <a16:creationId xmlns:a16="http://schemas.microsoft.com/office/drawing/2014/main" id="{24620BFD-7616-4F49-A8EA-7EF0A8EE4C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732CF3-7CDA-4EE7-89BC-409281152690}" type="slidenum">
              <a:rPr lang="en-GB" altLang="pt-BR"/>
              <a:pPr/>
              <a:t>2</a:t>
            </a:fld>
            <a:endParaRPr lang="en-GB" altLang="pt-BR"/>
          </a:p>
        </p:txBody>
      </p:sp>
      <p:sp>
        <p:nvSpPr>
          <p:cNvPr id="63491" name="Text Box 1">
            <a:extLst>
              <a:ext uri="{FF2B5EF4-FFF2-40B4-BE49-F238E27FC236}">
                <a16:creationId xmlns:a16="http://schemas.microsoft.com/office/drawing/2014/main" id="{B19BD623-699B-4EB9-B861-D6E53F993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3492" name="Text Box 2">
            <a:extLst>
              <a:ext uri="{FF2B5EF4-FFF2-40B4-BE49-F238E27FC236}">
                <a16:creationId xmlns:a16="http://schemas.microsoft.com/office/drawing/2014/main" id="{1344FFF8-E8F3-4274-9D5E-FB31A0E3C53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83079" tIns="43201" rIns="83079" bIns="4320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buClr>
                <a:srgbClr val="FF0000"/>
              </a:buClr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en-GB" altLang="pt-BR" b="1">
                <a:solidFill>
                  <a:srgbClr val="FF0000"/>
                </a:solidFill>
              </a:rPr>
              <a:t>FAZER UM LAÇO DEFINIDO COM ENQUANTO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altLang="pt-BR"/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en-GB" altLang="pt-BR"/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Enquanto-faca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Repita-até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pt-BR" altLang="pt-BR"/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Não sabemos de antemão quantos dados serão fornecidos.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pt-BR" altLang="pt-BR"/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Esse laços podem ser executados uma única vez, várias vezes (indeterminado) ou NENHUMA vez.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>
            <a:extLst>
              <a:ext uri="{FF2B5EF4-FFF2-40B4-BE49-F238E27FC236}">
                <a16:creationId xmlns:a16="http://schemas.microsoft.com/office/drawing/2014/main" id="{CF39888C-4B74-4D3E-98F4-7286D6AA7D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4F94C0-E979-4158-AA75-3660A90FEC12}" type="slidenum">
              <a:rPr lang="en-GB" altLang="pt-BR"/>
              <a:pPr/>
              <a:t>3</a:t>
            </a:fld>
            <a:endParaRPr lang="en-GB" altLang="pt-BR"/>
          </a:p>
        </p:txBody>
      </p:sp>
      <p:sp>
        <p:nvSpPr>
          <p:cNvPr id="65539" name="Text Box 1">
            <a:extLst>
              <a:ext uri="{FF2B5EF4-FFF2-40B4-BE49-F238E27FC236}">
                <a16:creationId xmlns:a16="http://schemas.microsoft.com/office/drawing/2014/main" id="{3C21EBD4-E74C-4ADB-AF0F-600D6FBA6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5540" name="Text Box 2">
            <a:extLst>
              <a:ext uri="{FF2B5EF4-FFF2-40B4-BE49-F238E27FC236}">
                <a16:creationId xmlns:a16="http://schemas.microsoft.com/office/drawing/2014/main" id="{D7D5E603-7C39-4A66-AD19-4CF49A4356F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83079" tIns="43201" rIns="83079" bIns="4320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É menos utilizado do que o ENQUANTO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pt-BR" altLang="pt-BR"/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ENQUANTO – Se expressão Verdadeira, continuo o laço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REPITA – Se expressão Verdadeira, encerro o laço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9">
            <a:extLst>
              <a:ext uri="{FF2B5EF4-FFF2-40B4-BE49-F238E27FC236}">
                <a16:creationId xmlns:a16="http://schemas.microsoft.com/office/drawing/2014/main" id="{8CFC551E-8AC0-4BA3-AC0D-9BB3B824E2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805B58-ABE2-4E82-B2AB-A2651526EF95}" type="slidenum">
              <a:rPr lang="en-GB" altLang="pt-BR"/>
              <a:pPr/>
              <a:t>4</a:t>
            </a:fld>
            <a:endParaRPr lang="en-GB" altLang="pt-BR"/>
          </a:p>
        </p:txBody>
      </p:sp>
      <p:sp>
        <p:nvSpPr>
          <p:cNvPr id="69635" name="Text Box 1">
            <a:extLst>
              <a:ext uri="{FF2B5EF4-FFF2-40B4-BE49-F238E27FC236}">
                <a16:creationId xmlns:a16="http://schemas.microsoft.com/office/drawing/2014/main" id="{7B3E199E-A2D2-41C2-BDD8-5A79C720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9636" name="Text Box 2">
            <a:extLst>
              <a:ext uri="{FF2B5EF4-FFF2-40B4-BE49-F238E27FC236}">
                <a16:creationId xmlns:a16="http://schemas.microsoft.com/office/drawing/2014/main" id="{20A1365E-C8D2-42E0-B241-2128372CD03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83079" tIns="43201" rIns="83079" bIns="4320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É menos utilizado do que o ENQUANTO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pt-BR" altLang="pt-BR"/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ENQUANTO – Se expressão Verdadeira, continuo o laço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REPITA – Se expressão Verdadeira, encerro o laço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>
            <a:extLst>
              <a:ext uri="{FF2B5EF4-FFF2-40B4-BE49-F238E27FC236}">
                <a16:creationId xmlns:a16="http://schemas.microsoft.com/office/drawing/2014/main" id="{81C03D27-785B-4A32-B0B2-DC4A96802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F31E41-43F7-4BC7-9F6C-5BAEC9636B15}" type="slidenum">
              <a:rPr lang="en-GB" altLang="pt-BR"/>
              <a:pPr/>
              <a:t>5</a:t>
            </a:fld>
            <a:endParaRPr lang="en-GB" altLang="pt-BR"/>
          </a:p>
        </p:txBody>
      </p:sp>
      <p:sp>
        <p:nvSpPr>
          <p:cNvPr id="67587" name="Text Box 1">
            <a:extLst>
              <a:ext uri="{FF2B5EF4-FFF2-40B4-BE49-F238E27FC236}">
                <a16:creationId xmlns:a16="http://schemas.microsoft.com/office/drawing/2014/main" id="{64E42E38-D39D-4F08-89DD-52E7D624D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685800"/>
            <a:ext cx="49403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7588" name="Text Box 2">
            <a:extLst>
              <a:ext uri="{FF2B5EF4-FFF2-40B4-BE49-F238E27FC236}">
                <a16:creationId xmlns:a16="http://schemas.microsoft.com/office/drawing/2014/main" id="{7C628373-4CA8-4519-8E93-2E9467F1B55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83079" tIns="43201" rIns="83079" bIns="4320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É menos utilizado do que o ENQUANTO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endParaRPr lang="pt-BR" altLang="pt-BR"/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ENQUANTO – Se expressão Verdadeira, continuo o laço</a:t>
            </a:r>
          </a:p>
          <a:p>
            <a:pPr eaLnBrk="1" hangingPunct="1">
              <a:spcBef>
                <a:spcPts val="413"/>
              </a:spcBef>
              <a:tabLst>
                <a:tab pos="0" algn="l"/>
                <a:tab pos="412750" algn="l"/>
                <a:tab pos="827088" algn="l"/>
                <a:tab pos="1241425" algn="l"/>
                <a:tab pos="1657350" algn="l"/>
                <a:tab pos="2071688" algn="l"/>
                <a:tab pos="2486025" algn="l"/>
                <a:tab pos="2900363" algn="l"/>
                <a:tab pos="3314700" algn="l"/>
                <a:tab pos="3730625" algn="l"/>
                <a:tab pos="4144963" algn="l"/>
                <a:tab pos="4559300" algn="l"/>
                <a:tab pos="4973638" algn="l"/>
                <a:tab pos="5389563" algn="l"/>
                <a:tab pos="5803900" algn="l"/>
                <a:tab pos="6218238" algn="l"/>
                <a:tab pos="6632575" algn="l"/>
                <a:tab pos="7048500" algn="l"/>
                <a:tab pos="7462838" algn="l"/>
                <a:tab pos="7877175" algn="l"/>
                <a:tab pos="8291513" algn="l"/>
              </a:tabLst>
            </a:pPr>
            <a:r>
              <a:rPr lang="pt-BR" altLang="pt-BR"/>
              <a:t>REPITA – Se expressão Verdadeira, encerro o laço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25/09/2024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400" dirty="0">
                <a:solidFill>
                  <a:schemeClr val="bg1"/>
                </a:solidFill>
              </a:rPr>
              <a:t>Algoritmos de programação</a:t>
            </a:r>
            <a:endParaRPr lang="pt-BR" sz="4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895243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>
                <a:solidFill>
                  <a:srgbClr val="7CEBFF"/>
                </a:solidFill>
              </a:rPr>
              <a:t>Laços de Repetição – Semana 08</a:t>
            </a:r>
          </a:p>
          <a:p>
            <a:pPr rtl="0"/>
            <a:r>
              <a:rPr lang="pt-BR" dirty="0" err="1">
                <a:solidFill>
                  <a:srgbClr val="7CEBFF"/>
                </a:solidFill>
              </a:rPr>
              <a:t>Profª</a:t>
            </a:r>
            <a:r>
              <a:rPr lang="pt-BR" dirty="0">
                <a:solidFill>
                  <a:srgbClr val="7CEBFF"/>
                </a:solidFill>
              </a:rPr>
              <a:t> Malga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0F371D-7DD3-4D4F-A48D-08309AC3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553" y="1390756"/>
            <a:ext cx="60864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>
            <a:extLst>
              <a:ext uri="{FF2B5EF4-FFF2-40B4-BE49-F238E27FC236}">
                <a16:creationId xmlns:a16="http://schemas.microsoft.com/office/drawing/2014/main" id="{E26414BC-12F7-4CDE-956A-3C256AFB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/>
              <a:t>Estruturas de Repetição</a:t>
            </a: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BE7FFFA-07BF-417D-AE9E-03E8D421B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>
              <a:buClr>
                <a:srgbClr val="4F81BD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dirty="0" err="1">
                <a:solidFill>
                  <a:srgbClr val="4F81BD"/>
                </a:solidFill>
              </a:rPr>
              <a:t>Estrutura</a:t>
            </a:r>
            <a:r>
              <a:rPr lang="en-GB" altLang="pt-BR" dirty="0">
                <a:solidFill>
                  <a:srgbClr val="4F81BD"/>
                </a:solidFill>
              </a:rPr>
              <a:t> </a:t>
            </a:r>
            <a:r>
              <a:rPr lang="en-GB" altLang="pt-BR" b="1" dirty="0">
                <a:solidFill>
                  <a:srgbClr val="4F81BD"/>
                </a:solidFill>
              </a:rPr>
              <a:t>para  - </a:t>
            </a:r>
            <a:r>
              <a:rPr lang="en-GB" altLang="pt-BR" b="1" dirty="0" err="1">
                <a:solidFill>
                  <a:srgbClr val="4F81BD"/>
                </a:solidFill>
              </a:rPr>
              <a:t>faça</a:t>
            </a:r>
            <a:r>
              <a:rPr lang="en-GB" altLang="pt-BR" b="1" dirty="0">
                <a:solidFill>
                  <a:srgbClr val="4F81BD"/>
                </a:solidFill>
              </a:rPr>
              <a:t> </a:t>
            </a:r>
            <a:r>
              <a:rPr lang="en-GB" altLang="pt-BR" b="1" dirty="0">
                <a:solidFill>
                  <a:srgbClr val="4F81BD"/>
                </a:solidFill>
                <a:sym typeface="Wingdings" panose="05000000000000000000" pitchFamily="2" charset="2"/>
              </a:rPr>
              <a:t></a:t>
            </a:r>
            <a:r>
              <a:rPr lang="en-GB" altLang="pt-BR" b="1" dirty="0">
                <a:solidFill>
                  <a:srgbClr val="4F81BD"/>
                </a:solidFill>
              </a:rPr>
              <a:t> for</a:t>
            </a:r>
          </a:p>
          <a:p>
            <a:pPr>
              <a:buClr>
                <a:srgbClr val="4F81BD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dirty="0" err="1">
                <a:solidFill>
                  <a:srgbClr val="4F81BD"/>
                </a:solidFill>
              </a:rPr>
              <a:t>Estrutura</a:t>
            </a:r>
            <a:r>
              <a:rPr lang="en-GB" altLang="pt-BR" dirty="0">
                <a:solidFill>
                  <a:srgbClr val="4F81BD"/>
                </a:solidFill>
              </a:rPr>
              <a:t> </a:t>
            </a:r>
            <a:r>
              <a:rPr lang="en-GB" altLang="pt-BR" b="1" dirty="0" err="1">
                <a:solidFill>
                  <a:srgbClr val="4F81BD"/>
                </a:solidFill>
              </a:rPr>
              <a:t>enquanto</a:t>
            </a:r>
            <a:r>
              <a:rPr lang="en-GB" altLang="pt-BR" b="1" dirty="0">
                <a:solidFill>
                  <a:srgbClr val="4F81BD"/>
                </a:solidFill>
              </a:rPr>
              <a:t> – </a:t>
            </a:r>
            <a:r>
              <a:rPr lang="en-GB" altLang="pt-BR" b="1" dirty="0" err="1">
                <a:solidFill>
                  <a:srgbClr val="4F81BD"/>
                </a:solidFill>
              </a:rPr>
              <a:t>faça</a:t>
            </a:r>
            <a:r>
              <a:rPr lang="en-GB" altLang="pt-BR" b="1" dirty="0">
                <a:solidFill>
                  <a:srgbClr val="4F81BD"/>
                </a:solidFill>
              </a:rPr>
              <a:t> - </a:t>
            </a:r>
            <a:r>
              <a:rPr lang="en-GB" altLang="pt-BR" b="1" dirty="0">
                <a:solidFill>
                  <a:srgbClr val="4F81BD"/>
                </a:solidFill>
                <a:sym typeface="Wingdings" panose="05000000000000000000" pitchFamily="2" charset="2"/>
              </a:rPr>
              <a:t> while</a:t>
            </a:r>
            <a:endParaRPr lang="en-GB" altLang="pt-BR" b="1" dirty="0">
              <a:solidFill>
                <a:srgbClr val="4F81BD"/>
              </a:solidFill>
            </a:endParaRPr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dirty="0" err="1"/>
              <a:t>Estrutura</a:t>
            </a:r>
            <a:r>
              <a:rPr lang="en-GB" altLang="pt-BR" dirty="0"/>
              <a:t> </a:t>
            </a:r>
            <a:r>
              <a:rPr lang="en-GB" altLang="pt-BR" b="1" dirty="0" err="1"/>
              <a:t>repita</a:t>
            </a:r>
            <a:r>
              <a:rPr lang="en-GB" altLang="pt-BR" b="1" dirty="0"/>
              <a:t> – </a:t>
            </a:r>
            <a:r>
              <a:rPr lang="en-GB" altLang="pt-BR" b="1" dirty="0" err="1"/>
              <a:t>até</a:t>
            </a:r>
            <a:r>
              <a:rPr lang="en-GB" altLang="pt-BR" b="1" dirty="0"/>
              <a:t>  </a:t>
            </a:r>
            <a:r>
              <a:rPr lang="en-GB" altLang="pt-BR" b="1" dirty="0">
                <a:sym typeface="Wingdings" panose="05000000000000000000" pitchFamily="2" charset="2"/>
              </a:rPr>
              <a:t> do … while</a:t>
            </a:r>
            <a:endParaRPr lang="en-GB" altLang="pt-BR" b="1" dirty="0"/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b="1" dirty="0"/>
          </a:p>
          <a:p>
            <a:pPr>
              <a:buClr>
                <a:srgbClr val="FF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b="1" dirty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>
            <a:extLst>
              <a:ext uri="{FF2B5EF4-FFF2-40B4-BE49-F238E27FC236}">
                <a16:creationId xmlns:a16="http://schemas.microsoft.com/office/drawing/2014/main" id="{0CCF8FE5-5A13-4D50-97B7-4611C54B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138" y="811351"/>
            <a:ext cx="8229600" cy="63341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/>
              <a:t>repita – ate ( do-</a:t>
            </a:r>
            <a:r>
              <a:rPr lang="pt-BR" altLang="pt-BR" dirty="0" err="1"/>
              <a:t>while</a:t>
            </a:r>
            <a:r>
              <a:rPr lang="pt-BR" altLang="pt-BR" dirty="0"/>
              <a:t>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F1F5532-860B-476F-A2C2-17D152A91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972" y="2274598"/>
            <a:ext cx="1160559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3200" dirty="0"/>
              <a:t>Chamamos esta estrutura de repetição com teste no final, pois a decisão entre repetir ou parar o laço é feita ao final do comando.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3200" dirty="0"/>
              <a:t>Conclui-se, portanto, que sempre haverá </a:t>
            </a:r>
            <a:r>
              <a:rPr lang="pt-BR" sz="3200" b="1" i="1" u="sng" dirty="0"/>
              <a:t>pelo menos uma execução do trecho delimitado</a:t>
            </a:r>
            <a:r>
              <a:rPr lang="pt-BR" sz="32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D31F37B0-5631-4253-9502-273698E7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39" y="1120774"/>
            <a:ext cx="8229600" cy="63341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/>
              <a:t>repita - ate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086FA3-CCE0-417D-A132-6D9B869E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725556"/>
            <a:ext cx="11251095" cy="48958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600" dirty="0"/>
              <a:t>Utilizado quando se deseja repetir um comando ou bloco de comandos enquanto uma certa condição for verdadeira (como no enquanto) </a:t>
            </a:r>
          </a:p>
          <a:p>
            <a:pPr marL="0" indent="0">
              <a:buNone/>
              <a:defRPr/>
            </a:pPr>
            <a:r>
              <a:rPr lang="pt-BR" sz="2600" dirty="0"/>
              <a:t>• </a:t>
            </a:r>
            <a:r>
              <a:rPr lang="pt-BR" sz="2600" i="1" dirty="0"/>
              <a:t>A diferença é que o bloco de comandos do escopo do </a:t>
            </a:r>
            <a:r>
              <a:rPr lang="pt-BR" sz="2600" b="1" i="1" dirty="0"/>
              <a:t>repita será executado pelo menos a primeira vez .</a:t>
            </a:r>
          </a:p>
          <a:p>
            <a:pPr>
              <a:buFont typeface="Arial" charset="0"/>
              <a:buChar char="•"/>
              <a:defRPr/>
            </a:pPr>
            <a:endParaRPr lang="pt-BR" sz="2600" dirty="0"/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835BDF8-6CCD-4D84-AFE6-CBC9DF76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69" y="3961746"/>
            <a:ext cx="642937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tângulo 5">
            <a:extLst>
              <a:ext uri="{FF2B5EF4-FFF2-40B4-BE49-F238E27FC236}">
                <a16:creationId xmlns:a16="http://schemas.microsoft.com/office/drawing/2014/main" id="{9D3E4F99-A40A-4C40-99C3-6F42CF5E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1" y="5708654"/>
            <a:ext cx="1061499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t-BR" altLang="pt-BR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1800" b="1" dirty="0">
                <a:solidFill>
                  <a:srgbClr val="FF0000"/>
                </a:solidFill>
                <a:latin typeface="Arial" panose="020B0604020202020204" pitchFamily="34" charset="0"/>
              </a:rPr>
              <a:t>Dica: </a:t>
            </a:r>
            <a:r>
              <a:rPr lang="pt-BR" altLang="pt-BR" sz="1800" dirty="0">
                <a:latin typeface="Arial" panose="020B0604020202020204" pitchFamily="34" charset="0"/>
              </a:rPr>
              <a:t>no repita, a condição define o critério de parada, já no enquanto a condição define o critério de continuação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E6389646-4E63-4C12-9853-3FADE9EE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990255"/>
            <a:ext cx="8229600" cy="633412"/>
          </a:xfrm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dirty="0"/>
              <a:t>repita - ate</a:t>
            </a: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31D7AC23-934F-4158-967C-6B6DC1EC5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574" y="2057399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604838" indent="-604838"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b="1" dirty="0"/>
              <a:t>repita</a:t>
            </a:r>
          </a:p>
          <a:p>
            <a:pPr marL="604838" indent="-604838"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b="1" dirty="0"/>
              <a:t>   &lt;</a:t>
            </a:r>
            <a:r>
              <a:rPr lang="pt-BR" altLang="pt-BR" sz="2800" dirty="0"/>
              <a:t>comando 1&gt;;</a:t>
            </a:r>
          </a:p>
          <a:p>
            <a:pPr marL="604838" indent="-604838"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dirty="0"/>
              <a:t>   &lt;comando 2&gt;;</a:t>
            </a:r>
          </a:p>
          <a:p>
            <a:pPr marL="604838" indent="-604838"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b="1" dirty="0"/>
              <a:t>até</a:t>
            </a:r>
            <a:r>
              <a:rPr lang="pt-BR" altLang="pt-BR" sz="2800" dirty="0"/>
              <a:t> &lt;</a:t>
            </a:r>
            <a:r>
              <a:rPr lang="pt-BR" altLang="pt-BR" sz="2800" dirty="0" err="1"/>
              <a:t>expr</a:t>
            </a:r>
            <a:r>
              <a:rPr lang="pt-BR" altLang="pt-BR" sz="2800" dirty="0"/>
              <a:t>&gt;</a:t>
            </a:r>
          </a:p>
          <a:p>
            <a:pPr marL="604838" indent="-604838"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endParaRPr lang="pt-BR" altLang="pt-BR" sz="2800" dirty="0"/>
          </a:p>
          <a:p>
            <a:pPr marL="604838" indent="-604838"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dirty="0"/>
              <a:t>Repetição com o teste no final</a:t>
            </a:r>
          </a:p>
          <a:p>
            <a:pPr marL="604838" indent="-604838"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dirty="0"/>
              <a:t>1)Executo os comandos 1 e 2;</a:t>
            </a:r>
          </a:p>
          <a:p>
            <a:pPr marL="604838" indent="-604838"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dirty="0"/>
              <a:t>2)Verifico se a expressão &lt;</a:t>
            </a:r>
            <a:r>
              <a:rPr lang="pt-BR" altLang="pt-BR" sz="2800" dirty="0" err="1"/>
              <a:t>expr</a:t>
            </a:r>
            <a:r>
              <a:rPr lang="pt-BR" altLang="pt-BR" sz="2800" dirty="0"/>
              <a:t>&gt;. </a:t>
            </a:r>
          </a:p>
          <a:p>
            <a:pPr marL="604838" indent="-604838"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dirty="0"/>
              <a:t>    Se verdadeira, encerro a repetição. </a:t>
            </a:r>
          </a:p>
          <a:p>
            <a:pPr marL="604838" indent="-604838">
              <a:spcBef>
                <a:spcPts val="700"/>
              </a:spcBef>
              <a:buNone/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</a:pPr>
            <a:r>
              <a:rPr lang="pt-BR" altLang="pt-BR" sz="2800" dirty="0"/>
              <a:t>    Senão, executo comando 1 e 2 novamente.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7E631F-6476-DB8A-E7DB-D8A3A66ED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66" y="2302595"/>
            <a:ext cx="5112460" cy="42807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C3620E4-C938-4BF1-A180-854A9DF4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9D7C48E-4196-461E-AC4D-3CBAF9C0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1" y="1424885"/>
            <a:ext cx="11029615" cy="48958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pt-BR" altLang="pt-BR" sz="3200" dirty="0"/>
              <a:t>Faça um algoritmo que leia valores reais e escreva seu somatório. Considere que ao fornecer o valor zero o usuário deseja encerrar a entrada de dados.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DBF30-5032-4C12-A867-CA930F24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87" y="2027953"/>
            <a:ext cx="11190425" cy="4895850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pt-BR" sz="2400" dirty="0"/>
              <a:t>Considere que um funcionário recebe todo inicio de mês um crédito de R$500,00 de vale alimentação em seu cartão. Faça um programa utilizando a estrutura de repetição </a:t>
            </a:r>
            <a:r>
              <a:rPr lang="pt-BR" sz="2400" b="1" i="1" dirty="0"/>
              <a:t>repita</a:t>
            </a:r>
            <a:r>
              <a:rPr lang="pt-BR" sz="2400" dirty="0"/>
              <a:t> (</a:t>
            </a:r>
            <a:r>
              <a:rPr lang="pt-BR" sz="2400" b="1" i="1" dirty="0"/>
              <a:t>do ...</a:t>
            </a:r>
            <a:r>
              <a:rPr lang="pt-BR" sz="2400" b="1" i="1" dirty="0" err="1"/>
              <a:t>while</a:t>
            </a:r>
            <a:r>
              <a:rPr lang="pt-BR" sz="2400" b="1" i="1" dirty="0"/>
              <a:t>) </a:t>
            </a:r>
            <a:r>
              <a:rPr lang="pt-BR" sz="2400" dirty="0"/>
              <a:t>que após o recebimento do credito controle o saldo do cartão alimentação deste funcionário.</a:t>
            </a:r>
          </a:p>
          <a:p>
            <a:pPr marL="0" indent="0" algn="just">
              <a:buNone/>
              <a:defRPr/>
            </a:pPr>
            <a:endParaRPr lang="pt-BR" sz="2400" dirty="0"/>
          </a:p>
          <a:p>
            <a:pPr marL="0" indent="0">
              <a:buNone/>
              <a:defRPr/>
            </a:pPr>
            <a:r>
              <a:rPr lang="pt-BR" sz="2400" dirty="0"/>
              <a:t> </a:t>
            </a:r>
          </a:p>
          <a:p>
            <a:pPr>
              <a:defRPr/>
            </a:pPr>
            <a:endParaRPr lang="pt-BR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B5CEA8-D919-4136-879C-CA7F4C74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eaLnBrk="1" hangingPunct="1"/>
            <a:r>
              <a:rPr lang="pt-BR" altLang="pt-BR" dirty="0"/>
              <a:t>Exercício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62B145D-D1FE-48B0-8112-C0A3C7AE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8B2819C-3622-49EB-998A-9C7191D4A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8564" y="2166730"/>
            <a:ext cx="11029615" cy="4557782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defRPr/>
            </a:pPr>
            <a:r>
              <a:rPr lang="pt-BR" sz="2000" dirty="0"/>
              <a:t>Faça um programa que simule a urna eletrônica. A tela a ser apresentada deverá ser da seguinte forma: </a:t>
            </a:r>
          </a:p>
          <a:p>
            <a:pPr marL="0" indent="0" algn="just">
              <a:buNone/>
              <a:defRPr/>
            </a:pPr>
            <a:r>
              <a:rPr lang="pt-BR" sz="2000" dirty="0"/>
              <a:t>As opções são: </a:t>
            </a:r>
          </a:p>
          <a:p>
            <a:pPr marL="0" indent="0" algn="just">
              <a:buNone/>
              <a:defRPr/>
            </a:pPr>
            <a:endParaRPr lang="pt-BR" sz="2000" dirty="0"/>
          </a:p>
          <a:p>
            <a:pPr marL="457200" indent="-457200" algn="just">
              <a:buFont typeface="Arial" panose="020B0604020202020204" pitchFamily="34" charset="0"/>
              <a:buAutoNum type="arabicPeriod"/>
              <a:defRPr/>
            </a:pPr>
            <a:r>
              <a:rPr lang="pt-BR" sz="2000" dirty="0"/>
              <a:t>Candidato </a:t>
            </a:r>
            <a:r>
              <a:rPr lang="pt-PT" sz="2000" dirty="0"/>
              <a:t>Robert Trujillo</a:t>
            </a:r>
            <a:endParaRPr lang="pt-BR" sz="2000" dirty="0"/>
          </a:p>
          <a:p>
            <a:pPr marL="457200" indent="-457200" algn="just">
              <a:buFont typeface="Arial" panose="020B0604020202020204" pitchFamily="34" charset="0"/>
              <a:buAutoNum type="arabicPeriod"/>
              <a:defRPr/>
            </a:pPr>
            <a:r>
              <a:rPr lang="pt-BR" sz="2000" dirty="0"/>
              <a:t>Candidato Roberto Carlos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  <a:defRPr/>
            </a:pPr>
            <a:r>
              <a:rPr lang="pt-BR" sz="2000" dirty="0"/>
              <a:t>Candidato Maicon Jackson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  <a:defRPr/>
            </a:pPr>
            <a:r>
              <a:rPr lang="pt-BR" sz="2000" dirty="0"/>
              <a:t>Nulo 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  <a:defRPr/>
            </a:pPr>
            <a:r>
              <a:rPr lang="pt-BR" sz="2000" dirty="0"/>
              <a:t>Branco </a:t>
            </a:r>
          </a:p>
          <a:p>
            <a:pPr marL="457200" indent="-457200" algn="just">
              <a:buFont typeface="Arial" panose="020B0604020202020204" pitchFamily="34" charset="0"/>
              <a:buAutoNum type="arabicPeriod"/>
              <a:defRPr/>
            </a:pPr>
            <a:endParaRPr lang="pt-BR" sz="2000" dirty="0"/>
          </a:p>
          <a:p>
            <a:pPr marL="0" indent="0" algn="just">
              <a:buNone/>
              <a:defRPr/>
            </a:pPr>
            <a:r>
              <a:rPr lang="pt-BR" sz="2000" dirty="0"/>
              <a:t>Entre com o seu voto:  O programa deverá ler os votos dos eleitores e a votação estará encerrada quando a opção for</a:t>
            </a:r>
            <a:r>
              <a:rPr lang="pt-BR" sz="2000" b="1" u="sng" dirty="0"/>
              <a:t> o número 6</a:t>
            </a:r>
            <a:r>
              <a:rPr lang="pt-BR" sz="2000" dirty="0"/>
              <a:t>,  após finalizar a votação o número de votos de cada candidato.</a:t>
            </a:r>
          </a:p>
          <a:p>
            <a:pPr marL="0" indent="0" algn="just">
              <a:buNone/>
              <a:defRPr/>
            </a:pPr>
            <a:r>
              <a:rPr lang="pt-BR" sz="2000" dirty="0"/>
              <a:t> </a:t>
            </a:r>
            <a:endParaRPr lang="pt-BR" altLang="pt-BR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purl.org/dc/dcmitype/"/>
    <ds:schemaRef ds:uri="16c05727-aa75-4e4a-9b5f-8a80a1165891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7823</TotalTime>
  <Words>484</Words>
  <Application>Microsoft Office PowerPoint</Application>
  <PresentationFormat>Widescreen</PresentationFormat>
  <Paragraphs>71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Calibri</vt:lpstr>
      <vt:lpstr>Gill Sans MT</vt:lpstr>
      <vt:lpstr>Wingdings</vt:lpstr>
      <vt:lpstr>Wingdings 2</vt:lpstr>
      <vt:lpstr>Dividendo</vt:lpstr>
      <vt:lpstr>Algoritmos de programação</vt:lpstr>
      <vt:lpstr>Estruturas de Repetição</vt:lpstr>
      <vt:lpstr>repita – ate ( do-while)</vt:lpstr>
      <vt:lpstr>repita - ate</vt:lpstr>
      <vt:lpstr>repita - ate</vt:lpstr>
      <vt:lpstr>Exercício</vt:lpstr>
      <vt:lpstr>Exercício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programação         #3</dc:title>
  <dc:creator>Fernanda Hembecker</dc:creator>
  <cp:lastModifiedBy>Malga Costa</cp:lastModifiedBy>
  <cp:revision>99</cp:revision>
  <dcterms:created xsi:type="dcterms:W3CDTF">2020-08-11T14:26:41Z</dcterms:created>
  <dcterms:modified xsi:type="dcterms:W3CDTF">2024-09-25T17:06:08Z</dcterms:modified>
</cp:coreProperties>
</file>