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398" r:id="rId6"/>
    <p:sldId id="440" r:id="rId7"/>
    <p:sldId id="442" r:id="rId8"/>
    <p:sldId id="444" r:id="rId9"/>
    <p:sldId id="445" r:id="rId10"/>
    <p:sldId id="446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18/09/2024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>
            <a:extLst>
              <a:ext uri="{FF2B5EF4-FFF2-40B4-BE49-F238E27FC236}">
                <a16:creationId xmlns:a16="http://schemas.microsoft.com/office/drawing/2014/main" id="{F0EB31B7-83C1-450C-A9C0-E775E18E9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465793-7F40-4610-842B-2D2BAC98237D}" type="slidenum">
              <a:rPr lang="en-GB" altLang="pt-BR"/>
              <a:pPr/>
              <a:t>2</a:t>
            </a:fld>
            <a:endParaRPr lang="en-GB" altLang="pt-BR"/>
          </a:p>
        </p:txBody>
      </p:sp>
      <p:sp>
        <p:nvSpPr>
          <p:cNvPr id="45059" name="Text Box 1">
            <a:extLst>
              <a:ext uri="{FF2B5EF4-FFF2-40B4-BE49-F238E27FC236}">
                <a16:creationId xmlns:a16="http://schemas.microsoft.com/office/drawing/2014/main" id="{CB673457-91C0-4308-8FB5-9A06C3F33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0" name="Text Box 2">
            <a:extLst>
              <a:ext uri="{FF2B5EF4-FFF2-40B4-BE49-F238E27FC236}">
                <a16:creationId xmlns:a16="http://schemas.microsoft.com/office/drawing/2014/main" id="{36CD3E69-9478-47FB-BC7D-B558332177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7" tIns="45860" rIns="91387" bIns="45860" numCol="1" anchor="t" anchorCtr="0" compatLnSpc="1">
            <a:prstTxWarp prst="textNoShape">
              <a:avLst/>
            </a:prstTxWarp>
          </a:bodyPr>
          <a:lstStyle/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Repete a execução dos comandos1 e 2 enquanto a expr for VERDADEIRA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&lt;expr&gt; deve ser uma expressão lógica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endParaRPr lang="pt-BR" altLang="pt-BR"/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Teste antes de entrar -&gt; pode não ser executado dependendo do critério !! (Verdadeiro ou Falso)‏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endParaRPr lang="pt-BR" altLang="pt-BR"/>
          </a:p>
          <a:p>
            <a:pPr marL="209550" indent="-209550" eaLnBrk="1" hangingPunct="1">
              <a:spcBef>
                <a:spcPts val="413"/>
              </a:spcBef>
              <a:buFont typeface="Calibri" panose="020F0502020204030204" pitchFamily="34" charset="0"/>
              <a:buChar char="•"/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Leitura antes do enquanto para determinar expressão lógica e, depois, uma nova leitura. Ou seja: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A leitura da informação que compõem a minha expressão deve ser realizada antes do comando ENQUANTO.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Após a realização dos comandos pertencentes ao laço, uma nova leitura de informação que compõem a minha expressão deve ser realizada.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endParaRPr lang="pt-BR" altLang="pt-BR"/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Apresentar conceitos de </a:t>
            </a:r>
          </a:p>
          <a:p>
            <a:pPr marL="209550" indent="-209550" eaLnBrk="1" hangingPunct="1">
              <a:spcBef>
                <a:spcPts val="413"/>
              </a:spcBef>
              <a:buFont typeface="Calibri" panose="020F0502020204030204" pitchFamily="34" charset="0"/>
              <a:buAutoNum type="arabicParenR"/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Variável acumuladora;</a:t>
            </a:r>
          </a:p>
          <a:p>
            <a:pPr marL="209550" indent="-209550" eaLnBrk="1" hangingPunct="1">
              <a:spcBef>
                <a:spcPts val="413"/>
              </a:spcBef>
              <a:buFont typeface="Calibri" panose="020F0502020204030204" pitchFamily="34" charset="0"/>
              <a:buChar char="•"/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 Variável contadora.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>
            <a:extLst>
              <a:ext uri="{FF2B5EF4-FFF2-40B4-BE49-F238E27FC236}">
                <a16:creationId xmlns:a16="http://schemas.microsoft.com/office/drawing/2014/main" id="{70FF3C36-F0B6-4C09-ABCF-0809A1BAE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4023D5-AD38-44D0-9C83-0B4180C242A2}" type="slidenum">
              <a:rPr lang="en-GB" altLang="pt-BR"/>
              <a:pPr/>
              <a:t>3</a:t>
            </a:fld>
            <a:endParaRPr lang="en-GB" altLang="pt-BR"/>
          </a:p>
        </p:txBody>
      </p:sp>
      <p:sp>
        <p:nvSpPr>
          <p:cNvPr id="49155" name="Text Box 1">
            <a:extLst>
              <a:ext uri="{FF2B5EF4-FFF2-40B4-BE49-F238E27FC236}">
                <a16:creationId xmlns:a16="http://schemas.microsoft.com/office/drawing/2014/main" id="{E1BD9DBB-B5E3-46B7-802C-D2D11F5DF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7714734F-3E12-43B2-80E9-3E8656A623D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7" tIns="45860" rIns="91387" bIns="45860" numCol="1" anchor="t" anchorCtr="0" compatLnSpc="1">
            <a:prstTxWarp prst="textNoShape">
              <a:avLst/>
            </a:prstTxWarp>
          </a:bodyPr>
          <a:lstStyle/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Repete a execução dos comandos1 e 2 enquanto a expr for VERDADEIRA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&lt;expr&gt; deve ser uma expressão lógica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endParaRPr lang="pt-BR" altLang="pt-BR"/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Teste antes de entrar -&gt; pode não ser executado dependendo do critério !! (Verdadeiro ou Falso)‏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endParaRPr lang="pt-BR" altLang="pt-BR"/>
          </a:p>
          <a:p>
            <a:pPr marL="209550" indent="-209550" eaLnBrk="1" hangingPunct="1">
              <a:spcBef>
                <a:spcPts val="413"/>
              </a:spcBef>
              <a:buFont typeface="Calibri" panose="020F0502020204030204" pitchFamily="34" charset="0"/>
              <a:buChar char="•"/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Leitura antes do enquanto para determinar expressão lógica e, depois, uma nova leitura. Ou seja: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A leitura da informação que compõem a minha expressão deve ser realizada antes do comando ENQUANTO.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Após a realização dos comandos pertencentes ao laço, uma nova leitura de informação que compõem a minha expressão deve ser realizada.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endParaRPr lang="pt-BR" altLang="pt-BR"/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Apresentar conceitos de </a:t>
            </a:r>
          </a:p>
          <a:p>
            <a:pPr marL="209550" indent="-209550" eaLnBrk="1" hangingPunct="1">
              <a:spcBef>
                <a:spcPts val="413"/>
              </a:spcBef>
              <a:buFont typeface="Calibri" panose="020F0502020204030204" pitchFamily="34" charset="0"/>
              <a:buAutoNum type="arabicParenR"/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Variável acumuladora;</a:t>
            </a:r>
          </a:p>
          <a:p>
            <a:pPr marL="209550" indent="-209550" eaLnBrk="1" hangingPunct="1">
              <a:spcBef>
                <a:spcPts val="413"/>
              </a:spcBef>
              <a:buFont typeface="Calibri" panose="020F0502020204030204" pitchFamily="34" charset="0"/>
              <a:buChar char="•"/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r>
              <a:rPr lang="pt-BR" altLang="pt-BR"/>
              <a:t> Variável contadora.</a:t>
            </a:r>
          </a:p>
          <a:p>
            <a:pPr marL="209550" indent="-209550" eaLnBrk="1" hangingPunct="1">
              <a:spcBef>
                <a:spcPts val="413"/>
              </a:spcBef>
              <a:tabLst>
                <a:tab pos="209550" algn="l"/>
                <a:tab pos="623888" algn="l"/>
                <a:tab pos="1038225" algn="l"/>
                <a:tab pos="1452563" algn="l"/>
                <a:tab pos="1866900" algn="l"/>
                <a:tab pos="2282825" algn="l"/>
                <a:tab pos="2697163" algn="l"/>
                <a:tab pos="3111500" algn="l"/>
                <a:tab pos="3525838" algn="l"/>
                <a:tab pos="3941763" algn="l"/>
                <a:tab pos="4356100" algn="l"/>
                <a:tab pos="4770438" algn="l"/>
                <a:tab pos="5184775" algn="l"/>
                <a:tab pos="5600700" algn="l"/>
                <a:tab pos="6015038" algn="l"/>
                <a:tab pos="6429375" algn="l"/>
                <a:tab pos="6843713" algn="l"/>
                <a:tab pos="7259638" algn="l"/>
                <a:tab pos="7673975" algn="l"/>
                <a:tab pos="8088313" algn="l"/>
                <a:tab pos="8502650" algn="l"/>
              </a:tabLst>
            </a:pPr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18/09/2024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Algoritmos de programação</a:t>
            </a:r>
            <a:endParaRPr lang="pt-BR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rgbClr val="7CEBFF"/>
                </a:solidFill>
              </a:rPr>
              <a:t>Laços de Repetição – Semana 08</a:t>
            </a:r>
          </a:p>
          <a:p>
            <a:pPr rtl="0"/>
            <a:r>
              <a:rPr lang="pt-BR" dirty="0" err="1">
                <a:solidFill>
                  <a:srgbClr val="7CEBFF"/>
                </a:solidFill>
              </a:rPr>
              <a:t>Profª</a:t>
            </a:r>
            <a:r>
              <a:rPr lang="pt-BR" dirty="0">
                <a:solidFill>
                  <a:srgbClr val="7CEBFF"/>
                </a:solidFill>
              </a:rPr>
              <a:t> Malga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0F371D-7DD3-4D4F-A48D-08309AC3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53" y="1390756"/>
            <a:ext cx="6086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033DEEAF-25D7-476E-8656-923D5F32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966" y="626165"/>
            <a:ext cx="8229600" cy="9080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Comando :  faça - enquanto  (</a:t>
            </a:r>
            <a:r>
              <a:rPr lang="pt-BR" altLang="pt-BR" dirty="0" err="1"/>
              <a:t>while</a:t>
            </a:r>
            <a:r>
              <a:rPr lang="pt-BR" altLang="pt-BR" dirty="0"/>
              <a:t>)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DA534F6-109C-4DA9-A5AA-6EF82125A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452" y="1007441"/>
            <a:ext cx="11956774" cy="6369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pt-BR" sz="2400" dirty="0"/>
              <a:t>A palavra “enquanto” indica que o comando seguinte será executado, desde que o resultado da expressão </a:t>
            </a:r>
            <a:r>
              <a:rPr lang="pt-BR" sz="2400" i="1" u="sng" dirty="0"/>
              <a:t>lógica seja verdadeiro.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pt-BR" sz="24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pt-BR" sz="2400" dirty="0"/>
              <a:t>Ao encontrar o final do comando (bloco), volta-se para primeira linha do laço e verifica-se a expressão lógica ainda é verdadeira.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400" dirty="0"/>
              <a:t>Se sim, será feita uma nova execução do trecho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pt-BR" sz="2400" dirty="0"/>
              <a:t>Se não, a execução do laço termina e continua-se no próximo comando após o trecho repetido.</a:t>
            </a:r>
          </a:p>
          <a:p>
            <a:pPr marL="604838" indent="-604838"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/>
            </a:pPr>
            <a:endParaRPr lang="pt-BR" sz="2400" dirty="0"/>
          </a:p>
          <a:p>
            <a:pPr marL="604838" indent="-604838"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/>
            </a:pP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81354DF3-DCD0-4481-B477-18D52CA3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04" y="616226"/>
            <a:ext cx="8229600" cy="9080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Comando :  enquanto - faça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613F7A5-8889-4BA4-BFAE-9051D9A8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13" y="1285876"/>
            <a:ext cx="10556525" cy="6369050"/>
          </a:xfrm>
        </p:spPr>
        <p:txBody>
          <a:bodyPr/>
          <a:lstStyle/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r>
              <a:rPr lang="pt-BR" altLang="pt-BR" sz="2000" b="1" dirty="0">
                <a:solidFill>
                  <a:srgbClr val="FF0000"/>
                </a:solidFill>
              </a:rPr>
              <a:t>Dica: </a:t>
            </a:r>
            <a:r>
              <a:rPr lang="pt-BR" altLang="pt-BR" sz="2000" dirty="0"/>
              <a:t>é indispensável que dentro do escopo do enquanto haja uma operação que, dada uma certa situação, torna a condição do enquanto falsa. Dessa maneira sabemos que a repetição será finalizada em algum momento </a:t>
            </a: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08E8A781-946F-4658-A5E7-8BA1563B0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59" y="3343193"/>
            <a:ext cx="5107357" cy="146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tângulo 4">
            <a:extLst>
              <a:ext uri="{FF2B5EF4-FFF2-40B4-BE49-F238E27FC236}">
                <a16:creationId xmlns:a16="http://schemas.microsoft.com/office/drawing/2014/main" id="{05B7D84A-44A5-4EF2-B47F-BB503439A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95" y="1839913"/>
            <a:ext cx="1130079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" panose="020B0604020202020204" pitchFamily="34" charset="0"/>
              </a:rPr>
              <a:t>Utilizado quando se deseja repetir um comando ou bloco de comandos enquanto uma certa condição for verdadeira.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766AC21-843D-F4ED-C740-B76B59B62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616" y="2271824"/>
            <a:ext cx="4363604" cy="34252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ítulo 1">
            <a:extLst>
              <a:ext uri="{FF2B5EF4-FFF2-40B4-BE49-F238E27FC236}">
                <a16:creationId xmlns:a16="http://schemas.microsoft.com/office/drawing/2014/main" id="{E9D78ACB-EEE7-4507-B140-385440A68B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0547" y="641124"/>
            <a:ext cx="11029950" cy="26590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altLang="pt-BR" sz="2800" dirty="0"/>
              <a:t>1- Faça um programa que simule a compra de um lanche na cantina. Após a escolha de um item o programa deverá perguntar ao usuário se ele deseja comprar mais um item, caso ele responda que sim, adicione ao seu subtotal a pagar.</a:t>
            </a:r>
          </a:p>
          <a:p>
            <a:pPr marL="0" indent="0" algn="just">
              <a:buNone/>
            </a:pPr>
            <a:r>
              <a:rPr lang="pt-BR" altLang="pt-BR" sz="2800" dirty="0"/>
              <a:t>O programa é encerrado quando o usuário informar que não deseja comprar mais nem um item.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515C203-F262-AC50-1F70-9358B15D289A}"/>
              </a:ext>
            </a:extLst>
          </p:cNvPr>
          <p:cNvSpPr txBox="1">
            <a:spLocks/>
          </p:cNvSpPr>
          <p:nvPr/>
        </p:nvSpPr>
        <p:spPr>
          <a:xfrm>
            <a:off x="737308" y="791174"/>
            <a:ext cx="996603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15000"/>
              </a:lnSpc>
              <a:spcAft>
                <a:spcPts val="1000"/>
              </a:spcAft>
              <a:buFont typeface="Wingdings 2" panose="05020102010507070707" pitchFamily="18" charset="2"/>
              <a:buNone/>
            </a:pPr>
            <a:r>
              <a:rPr lang="pt-BR" sz="28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 Em um frigorífico existe uma certa quantidade de bois. Cada boi possui uma identificação (código) e um peso. Faça um algoritmo que leia essas informações e encontre o boi mais gordo e o boi mais magro. Essa leitura deve ser realizada enquanto a identificação do boi for diferente de zero.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7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CAA32A-129D-A523-CDFA-77C7F64BBEE8}"/>
              </a:ext>
            </a:extLst>
          </p:cNvPr>
          <p:cNvSpPr txBox="1">
            <a:spLocks/>
          </p:cNvSpPr>
          <p:nvPr/>
        </p:nvSpPr>
        <p:spPr>
          <a:xfrm>
            <a:off x="702531" y="764503"/>
            <a:ext cx="996603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Aft>
                <a:spcPts val="1500"/>
              </a:spcAft>
              <a:buFont typeface="Wingdings 2" panose="05020102010507070707" pitchFamily="18" charset="2"/>
              <a:buNone/>
            </a:pPr>
            <a:r>
              <a:rPr lang="pt-BR" sz="2200" dirty="0">
                <a:solidFill>
                  <a:srgbClr val="000000"/>
                </a:solidFill>
                <a:latin typeface="PT Sans" panose="020B0503020203020204" pitchFamily="34" charset="0"/>
                <a:ea typeface="Times New Roman" panose="02020603050405020304" pitchFamily="18" charset="0"/>
              </a:rPr>
              <a:t>3- A prefeitura de uma cidade fez uma pesquisa entre seus habitantes, coletando dados sobre o salário e o número de filhos de cada família. A prefeitura deseja saber:  </a:t>
            </a:r>
            <a:endParaRPr lang="pt-BR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8650" indent="-268288" algn="just" fontAlgn="base">
              <a:buSzPts val="1000"/>
              <a:buFont typeface="Courier New" panose="02070309020205020404" pitchFamily="49" charset="0"/>
              <a:buChar char="o"/>
            </a:pPr>
            <a:r>
              <a:rPr lang="pt-BR" sz="2200" dirty="0">
                <a:solidFill>
                  <a:srgbClr val="00000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média do salário da população;</a:t>
            </a:r>
            <a:endParaRPr lang="pt-BR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8650" indent="-268288" algn="just" fontAlgn="base">
              <a:buSzPts val="1000"/>
              <a:buFont typeface="Courier New" panose="02070309020205020404" pitchFamily="49" charset="0"/>
              <a:buChar char="o"/>
            </a:pPr>
            <a:r>
              <a:rPr lang="pt-BR" sz="2200" dirty="0">
                <a:solidFill>
                  <a:srgbClr val="00000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média do número de filhos;</a:t>
            </a:r>
            <a:endParaRPr lang="pt-BR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8650" indent="-268288" algn="just" fontAlgn="base">
              <a:buSzPts val="1000"/>
              <a:buFont typeface="Courier New" panose="02070309020205020404" pitchFamily="49" charset="0"/>
              <a:buChar char="o"/>
            </a:pPr>
            <a:r>
              <a:rPr lang="pt-BR" sz="2200" dirty="0">
                <a:solidFill>
                  <a:srgbClr val="00000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maior salário;</a:t>
            </a:r>
            <a:endParaRPr lang="pt-BR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8650" indent="-268288" algn="just" fontAlgn="base">
              <a:buSzPts val="1000"/>
              <a:buFont typeface="Courier New" panose="02070309020205020404" pitchFamily="49" charset="0"/>
              <a:buChar char="o"/>
            </a:pPr>
            <a:r>
              <a:rPr lang="pt-BR" sz="2200" dirty="0">
                <a:solidFill>
                  <a:srgbClr val="00000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percentagem de pessoas com salários até R$ 2500,00.   </a:t>
            </a:r>
            <a:endParaRPr lang="pt-BR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Font typeface="Wingdings 2" panose="05020102010507070707" pitchFamily="18" charset="2"/>
              <a:buNone/>
            </a:pPr>
            <a:r>
              <a:rPr lang="pt-BR" sz="2200" dirty="0"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Font typeface="Wingdings 2" panose="05020102010507070707" pitchFamily="18" charset="2"/>
              <a:buNone/>
            </a:pPr>
            <a:r>
              <a:rPr lang="pt-BR" sz="2200" dirty="0">
                <a:solidFill>
                  <a:srgbClr val="00000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final da leitura de dados irá acontecer quando uma </a:t>
            </a:r>
            <a:r>
              <a:rPr lang="pt-BR" sz="2200" b="1" u="sng" dirty="0">
                <a:solidFill>
                  <a:srgbClr val="000000"/>
                </a:solidFill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resposta negativa para a pergunta se você deseja cadastrar uma nova família for informada.  </a:t>
            </a:r>
            <a:endParaRPr lang="pt-BR" sz="22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7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478CE0-C578-897B-0F5C-571D2879D8BF}"/>
              </a:ext>
            </a:extLst>
          </p:cNvPr>
          <p:cNvSpPr txBox="1"/>
          <p:nvPr/>
        </p:nvSpPr>
        <p:spPr>
          <a:xfrm>
            <a:off x="623454" y="823154"/>
            <a:ext cx="109450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000000"/>
                </a:solidFill>
                <a:effectLst/>
                <a:latin typeface="NimbusRomNo9L-Regu"/>
              </a:rPr>
              <a:t>4 - Kleber B. é frequentemente questionado sobre sua idade. Cansado de responder à mesma pergunta, ele decidiu fazer um joguinho de adivinhação. O programa deve perguntar ao jogador um palpite, se o palpite for abaixo da idade de Kleber o programa responderá </a:t>
            </a:r>
            <a:r>
              <a:rPr lang="pt-BR" sz="2400" b="0" i="1" dirty="0">
                <a:solidFill>
                  <a:srgbClr val="000000"/>
                </a:solidFill>
                <a:effectLst/>
                <a:latin typeface="NimbusRomNo9L-ReguItal"/>
              </a:rPr>
              <a:t>"Muito baixo"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NimbusRomNo9L-Regu"/>
              </a:rPr>
              <a:t>, se for acima responderá </a:t>
            </a:r>
            <a:r>
              <a:rPr lang="pt-BR" sz="2400" b="0" i="1" dirty="0">
                <a:solidFill>
                  <a:srgbClr val="000000"/>
                </a:solidFill>
                <a:effectLst/>
                <a:latin typeface="NimbusRomNo9L-ReguItal"/>
              </a:rPr>
              <a:t>"Muito alto"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NimbusRomNo9L-Regu"/>
              </a:rPr>
              <a:t>. O programa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pt-BR" sz="2400" b="0" i="0" dirty="0">
                <a:solidFill>
                  <a:srgbClr val="000000"/>
                </a:solidFill>
                <a:effectLst/>
                <a:latin typeface="NimbusRomNo9L-Regu"/>
              </a:rPr>
              <a:t>deve repetir esse processo enquanto o usuário não digitar a idade certa de Kleber B., que possui 37 anos.</a:t>
            </a:r>
            <a:br>
              <a:rPr lang="pt-BR" sz="2400" b="0" i="0" dirty="0">
                <a:solidFill>
                  <a:srgbClr val="000000"/>
                </a:solidFill>
                <a:effectLst/>
                <a:latin typeface="NimbusRomNo9L-Regu"/>
              </a:rPr>
            </a:br>
            <a:r>
              <a:rPr lang="pt-BR" sz="2400" b="0" i="0" u="sng" dirty="0">
                <a:solidFill>
                  <a:srgbClr val="000000"/>
                </a:solidFill>
                <a:effectLst/>
                <a:latin typeface="NimbusSanL-Regu"/>
              </a:rPr>
              <a:t>Exemplo de execução:</a:t>
            </a:r>
            <a:r>
              <a:rPr lang="pt-BR" sz="2400" u="sng" dirty="0"/>
              <a:t> 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60F572-B250-BD31-FD72-E6B16E6B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93" y="3489141"/>
            <a:ext cx="3109335" cy="22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672</Words>
  <Application>Microsoft Office PowerPoint</Application>
  <PresentationFormat>Widescreen</PresentationFormat>
  <Paragraphs>58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Arial</vt:lpstr>
      <vt:lpstr>Bahnschrift</vt:lpstr>
      <vt:lpstr>Calibri</vt:lpstr>
      <vt:lpstr>Courier New</vt:lpstr>
      <vt:lpstr>Gill Sans MT</vt:lpstr>
      <vt:lpstr>NimbusRomNo9L-Regu</vt:lpstr>
      <vt:lpstr>NimbusRomNo9L-ReguItal</vt:lpstr>
      <vt:lpstr>NimbusSanL-Regu</vt:lpstr>
      <vt:lpstr>PT Sans</vt:lpstr>
      <vt:lpstr>Times New Roman</vt:lpstr>
      <vt:lpstr>Wingdings 2</vt:lpstr>
      <vt:lpstr>Dividendo</vt:lpstr>
      <vt:lpstr>Algoritmos de programação</vt:lpstr>
      <vt:lpstr>Comando :  faça - enquanto  (while)</vt:lpstr>
      <vt:lpstr>Comando :  enquanto - faça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programação         #3</dc:title>
  <dc:creator>Fernanda Hembecker</dc:creator>
  <cp:lastModifiedBy>Malga Costa</cp:lastModifiedBy>
  <cp:revision>95</cp:revision>
  <dcterms:created xsi:type="dcterms:W3CDTF">2020-08-11T14:26:41Z</dcterms:created>
  <dcterms:modified xsi:type="dcterms:W3CDTF">2024-09-18T20:18:17Z</dcterms:modified>
</cp:coreProperties>
</file>