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56" r:id="rId5"/>
    <p:sldId id="314" r:id="rId6"/>
    <p:sldId id="259" r:id="rId7"/>
    <p:sldId id="307" r:id="rId8"/>
    <p:sldId id="325" r:id="rId9"/>
    <p:sldId id="309" r:id="rId10"/>
    <p:sldId id="308" r:id="rId11"/>
    <p:sldId id="262" r:id="rId12"/>
    <p:sldId id="266" r:id="rId13"/>
    <p:sldId id="263" r:id="rId14"/>
    <p:sldId id="282" r:id="rId15"/>
    <p:sldId id="310" r:id="rId16"/>
    <p:sldId id="268" r:id="rId17"/>
    <p:sldId id="267" r:id="rId18"/>
    <p:sldId id="269" r:id="rId19"/>
    <p:sldId id="291" r:id="rId20"/>
    <p:sldId id="292" r:id="rId21"/>
    <p:sldId id="311" r:id="rId22"/>
    <p:sldId id="312" r:id="rId23"/>
    <p:sldId id="293" r:id="rId24"/>
    <p:sldId id="294" r:id="rId25"/>
    <p:sldId id="313" r:id="rId26"/>
    <p:sldId id="328" r:id="rId27"/>
    <p:sldId id="329" r:id="rId28"/>
    <p:sldId id="272" r:id="rId29"/>
    <p:sldId id="280" r:id="rId30"/>
    <p:sldId id="281" r:id="rId31"/>
    <p:sldId id="302" r:id="rId32"/>
    <p:sldId id="304" r:id="rId33"/>
    <p:sldId id="305" r:id="rId34"/>
    <p:sldId id="306" r:id="rId35"/>
    <p:sldId id="298" r:id="rId36"/>
    <p:sldId id="327" r:id="rId3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EFB82-15D5-E21D-2C65-0983C8F4F081}" v="6" dt="2024-11-14T12:36:02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767" autoAdjust="0"/>
  </p:normalViewPr>
  <p:slideViewPr>
    <p:cSldViewPr snapToGrid="0">
      <p:cViewPr varScale="1">
        <p:scale>
          <a:sx n="70" d="100"/>
          <a:sy n="70" d="100"/>
        </p:scale>
        <p:origin x="10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ystofer Alonço Tré" userId="d7310915694068e4" providerId="Windows Live" clId="Web-{FF9EFB82-15D5-E21D-2C65-0983C8F4F081}"/>
    <pc:docChg chg="sldOrd">
      <pc:chgData name="Crystofer Alonço Tré" userId="d7310915694068e4" providerId="Windows Live" clId="Web-{FF9EFB82-15D5-E21D-2C65-0983C8F4F081}" dt="2024-11-14T12:36:02.575" v="5"/>
      <pc:docMkLst>
        <pc:docMk/>
      </pc:docMkLst>
      <pc:sldChg chg="ord">
        <pc:chgData name="Crystofer Alonço Tré" userId="d7310915694068e4" providerId="Windows Live" clId="Web-{FF9EFB82-15D5-E21D-2C65-0983C8F4F081}" dt="2024-11-14T12:36:02.575" v="5"/>
        <pc:sldMkLst>
          <pc:docMk/>
          <pc:sldMk cId="0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ea typeface="msmincho" charset="0"/>
              <a:cs typeface="msmincho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74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97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7365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37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99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9015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ea typeface="msmincho" charset="0"/>
              <a:cs typeface="msmincho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05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ea typeface="msmincho" charset="0"/>
              <a:cs typeface="msmincho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1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ea typeface="msmincho" charset="0"/>
              <a:cs typeface="msmincho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1625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2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14/11/2024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FFC79A0-D7DE-4F3A-AAA7-DDF9699F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5823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4DB6DB6E-5E86-4F63-8B86-DFEF7113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Funções – Semana 15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66162D9-EECA-4981-84AD-1FC38388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53" y="1390756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07569" y="188641"/>
            <a:ext cx="7770813" cy="1141413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326486" y="1842848"/>
            <a:ext cx="81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#include &lt;</a:t>
            </a:r>
            <a:r>
              <a:rPr lang="pt-BR" sz="1400" dirty="0" err="1"/>
              <a:t>stdio</a:t>
            </a:r>
            <a:r>
              <a:rPr lang="pt-BR" sz="1400" dirty="0"/>
              <a:t>.h&gt;</a:t>
            </a:r>
          </a:p>
          <a:p>
            <a:r>
              <a:rPr lang="pt-BR" sz="1400" dirty="0"/>
              <a:t>#include &lt;</a:t>
            </a:r>
            <a:r>
              <a:rPr lang="pt-BR" sz="1400" dirty="0" err="1"/>
              <a:t>stdlib.h</a:t>
            </a:r>
            <a:r>
              <a:rPr lang="pt-BR" sz="1400" dirty="0"/>
              <a:t>&gt;</a:t>
            </a:r>
          </a:p>
          <a:p>
            <a:endParaRPr lang="pt-BR" sz="1400" dirty="0"/>
          </a:p>
          <a:p>
            <a:r>
              <a:rPr lang="pt-B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//Exemplo de função:</a:t>
            </a:r>
          </a:p>
          <a:p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float  quadrado (float lado) 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{ </a:t>
            </a:r>
            <a:r>
              <a:rPr lang="pt-BR" sz="1400" b="1" dirty="0" err="1">
                <a:solidFill>
                  <a:srgbClr val="FF0000"/>
                </a:solidFill>
              </a:rPr>
              <a:t>int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result</a:t>
            </a:r>
            <a:r>
              <a:rPr lang="pt-B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                 </a:t>
            </a:r>
            <a:r>
              <a:rPr lang="pt-BR" sz="1400" b="1" dirty="0" err="1">
                <a:solidFill>
                  <a:srgbClr val="FF0000"/>
                </a:solidFill>
              </a:rPr>
              <a:t>result</a:t>
            </a:r>
            <a:r>
              <a:rPr lang="pt-BR" sz="1400" b="1" dirty="0">
                <a:solidFill>
                  <a:srgbClr val="FF0000"/>
                </a:solidFill>
              </a:rPr>
              <a:t> = lado*lado;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	</a:t>
            </a:r>
            <a:r>
              <a:rPr lang="pt-BR" sz="1400" b="1" dirty="0" err="1">
                <a:solidFill>
                  <a:srgbClr val="FF0000"/>
                </a:solidFill>
              </a:rPr>
              <a:t>return</a:t>
            </a:r>
            <a:r>
              <a:rPr lang="pt-BR" sz="1400" b="1" dirty="0">
                <a:solidFill>
                  <a:srgbClr val="FF0000"/>
                </a:solidFill>
              </a:rPr>
              <a:t>  </a:t>
            </a:r>
            <a:r>
              <a:rPr lang="pt-BR" sz="1400" b="1" dirty="0" err="1">
                <a:solidFill>
                  <a:srgbClr val="FF0000"/>
                </a:solidFill>
              </a:rPr>
              <a:t>result</a:t>
            </a:r>
            <a:r>
              <a:rPr lang="pt-BR" sz="1400" b="1" dirty="0">
                <a:solidFill>
                  <a:srgbClr val="FF0000"/>
                </a:solidFill>
              </a:rPr>
              <a:t>;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}</a:t>
            </a:r>
          </a:p>
          <a:p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BR" sz="1400" b="1" dirty="0">
                <a:solidFill>
                  <a:srgbClr val="0000FF"/>
                </a:solidFill>
              </a:rPr>
              <a:t>float </a:t>
            </a:r>
            <a:r>
              <a:rPr lang="pt-BR" sz="1400" b="1" dirty="0" err="1">
                <a:solidFill>
                  <a:srgbClr val="0000FF"/>
                </a:solidFill>
              </a:rPr>
              <a:t>area_triang_ret</a:t>
            </a:r>
            <a:r>
              <a:rPr lang="pt-BR" sz="1400" b="1" dirty="0">
                <a:solidFill>
                  <a:srgbClr val="0000FF"/>
                </a:solidFill>
              </a:rPr>
              <a:t> (float lado1, float lado2)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 { </a:t>
            </a:r>
          </a:p>
          <a:p>
            <a:r>
              <a:rPr lang="pt-BR" sz="1400" b="1" dirty="0">
                <a:solidFill>
                  <a:srgbClr val="FF0000"/>
                </a:solidFill>
              </a:rPr>
              <a:t>float </a:t>
            </a:r>
            <a:r>
              <a:rPr lang="pt-BR" sz="1400" b="1" dirty="0" err="1">
                <a:solidFill>
                  <a:srgbClr val="FF0000"/>
                </a:solidFill>
              </a:rPr>
              <a:t>result</a:t>
            </a:r>
            <a:r>
              <a:rPr lang="pt-BR" sz="1400" b="1" dirty="0">
                <a:solidFill>
                  <a:srgbClr val="FF0000"/>
                </a:solidFill>
              </a:rPr>
              <a:t> = 0.0; </a:t>
            </a:r>
          </a:p>
          <a:p>
            <a:r>
              <a:rPr lang="pt-BR" sz="1400" b="1" dirty="0" err="1">
                <a:solidFill>
                  <a:srgbClr val="FF0000"/>
                </a:solidFill>
              </a:rPr>
              <a:t>result</a:t>
            </a:r>
            <a:r>
              <a:rPr lang="pt-BR" sz="1400" b="1" dirty="0">
                <a:solidFill>
                  <a:srgbClr val="FF0000"/>
                </a:solidFill>
              </a:rPr>
              <a:t> = (lado1 * lado2) / 2; </a:t>
            </a:r>
          </a:p>
          <a:p>
            <a:r>
              <a:rPr lang="pt-BR" sz="1400" b="1" dirty="0" err="1">
                <a:solidFill>
                  <a:srgbClr val="FF0000"/>
                </a:solidFill>
              </a:rPr>
              <a:t>return</a:t>
            </a:r>
            <a:r>
              <a:rPr lang="pt-BR" sz="1400" b="1" dirty="0">
                <a:solidFill>
                  <a:srgbClr val="FF0000"/>
                </a:solidFill>
              </a:rPr>
              <a:t> </a:t>
            </a:r>
            <a:r>
              <a:rPr lang="pt-BR" sz="1400" b="1" dirty="0" err="1">
                <a:solidFill>
                  <a:srgbClr val="FF0000"/>
                </a:solidFill>
              </a:rPr>
              <a:t>result</a:t>
            </a:r>
            <a:endParaRPr lang="pt-BR" sz="1400" b="1" dirty="0">
              <a:solidFill>
                <a:srgbClr val="FF0000"/>
              </a:solidFill>
            </a:endParaRPr>
          </a:p>
          <a:p>
            <a:r>
              <a:rPr lang="pt-BR" sz="1400" b="1" dirty="0">
                <a:solidFill>
                  <a:srgbClr val="FF0000"/>
                </a:solidFill>
              </a:rPr>
              <a:t>}</a:t>
            </a:r>
          </a:p>
          <a:p>
            <a:endParaRPr lang="pt-BR" sz="1400" b="1" dirty="0">
              <a:solidFill>
                <a:srgbClr val="FF0000"/>
              </a:solidFill>
            </a:endParaRPr>
          </a:p>
          <a:p>
            <a:r>
              <a:rPr lang="pt-BR" sz="1400" b="1" dirty="0" err="1"/>
              <a:t>int</a:t>
            </a:r>
            <a:r>
              <a:rPr lang="pt-BR" sz="1400" b="1" dirty="0"/>
              <a:t> </a:t>
            </a:r>
            <a:r>
              <a:rPr lang="pt-BR" sz="1400" b="1" dirty="0" err="1"/>
              <a:t>main</a:t>
            </a:r>
            <a:r>
              <a:rPr lang="pt-BR" sz="1400" b="1" dirty="0"/>
              <a:t> ()</a:t>
            </a:r>
          </a:p>
          <a:p>
            <a:r>
              <a:rPr lang="pt-BR" sz="1400" dirty="0"/>
              <a:t>{</a:t>
            </a:r>
          </a:p>
          <a:p>
            <a:r>
              <a:rPr lang="pt-B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Instruções</a:t>
            </a:r>
            <a:endParaRPr lang="pt-BR" sz="1400" dirty="0"/>
          </a:p>
          <a:p>
            <a:r>
              <a:rPr lang="pt-BR" sz="1400" dirty="0"/>
              <a:t>}</a:t>
            </a:r>
          </a:p>
          <a:p>
            <a:endParaRPr lang="pt-BR" sz="1400" dirty="0"/>
          </a:p>
          <a:p>
            <a:r>
              <a:rPr lang="pt-BR" sz="1400" dirty="0"/>
              <a:t>  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42728" y="928441"/>
            <a:ext cx="7770813" cy="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dirty="0">
                <a:solidFill>
                  <a:schemeClr val="bg1"/>
                </a:solidFill>
              </a:rPr>
              <a:t>Declaração de Uma função.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7115" y="1209107"/>
            <a:ext cx="8229600" cy="346050"/>
          </a:xfrm>
        </p:spPr>
        <p:txBody>
          <a:bodyPr>
            <a:noAutofit/>
          </a:bodyPr>
          <a:lstStyle/>
          <a:p>
            <a:r>
              <a:rPr lang="pt-BR" sz="3200" b="1" dirty="0"/>
              <a:t>Retorno da função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3396" y="1902842"/>
            <a:ext cx="8517632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/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#include &lt;</a:t>
            </a:r>
            <a:r>
              <a:rPr lang="pt-BR" sz="3200" dirty="0" err="1">
                <a:latin typeface="Rod" pitchFamily="49" charset="-79"/>
                <a:ea typeface="+mj-ea"/>
                <a:cs typeface="Rod" pitchFamily="49" charset="-79"/>
              </a:rPr>
              <a:t>stdio</a:t>
            </a: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.h&gt;</a:t>
            </a: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#include &lt;</a:t>
            </a:r>
            <a:r>
              <a:rPr lang="pt-BR" sz="3200" dirty="0" err="1">
                <a:latin typeface="Rod" pitchFamily="49" charset="-79"/>
                <a:ea typeface="+mj-ea"/>
                <a:cs typeface="Rod" pitchFamily="49" charset="-79"/>
              </a:rPr>
              <a:t>stdlib</a:t>
            </a: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.h&gt;</a:t>
            </a: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 err="1">
                <a:latin typeface="Rod" pitchFamily="49" charset="-79"/>
                <a:ea typeface="+mj-ea"/>
                <a:cs typeface="Rod" pitchFamily="49" charset="-79"/>
              </a:rPr>
              <a:t>int</a:t>
            </a: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 </a:t>
            </a:r>
            <a:r>
              <a:rPr lang="pt-BR" sz="3200" dirty="0" err="1">
                <a:latin typeface="Rod" pitchFamily="49" charset="-79"/>
                <a:ea typeface="+mj-ea"/>
                <a:cs typeface="Rod" pitchFamily="49" charset="-79"/>
              </a:rPr>
              <a:t>main</a:t>
            </a: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(){</a:t>
            </a: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	tipo nome_função (parâmetros){</a:t>
            </a:r>
          </a:p>
          <a:p>
            <a:pPr algn="just" defTabSz="914400">
              <a:spcBef>
                <a:spcPct val="0"/>
              </a:spcBef>
              <a:defRPr/>
            </a:pPr>
            <a:endParaRPr lang="pt-BR" sz="3200" dirty="0">
              <a:latin typeface="Rod" pitchFamily="49" charset="-79"/>
              <a:ea typeface="+mj-ea"/>
              <a:cs typeface="Rod" pitchFamily="49" charset="-79"/>
            </a:endParaRP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	conjunto de declarações e comandos</a:t>
            </a:r>
          </a:p>
          <a:p>
            <a:pPr algn="just" defTabSz="914400">
              <a:spcBef>
                <a:spcPct val="0"/>
              </a:spcBef>
              <a:defRPr/>
            </a:pPr>
            <a:endParaRPr lang="pt-BR" sz="3200" dirty="0">
              <a:latin typeface="Rod" pitchFamily="49" charset="-79"/>
              <a:ea typeface="+mj-ea"/>
              <a:cs typeface="Rod" pitchFamily="49" charset="-79"/>
            </a:endParaRP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	</a:t>
            </a:r>
            <a:r>
              <a:rPr lang="pt-BR" sz="3200" b="1" dirty="0" err="1">
                <a:solidFill>
                  <a:srgbClr val="C00000"/>
                </a:solidFill>
                <a:latin typeface="Rod" pitchFamily="49" charset="-79"/>
                <a:ea typeface="+mj-ea"/>
                <a:cs typeface="Rod" pitchFamily="49" charset="-79"/>
              </a:rPr>
              <a:t>return</a:t>
            </a:r>
            <a:r>
              <a:rPr lang="pt-BR" sz="3200" b="1" dirty="0">
                <a:solidFill>
                  <a:srgbClr val="C00000"/>
                </a:solidFill>
                <a:latin typeface="Rod" pitchFamily="49" charset="-79"/>
                <a:ea typeface="+mj-ea"/>
                <a:cs typeface="Rod" pitchFamily="49" charset="-79"/>
              </a:rPr>
              <a:t> express</a:t>
            </a:r>
            <a:r>
              <a:rPr lang="pt-BR" sz="3200" dirty="0">
                <a:solidFill>
                  <a:srgbClr val="C00000"/>
                </a:solidFill>
                <a:latin typeface="Rod" pitchFamily="49" charset="-79"/>
                <a:ea typeface="+mj-ea"/>
                <a:cs typeface="Rod" pitchFamily="49" charset="-79"/>
              </a:rPr>
              <a:t>ã</a:t>
            </a:r>
            <a:r>
              <a:rPr lang="pt-BR" sz="3200" b="1" dirty="0">
                <a:solidFill>
                  <a:srgbClr val="C00000"/>
                </a:solidFill>
                <a:latin typeface="Rod" pitchFamily="49" charset="-79"/>
                <a:ea typeface="+mj-ea"/>
                <a:cs typeface="Rod" pitchFamily="49" charset="-79"/>
              </a:rPr>
              <a:t>o</a:t>
            </a: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;</a:t>
            </a: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}</a:t>
            </a:r>
          </a:p>
          <a:p>
            <a:pPr algn="just" defTabSz="914400">
              <a:spcBef>
                <a:spcPct val="0"/>
              </a:spcBef>
              <a:defRPr/>
            </a:pPr>
            <a:endParaRPr lang="pt-BR" sz="3200" dirty="0">
              <a:latin typeface="Rod" pitchFamily="49" charset="-79"/>
              <a:ea typeface="+mj-ea"/>
              <a:cs typeface="Rod" pitchFamily="49" charset="-79"/>
            </a:endParaRP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system (“pause”);</a:t>
            </a: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 err="1">
                <a:latin typeface="Rod" pitchFamily="49" charset="-79"/>
                <a:ea typeface="+mj-ea"/>
                <a:cs typeface="Rod" pitchFamily="49" charset="-79"/>
              </a:rPr>
              <a:t>return</a:t>
            </a: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 0</a:t>
            </a:r>
          </a:p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Rod" pitchFamily="49" charset="-79"/>
                <a:ea typeface="+mj-ea"/>
                <a:cs typeface="Rod" pitchFamily="49" charset="-79"/>
              </a:rPr>
              <a:t>}</a:t>
            </a:r>
          </a:p>
          <a:p>
            <a:pPr algn="just" defTabSz="914400">
              <a:spcBef>
                <a:spcPct val="0"/>
              </a:spcBef>
              <a:defRPr/>
            </a:pPr>
            <a:endParaRPr lang="pt-BR" sz="3200" dirty="0">
              <a:latin typeface="Rod" pitchFamily="49" charset="-79"/>
              <a:ea typeface="+mj-ea"/>
              <a:cs typeface="Rod" pitchFamily="49" charset="-79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559500" y="2838946"/>
            <a:ext cx="864096" cy="576064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2999660" y="4135090"/>
            <a:ext cx="1944216" cy="576064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stCxn id="5" idx="5"/>
          </p:cNvCxnSpPr>
          <p:nvPr/>
        </p:nvCxnSpPr>
        <p:spPr>
          <a:xfrm>
            <a:off x="2297052" y="3330647"/>
            <a:ext cx="5149632" cy="1968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6" idx="6"/>
          </p:cNvCxnSpPr>
          <p:nvPr/>
        </p:nvCxnSpPr>
        <p:spPr>
          <a:xfrm flipV="1">
            <a:off x="4943876" y="4063082"/>
            <a:ext cx="266429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7176124" y="3919066"/>
            <a:ext cx="2088232" cy="1656184"/>
          </a:xfrm>
          <a:prstGeom prst="ellipse">
            <a:avLst/>
          </a:prstGeom>
          <a:noFill/>
          <a:ln>
            <a:solidFill>
              <a:srgbClr val="CC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C0000"/>
                </a:solidFill>
              </a:rPr>
              <a:t>Devem ser do mesmo tipo.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07569" y="188641"/>
            <a:ext cx="7770813" cy="1141413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578239" y="507418"/>
            <a:ext cx="7770813" cy="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dirty="0">
                <a:solidFill>
                  <a:srgbClr val="000099"/>
                </a:solidFill>
              </a:rPr>
              <a:t>Declaração de Uma função.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6" y="1127464"/>
            <a:ext cx="7100882" cy="57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301" y="1055873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Funcionamento de uma Função Graficamente.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235" y="2108525"/>
            <a:ext cx="7391307" cy="4446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93729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Funcionamento de uma Função.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7204" y="1733358"/>
            <a:ext cx="8229600" cy="52894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1º </a:t>
            </a:r>
            <a:r>
              <a:rPr lang="pt-BR" dirty="0"/>
              <a:t>- O código do programa é executado até encontrar uma chamada de função;</a:t>
            </a:r>
          </a:p>
          <a:p>
            <a:r>
              <a:rPr lang="pt-BR" b="1" dirty="0">
                <a:solidFill>
                  <a:srgbClr val="C00000"/>
                </a:solidFill>
              </a:rPr>
              <a:t>2º</a:t>
            </a:r>
            <a:r>
              <a:rPr lang="pt-BR" dirty="0"/>
              <a:t> O programa é então interrompido temporariamente, e o fluxo do programa passa para a função chamada;</a:t>
            </a:r>
          </a:p>
          <a:p>
            <a:r>
              <a:rPr lang="pt-BR" b="1" dirty="0">
                <a:solidFill>
                  <a:srgbClr val="C00000"/>
                </a:solidFill>
              </a:rPr>
              <a:t>3º </a:t>
            </a:r>
            <a:r>
              <a:rPr lang="pt-BR" dirty="0"/>
              <a:t>Se houver parâmetros na função, os valores da chamada da função são copiados para os parâmetros no código da função;</a:t>
            </a:r>
          </a:p>
          <a:p>
            <a:r>
              <a:rPr lang="pt-BR" b="1" dirty="0">
                <a:solidFill>
                  <a:srgbClr val="C00000"/>
                </a:solidFill>
              </a:rPr>
              <a:t>4º</a:t>
            </a:r>
            <a:r>
              <a:rPr lang="pt-BR" dirty="0"/>
              <a:t> Os comandos da função são executados;</a:t>
            </a:r>
          </a:p>
          <a:p>
            <a:r>
              <a:rPr lang="pt-BR" b="1" dirty="0">
                <a:solidFill>
                  <a:srgbClr val="C00000"/>
                </a:solidFill>
              </a:rPr>
              <a:t>5º</a:t>
            </a:r>
            <a:r>
              <a:rPr lang="pt-BR" dirty="0"/>
              <a:t> Quando a função termina (seus comandos acabaram ou o comando </a:t>
            </a:r>
            <a:r>
              <a:rPr lang="pt-BR" b="1" dirty="0" err="1"/>
              <a:t>return</a:t>
            </a:r>
            <a:r>
              <a:rPr lang="pt-BR" dirty="0"/>
              <a:t> foi encontrado) o programa volta ao ponto em que foi interrompido para continuar sua execução normal;</a:t>
            </a:r>
          </a:p>
          <a:p>
            <a:r>
              <a:rPr lang="pt-BR" b="1" dirty="0">
                <a:solidFill>
                  <a:srgbClr val="C00000"/>
                </a:solidFill>
              </a:rPr>
              <a:t>6º </a:t>
            </a:r>
            <a:r>
              <a:rPr lang="pt-BR" dirty="0"/>
              <a:t>Se houver um comando </a:t>
            </a:r>
            <a:r>
              <a:rPr lang="pt-BR" b="1" dirty="0" err="1"/>
              <a:t>return</a:t>
            </a:r>
            <a:r>
              <a:rPr lang="pt-BR" dirty="0"/>
              <a:t>, o valor dele será copiado para a variável que foi escolhida para receber o retorno da função.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896074"/>
            <a:ext cx="8229600" cy="634082"/>
          </a:xfrm>
        </p:spPr>
        <p:txBody>
          <a:bodyPr>
            <a:normAutofit/>
          </a:bodyPr>
          <a:lstStyle/>
          <a:p>
            <a:r>
              <a:rPr lang="pt-BR" dirty="0"/>
              <a:t>Parâmetros de Uma Função.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969144" y="811735"/>
            <a:ext cx="10527437" cy="4785636"/>
          </a:xfrm>
        </p:spPr>
        <p:txBody>
          <a:bodyPr>
            <a:normAutofit/>
          </a:bodyPr>
          <a:lstStyle/>
          <a:p>
            <a:r>
              <a:rPr lang="pt-BR" sz="2400" dirty="0"/>
              <a:t>Os parâmetros de uma função são o que o programador utiliza para passar a informação de um trecho do código para dentro da função.</a:t>
            </a:r>
          </a:p>
          <a:p>
            <a:r>
              <a:rPr lang="pt-BR" sz="2400" dirty="0"/>
              <a:t>Basicamente, os parâmetros de uma função são uma lista de variáveis, separadas por virgula, em que são especificados o tipo e o nome de cada variável passada para a função.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301" y="1055873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069252" y="2447698"/>
            <a:ext cx="10658149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2400" b="1" u="sng" dirty="0">
                <a:latin typeface="+mj-lt"/>
                <a:ea typeface="+mj-ea"/>
                <a:cs typeface="+mj-cs"/>
              </a:rPr>
              <a:t>Exemplo 1</a:t>
            </a:r>
            <a:r>
              <a:rPr lang="pt-BR" sz="24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4100" dirty="0"/>
              <a:t>Crie um programa onde o usuário digita dois valores e imprima na tela a soma destes valores. Utilize o conceito de função do tipo int</a:t>
            </a:r>
            <a:r>
              <a:rPr lang="pt-BR" sz="2400" dirty="0"/>
              <a:t>.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816176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3326" y="1331888"/>
            <a:ext cx="8229600" cy="573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14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</a:t>
            </a:r>
          </a:p>
          <a:p>
            <a:pPr defTabSz="914400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1400" dirty="0">
                <a:latin typeface="Bell MT" pitchFamily="18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Declaração da Função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pt-BR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int soma(int v1,int v2)</a:t>
            </a:r>
          </a:p>
          <a:p>
            <a:pPr>
              <a:spcBef>
                <a:spcPct val="0"/>
              </a:spcBef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 int </a:t>
            </a:r>
            <a:r>
              <a:rPr lang="pt-B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v1 + v2;</a:t>
            </a:r>
          </a:p>
          <a:p>
            <a:pPr>
              <a:spcBef>
                <a:spcPct val="0"/>
              </a:spcBef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total;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("Digite dois valores: ");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d",&amp;a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d",&amp;b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=soma(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("Soma: %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d",total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 </a:t>
            </a:r>
            <a:endParaRPr lang="pt-BR" sz="14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46050"/>
          </a:xfrm>
        </p:spPr>
        <p:txBody>
          <a:bodyPr>
            <a:noAutofit/>
          </a:bodyPr>
          <a:lstStyle/>
          <a:p>
            <a:r>
              <a:rPr lang="pt-BR" sz="4000" dirty="0"/>
              <a:t>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70155" y="2862796"/>
            <a:ext cx="10897497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pt-BR" sz="3700" dirty="0">
                <a:ea typeface="+mj-ea"/>
                <a:cs typeface="+mj-cs"/>
              </a:rPr>
              <a:t>As funções sempre precisam estar descritas no corpo do Programa?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b="1" u="sng" dirty="0"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981200" y="4302956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>
              <a:spcBef>
                <a:spcPct val="0"/>
              </a:spcBef>
              <a:defRPr/>
            </a:pPr>
            <a:r>
              <a:rPr lang="pt-BR" sz="3700" dirty="0">
                <a:ea typeface="+mj-ea"/>
                <a:cs typeface="+mj-cs"/>
              </a:rPr>
              <a:t>Não!!</a:t>
            </a:r>
          </a:p>
          <a:p>
            <a:pPr algn="ctr" defTabSz="914400">
              <a:spcBef>
                <a:spcPct val="0"/>
              </a:spcBef>
              <a:defRPr/>
            </a:pPr>
            <a:r>
              <a:rPr lang="pt-BR" sz="3700" dirty="0">
                <a:ea typeface="+mj-ea"/>
                <a:cs typeface="+mj-cs"/>
              </a:rPr>
              <a:t>Podemos construir nossa própria biblioteca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b="1" u="sng" dirty="0"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9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5891" y="780665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6593" y="1126715"/>
            <a:ext cx="8229600" cy="573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16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</a:t>
            </a:r>
          </a:p>
          <a:p>
            <a:pPr defTabSz="914400">
              <a:spcBef>
                <a:spcPct val="0"/>
              </a:spcBef>
              <a:defRPr/>
            </a:pPr>
            <a:endParaRPr lang="pt-B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conio.h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ct val="0"/>
              </a:spcBef>
            </a:pP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#include “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MyBib.h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Declaração da Função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endParaRPr lang="pt-BR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pt-BR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pt-BR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int total;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("Digite dois valores: ");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d",&amp;a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d",&amp;b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=soma(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("Soma: %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d",total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spcBef>
                <a:spcPct val="0"/>
              </a:spcBef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} </a:t>
            </a:r>
            <a:endParaRPr lang="pt-BR" sz="16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7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Rede com pinos">
            <a:extLst>
              <a:ext uri="{FF2B5EF4-FFF2-40B4-BE49-F238E27FC236}">
                <a16:creationId xmlns:a16="http://schemas.microsoft.com/office/drawing/2014/main" id="{01A66960-42B1-469B-9B4A-442CFADBC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8D6938-BD2F-42C1-8818-C3DECED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pt-BR" dirty="0"/>
              <a:t>Modularização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57F20-8EB9-409B-AF32-CE7B8DF7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Problemas complexos exigem algoritmos complexos; mas sempre é possível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dividir um problema grande em problemas menores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Esses problemas menores, ou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sub-rotinas,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efetuar diversas operações e facilitam a resolução de um problema por serem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bastante específicos.</a:t>
            </a:r>
            <a:endParaRPr lang="pt-BR" dirty="0">
              <a:solidFill>
                <a:schemeClr val="bg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ub-rotinas são usadas também quando um bloco de código se repete na resolução de um problema, pois uma sub-rotina é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escrita apenas uma vez e pode ser chamada sempre que necessário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64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1503" y="1126895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81177" y="2235365"/>
            <a:ext cx="11017189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2400" b="1" u="sng" dirty="0">
                <a:latin typeface="+mj-lt"/>
                <a:ea typeface="+mj-ea"/>
                <a:cs typeface="+mj-cs"/>
              </a:rPr>
              <a:t>Exemplo 2</a:t>
            </a:r>
            <a:r>
              <a:rPr lang="pt-BR" sz="24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3300" dirty="0"/>
              <a:t>Crie um programa onde o usuário digita três valores e imprima na tela o maior valor, devendo para isso, criar uma função Maior do tipo </a:t>
            </a:r>
            <a:r>
              <a:rPr lang="pt-BR" sz="3300" dirty="0" err="1"/>
              <a:t>int</a:t>
            </a:r>
            <a:r>
              <a:rPr lang="pt-BR" sz="3300" dirty="0"/>
              <a:t> que retorna o maior dos três valores.</a:t>
            </a:r>
            <a:endParaRPr lang="pt-BR" sz="33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04953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72104" y="1124744"/>
            <a:ext cx="8229600" cy="573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2400" b="1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Solução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2400" dirty="0">
                <a:latin typeface="Bell MT" pitchFamily="18" charset="0"/>
              </a:rPr>
              <a:t> 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//Declaração da Função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Maior(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v1,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v2,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v3){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((v1&gt;=v2)&amp;&amp;(v1&gt;=v3)){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v1;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}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((v2&gt;=v1)&amp;&amp;(v2&gt;=v3)){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v2;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v3;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 }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}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}  </a:t>
            </a:r>
          </a:p>
          <a:p>
            <a:pPr>
              <a:spcBef>
                <a:spcPct val="0"/>
              </a:spcBef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pt-BR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Fim da Função - Chamada do </a:t>
            </a:r>
            <a:r>
              <a:rPr lang="pt-BR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pt-BR" sz="24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 n1,n2,n3,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("Digite 3 valores: ");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("%d",&amp;n1);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("%d",&amp;n2);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("%d",&amp;n3);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Maior(n1, n2, n3)</a:t>
            </a:r>
          </a:p>
          <a:p>
            <a:pPr>
              <a:spcBef>
                <a:spcPct val="0"/>
              </a:spcBef>
            </a:pP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("Maior: %d",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("Maior: %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d",Maior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(n1,n2,n3));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spcBef>
                <a:spcPct val="0"/>
              </a:spcBef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 }</a:t>
            </a:r>
            <a:endParaRPr lang="pt-BR" sz="24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93729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8374" y="2319871"/>
            <a:ext cx="11105964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2400" b="1" u="sng" dirty="0">
                <a:solidFill>
                  <a:srgbClr val="FF0000"/>
                </a:solidFill>
                <a:ea typeface="+mj-ea"/>
                <a:cs typeface="+mj-cs"/>
              </a:rPr>
              <a:t>Exemplo 3</a:t>
            </a:r>
            <a:r>
              <a:rPr lang="pt-BR" sz="2400" dirty="0">
                <a:solidFill>
                  <a:srgbClr val="FF0000"/>
                </a:solidFill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</a:pPr>
            <a:r>
              <a:rPr lang="pt-BR" sz="2400" dirty="0"/>
              <a:t>Faça um programa em C que calcule o valor a ser pago em uma corrida de táxi. Para isso crie duas funções onde o programa principal selecione a função de acordo com a “bandeirada” (1 ou 2).</a:t>
            </a:r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Considere que os valores praticados são:</a:t>
            </a:r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Bandeirada 1 – R$5, 40 e R$2,70 o km rodado.</a:t>
            </a:r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Bandeirada 2 – </a:t>
            </a:r>
            <a:r>
              <a:rPr lang="pt-BR" sz="2400" dirty="0"/>
              <a:t>R$5, 40 e R$3,30 o km rodado.</a:t>
            </a:r>
            <a:endParaRPr lang="pt-BR" sz="24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5419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Exemplo 4</a:t>
            </a:r>
          </a:p>
        </p:txBody>
      </p:sp>
      <p:sp>
        <p:nvSpPr>
          <p:cNvPr id="4" name="Retângulo 3"/>
          <p:cNvSpPr/>
          <p:nvPr/>
        </p:nvSpPr>
        <p:spPr>
          <a:xfrm>
            <a:off x="581192" y="2185526"/>
            <a:ext cx="11029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2BC9F3-9785-8717-AFC6-0923E5166A88}"/>
              </a:ext>
            </a:extLst>
          </p:cNvPr>
          <p:cNvSpPr txBox="1"/>
          <p:nvPr/>
        </p:nvSpPr>
        <p:spPr>
          <a:xfrm>
            <a:off x="1154544" y="2066936"/>
            <a:ext cx="10621820" cy="20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que solicite as tr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ês notas obtidas por um aluno. A seguir f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aça uma função que recebe as três notas de um aluno, calcule a média final do aluno e retorne o seu conceito, conforme a tabela abaixo: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13D176-1CAB-7517-2542-62485BB5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853" y="3982930"/>
            <a:ext cx="3075709" cy="22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1382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430306" y="37820"/>
            <a:ext cx="11029950" cy="101441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Exemplo 5</a:t>
            </a:r>
          </a:p>
        </p:txBody>
      </p:sp>
      <p:sp>
        <p:nvSpPr>
          <p:cNvPr id="4" name="Retângulo 3"/>
          <p:cNvSpPr/>
          <p:nvPr/>
        </p:nvSpPr>
        <p:spPr>
          <a:xfrm>
            <a:off x="581192" y="2185526"/>
            <a:ext cx="110296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 </a:t>
            </a:r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CCE5373-A1B8-A920-9191-898A98E3652D}"/>
              </a:ext>
            </a:extLst>
          </p:cNvPr>
          <p:cNvSpPr txBox="1"/>
          <p:nvPr/>
        </p:nvSpPr>
        <p:spPr>
          <a:xfrm>
            <a:off x="430306" y="1025409"/>
            <a:ext cx="11029616" cy="1002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spcAft>
                <a:spcPts val="0"/>
              </a:spcAft>
            </a:pPr>
            <a:r>
              <a:rPr lang="pt-BR" sz="1800" b="0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INSS</a:t>
            </a:r>
            <a:endParaRPr lang="pt-BR" sz="20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35255" algn="just">
              <a:lnSpc>
                <a:spcPct val="113000"/>
              </a:lnSpc>
              <a:spcBef>
                <a:spcPts val="160"/>
              </a:spcBef>
              <a:spcAft>
                <a:spcPts val="6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INSS é um desconto que o funcionário tem sobre seu salário. Esse desconto é realizado com base na seguinte tabela, referente ao ano de 2023.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7" name="Picture 3" descr="Quais são as mudanças da tabela INSS 2023?">
            <a:extLst>
              <a:ext uri="{FF2B5EF4-FFF2-40B4-BE49-F238E27FC236}">
                <a16:creationId xmlns:a16="http://schemas.microsoft.com/office/drawing/2014/main" id="{5E313144-FB80-F30B-C921-F700EDEA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23" y="1972830"/>
            <a:ext cx="4800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D9ADCC-6AFF-E7D2-2716-4F9091A37E07}"/>
              </a:ext>
            </a:extLst>
          </p:cNvPr>
          <p:cNvSpPr txBox="1"/>
          <p:nvPr/>
        </p:nvSpPr>
        <p:spPr>
          <a:xfrm>
            <a:off x="581192" y="5082481"/>
            <a:ext cx="11370554" cy="15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890" algn="just">
              <a:lnSpc>
                <a:spcPct val="115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os salários maiores que 67.507,49 será aplicado o teto máximo de 14% sobre esse valor.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7160" algn="just">
              <a:lnSpc>
                <a:spcPct val="115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cálculo deve ser realizado sobre o valor do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salário bruto + a gratificação ou horas extras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37160" algn="just">
              <a:lnSpc>
                <a:spcPct val="115000"/>
              </a:lnSpc>
              <a:spcAft>
                <a:spcPts val="6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que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solicite ao usuário o valor do salário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este seja passado para uma função que retorne o valor do INSS a ser pago pelo funcionário.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38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820" y="1101256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sem lista de Parâmetro.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43883" y="2674390"/>
            <a:ext cx="11141475" cy="2736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	Dependendo da função, ela pode não assumir nenhum parâmetro. Nesse caso, pode-se optar por duas soluções:</a:t>
            </a:r>
          </a:p>
          <a:p>
            <a:pPr>
              <a:buNone/>
            </a:pPr>
            <a:r>
              <a:rPr lang="pt-BR" sz="2800" dirty="0"/>
              <a:t>1ª - Deixar a lista de parâmetros vazia: </a:t>
            </a:r>
            <a:r>
              <a:rPr lang="pt-BR" sz="2800" b="1" dirty="0" err="1"/>
              <a:t>void</a:t>
            </a:r>
            <a:r>
              <a:rPr lang="pt-BR" sz="2800" b="1" dirty="0"/>
              <a:t> </a:t>
            </a:r>
            <a:r>
              <a:rPr lang="pt-BR" sz="2800" dirty="0"/>
              <a:t>imprime ()</a:t>
            </a:r>
          </a:p>
          <a:p>
            <a:pPr>
              <a:buNone/>
            </a:pPr>
            <a:r>
              <a:rPr lang="pt-BR" sz="2800" dirty="0"/>
              <a:t>2ª - Colocar </a:t>
            </a:r>
            <a:r>
              <a:rPr lang="pt-BR" sz="2800" dirty="0" err="1"/>
              <a:t>void</a:t>
            </a:r>
            <a:r>
              <a:rPr lang="pt-BR" sz="2800" dirty="0"/>
              <a:t> entre parênteses: </a:t>
            </a:r>
            <a:r>
              <a:rPr lang="pt-BR" sz="2800" b="1" dirty="0" err="1"/>
              <a:t>void</a:t>
            </a:r>
            <a:r>
              <a:rPr lang="pt-BR" sz="2800" dirty="0"/>
              <a:t> imprime (</a:t>
            </a:r>
            <a:r>
              <a:rPr lang="pt-BR" sz="2800" dirty="0" err="1"/>
              <a:t>void</a:t>
            </a:r>
            <a:r>
              <a:rPr lang="pt-BR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1046996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Corpo da Função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72863" y="2017442"/>
            <a:ext cx="11327906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just" defTabSz="914400">
              <a:spcBef>
                <a:spcPct val="0"/>
              </a:spcBef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Normalmente </a:t>
            </a:r>
            <a:r>
              <a:rPr lang="pt-BR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não</a:t>
            </a:r>
            <a:r>
              <a:rPr lang="pt-BR" sz="3200" dirty="0">
                <a:latin typeface="+mj-lt"/>
                <a:ea typeface="+mj-ea"/>
                <a:cs typeface="+mj-cs"/>
              </a:rPr>
              <a:t> utilizamos os comandos de </a:t>
            </a:r>
            <a:r>
              <a:rPr lang="pt-BR" sz="32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escrita e leitura </a:t>
            </a:r>
            <a:r>
              <a:rPr lang="pt-BR" sz="3200" dirty="0">
                <a:latin typeface="+mj-lt"/>
                <a:ea typeface="+mj-ea"/>
                <a:cs typeface="+mj-cs"/>
              </a:rPr>
              <a:t>dentro de uma função, porém isso não é uma regra, observe que muitas vezes é interessante utilizarmos estes comandos dentro da função.</a:t>
            </a:r>
          </a:p>
          <a:p>
            <a:pPr defTabSz="914400">
              <a:spcBef>
                <a:spcPct val="0"/>
              </a:spcBef>
              <a:defRPr/>
            </a:pPr>
            <a:endParaRPr lang="pt-BR" sz="3200" dirty="0">
              <a:latin typeface="+mj-lt"/>
              <a:ea typeface="+mj-ea"/>
              <a:cs typeface="+mj-cs"/>
            </a:endParaRPr>
          </a:p>
          <a:p>
            <a:pPr defTabSz="914400">
              <a:spcBef>
                <a:spcPct val="0"/>
              </a:spcBef>
              <a:defRPr/>
            </a:pPr>
            <a:r>
              <a:rPr lang="pt-BR" sz="3200" dirty="0">
                <a:latin typeface="+mj-lt"/>
                <a:ea typeface="+mj-ea"/>
                <a:cs typeface="+mj-cs"/>
              </a:rPr>
              <a:t>Observe o Exemplo: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926" y="1117535"/>
            <a:ext cx="6213002" cy="5629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81193" y="729658"/>
            <a:ext cx="11029616" cy="637503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/>
              <a:t>Vetores e Funções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682287" y="2230607"/>
            <a:ext cx="3286125" cy="440531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#include &lt;</a:t>
            </a:r>
            <a:r>
              <a:rPr lang="en-GB" sz="1600" dirty="0" err="1">
                <a:latin typeface="+mj-lt"/>
              </a:rPr>
              <a:t>stdio.h</a:t>
            </a:r>
            <a:r>
              <a:rPr lang="en-GB" sz="1600" dirty="0">
                <a:latin typeface="+mj-lt"/>
              </a:rPr>
              <a:t>&gt;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#include &lt;</a:t>
            </a:r>
            <a:r>
              <a:rPr lang="en-GB" sz="1600" dirty="0" err="1">
                <a:latin typeface="+mj-lt"/>
              </a:rPr>
              <a:t>stdlib.h</a:t>
            </a:r>
            <a:r>
              <a:rPr lang="en-GB" sz="1600" dirty="0">
                <a:latin typeface="+mj-lt"/>
              </a:rPr>
              <a:t>&gt;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6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endParaRPr lang="en-GB" sz="16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float media ( float </a:t>
            </a:r>
            <a:r>
              <a:rPr lang="en-GB" sz="1600" b="1" dirty="0" err="1">
                <a:solidFill>
                  <a:srgbClr val="FF0000"/>
                </a:solidFill>
                <a:latin typeface="+mj-lt"/>
              </a:rPr>
              <a:t>notas_A</a:t>
            </a:r>
            <a:r>
              <a:rPr lang="en-GB" sz="1600" b="1" dirty="0">
                <a:solidFill>
                  <a:srgbClr val="FF0000"/>
                </a:solidFill>
                <a:latin typeface="+mj-lt"/>
              </a:rPr>
              <a:t>[], </a:t>
            </a:r>
            <a:r>
              <a:rPr lang="en-GB" sz="1600" b="1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+mj-lt"/>
              </a:rPr>
              <a:t> n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</a:t>
            </a:r>
            <a:r>
              <a:rPr lang="en-GB" sz="1600" dirty="0" err="1">
                <a:latin typeface="+mj-lt"/>
              </a:rPr>
              <a:t>int</a:t>
            </a:r>
            <a:r>
              <a:rPr lang="en-GB" sz="1600" dirty="0">
                <a:latin typeface="+mj-lt"/>
              </a:rPr>
              <a:t> 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= 0;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float m = 0.0;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for (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= 0;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&lt; n;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++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	m = m + </a:t>
            </a:r>
            <a:r>
              <a:rPr lang="en-GB" sz="1600" dirty="0" err="1">
                <a:latin typeface="+mj-lt"/>
              </a:rPr>
              <a:t>notas_A</a:t>
            </a:r>
            <a:r>
              <a:rPr lang="en-GB" sz="1600" dirty="0">
                <a:latin typeface="+mj-lt"/>
              </a:rPr>
              <a:t>[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] 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}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m = m / n;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return m;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400" dirty="0">
              <a:latin typeface="+mj-lt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400" dirty="0">
              <a:latin typeface="+mj-lt"/>
            </a:endParaRPr>
          </a:p>
        </p:txBody>
      </p:sp>
      <p:sp>
        <p:nvSpPr>
          <p:cNvPr id="1536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342938" y="1968669"/>
            <a:ext cx="5143500" cy="4929188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 err="1"/>
              <a:t>int</a:t>
            </a:r>
            <a:r>
              <a:rPr lang="en-GB" sz="1600" dirty="0"/>
              <a:t> main( )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float </a:t>
            </a:r>
            <a:r>
              <a:rPr lang="en-GB" sz="1600" dirty="0" err="1"/>
              <a:t>media_turma</a:t>
            </a:r>
            <a:r>
              <a:rPr lang="en-GB" sz="16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 err="1"/>
              <a:t>int</a:t>
            </a:r>
            <a:r>
              <a:rPr lang="en-GB" sz="1600" dirty="0"/>
              <a:t> I, N;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(“</a:t>
            </a:r>
            <a:r>
              <a:rPr lang="en-GB" sz="1600" dirty="0" err="1"/>
              <a:t>Favor</a:t>
            </a:r>
            <a:r>
              <a:rPr lang="en-GB" sz="1600" dirty="0"/>
              <a:t> </a:t>
            </a:r>
            <a:r>
              <a:rPr lang="en-GB" sz="1600" dirty="0" err="1"/>
              <a:t>informar</a:t>
            </a:r>
            <a:r>
              <a:rPr lang="en-GB" sz="1600" dirty="0"/>
              <a:t> o </a:t>
            </a:r>
            <a:r>
              <a:rPr lang="en-GB" sz="1600" dirty="0" err="1"/>
              <a:t>número</a:t>
            </a:r>
            <a:r>
              <a:rPr lang="en-GB" sz="1600" dirty="0"/>
              <a:t> de </a:t>
            </a:r>
            <a:r>
              <a:rPr lang="en-GB" sz="1600" dirty="0" err="1"/>
              <a:t>alunos</a:t>
            </a:r>
            <a:r>
              <a:rPr lang="en-GB" sz="1600" dirty="0"/>
              <a:t>: “);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scanf</a:t>
            </a:r>
            <a:r>
              <a:rPr lang="en-GB" sz="1600" dirty="0"/>
              <a:t>(“%</a:t>
            </a:r>
            <a:r>
              <a:rPr lang="en-GB" sz="1600" dirty="0" err="1"/>
              <a:t>i</a:t>
            </a:r>
            <a:r>
              <a:rPr lang="en-GB" sz="1600" dirty="0"/>
              <a:t>”, &amp;N);</a:t>
            </a:r>
          </a:p>
          <a:p>
            <a:pPr>
              <a:spcBef>
                <a:spcPct val="0"/>
              </a:spcBef>
              <a:buNone/>
            </a:pPr>
            <a:r>
              <a:rPr lang="en-GB" sz="1600" dirty="0"/>
              <a:t>float </a:t>
            </a:r>
            <a:r>
              <a:rPr lang="en-GB" sz="1600" dirty="0" err="1"/>
              <a:t>notas</a:t>
            </a:r>
            <a:r>
              <a:rPr lang="en-GB" sz="1600" dirty="0"/>
              <a:t> [N];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for ( </a:t>
            </a:r>
            <a:r>
              <a:rPr lang="en-GB" sz="1600" dirty="0" err="1"/>
              <a:t>i</a:t>
            </a:r>
            <a:r>
              <a:rPr lang="en-GB" sz="1600" dirty="0"/>
              <a:t> = 0; </a:t>
            </a:r>
            <a:r>
              <a:rPr lang="en-GB" sz="1600" dirty="0" err="1"/>
              <a:t>i</a:t>
            </a:r>
            <a:r>
              <a:rPr lang="en-GB" sz="1600" dirty="0"/>
              <a:t> &lt; N; </a:t>
            </a:r>
            <a:r>
              <a:rPr lang="en-GB" sz="1600" dirty="0" err="1"/>
              <a:t>i</a:t>
            </a:r>
            <a:r>
              <a:rPr lang="en-GB" sz="1600" dirty="0"/>
              <a:t>++ )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	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		</a:t>
            </a:r>
            <a:r>
              <a:rPr lang="en-GB" sz="1600" dirty="0" err="1"/>
              <a:t>printf</a:t>
            </a:r>
            <a:r>
              <a:rPr lang="en-GB" sz="1600" dirty="0"/>
              <a:t> ("</a:t>
            </a:r>
            <a:r>
              <a:rPr lang="en-GB" sz="1600" dirty="0" err="1"/>
              <a:t>Digite</a:t>
            </a:r>
            <a:r>
              <a:rPr lang="en-GB" sz="1600" dirty="0"/>
              <a:t> a nota do %d o. </a:t>
            </a:r>
            <a:r>
              <a:rPr lang="en-GB" sz="1600" dirty="0" err="1"/>
              <a:t>aluno</a:t>
            </a:r>
            <a:r>
              <a:rPr lang="en-GB" sz="1600" dirty="0"/>
              <a:t>: ", i+1);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   	</a:t>
            </a:r>
            <a:r>
              <a:rPr lang="en-GB" sz="1600" dirty="0" err="1"/>
              <a:t>scanf</a:t>
            </a:r>
            <a:r>
              <a:rPr lang="en-GB" sz="1600" dirty="0"/>
              <a:t> ("%f", &amp;</a:t>
            </a:r>
            <a:r>
              <a:rPr lang="en-GB" sz="1600" dirty="0" err="1"/>
              <a:t>notas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media_turma</a:t>
            </a:r>
            <a:r>
              <a:rPr lang="en-GB" sz="1600" dirty="0"/>
              <a:t> = </a:t>
            </a:r>
            <a:r>
              <a:rPr lang="en-GB" sz="1600" b="1" dirty="0">
                <a:solidFill>
                  <a:srgbClr val="FF0000"/>
                </a:solidFill>
              </a:rPr>
              <a:t>media ( </a:t>
            </a:r>
            <a:r>
              <a:rPr lang="en-GB" sz="1600" b="1" dirty="0" err="1">
                <a:solidFill>
                  <a:srgbClr val="FF0000"/>
                </a:solidFill>
              </a:rPr>
              <a:t>notas</a:t>
            </a:r>
            <a:r>
              <a:rPr lang="en-GB" sz="1600" b="1" dirty="0">
                <a:solidFill>
                  <a:srgbClr val="FF0000"/>
                </a:solidFill>
              </a:rPr>
              <a:t>, N 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 ("A media da </a:t>
            </a:r>
            <a:r>
              <a:rPr lang="en-GB" sz="1600" dirty="0" err="1"/>
              <a:t>turma</a:t>
            </a:r>
            <a:r>
              <a:rPr lang="en-GB" sz="1600" dirty="0"/>
              <a:t> eh %.2f \n", </a:t>
            </a:r>
            <a:r>
              <a:rPr lang="en-GB" sz="1600" dirty="0" err="1"/>
              <a:t>media_turma</a:t>
            </a:r>
            <a:r>
              <a:rPr lang="en-GB" sz="1600" dirty="0"/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system ("Pause");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return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}</a:t>
            </a:r>
          </a:p>
          <a:p>
            <a:pPr>
              <a:buFont typeface="Arial" charset="0"/>
              <a:buNone/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1395273" y="1171493"/>
            <a:ext cx="8229600" cy="29684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/>
              <a:t>Vetores e Funções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7167571" y="2289872"/>
            <a:ext cx="3286125" cy="440531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#include &lt;</a:t>
            </a:r>
            <a:r>
              <a:rPr lang="en-GB" sz="1600" dirty="0" err="1">
                <a:latin typeface="+mj-lt"/>
              </a:rPr>
              <a:t>stdio.h</a:t>
            </a:r>
            <a:r>
              <a:rPr lang="en-GB" sz="1600" dirty="0">
                <a:latin typeface="+mj-lt"/>
              </a:rPr>
              <a:t>&gt;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#include &lt;</a:t>
            </a:r>
            <a:r>
              <a:rPr lang="en-GB" sz="1600" dirty="0" err="1">
                <a:latin typeface="+mj-lt"/>
              </a:rPr>
              <a:t>stdlib.h</a:t>
            </a:r>
            <a:r>
              <a:rPr lang="en-GB" sz="1600" dirty="0">
                <a:latin typeface="+mj-lt"/>
              </a:rPr>
              <a:t>&gt;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6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#define NUM_ALUNOS 3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6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solidFill>
                  <a:schemeClr val="tx1"/>
                </a:solidFill>
                <a:latin typeface="+mj-lt"/>
              </a:rPr>
              <a:t>float media ( float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notas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[], </a:t>
            </a:r>
            <a:r>
              <a:rPr lang="en-GB" sz="1600" dirty="0" err="1">
                <a:solidFill>
                  <a:schemeClr val="tx1"/>
                </a:solidFill>
                <a:latin typeface="+mj-lt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+mj-lt"/>
              </a:rPr>
              <a:t> n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</a:t>
            </a:r>
            <a:r>
              <a:rPr lang="en-GB" sz="1600" dirty="0" err="1">
                <a:latin typeface="+mj-lt"/>
              </a:rPr>
              <a:t>int</a:t>
            </a:r>
            <a:r>
              <a:rPr lang="en-GB" sz="1600" dirty="0">
                <a:latin typeface="+mj-lt"/>
              </a:rPr>
              <a:t> 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= 0;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float m = 0.0;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for (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= 0;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&lt; n;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++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	m = m + </a:t>
            </a:r>
            <a:r>
              <a:rPr lang="en-GB" sz="1600" dirty="0" err="1">
                <a:latin typeface="+mj-lt"/>
              </a:rPr>
              <a:t>notas</a:t>
            </a:r>
            <a:r>
              <a:rPr lang="en-GB" sz="1600" dirty="0">
                <a:latin typeface="+mj-lt"/>
              </a:rPr>
              <a:t>[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] 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}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m = m / n;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return m;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400" dirty="0">
              <a:latin typeface="+mj-lt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400" dirty="0">
              <a:latin typeface="+mj-lt"/>
            </a:endParaRPr>
          </a:p>
        </p:txBody>
      </p:sp>
      <p:sp>
        <p:nvSpPr>
          <p:cNvPr id="16388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66844" y="2075558"/>
            <a:ext cx="5143500" cy="49291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 para calcular o número de alunos com notas acima da média?</a:t>
            </a:r>
          </a:p>
          <a:p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cálculo</a:t>
            </a:r>
            <a:r>
              <a:rPr lang="en-US" dirty="0"/>
              <a:t> de média </a:t>
            </a:r>
            <a:r>
              <a:rPr lang="en-US" dirty="0" err="1"/>
              <a:t>pode</a:t>
            </a:r>
            <a:r>
              <a:rPr lang="en-US" dirty="0"/>
              <a:t> ser a </a:t>
            </a:r>
            <a:r>
              <a:rPr lang="en-US" dirty="0" err="1"/>
              <a:t>mesma</a:t>
            </a:r>
            <a:r>
              <a:rPr lang="pt-BR" dirty="0"/>
              <a:t> já utilizada.....</a:t>
            </a:r>
          </a:p>
          <a:p>
            <a:r>
              <a:rPr lang="en-US" dirty="0"/>
              <a:t>E agora </a:t>
            </a:r>
            <a:r>
              <a:rPr lang="en-US" dirty="0" err="1"/>
              <a:t>criamos</a:t>
            </a:r>
            <a:r>
              <a:rPr lang="en-US" dirty="0"/>
              <a:t> a </a:t>
            </a:r>
            <a:r>
              <a:rPr lang="en-US" dirty="0" err="1"/>
              <a:t>função</a:t>
            </a:r>
            <a:r>
              <a:rPr lang="en-US" dirty="0"/>
              <a:t> de </a:t>
            </a:r>
            <a:r>
              <a:rPr lang="en-US" dirty="0" err="1"/>
              <a:t>cálculo</a:t>
            </a:r>
            <a:r>
              <a:rPr lang="en-US" dirty="0"/>
              <a:t> da </a:t>
            </a:r>
            <a:r>
              <a:rPr lang="en-US" dirty="0" err="1"/>
              <a:t>quantidade</a:t>
            </a:r>
            <a:r>
              <a:rPr lang="en-US" dirty="0"/>
              <a:t> de alunos acima da média!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5024430" y="3718632"/>
            <a:ext cx="2000264" cy="714380"/>
          </a:xfrm>
          <a:prstGeom prst="straightConnector1">
            <a:avLst/>
          </a:prstGeom>
          <a:ln w="3810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891657" y="188641"/>
            <a:ext cx="8086726" cy="1425576"/>
            <a:chOff x="233" y="384"/>
            <a:chExt cx="5094" cy="898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33" y="891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Modularização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932155" y="2081504"/>
            <a:ext cx="10067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Uma função é um subprograma que auxilia o programa principal através da realização de uma determinada </a:t>
            </a:r>
            <a:r>
              <a:rPr lang="pt-BR" sz="2800" dirty="0" err="1"/>
              <a:t>subtarefa</a:t>
            </a:r>
            <a:r>
              <a:rPr lang="pt-BR" sz="2800" dirty="0"/>
              <a:t>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932155" y="3669657"/>
            <a:ext cx="102181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As funções são chamadas dentro do corpo do programa principal como se fossem comandos. Após seu término, a execução continua a partir do ponto onde foi chamado.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932154" y="5369268"/>
            <a:ext cx="10306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É importante compreender que a chamada de uma função simplesmente gera um </a:t>
            </a:r>
            <a:r>
              <a:rPr lang="pt-BR" sz="2800" b="1" u="sng" dirty="0"/>
              <a:t>desvio provisório no fluxo de execução</a:t>
            </a:r>
            <a:r>
              <a:rPr lang="pt-BR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/>
              <a:t>Vetores e Funções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1457557" y="1936442"/>
            <a:ext cx="6858000" cy="440531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  <a:defRPr/>
            </a:pPr>
            <a:endParaRPr lang="en-GB" sz="1600" dirty="0"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int </a:t>
            </a:r>
            <a:r>
              <a:rPr lang="en-GB" sz="1600" b="1" dirty="0" err="1">
                <a:solidFill>
                  <a:srgbClr val="FF0000"/>
                </a:solidFill>
                <a:latin typeface="+mj-lt"/>
              </a:rPr>
              <a:t>acimaM</a:t>
            </a:r>
            <a:r>
              <a:rPr lang="en-GB" sz="1600" b="1" dirty="0">
                <a:solidFill>
                  <a:srgbClr val="FF0000"/>
                </a:solidFill>
                <a:latin typeface="+mj-lt"/>
              </a:rPr>
              <a:t> ( float </a:t>
            </a:r>
            <a:r>
              <a:rPr lang="en-GB" sz="1600" b="1" dirty="0" err="1">
                <a:solidFill>
                  <a:srgbClr val="FF0000"/>
                </a:solidFill>
                <a:latin typeface="+mj-lt"/>
              </a:rPr>
              <a:t>notas</a:t>
            </a:r>
            <a:r>
              <a:rPr lang="en-GB" sz="1600" b="1" dirty="0">
                <a:solidFill>
                  <a:srgbClr val="FF0000"/>
                </a:solidFill>
                <a:latin typeface="+mj-lt"/>
              </a:rPr>
              <a:t> [ ], int n, float media)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</a:t>
            </a:r>
            <a:r>
              <a:rPr lang="en-GB" sz="1600" dirty="0" err="1">
                <a:latin typeface="+mj-lt"/>
              </a:rPr>
              <a:t>int</a:t>
            </a:r>
            <a:r>
              <a:rPr lang="en-GB" sz="1600" dirty="0">
                <a:latin typeface="+mj-lt"/>
              </a:rPr>
              <a:t> 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, </a:t>
            </a:r>
            <a:r>
              <a:rPr lang="en-GB" sz="1600" dirty="0" err="1">
                <a:latin typeface="+mj-lt"/>
              </a:rPr>
              <a:t>conta</a:t>
            </a:r>
            <a:r>
              <a:rPr lang="en-GB" sz="1600" dirty="0">
                <a:latin typeface="+mj-lt"/>
              </a:rPr>
              <a:t> = 0; 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// </a:t>
            </a:r>
            <a:r>
              <a:rPr lang="en-GB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criamos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dentro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da </a:t>
            </a:r>
            <a:r>
              <a:rPr lang="en-GB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função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as </a:t>
            </a:r>
            <a:r>
              <a:rPr lang="en-GB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variáveis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GB" sz="1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locais</a:t>
            </a:r>
            <a:endParaRPr lang="en-GB" sz="16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for (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= 0;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 &lt; n; 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++ 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	if (</a:t>
            </a:r>
            <a:r>
              <a:rPr lang="en-GB" sz="1600" dirty="0" err="1">
                <a:latin typeface="+mj-lt"/>
              </a:rPr>
              <a:t>notas</a:t>
            </a:r>
            <a:r>
              <a:rPr lang="en-GB" sz="1600" dirty="0">
                <a:latin typeface="+mj-lt"/>
              </a:rPr>
              <a:t>[</a:t>
            </a:r>
            <a:r>
              <a:rPr lang="en-GB" sz="1600" dirty="0" err="1">
                <a:latin typeface="+mj-lt"/>
              </a:rPr>
              <a:t>i</a:t>
            </a:r>
            <a:r>
              <a:rPr lang="en-GB" sz="1600" dirty="0">
                <a:latin typeface="+mj-lt"/>
              </a:rPr>
              <a:t>] &gt; media)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	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		</a:t>
            </a:r>
            <a:r>
              <a:rPr lang="en-GB" sz="1600" dirty="0" err="1">
                <a:latin typeface="+mj-lt"/>
              </a:rPr>
              <a:t>conta</a:t>
            </a:r>
            <a:r>
              <a:rPr lang="en-GB" sz="1600" dirty="0">
                <a:latin typeface="+mj-lt"/>
              </a:rPr>
              <a:t> += 1;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	}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}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	return </a:t>
            </a:r>
            <a:r>
              <a:rPr lang="en-GB" sz="1600" dirty="0" err="1">
                <a:latin typeface="+mj-lt"/>
              </a:rPr>
              <a:t>conta</a:t>
            </a:r>
            <a:r>
              <a:rPr lang="en-GB" sz="1600" dirty="0">
                <a:latin typeface="+mj-lt"/>
              </a:rPr>
              <a:t>;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GB" sz="1600" dirty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  <a:defRPr/>
            </a:pPr>
            <a:endParaRPr lang="en-GB" sz="1400" dirty="0">
              <a:latin typeface="+mj-lt"/>
            </a:endParaRPr>
          </a:p>
          <a:p>
            <a:pPr>
              <a:spcBef>
                <a:spcPts val="550"/>
              </a:spcBef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400" dirty="0">
              <a:latin typeface="+mj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81192" y="907211"/>
            <a:ext cx="11029616" cy="690769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b="1" dirty="0"/>
              <a:t>Vetores e Funções</a:t>
            </a:r>
          </a:p>
        </p:txBody>
      </p:sp>
      <p:sp>
        <p:nvSpPr>
          <p:cNvPr id="18435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2" y="2071688"/>
            <a:ext cx="8572500" cy="4786312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 err="1"/>
              <a:t>int</a:t>
            </a:r>
            <a:r>
              <a:rPr lang="en-GB" sz="1600" dirty="0"/>
              <a:t> main( )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	float </a:t>
            </a:r>
            <a:r>
              <a:rPr lang="en-GB" sz="1600" dirty="0" err="1"/>
              <a:t>media_turma</a:t>
            </a:r>
            <a:r>
              <a:rPr lang="en-GB" sz="16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	</a:t>
            </a:r>
            <a:r>
              <a:rPr lang="en-GB" sz="1600" dirty="0" err="1"/>
              <a:t>int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, </a:t>
            </a:r>
            <a:r>
              <a:rPr lang="en-GB" sz="1600" dirty="0" err="1"/>
              <a:t>melhores_alunos</a:t>
            </a:r>
            <a:r>
              <a:rPr lang="en-GB" sz="1600" dirty="0"/>
              <a:t>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		</a:t>
            </a:r>
            <a:r>
              <a:rPr lang="en-GB" sz="1600" dirty="0" err="1"/>
              <a:t>printf</a:t>
            </a:r>
            <a:r>
              <a:rPr lang="en-GB" sz="1600" dirty="0"/>
              <a:t>(“</a:t>
            </a:r>
            <a:r>
              <a:rPr lang="en-GB" sz="1600" dirty="0" err="1"/>
              <a:t>Favor</a:t>
            </a:r>
            <a:r>
              <a:rPr lang="en-GB" sz="1600" dirty="0"/>
              <a:t> </a:t>
            </a:r>
            <a:r>
              <a:rPr lang="en-GB" sz="1600" dirty="0" err="1"/>
              <a:t>informar</a:t>
            </a:r>
            <a:r>
              <a:rPr lang="en-GB" sz="1600" dirty="0"/>
              <a:t> o </a:t>
            </a:r>
            <a:r>
              <a:rPr lang="en-GB" sz="1600" dirty="0" err="1"/>
              <a:t>número</a:t>
            </a:r>
            <a:r>
              <a:rPr lang="en-GB" sz="1600" dirty="0"/>
              <a:t> de </a:t>
            </a:r>
            <a:r>
              <a:rPr lang="en-GB" sz="1600" dirty="0" err="1"/>
              <a:t>alunos</a:t>
            </a:r>
            <a:r>
              <a:rPr lang="en-GB" sz="1600" dirty="0"/>
              <a:t>: “);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		</a:t>
            </a:r>
            <a:r>
              <a:rPr lang="en-GB" sz="1600" dirty="0" err="1"/>
              <a:t>scanf</a:t>
            </a:r>
            <a:r>
              <a:rPr lang="en-GB" sz="1600" dirty="0"/>
              <a:t>(“%</a:t>
            </a:r>
            <a:r>
              <a:rPr lang="en-GB" sz="1600" dirty="0" err="1"/>
              <a:t>i</a:t>
            </a:r>
            <a:r>
              <a:rPr lang="en-GB" sz="1600" dirty="0"/>
              <a:t>”, &amp;N);</a:t>
            </a:r>
          </a:p>
          <a:p>
            <a:pPr>
              <a:spcBef>
                <a:spcPct val="0"/>
              </a:spcBef>
              <a:buNone/>
            </a:pPr>
            <a:r>
              <a:rPr lang="en-GB" sz="1600" dirty="0"/>
              <a:t>	float </a:t>
            </a:r>
            <a:r>
              <a:rPr lang="en-GB" sz="1600" dirty="0" err="1"/>
              <a:t>notas</a:t>
            </a:r>
            <a:r>
              <a:rPr lang="en-GB" sz="1600" dirty="0"/>
              <a:t> [N];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for ( </a:t>
            </a:r>
            <a:r>
              <a:rPr lang="en-GB" sz="1600" dirty="0" err="1"/>
              <a:t>i</a:t>
            </a:r>
            <a:r>
              <a:rPr lang="en-GB" sz="1600" dirty="0"/>
              <a:t> = 0; </a:t>
            </a:r>
            <a:r>
              <a:rPr lang="en-GB" sz="1600" dirty="0" err="1"/>
              <a:t>i</a:t>
            </a:r>
            <a:r>
              <a:rPr lang="en-GB" sz="1600" dirty="0"/>
              <a:t> &lt; N; </a:t>
            </a:r>
            <a:r>
              <a:rPr lang="en-GB" sz="1600" dirty="0" err="1"/>
              <a:t>i</a:t>
            </a:r>
            <a:r>
              <a:rPr lang="en-GB" sz="1600" dirty="0"/>
              <a:t>++ )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	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		</a:t>
            </a:r>
            <a:r>
              <a:rPr lang="en-GB" sz="1600" dirty="0" err="1"/>
              <a:t>printf</a:t>
            </a:r>
            <a:r>
              <a:rPr lang="en-GB" sz="1600" dirty="0"/>
              <a:t> ("</a:t>
            </a:r>
            <a:r>
              <a:rPr lang="en-GB" sz="1600" dirty="0" err="1"/>
              <a:t>Digite</a:t>
            </a:r>
            <a:r>
              <a:rPr lang="en-GB" sz="1600" dirty="0"/>
              <a:t> a nota do %d o. </a:t>
            </a:r>
            <a:r>
              <a:rPr lang="en-GB" sz="1600" dirty="0" err="1"/>
              <a:t>aluno</a:t>
            </a:r>
            <a:r>
              <a:rPr lang="en-GB" sz="1600" dirty="0"/>
              <a:t>: ", i+1);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   		</a:t>
            </a:r>
            <a:r>
              <a:rPr lang="en-GB" sz="1600" dirty="0" err="1"/>
              <a:t>scanf</a:t>
            </a:r>
            <a:r>
              <a:rPr lang="en-GB" sz="1600" dirty="0"/>
              <a:t> ("%f", &amp;</a:t>
            </a:r>
            <a:r>
              <a:rPr lang="en-GB" sz="1600" dirty="0" err="1"/>
              <a:t>notas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	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media_turma</a:t>
            </a:r>
            <a:r>
              <a:rPr lang="en-GB" sz="1600" dirty="0"/>
              <a:t> = </a:t>
            </a:r>
            <a:r>
              <a:rPr lang="en-GB" sz="1600" dirty="0">
                <a:solidFill>
                  <a:schemeClr val="tx1"/>
                </a:solidFill>
              </a:rPr>
              <a:t>media ( </a:t>
            </a:r>
            <a:r>
              <a:rPr lang="en-GB" sz="1600" dirty="0" err="1">
                <a:solidFill>
                  <a:schemeClr val="tx1"/>
                </a:solidFill>
              </a:rPr>
              <a:t>notas</a:t>
            </a:r>
            <a:r>
              <a:rPr lang="en-GB" sz="1600" dirty="0">
                <a:solidFill>
                  <a:schemeClr val="tx1"/>
                </a:solidFill>
              </a:rPr>
              <a:t>, N 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 ("A media da </a:t>
            </a:r>
            <a:r>
              <a:rPr lang="en-GB" sz="1600" dirty="0" err="1"/>
              <a:t>turma</a:t>
            </a:r>
            <a:r>
              <a:rPr lang="en-GB" sz="1600" dirty="0"/>
              <a:t> eh %.2f \n", </a:t>
            </a:r>
            <a:r>
              <a:rPr lang="en-GB" sz="1600" dirty="0" err="1"/>
              <a:t>media_turma</a:t>
            </a:r>
            <a:r>
              <a:rPr lang="en-GB" sz="1600" dirty="0"/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melhores_alunos</a:t>
            </a:r>
            <a:r>
              <a:rPr lang="en-GB" sz="1600" dirty="0"/>
              <a:t>= </a:t>
            </a:r>
            <a:r>
              <a:rPr lang="en-GB" sz="1600" dirty="0" err="1">
                <a:solidFill>
                  <a:srgbClr val="FF0000"/>
                </a:solidFill>
              </a:rPr>
              <a:t>acimaM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notas</a:t>
            </a:r>
            <a:r>
              <a:rPr lang="en-GB" sz="1600" dirty="0">
                <a:solidFill>
                  <a:srgbClr val="FF0000"/>
                </a:solidFill>
              </a:rPr>
              <a:t>, N, </a:t>
            </a:r>
            <a:r>
              <a:rPr lang="en-GB" sz="1600" dirty="0" err="1">
                <a:solidFill>
                  <a:srgbClr val="FF0000"/>
                </a:solidFill>
              </a:rPr>
              <a:t>media_turma</a:t>
            </a:r>
            <a:r>
              <a:rPr lang="en-GB" sz="1600" dirty="0">
                <a:solidFill>
                  <a:srgbClr val="FF0000"/>
                </a:solidFill>
              </a:rPr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GB" sz="1600" dirty="0"/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</a:t>
            </a:r>
            <a:r>
              <a:rPr lang="en-GB" sz="1600" dirty="0" err="1"/>
              <a:t>printf</a:t>
            </a:r>
            <a:r>
              <a:rPr lang="en-GB" sz="1600" dirty="0"/>
              <a:t> (“E o </a:t>
            </a:r>
            <a:r>
              <a:rPr lang="en-GB" sz="1600" dirty="0" err="1"/>
              <a:t>numero</a:t>
            </a:r>
            <a:r>
              <a:rPr lang="en-GB" sz="1600" dirty="0"/>
              <a:t> de </a:t>
            </a:r>
            <a:r>
              <a:rPr lang="en-GB" sz="1600" dirty="0" err="1"/>
              <a:t>alunos</a:t>
            </a:r>
            <a:r>
              <a:rPr lang="en-GB" sz="1600" dirty="0"/>
              <a:t> com nota </a:t>
            </a:r>
            <a:r>
              <a:rPr lang="en-GB" sz="1600" dirty="0" err="1"/>
              <a:t>acima</a:t>
            </a:r>
            <a:r>
              <a:rPr lang="en-GB" sz="1600" dirty="0"/>
              <a:t> da media </a:t>
            </a:r>
            <a:r>
              <a:rPr lang="en-GB" sz="1600" dirty="0" err="1"/>
              <a:t>foi</a:t>
            </a:r>
            <a:r>
              <a:rPr lang="en-GB" sz="1600" dirty="0"/>
              <a:t>: %d .\n”, </a:t>
            </a:r>
            <a:r>
              <a:rPr lang="en-GB" sz="1600" dirty="0" err="1"/>
              <a:t>melhores_alunos</a:t>
            </a:r>
            <a:r>
              <a:rPr lang="en-GB" sz="1600" dirty="0"/>
              <a:t>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system ("Pause");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    return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GB" sz="1600" dirty="0"/>
              <a:t>}</a:t>
            </a:r>
          </a:p>
          <a:p>
            <a:pPr>
              <a:buFont typeface="Arial" charset="0"/>
              <a:buNone/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23120" y="2204325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Escreva uma função que receba os valores de um vetor de 5 posições e ao final retorne a soma de todos os elementos do vetor.</a:t>
            </a:r>
          </a:p>
          <a:p>
            <a:endParaRPr lang="pt-BR" sz="2800" dirty="0"/>
          </a:p>
          <a:p>
            <a:endParaRPr lang="pt-BR" sz="2800" b="1" dirty="0">
              <a:solidFill>
                <a:srgbClr val="C0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623120" y="4087918"/>
            <a:ext cx="87213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66"/>
                </a:solidFill>
              </a:rPr>
              <a:t>Dica:</a:t>
            </a:r>
          </a:p>
          <a:p>
            <a:pPr lvl="0"/>
            <a:r>
              <a:rPr lang="pt-BR" sz="2400" b="1" dirty="0">
                <a:solidFill>
                  <a:srgbClr val="0000FF"/>
                </a:solidFill>
                <a:latin typeface="Rod" pitchFamily="49" charset="-79"/>
                <a:cs typeface="Rod" pitchFamily="49" charset="-79"/>
              </a:rPr>
              <a:t>int</a:t>
            </a:r>
            <a:r>
              <a:rPr lang="pt-BR" sz="2400" dirty="0">
                <a:latin typeface="Rod" pitchFamily="49" charset="-79"/>
                <a:cs typeface="Rod" pitchFamily="49" charset="-79"/>
              </a:rPr>
              <a:t> </a:t>
            </a:r>
            <a:r>
              <a:rPr lang="pt-BR" sz="2400" dirty="0" err="1">
                <a:latin typeface="Rod" pitchFamily="49" charset="-79"/>
                <a:cs typeface="Rod" pitchFamily="49" charset="-79"/>
              </a:rPr>
              <a:t>funcaosomaVet</a:t>
            </a:r>
            <a:r>
              <a:rPr lang="pt-BR" sz="2400" dirty="0">
                <a:latin typeface="Rod" pitchFamily="49" charset="-79"/>
                <a:cs typeface="Rod" pitchFamily="49" charset="-79"/>
              </a:rPr>
              <a:t> (</a:t>
            </a:r>
            <a:r>
              <a:rPr lang="pt-BR" sz="2400" b="1" dirty="0" err="1">
                <a:solidFill>
                  <a:srgbClr val="0000FF"/>
                </a:solidFill>
                <a:latin typeface="Rod" pitchFamily="49" charset="-79"/>
                <a:cs typeface="Rod" pitchFamily="49" charset="-79"/>
              </a:rPr>
              <a:t>int</a:t>
            </a:r>
            <a:r>
              <a:rPr lang="pt-BR" sz="2400" dirty="0">
                <a:latin typeface="Rod" pitchFamily="49" charset="-79"/>
                <a:cs typeface="Rod" pitchFamily="49" charset="-79"/>
              </a:rPr>
              <a:t> </a:t>
            </a:r>
            <a:r>
              <a:rPr lang="pt-BR" sz="2400" b="1" dirty="0" err="1">
                <a:latin typeface="Rod" pitchFamily="49" charset="-79"/>
                <a:cs typeface="Rod" pitchFamily="49" charset="-79"/>
              </a:rPr>
              <a:t>vet</a:t>
            </a:r>
            <a:r>
              <a:rPr lang="pt-BR" sz="2400" b="1" dirty="0">
                <a:latin typeface="Rod" pitchFamily="49" charset="-79"/>
                <a:cs typeface="Rod" pitchFamily="49" charset="-79"/>
              </a:rPr>
              <a:t>[]</a:t>
            </a:r>
            <a:r>
              <a:rPr lang="pt-BR" sz="2400" dirty="0">
                <a:latin typeface="Rod" pitchFamily="49" charset="-79"/>
                <a:cs typeface="Rod" pitchFamily="49" charset="-79"/>
              </a:rPr>
              <a:t>, </a:t>
            </a:r>
            <a:r>
              <a:rPr lang="pt-BR" sz="2400" b="1" dirty="0" err="1">
                <a:solidFill>
                  <a:srgbClr val="0000FF"/>
                </a:solidFill>
                <a:latin typeface="Rod" pitchFamily="49" charset="-79"/>
                <a:cs typeface="Rod" pitchFamily="49" charset="-79"/>
              </a:rPr>
              <a:t>int</a:t>
            </a:r>
            <a:r>
              <a:rPr lang="pt-BR" sz="2400" dirty="0">
                <a:latin typeface="Rod" pitchFamily="49" charset="-79"/>
                <a:cs typeface="Rod" pitchFamily="49" charset="-79"/>
              </a:rPr>
              <a:t> </a:t>
            </a:r>
            <a:r>
              <a:rPr lang="pt-BR" sz="2400" b="1" dirty="0">
                <a:latin typeface="Rod" pitchFamily="49" charset="-79"/>
                <a:cs typeface="Rod" pitchFamily="49" charset="-79"/>
              </a:rPr>
              <a:t>y</a:t>
            </a:r>
            <a:r>
              <a:rPr lang="pt-BR" sz="2400" dirty="0">
                <a:latin typeface="Rod" pitchFamily="49" charset="-79"/>
                <a:cs typeface="Rod" pitchFamily="49" charset="-79"/>
              </a:rPr>
              <a:t>)</a:t>
            </a:r>
          </a:p>
          <a:p>
            <a:pPr lvl="0"/>
            <a:r>
              <a:rPr lang="pt-BR" sz="2400" dirty="0">
                <a:latin typeface="Rod" pitchFamily="49" charset="-79"/>
                <a:cs typeface="Rod" pitchFamily="49" charset="-79"/>
              </a:rPr>
              <a:t>{</a:t>
            </a:r>
          </a:p>
          <a:p>
            <a:endParaRPr lang="pt-BR" sz="2400" dirty="0"/>
          </a:p>
          <a:p>
            <a:r>
              <a:rPr lang="pt-BR" sz="2400" dirty="0"/>
              <a:t>}</a:t>
            </a:r>
          </a:p>
          <a:p>
            <a:endParaRPr lang="pt-BR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581192" y="2185526"/>
            <a:ext cx="110296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1) Faça uma função que recebe a idade de uma pessoa em anos e meses e retorna essa idade expressa em dias.</a:t>
            </a:r>
          </a:p>
          <a:p>
            <a:endParaRPr lang="pt-BR" sz="2800" b="1" dirty="0">
              <a:solidFill>
                <a:srgbClr val="C00000"/>
              </a:solidFill>
            </a:endParaRPr>
          </a:p>
          <a:p>
            <a:r>
              <a:rPr lang="pt-BR" sz="2800" dirty="0"/>
              <a:t> 2) A prefeitura de uma cidade fez uma pesquisa entre os seus habitantes, coletando dados sobre o  valor do salário de cada família. Faça um programa que receba o salario de N famílias e armazene em um vetor. Após faça uma função que receba os dados salariais destas famílias e retorne a média de salário da população consultada.</a:t>
            </a:r>
            <a:endParaRPr lang="pt-B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81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629719" y="188641"/>
            <a:ext cx="8348664" cy="1341438"/>
            <a:chOff x="68" y="384"/>
            <a:chExt cx="5259" cy="845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8" y="83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Funções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665826" y="2474893"/>
            <a:ext cx="10262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Uma função, além de executar uma determinada tarefa </a:t>
            </a:r>
            <a:r>
              <a:rPr lang="pt-BR" sz="2800" i="1" u="sng" dirty="0">
                <a:solidFill>
                  <a:srgbClr val="FF0000"/>
                </a:solidFill>
              </a:rPr>
              <a:t>pode retornar um valor para quem a chamou</a:t>
            </a:r>
            <a:r>
              <a:rPr lang="pt-BR" sz="2800" dirty="0"/>
              <a:t>, que é o resultado da sua execução.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65826" y="3986494"/>
            <a:ext cx="105200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Por este motivo, a chamada de uma função que retorna algum valor, aparece no corpo do programa principal como uma </a:t>
            </a:r>
            <a:r>
              <a:rPr lang="pt-BR" sz="2800" b="1" i="1" dirty="0">
                <a:solidFill>
                  <a:srgbClr val="FF0000"/>
                </a:solidFill>
              </a:rPr>
              <a:t>expressão</a:t>
            </a:r>
            <a:r>
              <a:rPr lang="pt-BR" sz="2800" dirty="0"/>
              <a:t> e não como um comando. </a:t>
            </a:r>
          </a:p>
        </p:txBody>
      </p:sp>
    </p:spTree>
    <p:extLst>
      <p:ext uri="{BB962C8B-B14F-4D97-AF65-F5344CB8AC3E}">
        <p14:creationId xmlns:p14="http://schemas.microsoft.com/office/powerpoint/2010/main" val="4719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75795" y="188641"/>
            <a:ext cx="8002589" cy="1371601"/>
            <a:chOff x="286" y="384"/>
            <a:chExt cx="5041" cy="864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86" y="857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Funções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68973" y="2311130"/>
            <a:ext cx="11248007" cy="4113213"/>
            <a:chOff x="432" y="1344"/>
            <a:chExt cx="4895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32" y="1344"/>
              <a:ext cx="4895" cy="2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3600" dirty="0"/>
                <a:t>Cada função, além de ter acesso às variáveis do programa que o chamou (</a:t>
              </a:r>
              <a:r>
                <a:rPr lang="pt-BR" sz="3600" i="1" dirty="0">
                  <a:solidFill>
                    <a:srgbClr val="FF0000"/>
                  </a:solidFill>
                </a:rPr>
                <a:t>são as variáveis globais</a:t>
              </a:r>
              <a:r>
                <a:rPr lang="pt-BR" sz="3600" dirty="0"/>
                <a:t>), pode ter suas próprias variáveis (</a:t>
              </a:r>
              <a:r>
                <a:rPr lang="pt-BR" sz="3600" i="1" dirty="0">
                  <a:solidFill>
                    <a:srgbClr val="FF0000"/>
                  </a:solidFill>
                </a:rPr>
                <a:t>são as variáveis locais</a:t>
              </a:r>
              <a:r>
                <a:rPr lang="pt-BR" sz="3600" dirty="0"/>
                <a:t>), que existem apenas durante sua chamada.</a:t>
              </a:r>
            </a:p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endParaRPr lang="pt-BR" sz="36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90044" y="188641"/>
            <a:ext cx="8288339" cy="1141413"/>
            <a:chOff x="106" y="384"/>
            <a:chExt cx="5221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06" y="743"/>
              <a:ext cx="489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2800" dirty="0">
                  <a:solidFill>
                    <a:schemeClr val="bg1"/>
                  </a:solidFill>
                </a:rPr>
                <a:t>Exemplo</a:t>
              </a: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50" y="1330055"/>
            <a:ext cx="6599465" cy="55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1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99730" y="623647"/>
            <a:ext cx="7889876" cy="1141413"/>
            <a:chOff x="357" y="384"/>
            <a:chExt cx="4970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57" y="66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Funções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737325" y="2121140"/>
            <a:ext cx="10235475" cy="4113213"/>
            <a:chOff x="432" y="1344"/>
            <a:chExt cx="4895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32" y="1344"/>
              <a:ext cx="4895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2800" dirty="0"/>
                <a:t>Ao se chamar uma função, também é possível passar-lhe determinadas informações que recebem o nome de </a:t>
              </a:r>
              <a:r>
                <a:rPr lang="pt-BR" sz="2800" u="sng" dirty="0">
                  <a:solidFill>
                    <a:srgbClr val="FF0000"/>
                  </a:solidFill>
                </a:rPr>
                <a:t>parâmetros</a:t>
              </a:r>
              <a:r>
                <a:rPr lang="pt-BR" sz="2800" dirty="0"/>
                <a:t> (</a:t>
              </a:r>
              <a:r>
                <a:rPr lang="pt-BR" sz="2800" i="1" dirty="0"/>
                <a:t>são valores que, na linha de chamada, ficam entre os parênteses e que estão separados por vírgulas</a:t>
              </a:r>
              <a:r>
                <a:rPr lang="pt-BR" sz="2800" dirty="0"/>
                <a:t>)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1044594" y="4418471"/>
            <a:ext cx="10235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quantidade dos parâmetros, sua sequência e respectivos tipos não podem mudar: </a:t>
            </a:r>
            <a:r>
              <a:rPr lang="pt-BR" sz="2800" i="1" dirty="0"/>
              <a:t>devem estar de acordo com o que foi especificado na sua correspondente declaração.</a:t>
            </a:r>
          </a:p>
        </p:txBody>
      </p:sp>
    </p:spTree>
    <p:extLst>
      <p:ext uri="{BB962C8B-B14F-4D97-AF65-F5344CB8AC3E}">
        <p14:creationId xmlns:p14="http://schemas.microsoft.com/office/powerpoint/2010/main" val="12065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8818" y="640217"/>
            <a:ext cx="7842251" cy="1141413"/>
            <a:chOff x="387" y="384"/>
            <a:chExt cx="4940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87" y="475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Declaração de Uma função.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59558" y="1978851"/>
            <a:ext cx="11218460" cy="4113213"/>
            <a:chOff x="432" y="1344"/>
            <a:chExt cx="4895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32" y="1344"/>
              <a:ext cx="4895" cy="1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2800" dirty="0"/>
                <a:t>Em linguagem C, a declaração de uma função feita pelo programador vai seguir esta forma geral:</a:t>
              </a:r>
            </a:p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endParaRPr lang="pt-BR" sz="2800" dirty="0"/>
            </a:p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endParaRPr lang="pt-BR" sz="2800" dirty="0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775521" y="3152017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Tipo </a:t>
            </a:r>
            <a:r>
              <a:rPr lang="pt-BR" sz="2400" dirty="0">
                <a:solidFill>
                  <a:srgbClr val="FF0000"/>
                </a:solidFill>
              </a:rPr>
              <a:t>nome_função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FF"/>
                </a:solidFill>
              </a:rPr>
              <a:t>(lista de parâmetros) 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 sequência de declarações e comandos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2127580" y="487914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EXEMPLO</a:t>
            </a:r>
          </a:p>
          <a:p>
            <a:r>
              <a:rPr lang="pt-BR" dirty="0"/>
              <a:t>int  quadrado (int a) </a:t>
            </a:r>
          </a:p>
          <a:p>
            <a:r>
              <a:rPr lang="pt-BR" dirty="0"/>
              <a:t>{ int </a:t>
            </a:r>
            <a:r>
              <a:rPr lang="pt-BR" dirty="0" err="1"/>
              <a:t>result</a:t>
            </a:r>
            <a:r>
              <a:rPr lang="pt-BR" dirty="0"/>
              <a:t>;</a:t>
            </a:r>
          </a:p>
          <a:p>
            <a:r>
              <a:rPr lang="pt-BR" dirty="0"/>
              <a:t>                 </a:t>
            </a:r>
            <a:r>
              <a:rPr lang="pt-BR" dirty="0" err="1"/>
              <a:t>result</a:t>
            </a:r>
            <a:r>
              <a:rPr lang="pt-BR" dirty="0"/>
              <a:t> = a*a;</a:t>
            </a:r>
          </a:p>
          <a:p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BR" dirty="0" err="1"/>
              <a:t>return</a:t>
            </a:r>
            <a:r>
              <a:rPr lang="pt-BR" dirty="0"/>
              <a:t>  </a:t>
            </a:r>
            <a:r>
              <a:rPr lang="pt-BR" dirty="0" err="1"/>
              <a:t>result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96435" y="889892"/>
            <a:ext cx="7842251" cy="902554"/>
            <a:chOff x="387" y="352"/>
            <a:chExt cx="4940" cy="751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87" y="352"/>
              <a:ext cx="4895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Onde declarar uma função??</a:t>
              </a:r>
            </a:p>
          </p:txBody>
        </p:sp>
      </p:grpSp>
      <p:sp>
        <p:nvSpPr>
          <p:cNvPr id="10" name="Retângulo 9"/>
          <p:cNvSpPr/>
          <p:nvPr/>
        </p:nvSpPr>
        <p:spPr>
          <a:xfrm>
            <a:off x="789551" y="1933057"/>
            <a:ext cx="107133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Com relação ao local de declaração de uma função, ela pode ser definida/declarada antes de ser usada, ou seja, antes da cláusula </a:t>
            </a:r>
            <a:r>
              <a:rPr lang="pt-BR" sz="2800" b="1" dirty="0" err="1"/>
              <a:t>main</a:t>
            </a:r>
            <a:r>
              <a:rPr lang="pt-BR" sz="2800" b="1" dirty="0"/>
              <a:t>()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Mas também pode ser declarada depois da cláusula </a:t>
            </a:r>
            <a:r>
              <a:rPr lang="pt-BR" sz="2800" b="1" dirty="0" err="1"/>
              <a:t>main</a:t>
            </a:r>
            <a:r>
              <a:rPr lang="pt-BR" sz="2800" b="1" dirty="0"/>
              <a:t>(). </a:t>
            </a:r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b="1" dirty="0">
                <a:solidFill>
                  <a:srgbClr val="FF0000"/>
                </a:solidFill>
              </a:rPr>
              <a:t>ATENÇÃO:</a:t>
            </a:r>
            <a:r>
              <a:rPr lang="pt-BR" sz="2800" dirty="0"/>
              <a:t> Neste caso, é preciso declarar antes o protótipo da função:</a:t>
            </a:r>
            <a:endParaRPr lang="pt-BR" sz="2800" b="1" dirty="0"/>
          </a:p>
        </p:txBody>
      </p:sp>
      <p:sp>
        <p:nvSpPr>
          <p:cNvPr id="11" name="Retângulo 10"/>
          <p:cNvSpPr/>
          <p:nvPr/>
        </p:nvSpPr>
        <p:spPr>
          <a:xfrm>
            <a:off x="789551" y="4891935"/>
            <a:ext cx="10795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Mas o que é um protótipo de função?</a:t>
            </a:r>
          </a:p>
          <a:p>
            <a:pPr algn="just"/>
            <a:r>
              <a:rPr lang="pt-BR" sz="2800" dirty="0"/>
              <a:t>O protótipo de uma função, é uma declaração de função, que omite o corpo, mas especifica o nome, tipo de retorno e lista de parâmetros.</a:t>
            </a:r>
          </a:p>
          <a:p>
            <a:pPr algn="just"/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uiExpand="1" build="allAtOnce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8143</TotalTime>
  <Words>2408</Words>
  <Application>Microsoft Office PowerPoint</Application>
  <PresentationFormat>Widescreen</PresentationFormat>
  <Paragraphs>326</Paragraphs>
  <Slides>33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Dividendo</vt:lpstr>
      <vt:lpstr>Algoritmos de programação</vt:lpstr>
      <vt:lpstr>Modularização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Retorno da função</vt:lpstr>
      <vt:lpstr>Apresentação do PowerPoint</vt:lpstr>
      <vt:lpstr>Funcionamento de uma Função Graficamente.</vt:lpstr>
      <vt:lpstr>Funcionamento de uma Função.</vt:lpstr>
      <vt:lpstr>Parâmetros de Uma Função.</vt:lpstr>
      <vt:lpstr>Declaração dos Parâmetros de Uma Função.</vt:lpstr>
      <vt:lpstr>Declaração dos Parâmetros de Uma Função.</vt:lpstr>
      <vt:lpstr>Função.</vt:lpstr>
      <vt:lpstr>Declaração dos Parâmetros de Uma Função.</vt:lpstr>
      <vt:lpstr>Declaração dos Parâmetros de Uma Função.</vt:lpstr>
      <vt:lpstr>Declaração dos Parâmetros de Uma Função.</vt:lpstr>
      <vt:lpstr>Declaração dos Parâmetros de Uma Função.</vt:lpstr>
      <vt:lpstr>Exemplo 4</vt:lpstr>
      <vt:lpstr>Exemplo 5</vt:lpstr>
      <vt:lpstr>Funções sem lista de Parâmetro.</vt:lpstr>
      <vt:lpstr>Corpo da Função</vt:lpstr>
      <vt:lpstr>Apresentação do PowerPoint</vt:lpstr>
      <vt:lpstr>Vetores e Funções</vt:lpstr>
      <vt:lpstr>Vetores e Funções</vt:lpstr>
      <vt:lpstr>Vetores e Funções</vt:lpstr>
      <vt:lpstr>Vetores e Funções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#7</dc:title>
  <dc:creator>Fernanda Hembecker</dc:creator>
  <cp:lastModifiedBy>Malga Costa</cp:lastModifiedBy>
  <cp:revision>63</cp:revision>
  <dcterms:created xsi:type="dcterms:W3CDTF">2020-09-04T17:27:31Z</dcterms:created>
  <dcterms:modified xsi:type="dcterms:W3CDTF">2024-11-14T12:36:08Z</dcterms:modified>
</cp:coreProperties>
</file>