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3"/>
  </p:notesMasterIdLst>
  <p:handoutMasterIdLst>
    <p:handoutMasterId r:id="rId34"/>
  </p:handoutMasterIdLst>
  <p:sldIdLst>
    <p:sldId id="256" r:id="rId5"/>
    <p:sldId id="314" r:id="rId6"/>
    <p:sldId id="259" r:id="rId7"/>
    <p:sldId id="307" r:id="rId8"/>
    <p:sldId id="308" r:id="rId9"/>
    <p:sldId id="309" r:id="rId10"/>
    <p:sldId id="328" r:id="rId11"/>
    <p:sldId id="262" r:id="rId12"/>
    <p:sldId id="329" r:id="rId13"/>
    <p:sldId id="331" r:id="rId14"/>
    <p:sldId id="330" r:id="rId15"/>
    <p:sldId id="333" r:id="rId16"/>
    <p:sldId id="332" r:id="rId17"/>
    <p:sldId id="334" r:id="rId18"/>
    <p:sldId id="267" r:id="rId19"/>
    <p:sldId id="335" r:id="rId20"/>
    <p:sldId id="345" r:id="rId21"/>
    <p:sldId id="337" r:id="rId22"/>
    <p:sldId id="338" r:id="rId23"/>
    <p:sldId id="310" r:id="rId24"/>
    <p:sldId id="339" r:id="rId25"/>
    <p:sldId id="291" r:id="rId26"/>
    <p:sldId id="292" r:id="rId27"/>
    <p:sldId id="340" r:id="rId28"/>
    <p:sldId id="341" r:id="rId29"/>
    <p:sldId id="342" r:id="rId30"/>
    <p:sldId id="343" r:id="rId31"/>
    <p:sldId id="344" r:id="rId3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4590B8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0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07/11/2024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EBAD-77BB-43A1-9FA2-F21D6F25493B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473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46160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73936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97326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EBAD-77BB-43A1-9FA2-F21D6F25493B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376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EBAD-77BB-43A1-9FA2-F21D6F25493B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814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EBAD-77BB-43A1-9FA2-F21D6F25493B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351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EBAD-77BB-43A1-9FA2-F21D6F25493B}" type="slidenum">
              <a:rPr lang="pt-BR" smtClean="0"/>
              <a:pPr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6397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2279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1222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EBAD-77BB-43A1-9FA2-F21D6F25493B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978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EBAD-77BB-43A1-9FA2-F21D6F25493B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444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EBAD-77BB-43A1-9FA2-F21D6F25493B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968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EBAD-77BB-43A1-9FA2-F21D6F25493B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9170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EBAD-77BB-43A1-9FA2-F21D6F25493B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6806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7FEBAD-77BB-43A1-9FA2-F21D6F25493B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76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07/11/2024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07/11/2024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07/11/2024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07/11/2024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07/11/2024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07/11/2024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07/11/2024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07/11/2024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07/11/2024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07/11/2024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07/11/2024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07/11/2024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FFC79A0-D7DE-4F3A-AAA7-DDF9699FE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445823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4400" dirty="0">
                <a:solidFill>
                  <a:schemeClr val="bg1"/>
                </a:solidFill>
              </a:rPr>
              <a:t>Programação de Computadores</a:t>
            </a:r>
            <a:endParaRPr lang="pt-BR" sz="4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Subtítulo 2">
            <a:extLst>
              <a:ext uri="{FF2B5EF4-FFF2-40B4-BE49-F238E27FC236}">
                <a16:creationId xmlns:a16="http://schemas.microsoft.com/office/drawing/2014/main" id="{4DB6DB6E-5E86-4F63-8B86-DFEF71134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95243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>
                <a:solidFill>
                  <a:srgbClr val="7CEBFF"/>
                </a:solidFill>
              </a:rPr>
              <a:t>Funções – Semana 14</a:t>
            </a:r>
          </a:p>
          <a:p>
            <a:pPr rtl="0"/>
            <a:r>
              <a:rPr lang="pt-BR" dirty="0" err="1">
                <a:solidFill>
                  <a:srgbClr val="7CEBFF"/>
                </a:solidFill>
              </a:rPr>
              <a:t>Profª</a:t>
            </a:r>
            <a:r>
              <a:rPr lang="pt-BR" dirty="0">
                <a:solidFill>
                  <a:srgbClr val="7CEBFF"/>
                </a:solidFill>
              </a:rPr>
              <a:t> Malga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40F371D-7DD3-4D4F-A48D-08309AC35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288" y="938137"/>
            <a:ext cx="7867896" cy="247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930256" y="640217"/>
            <a:ext cx="7910514" cy="1141413"/>
            <a:chOff x="432" y="384"/>
            <a:chExt cx="4983" cy="719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520" y="579"/>
              <a:ext cx="489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3600" dirty="0">
                  <a:solidFill>
                    <a:schemeClr val="bg1"/>
                  </a:solidFill>
                </a:rPr>
                <a:t>Onde definir uma função no código?</a:t>
              </a:r>
            </a:p>
          </p:txBody>
        </p:sp>
      </p:grpSp>
      <p:sp>
        <p:nvSpPr>
          <p:cNvPr id="4" name="Retângulo 3"/>
          <p:cNvSpPr/>
          <p:nvPr/>
        </p:nvSpPr>
        <p:spPr>
          <a:xfrm>
            <a:off x="559450" y="1913784"/>
            <a:ext cx="1195543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000099"/>
                </a:solidFill>
              </a:rPr>
              <a:t>Uma função pode definida </a:t>
            </a:r>
            <a:r>
              <a:rPr lang="pt-BR" sz="2800" b="1" u="sng" dirty="0">
                <a:solidFill>
                  <a:srgbClr val="000099"/>
                </a:solidFill>
              </a:rPr>
              <a:t>antes </a:t>
            </a:r>
            <a:r>
              <a:rPr lang="pt-BR" sz="2800" dirty="0">
                <a:solidFill>
                  <a:srgbClr val="000099"/>
                </a:solidFill>
              </a:rPr>
              <a:t> ou </a:t>
            </a:r>
            <a:r>
              <a:rPr lang="pt-BR" sz="2800" b="1" u="sng" dirty="0">
                <a:solidFill>
                  <a:srgbClr val="000099"/>
                </a:solidFill>
              </a:rPr>
              <a:t>depois</a:t>
            </a:r>
            <a:r>
              <a:rPr lang="pt-BR" sz="2800" dirty="0">
                <a:solidFill>
                  <a:srgbClr val="000099"/>
                </a:solidFill>
              </a:rPr>
              <a:t> do </a:t>
            </a:r>
            <a:r>
              <a:rPr lang="pt-BR" sz="2800" dirty="0" err="1">
                <a:solidFill>
                  <a:srgbClr val="000099"/>
                </a:solidFill>
              </a:rPr>
              <a:t>main</a:t>
            </a:r>
            <a:r>
              <a:rPr lang="pt-BR" sz="2800" dirty="0">
                <a:solidFill>
                  <a:srgbClr val="000099"/>
                </a:solidFill>
              </a:rPr>
              <a:t>()</a:t>
            </a:r>
          </a:p>
          <a:p>
            <a:endParaRPr lang="pt-BR" sz="24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CAC9215-D58A-8B8D-C348-CCF4A6F98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383970"/>
            <a:ext cx="11391900" cy="22193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856200D-3149-242B-FEAF-8C029335D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50" y="4051665"/>
            <a:ext cx="10791825" cy="130492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0AD6890-73E8-6458-ABDB-544F0A2A8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375" y="5073481"/>
            <a:ext cx="96012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8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858818" y="640217"/>
            <a:ext cx="7842251" cy="1141413"/>
            <a:chOff x="387" y="384"/>
            <a:chExt cx="4940" cy="719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87" y="475"/>
              <a:ext cx="489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3600" dirty="0">
                  <a:solidFill>
                    <a:schemeClr val="bg1"/>
                  </a:solidFill>
                </a:rPr>
                <a:t>Comando RETURN</a:t>
              </a:r>
            </a:p>
          </p:txBody>
        </p:sp>
      </p:grpSp>
      <p:sp>
        <p:nvSpPr>
          <p:cNvPr id="12" name="Retângulo 11"/>
          <p:cNvSpPr/>
          <p:nvPr/>
        </p:nvSpPr>
        <p:spPr>
          <a:xfrm>
            <a:off x="847473" y="2117319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0099"/>
                </a:solidFill>
              </a:rPr>
              <a:t>O comando </a:t>
            </a:r>
            <a:r>
              <a:rPr lang="pt-BR" sz="3200" b="1" dirty="0">
                <a:solidFill>
                  <a:srgbClr val="000099"/>
                </a:solidFill>
              </a:rPr>
              <a:t>RETURN</a:t>
            </a:r>
            <a:r>
              <a:rPr lang="pt-BR" sz="3200" dirty="0">
                <a:solidFill>
                  <a:srgbClr val="000099"/>
                </a:solidFill>
              </a:rPr>
              <a:t> tem duplo objetivo: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819E00B-61C8-9727-B99D-399E4691A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256" y="2848234"/>
            <a:ext cx="10315575" cy="19812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98D7F05-1A28-4816-BADC-E48D6F618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293" y="4674429"/>
            <a:ext cx="107918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3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858818" y="640217"/>
            <a:ext cx="7842251" cy="1141413"/>
            <a:chOff x="387" y="384"/>
            <a:chExt cx="4940" cy="719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87" y="475"/>
              <a:ext cx="489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3600" dirty="0">
                  <a:solidFill>
                    <a:schemeClr val="bg1"/>
                  </a:solidFill>
                </a:rPr>
                <a:t>USO (chamada) de uma FUNÇÃO</a:t>
              </a:r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468C9376-0FF1-FCD5-7874-5B2A1E272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937" y="2215771"/>
            <a:ext cx="9315450" cy="9525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56F5001-8F60-9468-1612-275D5A0E6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861" y="3168271"/>
            <a:ext cx="4953000" cy="13716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9036A74-E3E7-7BF4-B690-3E7E1178B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261" y="4368421"/>
            <a:ext cx="9134475" cy="112395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3208433-BC06-964D-B121-72A3F35FD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6785" y="5530395"/>
            <a:ext cx="94297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2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930255" y="640217"/>
            <a:ext cx="7770813" cy="1141413"/>
            <a:chOff x="432" y="384"/>
            <a:chExt cx="4895" cy="719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432" y="467"/>
              <a:ext cx="489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3600" dirty="0">
                  <a:solidFill>
                    <a:schemeClr val="bg1"/>
                  </a:solidFill>
                </a:rPr>
                <a:t>Funções e Variáveis</a:t>
              </a:r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62C99909-941C-6142-0C4D-075CF4DC1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59" y="2139926"/>
            <a:ext cx="10559881" cy="95811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A635A94-12B1-73FC-7857-62AE22050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279" y="3098042"/>
            <a:ext cx="88963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9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E7E1946-E0B0-3FEB-04C2-8309F4A6B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60" y="1073464"/>
            <a:ext cx="10115550" cy="2324100"/>
          </a:xfrm>
          <a:prstGeom prst="rect">
            <a:avLst/>
          </a:prstGeom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930255" y="533855"/>
            <a:ext cx="7770813" cy="1247776"/>
            <a:chOff x="432" y="317"/>
            <a:chExt cx="4895" cy="786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>
                <a:solidFill>
                  <a:srgbClr val="000099"/>
                </a:solidFill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432" y="317"/>
              <a:ext cx="489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3600" dirty="0">
                  <a:solidFill>
                    <a:srgbClr val="000099"/>
                  </a:solidFill>
                </a:rPr>
                <a:t>Função MAIN()</a:t>
              </a:r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8CFD7029-0C38-25D2-AFB5-C389C2316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48" y="3397564"/>
            <a:ext cx="101822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5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993729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pt-BR" dirty="0"/>
              <a:t>Funcionamento de uma Função.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7204" y="1733358"/>
            <a:ext cx="8229600" cy="52894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1º </a:t>
            </a:r>
            <a:r>
              <a:rPr lang="pt-BR" dirty="0"/>
              <a:t>- O código do programa é executado até encontrar uma chamada de função;</a:t>
            </a:r>
          </a:p>
          <a:p>
            <a:r>
              <a:rPr lang="pt-BR" b="1" dirty="0">
                <a:solidFill>
                  <a:srgbClr val="C00000"/>
                </a:solidFill>
              </a:rPr>
              <a:t>2º</a:t>
            </a:r>
            <a:r>
              <a:rPr lang="pt-BR" dirty="0"/>
              <a:t> O programa é então interrompido temporariamente, e o fluxo do programa passa para a função chamada;</a:t>
            </a:r>
          </a:p>
          <a:p>
            <a:r>
              <a:rPr lang="pt-BR" b="1" dirty="0">
                <a:solidFill>
                  <a:srgbClr val="C00000"/>
                </a:solidFill>
              </a:rPr>
              <a:t>3º </a:t>
            </a:r>
            <a:r>
              <a:rPr lang="pt-BR" b="1" u="sng" dirty="0"/>
              <a:t>Se houver </a:t>
            </a:r>
            <a:r>
              <a:rPr lang="pt-BR" dirty="0"/>
              <a:t>parâmetros na função, os valores da chamada da função são copiados para os parâmetros no código da função;</a:t>
            </a:r>
          </a:p>
          <a:p>
            <a:r>
              <a:rPr lang="pt-BR" b="1" dirty="0">
                <a:solidFill>
                  <a:srgbClr val="C00000"/>
                </a:solidFill>
              </a:rPr>
              <a:t>4º</a:t>
            </a:r>
            <a:r>
              <a:rPr lang="pt-BR" dirty="0"/>
              <a:t> Os comandos da função são executados;</a:t>
            </a:r>
          </a:p>
          <a:p>
            <a:r>
              <a:rPr lang="pt-BR" b="1" dirty="0">
                <a:solidFill>
                  <a:srgbClr val="C00000"/>
                </a:solidFill>
              </a:rPr>
              <a:t>5º</a:t>
            </a:r>
            <a:r>
              <a:rPr lang="pt-BR" dirty="0"/>
              <a:t> Quando a função termina (seus comandos acabaram ou o comando </a:t>
            </a:r>
            <a:r>
              <a:rPr lang="pt-BR" b="1" dirty="0" err="1"/>
              <a:t>return</a:t>
            </a:r>
            <a:r>
              <a:rPr lang="pt-BR" dirty="0"/>
              <a:t> foi encontrado) o programa volta ao ponto em que foi interrompido para continuar sua execução normal;</a:t>
            </a:r>
          </a:p>
          <a:p>
            <a:r>
              <a:rPr lang="pt-BR" b="1" dirty="0">
                <a:solidFill>
                  <a:srgbClr val="C00000"/>
                </a:solidFill>
              </a:rPr>
              <a:t>6º </a:t>
            </a:r>
            <a:r>
              <a:rPr lang="pt-BR" dirty="0"/>
              <a:t>Se houver um comando </a:t>
            </a:r>
            <a:r>
              <a:rPr lang="pt-BR" b="1" dirty="0" err="1"/>
              <a:t>return</a:t>
            </a:r>
            <a:r>
              <a:rPr lang="pt-BR" dirty="0"/>
              <a:t>, o valor dele será copiado para a variável que foi escolhida para receber o retorno da função.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993729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4FC07BB-F825-3B1D-32EE-FE2281420A89}"/>
              </a:ext>
            </a:extLst>
          </p:cNvPr>
          <p:cNvSpPr txBox="1">
            <a:spLocks/>
          </p:cNvSpPr>
          <p:nvPr/>
        </p:nvSpPr>
        <p:spPr>
          <a:xfrm>
            <a:off x="543018" y="3205653"/>
            <a:ext cx="11105964" cy="2218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pt-BR" sz="2400" dirty="0"/>
              <a:t>Faça um programa em C que calcule o valor a ser pago em uma corrida de táxi.  No programa principal  deverá ser informado se é bandeira 1 ou 2. Para o calculo do valor da corrida crie duas funções onde o programa principal selecione a função de acordo com a “bandeirada” (1 ou 2), na função solicite ao usuário a quantidade de </a:t>
            </a:r>
            <a:r>
              <a:rPr lang="pt-BR" sz="2400" dirty="0" err="1"/>
              <a:t>Km´s</a:t>
            </a:r>
            <a:r>
              <a:rPr lang="pt-BR" sz="2400" dirty="0"/>
              <a:t> rodados, calcule o valor final da corrida e retorne o valor a ser pago ao programa principal.</a:t>
            </a:r>
          </a:p>
          <a:p>
            <a:pPr>
              <a:spcBef>
                <a:spcPct val="0"/>
              </a:spcBef>
            </a:pPr>
            <a:endParaRPr lang="pt-BR" sz="2400" dirty="0"/>
          </a:p>
          <a:p>
            <a:pPr>
              <a:spcBef>
                <a:spcPct val="0"/>
              </a:spcBef>
            </a:pPr>
            <a:r>
              <a:rPr lang="pt-BR" sz="2400" dirty="0">
                <a:ea typeface="+mj-ea"/>
                <a:cs typeface="+mj-cs"/>
              </a:rPr>
              <a:t>Considere que os valores praticados são:</a:t>
            </a:r>
          </a:p>
          <a:p>
            <a:pPr>
              <a:spcBef>
                <a:spcPct val="0"/>
              </a:spcBef>
            </a:pPr>
            <a:r>
              <a:rPr lang="pt-BR" sz="2400" dirty="0">
                <a:ea typeface="+mj-ea"/>
                <a:cs typeface="+mj-cs"/>
              </a:rPr>
              <a:t>Bandeirada 1 – R$5, 40 e R$2,70 o km rodado.</a:t>
            </a:r>
          </a:p>
          <a:p>
            <a:pPr>
              <a:spcBef>
                <a:spcPct val="0"/>
              </a:spcBef>
            </a:pPr>
            <a:r>
              <a:rPr lang="pt-BR" sz="2400" dirty="0">
                <a:ea typeface="+mj-ea"/>
                <a:cs typeface="+mj-cs"/>
              </a:rPr>
              <a:t>Bandeirada 2 – </a:t>
            </a:r>
            <a:r>
              <a:rPr lang="pt-BR" sz="2400" dirty="0"/>
              <a:t>R$5, 40 e R$3,30 o km rodado.</a:t>
            </a:r>
          </a:p>
          <a:p>
            <a:pPr>
              <a:spcBef>
                <a:spcPct val="0"/>
              </a:spcBef>
            </a:pPr>
            <a:endParaRPr lang="pt-BR" sz="2400" dirty="0"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pt-BR" sz="2400" dirty="0">
                <a:ea typeface="+mj-ea"/>
                <a:cs typeface="+mj-cs"/>
              </a:rPr>
              <a:t>No programa principal apresente na tela o valor final a ser pago.</a:t>
            </a:r>
          </a:p>
        </p:txBody>
      </p:sp>
    </p:spTree>
    <p:extLst>
      <p:ext uri="{BB962C8B-B14F-4D97-AF65-F5344CB8AC3E}">
        <p14:creationId xmlns:p14="http://schemas.microsoft.com/office/powerpoint/2010/main" val="3443636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993729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4FC07BB-F825-3B1D-32EE-FE2281420A89}"/>
              </a:ext>
            </a:extLst>
          </p:cNvPr>
          <p:cNvSpPr txBox="1">
            <a:spLocks/>
          </p:cNvSpPr>
          <p:nvPr/>
        </p:nvSpPr>
        <p:spPr>
          <a:xfrm>
            <a:off x="543018" y="2154776"/>
            <a:ext cx="11105964" cy="2218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lang="pt-BR" sz="2400" dirty="0"/>
              <a:t>Faça um programa para auxiliar o S. João vendedor de cachorro quente da sua rua. O Sr. João deverá informar</a:t>
            </a:r>
          </a:p>
          <a:p>
            <a:pPr>
              <a:spcBef>
                <a:spcPct val="0"/>
              </a:spcBef>
            </a:pPr>
            <a:r>
              <a:rPr lang="pt-BR" sz="2400" dirty="0"/>
              <a:t>qual o tipo de cachorro quente que o cliente deseja, e a quantidade desejada. Na sequencia passe essas informações para uma função</a:t>
            </a:r>
          </a:p>
          <a:p>
            <a:pPr>
              <a:spcBef>
                <a:spcPct val="0"/>
              </a:spcBef>
            </a:pPr>
            <a:r>
              <a:rPr lang="pt-BR" sz="2400" dirty="0"/>
              <a:t>que retorne ao código principal o valor do pedido.</a:t>
            </a:r>
          </a:p>
          <a:p>
            <a:pPr>
              <a:spcBef>
                <a:spcPct val="0"/>
              </a:spcBef>
            </a:pPr>
            <a:r>
              <a:rPr lang="pt-BR" sz="2400" dirty="0"/>
              <a:t>OBS: 1 - Cachorro quente tradicional// 2 - Duplo // 3 - Especial com Bacon</a:t>
            </a:r>
            <a:endParaRPr lang="pt-BR" sz="240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5520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896074"/>
            <a:ext cx="8229600" cy="634082"/>
          </a:xfrm>
        </p:spPr>
        <p:txBody>
          <a:bodyPr>
            <a:normAutofit/>
          </a:bodyPr>
          <a:lstStyle/>
          <a:p>
            <a:r>
              <a:rPr lang="pt-BR" dirty="0"/>
              <a:t>Parâmetros de Uma Função.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EE0933E-71B6-046D-7806-9A66290E2648}"/>
              </a:ext>
            </a:extLst>
          </p:cNvPr>
          <p:cNvSpPr txBox="1"/>
          <p:nvPr/>
        </p:nvSpPr>
        <p:spPr>
          <a:xfrm>
            <a:off x="740389" y="2076832"/>
            <a:ext cx="11011807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De modo geral, funções precisam de valores para efetuar alguma tarefa:</a:t>
            </a:r>
          </a:p>
          <a:p>
            <a:endParaRPr lang="pt-BR" sz="3600" dirty="0"/>
          </a:p>
          <a:p>
            <a:r>
              <a:rPr lang="pt-BR" sz="2800" dirty="0"/>
              <a:t>	</a:t>
            </a:r>
            <a:r>
              <a:rPr lang="pt-BR" sz="4000" dirty="0">
                <a:solidFill>
                  <a:srgbClr val="FF0000"/>
                </a:solidFill>
              </a:rPr>
              <a:t>- X = </a:t>
            </a:r>
            <a:r>
              <a:rPr lang="pt-BR" sz="4000" dirty="0" err="1">
                <a:solidFill>
                  <a:srgbClr val="FF0000"/>
                </a:solidFill>
              </a:rPr>
              <a:t>pow</a:t>
            </a:r>
            <a:r>
              <a:rPr lang="pt-BR" sz="4000" dirty="0">
                <a:solidFill>
                  <a:srgbClr val="FF0000"/>
                </a:solidFill>
              </a:rPr>
              <a:t> (b, e);</a:t>
            </a:r>
          </a:p>
          <a:p>
            <a:r>
              <a:rPr lang="pt-BR" sz="4000" dirty="0">
                <a:solidFill>
                  <a:srgbClr val="FF0000"/>
                </a:solidFill>
              </a:rPr>
              <a:t>	- Y = </a:t>
            </a:r>
            <a:r>
              <a:rPr lang="pt-BR" sz="4000" dirty="0" err="1">
                <a:solidFill>
                  <a:srgbClr val="FF0000"/>
                </a:solidFill>
              </a:rPr>
              <a:t>sqrt</a:t>
            </a:r>
            <a:r>
              <a:rPr lang="pt-BR" sz="4000" dirty="0">
                <a:solidFill>
                  <a:srgbClr val="FF0000"/>
                </a:solidFill>
              </a:rPr>
              <a:t>  (n);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896074"/>
            <a:ext cx="8229600" cy="634082"/>
          </a:xfrm>
        </p:spPr>
        <p:txBody>
          <a:bodyPr>
            <a:normAutofit/>
          </a:bodyPr>
          <a:lstStyle/>
          <a:p>
            <a:r>
              <a:rPr lang="pt-BR" dirty="0"/>
              <a:t>Parâmetros de Uma Função.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832281" y="1530156"/>
            <a:ext cx="10527437" cy="4785636"/>
          </a:xfrm>
        </p:spPr>
        <p:txBody>
          <a:bodyPr>
            <a:normAutofit/>
          </a:bodyPr>
          <a:lstStyle/>
          <a:p>
            <a:r>
              <a:rPr lang="pt-BR" sz="3200" dirty="0"/>
              <a:t>Os parâmetros de uma função são o que o programador utiliza para </a:t>
            </a:r>
            <a:r>
              <a:rPr lang="pt-BR" sz="3200" b="1" u="sng" dirty="0"/>
              <a:t>passar a informação </a:t>
            </a:r>
            <a:r>
              <a:rPr lang="pt-BR" sz="3200" dirty="0"/>
              <a:t>de um trecho do código para dentro da função.</a:t>
            </a:r>
          </a:p>
          <a:p>
            <a:r>
              <a:rPr lang="pt-BR" sz="3200" dirty="0"/>
              <a:t>Basicamente, os parâmetros de uma função são uma </a:t>
            </a:r>
            <a:r>
              <a:rPr lang="pt-BR" sz="3200" b="1" u="sng" dirty="0"/>
              <a:t>lista de variáveis</a:t>
            </a:r>
            <a:r>
              <a:rPr lang="pt-BR" sz="3200" dirty="0"/>
              <a:t>, separadas por virgula, em que são especificados o </a:t>
            </a:r>
            <a:r>
              <a:rPr lang="pt-BR" sz="3200" b="1" u="sng" dirty="0"/>
              <a:t>tipo e o nome de cada variável </a:t>
            </a:r>
            <a:r>
              <a:rPr lang="pt-BR" sz="3200" dirty="0"/>
              <a:t>passada para a função.</a:t>
            </a:r>
          </a:p>
          <a:p>
            <a:pPr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101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Rede com pinos">
            <a:extLst>
              <a:ext uri="{FF2B5EF4-FFF2-40B4-BE49-F238E27FC236}">
                <a16:creationId xmlns:a16="http://schemas.microsoft.com/office/drawing/2014/main" id="{01A66960-42B1-469B-9B4A-442CFADBCC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03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28D6938-BD2F-42C1-8818-C3DECED3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372177"/>
          </a:xfrm>
        </p:spPr>
        <p:txBody>
          <a:bodyPr anchor="ctr">
            <a:normAutofit/>
          </a:bodyPr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257F20-8EB9-409B-AF32-CE7B8DF7E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38399"/>
            <a:ext cx="7216607" cy="356446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Problemas complexos exigem algoritmos complexos; mas sempre é possível </a:t>
            </a:r>
            <a:r>
              <a:rPr lang="pt-BR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dividir um problema grande em problemas menores</a:t>
            </a:r>
            <a:r>
              <a:rPr lang="pt-BR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pt-BR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Esses problemas menores, ou </a:t>
            </a:r>
            <a:r>
              <a:rPr lang="pt-BR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sub-rotinas,</a:t>
            </a:r>
            <a:r>
              <a:rPr lang="pt-BR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podem efetuar diversas operações e facilitam a resolução de um problema por serem </a:t>
            </a:r>
            <a:r>
              <a:rPr lang="pt-BR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bastante específicos.</a:t>
            </a:r>
            <a:endParaRPr lang="pt-BR" dirty="0">
              <a:solidFill>
                <a:schemeClr val="bg1"/>
              </a:solidFill>
              <a:effectLst/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solidFill>
                  <a:schemeClr val="bg1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ub-rotinas são usadas também quando um bloco de código se repete na resolução de um problema, pois uma sub-rotina é </a:t>
            </a:r>
            <a:r>
              <a:rPr lang="pt-BR" b="1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escrita apenas uma vez e pode ser chamada/invocada sempre que necessário</a:t>
            </a:r>
            <a:r>
              <a:rPr lang="pt-BR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56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2207569" y="188641"/>
            <a:ext cx="7770813" cy="1141413"/>
          </a:xfrm>
          <a:prstGeom prst="roundRect">
            <a:avLst>
              <a:gd name="adj" fmla="val 139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646478" y="-63288"/>
            <a:ext cx="7770813" cy="50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800" dirty="0">
                <a:solidFill>
                  <a:srgbClr val="000099"/>
                </a:solidFill>
              </a:rPr>
              <a:t>Declaração de Uma função.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64" y="649997"/>
            <a:ext cx="7458775" cy="601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03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2207569" y="188641"/>
            <a:ext cx="7770813" cy="1141413"/>
          </a:xfrm>
          <a:prstGeom prst="roundRect">
            <a:avLst>
              <a:gd name="adj" fmla="val 139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646478" y="-63288"/>
            <a:ext cx="7770813" cy="503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sz="2800" dirty="0">
                <a:solidFill>
                  <a:srgbClr val="000099"/>
                </a:solidFill>
              </a:rPr>
              <a:t>Declaração de Uma função.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F164BC-966D-4FE7-903E-06C108787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162" y="686086"/>
            <a:ext cx="8288102" cy="245958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051C04-8C28-DE55-B3A0-84D2AE0E5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96" y="3289251"/>
            <a:ext cx="11508957" cy="24217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19682B9-F2CB-E3BF-FEFC-29509DA7A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580" y="5876639"/>
            <a:ext cx="59721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7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1301" y="1055873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pt-BR" dirty="0"/>
              <a:t>Declaração dos Parâmetros de Uma Função.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382138" y="1965278"/>
            <a:ext cx="11345264" cy="2700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pt-BR" sz="2400" b="1" u="sng" dirty="0">
                <a:latin typeface="+mj-lt"/>
                <a:ea typeface="+mj-ea"/>
                <a:cs typeface="+mj-cs"/>
              </a:rPr>
              <a:t>Exemplo 1</a:t>
            </a:r>
            <a:r>
              <a:rPr lang="pt-BR" sz="2400" dirty="0">
                <a:latin typeface="+mj-lt"/>
                <a:ea typeface="+mj-ea"/>
                <a:cs typeface="+mj-cs"/>
              </a:rPr>
              <a:t>:</a:t>
            </a:r>
          </a:p>
          <a:p>
            <a:pPr defTabSz="914400">
              <a:spcBef>
                <a:spcPct val="0"/>
              </a:spcBef>
              <a:defRPr/>
            </a:pPr>
            <a:endParaRPr lang="pt-BR" sz="24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pt-BR" sz="4100" dirty="0"/>
              <a:t>Crie um programa onde o usuário digita dois valores e imprima na tela a soma destes valores. Utilize o conceito de função.</a:t>
            </a:r>
            <a:endParaRPr lang="pt-BR" sz="2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51380" y="147234"/>
            <a:ext cx="8229600" cy="34607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0099"/>
                </a:solidFill>
              </a:rPr>
              <a:t>Declaração dos Parâmetros de Uma Função.</a:t>
            </a: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24270" y="562372"/>
            <a:ext cx="8229600" cy="6295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pt-BR" sz="1900" b="1" u="sng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Solução</a:t>
            </a:r>
          </a:p>
          <a:p>
            <a:pPr defTabSz="914400">
              <a:spcBef>
                <a:spcPct val="0"/>
              </a:spcBef>
              <a:defRPr/>
            </a:pPr>
            <a:endParaRPr lang="pt-BR" sz="14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pt-BR" sz="1400" dirty="0">
                <a:latin typeface="Bell MT" pitchFamily="18" charset="0"/>
              </a:rPr>
              <a:t> 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include&lt;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.h&gt;  </a:t>
            </a:r>
          </a:p>
          <a:p>
            <a:pPr>
              <a:spcBef>
                <a:spcPct val="0"/>
              </a:spcBef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#include&lt;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.h&gt;  </a:t>
            </a:r>
          </a:p>
          <a:p>
            <a:pPr>
              <a:spcBef>
                <a:spcPct val="0"/>
              </a:spcBef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#include&lt;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conio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.h&gt;  </a:t>
            </a:r>
          </a:p>
          <a:p>
            <a:pPr>
              <a:spcBef>
                <a:spcPct val="0"/>
              </a:spcBef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ct val="0"/>
              </a:spcBef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// Declaração da Função</a:t>
            </a:r>
          </a:p>
          <a:p>
            <a:pPr>
              <a:spcBef>
                <a:spcPct val="0"/>
              </a:spcBef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endParaRPr lang="pt-BR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pt-BR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 soma(float v1,int v2)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  float </a:t>
            </a:r>
            <a:r>
              <a:rPr lang="pt-B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resp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resp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v1 + v2;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resp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spcBef>
                <a:spcPct val="0"/>
              </a:spcBef>
            </a:pP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spcBef>
                <a:spcPct val="0"/>
              </a:spcBef>
            </a:pP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} 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(){ 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float a,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b; 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float total; 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("Digite dois valores: "); 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f",&amp;a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i",&amp;b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b="1" u="sng" dirty="0">
                <a:latin typeface="Courier New" pitchFamily="49" charset="0"/>
                <a:cs typeface="Courier New" pitchFamily="49" charset="0"/>
              </a:rPr>
              <a:t>total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=soma(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); 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("Soma: %d", total); 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getch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spcBef>
                <a:spcPct val="0"/>
              </a:spcBef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} </a:t>
            </a:r>
            <a:endParaRPr lang="pt-BR" dirty="0">
              <a:latin typeface="Courier New" pitchFamily="49" charset="0"/>
              <a:ea typeface="+mj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51380" y="147234"/>
            <a:ext cx="8229600" cy="346075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0099"/>
                </a:solidFill>
              </a:rPr>
              <a:t>Declaração dos Parâmetros de Uma Função.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AF2F97-5429-EC81-FB52-44F61C455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69" y="756285"/>
            <a:ext cx="4610100" cy="5905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97EB886-9AA9-D766-0661-02F59C75A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69" y="1346835"/>
            <a:ext cx="7097947" cy="23029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82D32D6-7E64-6D0D-3F4F-A2D78C967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34" y="4121049"/>
            <a:ext cx="8565171" cy="128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1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1301" y="1055873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pt-BR" dirty="0"/>
              <a:t>Chamadas de função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9794FA-F24D-CD1C-9659-39B10262F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05" y="1794464"/>
            <a:ext cx="8229600" cy="11180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03B59-56B2-8ADC-37FA-9504470AC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90" y="2973188"/>
            <a:ext cx="7946583" cy="118899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3C76F7F-56C2-94E3-7152-BE20BE1FB7D8}"/>
              </a:ext>
            </a:extLst>
          </p:cNvPr>
          <p:cNvSpPr txBox="1"/>
          <p:nvPr/>
        </p:nvSpPr>
        <p:spPr>
          <a:xfrm>
            <a:off x="1083366" y="3932866"/>
            <a:ext cx="6094674" cy="310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 soma(float v1, </a:t>
            </a:r>
            <a:r>
              <a:rPr lang="pt-BR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v2)...{}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pt-BR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float a,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pt-BR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b; 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pt-BR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float total;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pt-BR" sz="1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 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pt-BR" b="1" u="sng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total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soma(a, b);</a:t>
            </a:r>
          </a:p>
          <a:p>
            <a:pPr>
              <a:lnSpc>
                <a:spcPct val="170000"/>
              </a:lnSpc>
              <a:spcBef>
                <a:spcPct val="0"/>
              </a:spcBef>
            </a:pP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99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01301" y="1055873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pt-BR" dirty="0"/>
              <a:t>Erros comuns de função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7903EF9-9776-4516-E899-63E538267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" y="2072432"/>
            <a:ext cx="3276600" cy="17430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FC5FCB9-61DB-A7C5-3B4B-234B85B3C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91" y="3815507"/>
            <a:ext cx="7915275" cy="16478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CAE42AC-0F45-C97E-8B97-16F29BBCF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" y="5521139"/>
            <a:ext cx="3114675" cy="56197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1863751-0283-1D90-3679-19FF7CE75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046" y="5416349"/>
            <a:ext cx="4990234" cy="812742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33BE348-0759-1929-DB4D-0691467A26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540" y="6126090"/>
            <a:ext cx="2852033" cy="44721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294E52E-96C0-8FDC-CC55-ECB9C4D17C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2717" y="6050094"/>
            <a:ext cx="4636563" cy="7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0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56198" y="1259976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pt-BR" dirty="0"/>
              <a:t>Passagem por valor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94293CC-1D87-EA3F-F8F0-C1C411623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53" y="1925544"/>
            <a:ext cx="8886162" cy="278390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9B14A6-5F9F-03C7-1909-334AF212F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287" y="4838952"/>
            <a:ext cx="8536304" cy="94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91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88F12B-D00B-A897-EAF9-C0D490A7DE68}"/>
              </a:ext>
            </a:extLst>
          </p:cNvPr>
          <p:cNvSpPr txBox="1"/>
          <p:nvPr/>
        </p:nvSpPr>
        <p:spPr>
          <a:xfrm>
            <a:off x="1154544" y="2066936"/>
            <a:ext cx="10621820" cy="2045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Faça um programa que solicite as tr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ês notas obtidas por um aluno. A seguir f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aça uma função que recebe as três notas de um aluno, calcule a média final do aluno e retorne o seu conceito, conforme a tabela abaixo: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54C9757-7895-92BD-CC7D-1F605D05A3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3853" y="3982930"/>
            <a:ext cx="3075709" cy="225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186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1891657" y="188641"/>
            <a:ext cx="8086726" cy="1425576"/>
            <a:chOff x="233" y="384"/>
            <a:chExt cx="5094" cy="898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233" y="891"/>
              <a:ext cx="489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3600" dirty="0">
                  <a:solidFill>
                    <a:schemeClr val="bg1"/>
                  </a:solidFill>
                </a:rPr>
                <a:t>Funções</a:t>
              </a:r>
            </a:p>
          </p:txBody>
        </p:sp>
      </p:grpSp>
      <p:sp>
        <p:nvSpPr>
          <p:cNvPr id="2" name="Retângulo 1"/>
          <p:cNvSpPr/>
          <p:nvPr/>
        </p:nvSpPr>
        <p:spPr>
          <a:xfrm>
            <a:off x="932155" y="2081504"/>
            <a:ext cx="100672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Uma função é um subprograma que auxilia o programa principal através da realização de uma determinada </a:t>
            </a:r>
            <a:r>
              <a:rPr lang="pt-BR" sz="2800" dirty="0" err="1"/>
              <a:t>subtarefa</a:t>
            </a:r>
            <a:r>
              <a:rPr lang="pt-BR" sz="2800" dirty="0"/>
              <a:t>. </a:t>
            </a:r>
          </a:p>
        </p:txBody>
      </p:sp>
      <p:sp>
        <p:nvSpPr>
          <p:cNvPr id="3" name="Retângulo 2"/>
          <p:cNvSpPr/>
          <p:nvPr/>
        </p:nvSpPr>
        <p:spPr>
          <a:xfrm>
            <a:off x="932155" y="3669657"/>
            <a:ext cx="102181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As funções são chamadas dentro do corpo do programa principal como se fossem comandos. Após seu término, a execução continua a partir do ponto onde foi chamado. </a:t>
            </a:r>
          </a:p>
        </p:txBody>
      </p:sp>
      <p:sp>
        <p:nvSpPr>
          <p:cNvPr id="4" name="Retângulo 3"/>
          <p:cNvSpPr/>
          <p:nvPr/>
        </p:nvSpPr>
        <p:spPr>
          <a:xfrm>
            <a:off x="932154" y="5369268"/>
            <a:ext cx="103069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É importante compreender que a chamada de uma função simplesmente gera um </a:t>
            </a:r>
            <a:r>
              <a:rPr lang="pt-BR" sz="2800" b="1" u="sng" dirty="0"/>
              <a:t>desvio provisório no fluxo de execução</a:t>
            </a:r>
            <a:r>
              <a:rPr lang="pt-BR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1629719" y="188641"/>
            <a:ext cx="8348664" cy="1341438"/>
            <a:chOff x="68" y="384"/>
            <a:chExt cx="5259" cy="845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68" y="838"/>
              <a:ext cx="489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3600" dirty="0">
                  <a:solidFill>
                    <a:schemeClr val="bg1"/>
                  </a:solidFill>
                </a:rPr>
                <a:t>Funções</a:t>
              </a:r>
            </a:p>
          </p:txBody>
        </p:sp>
      </p:grpSp>
      <p:sp>
        <p:nvSpPr>
          <p:cNvPr id="2" name="Retângulo 1"/>
          <p:cNvSpPr/>
          <p:nvPr/>
        </p:nvSpPr>
        <p:spPr>
          <a:xfrm>
            <a:off x="665826" y="2474893"/>
            <a:ext cx="102625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Uma função, além de executar uma determinada tarefa </a:t>
            </a:r>
            <a:r>
              <a:rPr lang="pt-BR" sz="2800" i="1" u="sng" dirty="0">
                <a:solidFill>
                  <a:srgbClr val="FF0000"/>
                </a:solidFill>
              </a:rPr>
              <a:t>pode retornar um valor para quem a chamou</a:t>
            </a:r>
            <a:r>
              <a:rPr lang="pt-BR" sz="2800" dirty="0"/>
              <a:t>, que é o resultado da sua execução.</a:t>
            </a:r>
          </a:p>
        </p:txBody>
      </p:sp>
      <p:sp>
        <p:nvSpPr>
          <p:cNvPr id="3" name="Retângulo 2"/>
          <p:cNvSpPr/>
          <p:nvPr/>
        </p:nvSpPr>
        <p:spPr>
          <a:xfrm>
            <a:off x="665826" y="3986494"/>
            <a:ext cx="105200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Por este motivo, a chamada de uma função que retorna algum valor, aparece no corpo do programa principal como uma </a:t>
            </a:r>
            <a:r>
              <a:rPr lang="pt-BR" sz="2800" b="1" i="1" dirty="0">
                <a:solidFill>
                  <a:srgbClr val="FF0000"/>
                </a:solidFill>
              </a:rPr>
              <a:t>expressão</a:t>
            </a:r>
            <a:r>
              <a:rPr lang="pt-BR" sz="2800" dirty="0"/>
              <a:t> e não como um comando. </a:t>
            </a:r>
          </a:p>
        </p:txBody>
      </p:sp>
    </p:spTree>
    <p:extLst>
      <p:ext uri="{BB962C8B-B14F-4D97-AF65-F5344CB8AC3E}">
        <p14:creationId xmlns:p14="http://schemas.microsoft.com/office/powerpoint/2010/main" val="47193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958787" y="389056"/>
            <a:ext cx="7889876" cy="631947"/>
            <a:chOff x="357" y="384"/>
            <a:chExt cx="4970" cy="719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>
                <a:solidFill>
                  <a:srgbClr val="000099"/>
                </a:solidFill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57" y="668"/>
              <a:ext cx="489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3600" dirty="0">
                  <a:solidFill>
                    <a:srgbClr val="000099"/>
                  </a:solidFill>
                </a:rPr>
                <a:t>Funções</a:t>
              </a: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613956" y="2121140"/>
            <a:ext cx="10358844" cy="4113213"/>
            <a:chOff x="373" y="1344"/>
            <a:chExt cx="4954" cy="2591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432" y="1344"/>
              <a:ext cx="4895" cy="2591"/>
            </a:xfrm>
            <a:prstGeom prst="roundRect">
              <a:avLst>
                <a:gd name="adj" fmla="val 3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373" y="1738"/>
              <a:ext cx="4895" cy="1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39725" indent="-339725" algn="just">
                <a:lnSpc>
                  <a:spcPct val="95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•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</a:pPr>
              <a:r>
                <a:rPr lang="pt-BR" sz="2800" dirty="0"/>
                <a:t>Ao se chamar uma função, também é possível passar-lhe determinadas informações que recebem o nome de </a:t>
              </a:r>
              <a:r>
                <a:rPr lang="pt-BR" sz="2800" u="sng" dirty="0">
                  <a:solidFill>
                    <a:srgbClr val="FF0000"/>
                  </a:solidFill>
                </a:rPr>
                <a:t>parâmetros</a:t>
              </a:r>
              <a:r>
                <a:rPr lang="pt-BR" sz="2800" dirty="0"/>
                <a:t> (</a:t>
              </a:r>
              <a:r>
                <a:rPr lang="pt-BR" sz="2800" i="1" dirty="0"/>
                <a:t>são valores que, na linha de chamada, ficam entre os parênteses e que estão separados por vírgulas</a:t>
              </a:r>
              <a:r>
                <a:rPr lang="pt-BR" sz="2800" dirty="0"/>
                <a:t>)</a:t>
              </a:r>
            </a:p>
          </p:txBody>
        </p:sp>
      </p:grpSp>
      <p:sp>
        <p:nvSpPr>
          <p:cNvPr id="4" name="Retângulo 3"/>
          <p:cNvSpPr/>
          <p:nvPr/>
        </p:nvSpPr>
        <p:spPr>
          <a:xfrm>
            <a:off x="737324" y="5056835"/>
            <a:ext cx="102354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 quantidade dos parâmetros, sua sequência e respectivos tipos não podem mudar: </a:t>
            </a:r>
            <a:r>
              <a:rPr lang="pt-BR" sz="2800" i="1" dirty="0"/>
              <a:t>devem estar de acordo com o que foi especificado na sua correspondente declaração.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23F26FFA-C0D2-5F40-280E-6CABCA4F8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324" y="1255158"/>
            <a:ext cx="10235475" cy="9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39725" indent="-339725" algn="just"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pt-BR" sz="2800" dirty="0"/>
              <a:t>Uma chamada de função, pode ser realizada sem a passagem de nenhum valor (parâmetro)</a:t>
            </a:r>
          </a:p>
        </p:txBody>
      </p:sp>
    </p:spTree>
    <p:extLst>
      <p:ext uri="{BB962C8B-B14F-4D97-AF65-F5344CB8AC3E}">
        <p14:creationId xmlns:p14="http://schemas.microsoft.com/office/powerpoint/2010/main" val="120659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704331" y="-271"/>
            <a:ext cx="8274051" cy="1330326"/>
            <a:chOff x="115" y="265"/>
            <a:chExt cx="5212" cy="838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115" y="265"/>
              <a:ext cx="4895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2800" dirty="0">
                  <a:solidFill>
                    <a:srgbClr val="000099"/>
                  </a:solidFill>
                </a:rPr>
                <a:t>Exemplo</a:t>
              </a:r>
            </a:p>
          </p:txBody>
        </p:sp>
      </p:grp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FD907ADF-9742-F282-79AF-C44CF11403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491338"/>
              </p:ext>
            </p:extLst>
          </p:nvPr>
        </p:nvGraphicFramePr>
        <p:xfrm>
          <a:off x="504967" y="759348"/>
          <a:ext cx="7265467" cy="6070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m de Bitmap" r:id="rId4" imgW="4823640" imgH="4030920" progId="Paint.Picture">
                  <p:embed/>
                </p:oleObj>
              </mc:Choice>
              <mc:Fallback>
                <p:oleObj name="Imagem de Bitmap" r:id="rId4" imgW="4823640" imgH="40309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4967" y="759348"/>
                        <a:ext cx="7265467" cy="6070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D2131B90-FA6E-14FB-52A9-1165CA059C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395876"/>
              </p:ext>
            </p:extLst>
          </p:nvPr>
        </p:nvGraphicFramePr>
        <p:xfrm>
          <a:off x="6346281" y="502967"/>
          <a:ext cx="5845719" cy="1220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m de Bitmap" r:id="rId6" imgW="3246120" imgH="678240" progId="Paint.Picture">
                  <p:embed/>
                </p:oleObj>
              </mc:Choice>
              <mc:Fallback>
                <p:oleObj name="Imagem de Bitmap" r:id="rId6" imgW="3246120" imgH="6782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46281" y="502967"/>
                        <a:ext cx="5845719" cy="1220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F16F3DE-C8DB-3A03-6A84-E87A387EBA2A}"/>
              </a:ext>
            </a:extLst>
          </p:cNvPr>
          <p:cNvCxnSpPr/>
          <p:nvPr/>
        </p:nvCxnSpPr>
        <p:spPr>
          <a:xfrm flipH="1" flipV="1">
            <a:off x="1596788" y="900752"/>
            <a:ext cx="4749493" cy="109182"/>
          </a:xfrm>
          <a:prstGeom prst="straightConnector1">
            <a:avLst/>
          </a:prstGeom>
          <a:ln w="34925"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DA2457F4-892C-95D0-377D-E0A0D4DACB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8941" y="3179779"/>
            <a:ext cx="4943475" cy="676275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8D0C6CA-55F0-7881-F259-12A8C9E8713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234519" y="3517917"/>
            <a:ext cx="3864422" cy="861783"/>
          </a:xfrm>
          <a:prstGeom prst="straightConnector1">
            <a:avLst/>
          </a:prstGeom>
          <a:ln w="34925"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81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B41FDE3-0E80-4F1D-4644-316DDFCD5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53" y="0"/>
            <a:ext cx="5619866" cy="6606652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F16F3DE-C8DB-3A03-6A84-E87A387EBA2A}"/>
              </a:ext>
            </a:extLst>
          </p:cNvPr>
          <p:cNvCxnSpPr>
            <a:cxnSpLocks/>
          </p:cNvCxnSpPr>
          <p:nvPr/>
        </p:nvCxnSpPr>
        <p:spPr>
          <a:xfrm flipH="1" flipV="1">
            <a:off x="1665027" y="532263"/>
            <a:ext cx="5670432" cy="603415"/>
          </a:xfrm>
          <a:prstGeom prst="straightConnector1">
            <a:avLst/>
          </a:prstGeom>
          <a:ln w="34925"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C3FC7874-E8FB-61F2-8622-E0473B91D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5459" y="810085"/>
            <a:ext cx="3981450" cy="942975"/>
          </a:xfrm>
          <a:prstGeom prst="rect">
            <a:avLst/>
          </a:prstGeom>
        </p:spPr>
      </p:pic>
      <p:graphicFrame>
        <p:nvGraphicFramePr>
          <p:cNvPr id="17" name="Objeto 16">
            <a:extLst>
              <a:ext uri="{FF2B5EF4-FFF2-40B4-BE49-F238E27FC236}">
                <a16:creationId xmlns:a16="http://schemas.microsoft.com/office/drawing/2014/main" id="{D70856F8-511F-DA5D-BF23-F86A02EBC1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317419"/>
              </p:ext>
            </p:extLst>
          </p:nvPr>
        </p:nvGraphicFramePr>
        <p:xfrm>
          <a:off x="7335459" y="1990601"/>
          <a:ext cx="4347025" cy="983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Imagem de Bitmap" r:id="rId6" imgW="3200400" imgH="723960" progId="Paint.Picture">
                  <p:embed/>
                </p:oleObj>
              </mc:Choice>
              <mc:Fallback>
                <p:oleObj name="Imagem de Bitmap" r:id="rId6" imgW="3200400" imgH="7239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35459" y="1990601"/>
                        <a:ext cx="4347025" cy="983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8D0C6CA-55F0-7881-F259-12A8C9E87133}"/>
              </a:ext>
            </a:extLst>
          </p:cNvPr>
          <p:cNvCxnSpPr>
            <a:cxnSpLocks/>
          </p:cNvCxnSpPr>
          <p:nvPr/>
        </p:nvCxnSpPr>
        <p:spPr>
          <a:xfrm flipH="1" flipV="1">
            <a:off x="1555845" y="1623738"/>
            <a:ext cx="5888796" cy="814288"/>
          </a:xfrm>
          <a:prstGeom prst="straightConnector1">
            <a:avLst/>
          </a:prstGeom>
          <a:ln w="34925"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60115B1-A8FA-0776-8875-C82FBCCB33DD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2336042" y="2482229"/>
            <a:ext cx="4999417" cy="3587957"/>
          </a:xfrm>
          <a:prstGeom prst="straightConnector1">
            <a:avLst/>
          </a:prstGeom>
          <a:ln w="34925"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C76FB48D-7233-622C-C6C8-F8A6FA963D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5396" y="4596087"/>
            <a:ext cx="4981575" cy="1276350"/>
          </a:xfrm>
          <a:prstGeom prst="rect">
            <a:avLst/>
          </a:prstGeom>
        </p:spPr>
      </p:pic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4A985EE5-573F-4362-35A9-52E6E9D63AD1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336042" y="5234262"/>
            <a:ext cx="4499354" cy="880127"/>
          </a:xfrm>
          <a:prstGeom prst="straightConnector1">
            <a:avLst/>
          </a:prstGeom>
          <a:ln w="34925">
            <a:solidFill>
              <a:schemeClr val="accent3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45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858818" y="326319"/>
            <a:ext cx="7842251" cy="1141413"/>
            <a:chOff x="387" y="384"/>
            <a:chExt cx="4940" cy="719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87" y="475"/>
              <a:ext cx="489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3600" dirty="0">
                  <a:solidFill>
                    <a:srgbClr val="000099"/>
                  </a:solidFill>
                </a:rPr>
                <a:t>Como acontece a execução?</a:t>
              </a:r>
            </a:p>
          </p:txBody>
        </p:sp>
      </p:grp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1495469" y="1978851"/>
            <a:ext cx="8568951" cy="4113213"/>
          </a:xfrm>
          <a:prstGeom prst="roundRect">
            <a:avLst>
              <a:gd name="adj" fmla="val 3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4B3C05B-5446-51C4-17A5-9C94E01C6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38" y="955343"/>
            <a:ext cx="5021021" cy="590265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FCB20F4-1B8F-34C2-531C-234E64878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5662" y="1155375"/>
            <a:ext cx="6210300" cy="1390650"/>
          </a:xfrm>
          <a:prstGeom prst="rect">
            <a:avLst/>
          </a:prstGeom>
        </p:spPr>
      </p:pic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1CBC5246-024F-D990-6738-B8A690E583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753326"/>
              </p:ext>
            </p:extLst>
          </p:nvPr>
        </p:nvGraphicFramePr>
        <p:xfrm>
          <a:off x="4940319" y="6156805"/>
          <a:ext cx="2311361" cy="396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Imagem de Bitmap" r:id="rId6" imgW="1470600" imgH="251640" progId="Paint.Picture">
                  <p:embed/>
                </p:oleObj>
              </mc:Choice>
              <mc:Fallback>
                <p:oleObj name="Imagem de Bitmap" r:id="rId6" imgW="1470600" imgH="251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40319" y="6156805"/>
                        <a:ext cx="2311361" cy="396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Imagem 19">
            <a:extLst>
              <a:ext uri="{FF2B5EF4-FFF2-40B4-BE49-F238E27FC236}">
                <a16:creationId xmlns:a16="http://schemas.microsoft.com/office/drawing/2014/main" id="{795BB74A-78F0-412D-8EAC-DB19000041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7077" y="2971701"/>
            <a:ext cx="5724525" cy="2524125"/>
          </a:xfrm>
          <a:prstGeom prst="rect">
            <a:avLst/>
          </a:prstGeom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2F9EF23-D60D-AF49-1ED9-870FD911AE73}"/>
              </a:ext>
            </a:extLst>
          </p:cNvPr>
          <p:cNvCxnSpPr/>
          <p:nvPr/>
        </p:nvCxnSpPr>
        <p:spPr>
          <a:xfrm>
            <a:off x="5779944" y="5635513"/>
            <a:ext cx="0" cy="521292"/>
          </a:xfrm>
          <a:prstGeom prst="straightConnector1">
            <a:avLst/>
          </a:prstGeom>
          <a:ln w="41275">
            <a:solidFill>
              <a:srgbClr val="4590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3820603F-FA85-8F5F-6DD3-45946EE58BBB}"/>
              </a:ext>
            </a:extLst>
          </p:cNvPr>
          <p:cNvCxnSpPr>
            <a:cxnSpLocks/>
          </p:cNvCxnSpPr>
          <p:nvPr/>
        </p:nvCxnSpPr>
        <p:spPr>
          <a:xfrm flipV="1">
            <a:off x="6917743" y="4987553"/>
            <a:ext cx="1463334" cy="1082396"/>
          </a:xfrm>
          <a:prstGeom prst="bentConnector3">
            <a:avLst/>
          </a:prstGeom>
          <a:ln w="412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7" name="Imagem 26">
            <a:extLst>
              <a:ext uri="{FF2B5EF4-FFF2-40B4-BE49-F238E27FC236}">
                <a16:creationId xmlns:a16="http://schemas.microsoft.com/office/drawing/2014/main" id="{6C19D2B0-70FB-0210-3F4F-9EDFFE1E44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4033" y="4701753"/>
            <a:ext cx="3220774" cy="1140586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0471C5D1-FD6D-E68C-AE83-753E972852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6252" y="6285138"/>
            <a:ext cx="2686050" cy="314325"/>
          </a:xfrm>
          <a:prstGeom prst="rect">
            <a:avLst/>
          </a:prstGeom>
        </p:spPr>
      </p:pic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E10AE9FD-4EB7-FD74-F549-D99BA0C9A4AD}"/>
              </a:ext>
            </a:extLst>
          </p:cNvPr>
          <p:cNvCxnSpPr>
            <a:cxnSpLocks/>
          </p:cNvCxnSpPr>
          <p:nvPr/>
        </p:nvCxnSpPr>
        <p:spPr>
          <a:xfrm>
            <a:off x="9084976" y="5842339"/>
            <a:ext cx="0" cy="409874"/>
          </a:xfrm>
          <a:prstGeom prst="straightConnector1">
            <a:avLst/>
          </a:prstGeom>
          <a:ln w="41275">
            <a:solidFill>
              <a:srgbClr val="4590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023FB85F-F1A0-9E82-0F7C-19876B574B1F}"/>
              </a:ext>
            </a:extLst>
          </p:cNvPr>
          <p:cNvCxnSpPr>
            <a:cxnSpLocks/>
          </p:cNvCxnSpPr>
          <p:nvPr/>
        </p:nvCxnSpPr>
        <p:spPr>
          <a:xfrm rot="5400000" flipH="1">
            <a:off x="8121505" y="5029582"/>
            <a:ext cx="314325" cy="2701926"/>
          </a:xfrm>
          <a:prstGeom prst="bentConnector4">
            <a:avLst>
              <a:gd name="adj1" fmla="val -72727"/>
              <a:gd name="adj2" fmla="val 74853"/>
            </a:avLst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1A204A6-6F5C-6AFF-EA6E-66E3D7F7B566}"/>
              </a:ext>
            </a:extLst>
          </p:cNvPr>
          <p:cNvCxnSpPr/>
          <p:nvPr/>
        </p:nvCxnSpPr>
        <p:spPr>
          <a:xfrm>
            <a:off x="6917743" y="2491240"/>
            <a:ext cx="0" cy="521292"/>
          </a:xfrm>
          <a:prstGeom prst="straightConnector1">
            <a:avLst/>
          </a:prstGeom>
          <a:ln w="41275">
            <a:solidFill>
              <a:srgbClr val="4590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858818" y="-105908"/>
            <a:ext cx="7842251" cy="1887540"/>
            <a:chOff x="387" y="-86"/>
            <a:chExt cx="4940" cy="1189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432" y="384"/>
              <a:ext cx="4895" cy="719"/>
            </a:xfrm>
            <a:prstGeom prst="roundRect">
              <a:avLst>
                <a:gd name="adj" fmla="val 139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87" y="-86"/>
              <a:ext cx="4895" cy="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>
                <a:lnSpc>
                  <a:spcPct val="95000"/>
                </a:lnSpc>
                <a:buClr>
                  <a:srgbClr val="000000"/>
                </a:buClr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3600" dirty="0">
                  <a:solidFill>
                    <a:srgbClr val="000099"/>
                  </a:solidFill>
                </a:rPr>
                <a:t>Definição de função simples</a:t>
              </a:r>
            </a:p>
          </p:txBody>
        </p:sp>
      </p:grp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132118" y="640218"/>
            <a:ext cx="8568951" cy="4113213"/>
            <a:chOff x="432" y="1344"/>
            <a:chExt cx="4895" cy="2591"/>
          </a:xfrm>
        </p:grpSpPr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432" y="1344"/>
              <a:ext cx="4895" cy="2591"/>
            </a:xfrm>
            <a:prstGeom prst="roundRect">
              <a:avLst>
                <a:gd name="adj" fmla="val 3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 dirty="0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32" y="1344"/>
              <a:ext cx="4895" cy="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339725" indent="-339725" algn="just">
                <a:lnSpc>
                  <a:spcPct val="95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•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</a:pPr>
              <a:r>
                <a:rPr lang="pt-BR" sz="2800" dirty="0"/>
                <a:t>Forma geral de </a:t>
              </a:r>
              <a:r>
                <a:rPr lang="pt-BR" sz="2800" b="1" dirty="0"/>
                <a:t>definição:</a:t>
              </a:r>
              <a:endParaRPr lang="pt-BR" sz="2800" dirty="0"/>
            </a:p>
            <a:p>
              <a:pPr marL="339725" indent="-339725" algn="just">
                <a:lnSpc>
                  <a:spcPct val="95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Char char="•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</a:pPr>
              <a:endParaRPr lang="pt-BR" sz="2800" dirty="0"/>
            </a:p>
            <a:p>
              <a:pPr marL="339725" indent="-339725">
                <a:lnSpc>
                  <a:spcPct val="95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tabLst>
                  <a:tab pos="339725" algn="l"/>
                  <a:tab pos="787400" algn="l"/>
                  <a:tab pos="1236663" algn="l"/>
                  <a:tab pos="1685925" algn="l"/>
                  <a:tab pos="2135188" algn="l"/>
                  <a:tab pos="2584450" algn="l"/>
                  <a:tab pos="3033713" algn="l"/>
                  <a:tab pos="3482975" algn="l"/>
                  <a:tab pos="3932238" algn="l"/>
                  <a:tab pos="4381500" algn="l"/>
                  <a:tab pos="4830763" algn="l"/>
                  <a:tab pos="5280025" algn="l"/>
                  <a:tab pos="5729288" algn="l"/>
                  <a:tab pos="6178550" algn="l"/>
                  <a:tab pos="6627813" algn="l"/>
                  <a:tab pos="7077075" algn="l"/>
                  <a:tab pos="7526338" algn="l"/>
                  <a:tab pos="7975600" algn="l"/>
                  <a:tab pos="8424863" algn="l"/>
                  <a:tab pos="8874125" algn="l"/>
                  <a:tab pos="9323388" algn="l"/>
                </a:tabLst>
              </a:pPr>
              <a:endParaRPr lang="pt-BR" sz="2800" dirty="0"/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4559A6EB-7410-3AAE-FA2C-EE1E280B8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328" y="1103103"/>
            <a:ext cx="4659672" cy="174281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F526ABB-F3F8-F0E9-3EB3-9CD2708CB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532" y="2846068"/>
            <a:ext cx="10039350" cy="4953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DD74806-6A74-B193-0663-A71BD5A13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532" y="3308807"/>
            <a:ext cx="10639425" cy="260985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913D66E-B5E1-1463-135B-D1F858DE8C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3406" y="5829300"/>
            <a:ext cx="103536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0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8266</TotalTime>
  <Words>1080</Words>
  <Application>Microsoft Office PowerPoint</Application>
  <PresentationFormat>Widescreen</PresentationFormat>
  <Paragraphs>121</Paragraphs>
  <Slides>28</Slides>
  <Notes>17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8" baseType="lpstr">
      <vt:lpstr>Bahnschrift</vt:lpstr>
      <vt:lpstr>Bell MT</vt:lpstr>
      <vt:lpstr>Calibri</vt:lpstr>
      <vt:lpstr>Courier New</vt:lpstr>
      <vt:lpstr>Gill Sans MT</vt:lpstr>
      <vt:lpstr>Tahoma</vt:lpstr>
      <vt:lpstr>Times New Roman</vt:lpstr>
      <vt:lpstr>Wingdings 2</vt:lpstr>
      <vt:lpstr>Dividendo</vt:lpstr>
      <vt:lpstr>Imagem de Bitmap</vt:lpstr>
      <vt:lpstr>Programação de Computadores</vt:lpstr>
      <vt:lpstr>Funções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Funcionamento de uma Função.</vt:lpstr>
      <vt:lpstr>Exercícios.</vt:lpstr>
      <vt:lpstr>Exercícios.</vt:lpstr>
      <vt:lpstr>Parâmetros de Uma Função.</vt:lpstr>
      <vt:lpstr>Parâmetros de Uma Função.</vt:lpstr>
      <vt:lpstr>Apresentação do PowerPoint</vt:lpstr>
      <vt:lpstr>Apresentação do PowerPoint</vt:lpstr>
      <vt:lpstr>Declaração dos Parâmetros de Uma Função.</vt:lpstr>
      <vt:lpstr>Declaração dos Parâmetros de Uma Função.</vt:lpstr>
      <vt:lpstr>Declaração dos Parâmetros de Uma Função.</vt:lpstr>
      <vt:lpstr>Chamadas de função</vt:lpstr>
      <vt:lpstr>Erros comuns de função</vt:lpstr>
      <vt:lpstr>Passagem por valor</vt:lpstr>
      <vt:lpstr>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programação         #7</dc:title>
  <dc:creator>Fernanda Hembecker</dc:creator>
  <cp:lastModifiedBy>Auto Logon</cp:lastModifiedBy>
  <cp:revision>73</cp:revision>
  <dcterms:created xsi:type="dcterms:W3CDTF">2020-09-04T17:27:31Z</dcterms:created>
  <dcterms:modified xsi:type="dcterms:W3CDTF">2024-11-07T11:59:36Z</dcterms:modified>
</cp:coreProperties>
</file>