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5" r:id="rId1"/>
  </p:sldMasterIdLst>
  <p:notesMasterIdLst>
    <p:notesMasterId r:id="rId13"/>
  </p:notes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6" r:id="rId9"/>
    <p:sldId id="264" r:id="rId10"/>
    <p:sldId id="267" r:id="rId11"/>
    <p:sldId id="263" r:id="rId12"/>
  </p:sldIdLst>
  <p:sldSz cx="13004800" cy="9753600"/>
  <p:notesSz cx="6858000" cy="9144000"/>
  <p:defaultTextStyle>
    <a:lvl1pPr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1pPr>
    <a:lvl2pPr indent="228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2pPr>
    <a:lvl3pPr indent="457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3pPr>
    <a:lvl4pPr indent="685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4pPr>
    <a:lvl5pPr indent="9144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5pPr>
    <a:lvl6pPr indent="11430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6pPr>
    <a:lvl7pPr indent="1371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7pPr>
    <a:lvl8pPr indent="1600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8pPr>
    <a:lvl9pPr indent="1828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D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164" autoAdjust="0"/>
  </p:normalViewPr>
  <p:slideViewPr>
    <p:cSldViewPr snapToGrid="0" snapToObjects="1" showGuides="1">
      <p:cViewPr>
        <p:scale>
          <a:sx n="85" d="100"/>
          <a:sy n="85" d="100"/>
        </p:scale>
        <p:origin x="-528" y="656"/>
      </p:cViewPr>
      <p:guideLst>
        <p:guide orient="horz" pos="2464"/>
        <p:guide pos="44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01879603759207"/>
          <c:y val="0.0977422230583567"/>
          <c:w val="0.634681229362459"/>
          <c:h val="0.7720981441377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Spaß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Jän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40.0</c:v>
                </c:pt>
                <c:pt idx="1">
                  <c:v>20.0</c:v>
                </c:pt>
                <c:pt idx="2">
                  <c:v>30.0</c:v>
                </c:pt>
                <c:pt idx="3">
                  <c:v>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Essen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Jän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20.0</c:v>
                </c:pt>
                <c:pt idx="1">
                  <c:v>40.0</c:v>
                </c:pt>
                <c:pt idx="2">
                  <c:v>20.0</c:v>
                </c:pt>
                <c:pt idx="3">
                  <c:v>10.0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Sport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Jän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20.0</c:v>
                </c:pt>
                <c:pt idx="1">
                  <c:v>20.0</c:v>
                </c:pt>
                <c:pt idx="2">
                  <c:v>3.0</c:v>
                </c:pt>
                <c:pt idx="3">
                  <c:v>15.0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827992"/>
        <c:axId val="2143830408"/>
      </c:lineChart>
      <c:catAx>
        <c:axId val="2143827992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830408"/>
        <c:crosses val="autoZero"/>
        <c:auto val="1"/>
        <c:lblAlgn val="ctr"/>
        <c:lblOffset val="100"/>
        <c:noMultiLvlLbl val="0"/>
      </c:catAx>
      <c:valAx>
        <c:axId val="2143830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827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434693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47405" y="2841380"/>
            <a:ext cx="13175609" cy="52183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8178786" y="-912829"/>
            <a:ext cx="1402022" cy="8601793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120538" y="-1379704"/>
            <a:ext cx="8016479" cy="3842734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454682" y="4211853"/>
            <a:ext cx="10740055" cy="2293486"/>
          </a:xfrm>
        </p:spPr>
        <p:txBody>
          <a:bodyPr anchor="b" anchorCtr="0">
            <a:noAutofit/>
          </a:bodyPr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3627319" y="6691273"/>
            <a:ext cx="9103360" cy="130048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3400">
                <a:solidFill>
                  <a:schemeClr val="bg1"/>
                </a:solidFill>
                <a:effectLst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3005" y="3522134"/>
            <a:ext cx="12978790" cy="621340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13005" y="3522134"/>
            <a:ext cx="12978790" cy="225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24.04.16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527" y="1408853"/>
            <a:ext cx="5620274" cy="2036383"/>
          </a:xfrm>
        </p:spPr>
        <p:txBody>
          <a:bodyPr anchor="b"/>
          <a:lstStyle>
            <a:lvl1pPr algn="l">
              <a:lnSpc>
                <a:spcPct val="100000"/>
              </a:lnSpc>
              <a:defRPr sz="4300" b="0"/>
            </a:lvl1pPr>
          </a:lstStyle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589214" y="1879710"/>
            <a:ext cx="5267785" cy="7399791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de-A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8527" y="3623734"/>
            <a:ext cx="5620274" cy="5262879"/>
          </a:xfrm>
        </p:spPr>
        <p:txBody>
          <a:bodyPr>
            <a:normAutofit/>
          </a:bodyPr>
          <a:lstStyle>
            <a:lvl1pPr marL="0" indent="0">
              <a:spcAft>
                <a:spcPts val="1422"/>
              </a:spcAft>
              <a:buNone/>
              <a:defRPr sz="2600">
                <a:effectLst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3005" y="5418667"/>
            <a:ext cx="12978790" cy="4316871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24.04.16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3423803" y="1310405"/>
            <a:ext cx="6157195" cy="4751241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de-A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4375" y="7261013"/>
            <a:ext cx="10976051" cy="182322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427"/>
              </a:spcAft>
              <a:buNone/>
              <a:defRPr sz="2600">
                <a:effectLst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43" y="6321114"/>
            <a:ext cx="10975058" cy="1029148"/>
          </a:xfrm>
        </p:spPr>
        <p:txBody>
          <a:bodyPr anchor="b"/>
          <a:lstStyle>
            <a:lvl1pPr algn="ctr">
              <a:lnSpc>
                <a:spcPct val="100000"/>
              </a:lnSpc>
              <a:defRPr sz="5100" b="0"/>
            </a:lvl1pPr>
          </a:lstStyle>
          <a:p>
            <a:r>
              <a:rPr lang="de-AT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3005" y="5418667"/>
            <a:ext cx="12978790" cy="4316871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24.04.16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6123122" y="1419110"/>
            <a:ext cx="6157195" cy="4520895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de-A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4375" y="7261013"/>
            <a:ext cx="10976051" cy="182322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427"/>
              </a:spcAft>
              <a:buNone/>
              <a:defRPr sz="2600">
                <a:effectLst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43" y="6321114"/>
            <a:ext cx="10975058" cy="1029148"/>
          </a:xfrm>
        </p:spPr>
        <p:txBody>
          <a:bodyPr anchor="b"/>
          <a:lstStyle>
            <a:lvl1pPr algn="ctr">
              <a:lnSpc>
                <a:spcPct val="100000"/>
              </a:lnSpc>
              <a:defRPr sz="5100" b="0"/>
            </a:lvl1pPr>
          </a:lstStyle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642471" y="1346604"/>
            <a:ext cx="6157195" cy="4520895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de-A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5652855" y="-3338631"/>
            <a:ext cx="2062592" cy="126412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3100"/>
            </a:lvl1pPr>
            <a:lvl2pPr>
              <a:defRPr sz="28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10381216" y="631115"/>
            <a:ext cx="2183716" cy="91033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08175" y="1300480"/>
            <a:ext cx="2054758" cy="7802880"/>
          </a:xfrm>
        </p:spPr>
        <p:txBody>
          <a:bodyPr vert="eaVert"/>
          <a:lstStyle/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3742" y="1682974"/>
            <a:ext cx="8682483" cy="742038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Titeltext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5652855" y="-3338631"/>
            <a:ext cx="2062592" cy="126412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7366486" y="2613324"/>
            <a:ext cx="1480368" cy="10147290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1120538" y="-1379704"/>
            <a:ext cx="8016479" cy="3842734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8181740" y="96223"/>
            <a:ext cx="1375306" cy="8576495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5744336" y="-24327"/>
            <a:ext cx="2543885" cy="12545653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8715314" y="883310"/>
            <a:ext cx="1326037" cy="753295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7998761" y="111849"/>
            <a:ext cx="1369362" cy="8988709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9095435" y="585119"/>
            <a:ext cx="785207" cy="7260191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10622553" y="2653077"/>
            <a:ext cx="751270" cy="4193519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776161" y="5069741"/>
            <a:ext cx="10416452" cy="2293486"/>
          </a:xfrm>
        </p:spPr>
        <p:txBody>
          <a:bodyPr anchor="b" anchorCtr="0">
            <a:noAutofit/>
          </a:bodyPr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1300630" y="1189953"/>
            <a:ext cx="5580389" cy="3988847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4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de-AT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3627319" y="7098061"/>
            <a:ext cx="9103360" cy="130048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3400">
                <a:solidFill>
                  <a:schemeClr val="bg1"/>
                </a:solidFill>
                <a:effectLst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4847875" y="2584535"/>
            <a:ext cx="1564742" cy="11526713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4826172" y="-633337"/>
            <a:ext cx="2856094" cy="13175609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1261756" y="7542049"/>
            <a:ext cx="9819735" cy="1390791"/>
          </a:xfrm>
        </p:spPr>
        <p:txBody>
          <a:bodyPr vert="horz" lIns="130046" tIns="65023" rIns="130046" bIns="65023" rtlCol="0" anchor="ctr" anchorCtr="0">
            <a:normAutofit/>
          </a:bodyPr>
          <a:lstStyle>
            <a:lvl1pPr marL="0" indent="0" algn="r" defTabSz="1300460" rtl="0" eaLnBrk="1" latinLnBrk="0" hangingPunct="1">
              <a:spcAft>
                <a:spcPts val="0"/>
              </a:spcAft>
              <a:buFontTx/>
              <a:buNone/>
              <a:defRPr sz="3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63448" y="-1396103"/>
            <a:ext cx="6245198" cy="3888690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2074995" y="3045119"/>
            <a:ext cx="1151593" cy="37085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1158899" y="3132221"/>
            <a:ext cx="994325" cy="3573474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555764" y="4775312"/>
            <a:ext cx="539270" cy="1717156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853550" y="4820841"/>
            <a:ext cx="10840407" cy="2388756"/>
          </a:xfrm>
        </p:spPr>
        <p:txBody>
          <a:bodyPr vert="horz" lIns="130046" tIns="65023" rIns="130046" bIns="65023" rtlCol="0" anchor="b" anchorCtr="0">
            <a:noAutofit/>
          </a:bodyPr>
          <a:lstStyle>
            <a:lvl1pPr algn="r" defTabSz="1300460" rtl="0" eaLnBrk="1" latinLnBrk="0" hangingPunct="1">
              <a:lnSpc>
                <a:spcPts val="7964"/>
              </a:lnSpc>
              <a:spcBef>
                <a:spcPct val="0"/>
              </a:spcBef>
              <a:buNone/>
              <a:defRPr sz="65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5652855" y="-3338631"/>
            <a:ext cx="2062592" cy="126412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4485" y="4301067"/>
            <a:ext cx="5201920" cy="480229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396" y="4301067"/>
            <a:ext cx="5201920" cy="480229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24.04.16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5652855" y="-3338631"/>
            <a:ext cx="2062592" cy="126412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743" y="4118188"/>
            <a:ext cx="5201920" cy="97536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100" b="1">
                <a:effectLst/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743" y="5201920"/>
            <a:ext cx="5201920" cy="3901439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9271" y="4118188"/>
            <a:ext cx="5201920" cy="97536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100" b="1">
                <a:effectLst/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9271" y="5201920"/>
            <a:ext cx="5201920" cy="3901439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24.04.16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5652855" y="-3338631"/>
            <a:ext cx="2062592" cy="126412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marL="0" algn="ctr" defTabSz="1300460" rtl="0" eaLnBrk="1" latinLnBrk="0" hangingPunct="1"/>
            <a:endParaRPr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24.04.16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24.04.16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21548" y="2059093"/>
            <a:ext cx="5330613" cy="682752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2" y="2384213"/>
            <a:ext cx="4876800" cy="1517227"/>
          </a:xfrm>
        </p:spPr>
        <p:txBody>
          <a:bodyPr anchor="b"/>
          <a:lstStyle>
            <a:lvl1pPr algn="ctr">
              <a:lnSpc>
                <a:spcPct val="100000"/>
              </a:lnSpc>
              <a:defRPr sz="4300" b="0"/>
            </a:lvl1pPr>
          </a:lstStyle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6778" y="1408853"/>
            <a:ext cx="6056155" cy="7477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3" y="4054436"/>
            <a:ext cx="4876800" cy="4507058"/>
          </a:xfrm>
        </p:spPr>
        <p:txBody>
          <a:bodyPr>
            <a:normAutofit/>
          </a:bodyPr>
          <a:lstStyle>
            <a:lvl1pPr marL="0" indent="0" algn="ctr">
              <a:spcAft>
                <a:spcPts val="1422"/>
              </a:spcAft>
              <a:buNone/>
              <a:defRPr sz="2300">
                <a:effectLst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24.04.16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815173" y="-863564"/>
            <a:ext cx="10756911" cy="2820661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1300460" rtl="0" eaLnBrk="1" latinLnBrk="0" hangingPunct="1"/>
                <a:endParaRPr sz="2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1300460" rtl="0" eaLnBrk="1" latinLnBrk="0" hangingPunct="1"/>
              <a:endParaRPr sz="26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3744" y="1950720"/>
            <a:ext cx="10975057" cy="2059093"/>
          </a:xfrm>
          <a:prstGeom prst="rect">
            <a:avLst/>
          </a:prstGeom>
        </p:spPr>
        <p:txBody>
          <a:bodyPr vert="horz" lIns="130046" tIns="65023" rIns="130046" bIns="65023" rtlCol="0" anchor="ctr">
            <a:noAutofit/>
          </a:bodyPr>
          <a:lstStyle/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743" y="4283935"/>
            <a:ext cx="10975058" cy="48194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568" y="427648"/>
            <a:ext cx="3901440" cy="260096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lnSpc>
                <a:spcPts val="1707"/>
              </a:lnSpc>
              <a:defRPr sz="1400" baseline="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24.04.16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373" y="165747"/>
            <a:ext cx="3901440" cy="260096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lnSpc>
                <a:spcPts val="1707"/>
              </a:lnSpc>
              <a:defRPr sz="14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4" y="861143"/>
            <a:ext cx="1971039" cy="330965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pic>
        <p:nvPicPr>
          <p:cNvPr id="33" name="Picture 32" descr="logo_weis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612" y="104311"/>
            <a:ext cx="2931115" cy="4385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1300460" rtl="0" eaLnBrk="1" latinLnBrk="0" hangingPunct="1">
        <a:lnSpc>
          <a:spcPts val="7964"/>
        </a:lnSpc>
        <a:spcBef>
          <a:spcPct val="0"/>
        </a:spcBef>
        <a:buNone/>
        <a:defRPr sz="6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ts val="0"/>
        </a:spcBef>
        <a:spcAft>
          <a:spcPts val="2844"/>
        </a:spcAft>
        <a:buFontTx/>
        <a:buBlip>
          <a:blip r:embed="rId20"/>
        </a:buBlip>
        <a:defRPr sz="3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98582" indent="-401878" algn="l" defTabSz="1300460" rtl="0" eaLnBrk="1" latinLnBrk="0" hangingPunct="1">
        <a:spcBef>
          <a:spcPts val="0"/>
        </a:spcBef>
        <a:spcAft>
          <a:spcPts val="1422"/>
        </a:spcAft>
        <a:buFontTx/>
        <a:buBlip>
          <a:blip r:embed="rId20"/>
        </a:buBlip>
        <a:defRPr sz="31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300460" indent="-401878" algn="l" defTabSz="1300460" rtl="0" eaLnBrk="1" latinLnBrk="0" hangingPunct="1">
        <a:spcBef>
          <a:spcPts val="0"/>
        </a:spcBef>
        <a:spcAft>
          <a:spcPts val="1422"/>
        </a:spcAft>
        <a:buFontTx/>
        <a:buBlip>
          <a:blip r:embed="rId20"/>
        </a:buBlip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702338" indent="-401878" algn="l" defTabSz="1300460" rtl="0" eaLnBrk="1" latinLnBrk="0" hangingPunct="1">
        <a:spcBef>
          <a:spcPts val="0"/>
        </a:spcBef>
        <a:spcAft>
          <a:spcPts val="1422"/>
        </a:spcAft>
        <a:buFontTx/>
        <a:buBlip>
          <a:blip r:embed="rId20"/>
        </a:buBlip>
        <a:defRPr sz="26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122278" indent="-419940" algn="l" defTabSz="1300460" rtl="0" eaLnBrk="1" latinLnBrk="0" hangingPunct="1">
        <a:spcBef>
          <a:spcPts val="0"/>
        </a:spcBef>
        <a:spcAft>
          <a:spcPts val="1422"/>
        </a:spcAft>
        <a:buFontTx/>
        <a:buBlip>
          <a:blip r:embed="rId20"/>
        </a:buBlip>
        <a:defRPr sz="26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24156" indent="-410909" algn="l" defTabSz="1300460" rtl="0" eaLnBrk="1" latinLnBrk="0" hangingPunct="1">
        <a:spcBef>
          <a:spcPts val="0"/>
        </a:spcBef>
        <a:spcAft>
          <a:spcPts val="853"/>
        </a:spcAft>
        <a:buFontTx/>
        <a:buBlip>
          <a:blip r:embed="rId20"/>
        </a:buBlip>
        <a:defRPr lang="en-US" sz="26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923777" indent="-410909" algn="l" defTabSz="1300460" rtl="0" eaLnBrk="1" latinLnBrk="0" hangingPunct="1">
        <a:spcBef>
          <a:spcPts val="0"/>
        </a:spcBef>
        <a:spcAft>
          <a:spcPts val="853"/>
        </a:spcAft>
        <a:buFontTx/>
        <a:buBlip>
          <a:blip r:embed="rId20"/>
        </a:buBlip>
        <a:defRPr lang="en-US" sz="26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3334686" indent="-410909" algn="l" defTabSz="1300460" rtl="0" eaLnBrk="1" latinLnBrk="0" hangingPunct="1">
        <a:spcBef>
          <a:spcPts val="0"/>
        </a:spcBef>
        <a:spcAft>
          <a:spcPts val="853"/>
        </a:spcAft>
        <a:buFontTx/>
        <a:buBlip>
          <a:blip r:embed="rId20"/>
        </a:buBlip>
        <a:defRPr lang="en-US" sz="26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3734306" indent="-410909" algn="l" defTabSz="1300460" rtl="0" eaLnBrk="1" latinLnBrk="0" hangingPunct="1">
        <a:spcBef>
          <a:spcPts val="0"/>
        </a:spcBef>
        <a:spcAft>
          <a:spcPts val="853"/>
        </a:spcAft>
        <a:buFontTx/>
        <a:buBlip>
          <a:blip r:embed="rId20"/>
        </a:buBlip>
        <a:defRPr lang="en-US" sz="26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chart" Target="../charts/chart1.xml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508000" y="5198533"/>
            <a:ext cx="11988800" cy="20320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400" cap="all" dirty="0">
                <a:solidFill>
                  <a:srgbClr val="FFFFFF"/>
                </a:solidFill>
              </a:rPr>
              <a:t>Pocket</a:t>
            </a:r>
            <a:r>
              <a:rPr sz="4400" cap="all" dirty="0">
                <a:solidFill>
                  <a:srgbClr val="606060"/>
                </a:solidFill>
              </a:rPr>
              <a:t> </a:t>
            </a:r>
            <a:r>
              <a:rPr sz="4400" cap="all" dirty="0">
                <a:solidFill>
                  <a:srgbClr val="FFFFFF"/>
                </a:solidFill>
              </a:rPr>
              <a:t>Money Mobile</a:t>
            </a:r>
          </a:p>
        </p:txBody>
      </p:sp>
      <p:sp>
        <p:nvSpPr>
          <p:cNvPr id="59" name="Shape 59"/>
          <p:cNvSpPr/>
          <p:nvPr/>
        </p:nvSpPr>
        <p:spPr>
          <a:xfrm>
            <a:off x="9800716" y="7603340"/>
            <a:ext cx="2841188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Marcel Hansemann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Martina Kratky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David Pehestorfer</a:t>
            </a:r>
          </a:p>
        </p:txBody>
      </p:sp>
      <p:pic>
        <p:nvPicPr>
          <p:cNvPr id="2" name="Picture 1" descr="logo_wei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2" y="742446"/>
            <a:ext cx="11983118" cy="17927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895" t="1435" r="4108" b="4003"/>
          <a:stretch/>
        </p:blipFill>
        <p:spPr>
          <a:xfrm>
            <a:off x="1240157" y="1539059"/>
            <a:ext cx="3944584" cy="70976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40157" y="2121810"/>
            <a:ext cx="3944584" cy="65148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895" t="1435" r="4108" b="4003"/>
          <a:stretch/>
        </p:blipFill>
        <p:spPr>
          <a:xfrm>
            <a:off x="7249678" y="1524117"/>
            <a:ext cx="3944584" cy="709760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249678" y="2020191"/>
            <a:ext cx="3944584" cy="65148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62" y="5384828"/>
            <a:ext cx="3911600" cy="736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778" y="4699028"/>
            <a:ext cx="3937000" cy="68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678" y="6121428"/>
            <a:ext cx="3937000" cy="736600"/>
          </a:xfrm>
          <a:prstGeom prst="rect">
            <a:avLst/>
          </a:prstGeom>
        </p:spPr>
      </p:pic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73321450"/>
              </p:ext>
            </p:extLst>
          </p:nvPr>
        </p:nvGraphicFramePr>
        <p:xfrm>
          <a:off x="7249678" y="2173776"/>
          <a:ext cx="3937000" cy="2338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0157" y="3486149"/>
            <a:ext cx="3924300" cy="16091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0157" y="5384828"/>
            <a:ext cx="3924300" cy="160918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22063" y="4050916"/>
            <a:ext cx="112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Michael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2063" y="5968626"/>
            <a:ext cx="100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Sophia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262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 err="1" smtClean="0"/>
              <a:t>Danke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7240017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</a:t>
            </a:r>
            <a:r>
              <a:rPr lang="en-US" dirty="0" err="1" smtClean="0"/>
              <a:t>irtuelles</a:t>
            </a:r>
            <a:r>
              <a:rPr lang="en-US" dirty="0" smtClean="0"/>
              <a:t> </a:t>
            </a:r>
            <a:r>
              <a:rPr lang="en-US" dirty="0" err="1" smtClean="0"/>
              <a:t>Taschengeld</a:t>
            </a:r>
            <a:endParaRPr lang="en-US" dirty="0" smtClean="0"/>
          </a:p>
          <a:p>
            <a:r>
              <a:rPr lang="en-US" dirty="0" err="1" smtClean="0"/>
              <a:t>Eltern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Kids</a:t>
            </a:r>
          </a:p>
          <a:p>
            <a:r>
              <a:rPr lang="en-US" dirty="0" smtClean="0"/>
              <a:t>Kids </a:t>
            </a:r>
            <a:r>
              <a:rPr lang="en-US" dirty="0" err="1" smtClean="0"/>
              <a:t>lernen</a:t>
            </a:r>
            <a:r>
              <a:rPr lang="en-US" dirty="0" smtClean="0"/>
              <a:t> </a:t>
            </a:r>
            <a:r>
              <a:rPr lang="en-US" dirty="0" err="1" smtClean="0"/>
              <a:t>Umgang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(</a:t>
            </a:r>
            <a:r>
              <a:rPr lang="en-US" dirty="0" err="1" smtClean="0"/>
              <a:t>digitalem</a:t>
            </a:r>
            <a:r>
              <a:rPr lang="en-US" dirty="0" smtClean="0"/>
              <a:t>) Geld</a:t>
            </a:r>
          </a:p>
          <a:p>
            <a:r>
              <a:rPr lang="en-US" dirty="0" err="1" smtClean="0"/>
              <a:t>Zahlungsfunktion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App</a:t>
            </a:r>
          </a:p>
          <a:p>
            <a:r>
              <a:rPr lang="en-US" dirty="0" err="1" smtClean="0"/>
              <a:t>Zielgruppe</a:t>
            </a:r>
            <a:r>
              <a:rPr lang="en-US" dirty="0" smtClean="0"/>
              <a:t>: 10-15 </a:t>
            </a:r>
            <a:r>
              <a:rPr lang="en-US" dirty="0" err="1" smtClean="0"/>
              <a:t>Jährige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867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dirty="0" smtClean="0"/>
              <a:t>s</a:t>
            </a:r>
            <a:r>
              <a:rPr lang="en-US" dirty="0" smtClean="0"/>
              <a:t>e Cases Kids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Kind </a:t>
            </a:r>
            <a:r>
              <a:rPr lang="en-US" dirty="0" err="1" smtClean="0"/>
              <a:t>bittet</a:t>
            </a:r>
            <a:r>
              <a:rPr lang="en-US" dirty="0" smtClean="0"/>
              <a:t> um Geld</a:t>
            </a:r>
          </a:p>
          <a:p>
            <a:r>
              <a:rPr lang="en-US" dirty="0" smtClean="0"/>
              <a:t>Kind </a:t>
            </a:r>
            <a:r>
              <a:rPr lang="en-US" dirty="0" err="1" smtClean="0"/>
              <a:t>zahlt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App </a:t>
            </a:r>
          </a:p>
          <a:p>
            <a:r>
              <a:rPr lang="en-US" dirty="0" smtClean="0"/>
              <a:t>Kind </a:t>
            </a:r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die </a:t>
            </a:r>
            <a:r>
              <a:rPr lang="en-US" dirty="0" err="1" smtClean="0"/>
              <a:t>Historie</a:t>
            </a:r>
            <a:r>
              <a:rPr lang="en-US" dirty="0" smtClean="0"/>
              <a:t> des </a:t>
            </a:r>
            <a:r>
              <a:rPr lang="en-US" dirty="0" err="1" smtClean="0"/>
              <a:t>aktuellen</a:t>
            </a:r>
            <a:r>
              <a:rPr lang="en-US" dirty="0" smtClean="0"/>
              <a:t> </a:t>
            </a:r>
            <a:r>
              <a:rPr lang="en-US" dirty="0" err="1" smtClean="0"/>
              <a:t>Monats</a:t>
            </a:r>
            <a:r>
              <a:rPr lang="en-US" dirty="0" smtClean="0"/>
              <a:t> 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776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3800" b="1" dirty="0" smtClean="0"/>
              <a:t>Live DEMO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21039601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US" dirty="0" smtClean="0"/>
              <a:t>e</a:t>
            </a:r>
            <a:r>
              <a:rPr lang="en-US" dirty="0" smtClean="0"/>
              <a:t>ld </a:t>
            </a:r>
            <a:r>
              <a:rPr lang="en-US" dirty="0" err="1" smtClean="0"/>
              <a:t>Anfordern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Michael gibt Betrag und Begründung an</a:t>
            </a:r>
          </a:p>
          <a:p>
            <a:r>
              <a:rPr lang="de-AT" dirty="0" smtClean="0"/>
              <a:t>Eltern erhalten Benachrichtigung</a:t>
            </a:r>
          </a:p>
          <a:p>
            <a:pPr lvl="1"/>
            <a:r>
              <a:rPr lang="de-AT" dirty="0" smtClean="0"/>
              <a:t>Können Ablehnen oder Freigeben</a:t>
            </a:r>
          </a:p>
          <a:p>
            <a:r>
              <a:rPr lang="de-AT" dirty="0" smtClean="0"/>
              <a:t>Michi bekommt Benachrichtigung, wenn Geld einlangt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7377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Zahlung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klickt</a:t>
            </a:r>
            <a:r>
              <a:rPr lang="en-US" dirty="0" smtClean="0"/>
              <a:t> auf “</a:t>
            </a:r>
            <a:r>
              <a:rPr lang="en-US" dirty="0" err="1" smtClean="0"/>
              <a:t>Bezahlen</a:t>
            </a:r>
            <a:r>
              <a:rPr lang="en-US" dirty="0" smtClean="0"/>
              <a:t>”</a:t>
            </a:r>
          </a:p>
          <a:p>
            <a:r>
              <a:rPr lang="en-US" dirty="0"/>
              <a:t>M</a:t>
            </a:r>
            <a:r>
              <a:rPr lang="en-US" dirty="0" smtClean="0"/>
              <a:t>uss die </a:t>
            </a:r>
            <a:r>
              <a:rPr lang="en-US" dirty="0" err="1" smtClean="0"/>
              <a:t>Kategorie</a:t>
            </a:r>
            <a:r>
              <a:rPr lang="en-US" dirty="0" smtClean="0"/>
              <a:t> der </a:t>
            </a:r>
            <a:r>
              <a:rPr lang="en-US" dirty="0" err="1" smtClean="0"/>
              <a:t>Zahlung</a:t>
            </a:r>
            <a:r>
              <a:rPr lang="en-US" dirty="0" smtClean="0"/>
              <a:t> </a:t>
            </a:r>
            <a:r>
              <a:rPr lang="en-US" dirty="0" err="1" smtClean="0"/>
              <a:t>auswählen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ezahlt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NFC </a:t>
            </a:r>
            <a:r>
              <a:rPr lang="en-US" dirty="0" err="1" smtClean="0"/>
              <a:t>mit</a:t>
            </a:r>
            <a:r>
              <a:rPr lang="en-US" dirty="0" smtClean="0"/>
              <a:t> der App</a:t>
            </a:r>
            <a:endParaRPr lang="en-US" dirty="0"/>
          </a:p>
          <a:p>
            <a:r>
              <a:rPr lang="en-US" dirty="0" err="1" smtClean="0"/>
              <a:t>Zahlung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visuell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Banknoten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22739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Historie</a:t>
            </a:r>
            <a:r>
              <a:rPr lang="en-US" dirty="0" smtClean="0"/>
              <a:t> </a:t>
            </a:r>
            <a:r>
              <a:rPr lang="en-US" dirty="0" err="1" smtClean="0"/>
              <a:t>anzeigen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erhält</a:t>
            </a:r>
            <a:r>
              <a:rPr lang="en-US" dirty="0" smtClean="0"/>
              <a:t> </a:t>
            </a:r>
            <a:r>
              <a:rPr lang="en-US" dirty="0" err="1" smtClean="0"/>
              <a:t>Übersicht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den </a:t>
            </a:r>
            <a:r>
              <a:rPr lang="en-US" dirty="0" err="1" smtClean="0"/>
              <a:t>getätigten</a:t>
            </a:r>
            <a:r>
              <a:rPr lang="en-US" dirty="0" smtClean="0"/>
              <a:t> </a:t>
            </a:r>
            <a:r>
              <a:rPr lang="en-US" dirty="0" err="1" smtClean="0"/>
              <a:t>Ausgaben</a:t>
            </a:r>
            <a:endParaRPr lang="en-US" dirty="0" smtClean="0"/>
          </a:p>
          <a:p>
            <a:r>
              <a:rPr lang="en-US" dirty="0" err="1" smtClean="0"/>
              <a:t>Aufspaltung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Kategorien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83139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Zukünftige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Authentifizierung</a:t>
            </a:r>
            <a:r>
              <a:rPr lang="en-US" dirty="0" smtClean="0"/>
              <a:t> der </a:t>
            </a:r>
            <a:r>
              <a:rPr lang="en-US" dirty="0" err="1" smtClean="0"/>
              <a:t>Zahlung</a:t>
            </a:r>
            <a:endParaRPr lang="en-US" dirty="0" smtClean="0"/>
          </a:p>
          <a:p>
            <a:r>
              <a:rPr lang="en-US" dirty="0" err="1" smtClean="0"/>
              <a:t>Sparschwein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endParaRPr lang="en-US" dirty="0" smtClean="0"/>
          </a:p>
          <a:p>
            <a:r>
              <a:rPr lang="en-US" dirty="0" err="1" smtClean="0"/>
              <a:t>Zahlung</a:t>
            </a:r>
            <a:r>
              <a:rPr lang="en-US" dirty="0" smtClean="0"/>
              <a:t> muss “Need” </a:t>
            </a:r>
            <a:r>
              <a:rPr lang="en-US" dirty="0" err="1" smtClean="0"/>
              <a:t>oder</a:t>
            </a:r>
            <a:r>
              <a:rPr lang="en-US" dirty="0" smtClean="0"/>
              <a:t> “Want” </a:t>
            </a:r>
            <a:r>
              <a:rPr lang="en-US" dirty="0" err="1" smtClean="0"/>
              <a:t>zugeteilt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r>
              <a:rPr lang="en-US" dirty="0" err="1" smtClean="0"/>
              <a:t>Zahlung</a:t>
            </a:r>
            <a:r>
              <a:rPr lang="en-US" dirty="0" smtClean="0"/>
              <a:t> in Online Shop </a:t>
            </a:r>
            <a:r>
              <a:rPr lang="en-US" dirty="0" err="1" smtClean="0"/>
              <a:t>über</a:t>
            </a:r>
            <a:r>
              <a:rPr lang="en-US" dirty="0" smtClean="0"/>
              <a:t> die App </a:t>
            </a:r>
            <a:r>
              <a:rPr lang="en-US" dirty="0" err="1" smtClean="0"/>
              <a:t>möglich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51730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dirty="0" smtClean="0"/>
              <a:t>s</a:t>
            </a:r>
            <a:r>
              <a:rPr lang="en-US" dirty="0" smtClean="0"/>
              <a:t>e Cases </a:t>
            </a:r>
            <a:r>
              <a:rPr lang="en-US" dirty="0" err="1" smtClean="0"/>
              <a:t>Eltern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Eltern</a:t>
            </a:r>
            <a:r>
              <a:rPr lang="en-US" dirty="0" smtClean="0"/>
              <a:t> </a:t>
            </a:r>
            <a:r>
              <a:rPr lang="en-US" dirty="0" err="1" smtClean="0"/>
              <a:t>übertragen</a:t>
            </a:r>
            <a:r>
              <a:rPr lang="en-US" dirty="0" smtClean="0"/>
              <a:t> Geld an Michael</a:t>
            </a:r>
          </a:p>
          <a:p>
            <a:r>
              <a:rPr lang="en-US" dirty="0" err="1" smtClean="0"/>
              <a:t>Eltern</a:t>
            </a:r>
            <a:r>
              <a:rPr lang="en-US" dirty="0" smtClean="0"/>
              <a:t> </a:t>
            </a:r>
            <a:r>
              <a:rPr lang="en-US" dirty="0" err="1" smtClean="0"/>
              <a:t>sehen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Übersicht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getätigte</a:t>
            </a:r>
            <a:r>
              <a:rPr lang="en-US" dirty="0" smtClean="0"/>
              <a:t> </a:t>
            </a:r>
            <a:r>
              <a:rPr lang="en-US" dirty="0" err="1" smtClean="0"/>
              <a:t>Zahlungen</a:t>
            </a:r>
            <a:r>
              <a:rPr lang="en-US" dirty="0" smtClean="0"/>
              <a:t> an</a:t>
            </a:r>
          </a:p>
          <a:p>
            <a:pPr lvl="1"/>
            <a:r>
              <a:rPr lang="en-US" dirty="0" err="1" smtClean="0"/>
              <a:t>Zusammengefasste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Eltern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Limits </a:t>
            </a:r>
            <a:r>
              <a:rPr lang="en-US" dirty="0" err="1" smtClean="0"/>
              <a:t>für</a:t>
            </a:r>
            <a:r>
              <a:rPr lang="en-US" dirty="0" smtClean="0"/>
              <a:t> Michael </a:t>
            </a:r>
            <a:r>
              <a:rPr lang="en-US" dirty="0" err="1" smtClean="0"/>
              <a:t>setzen</a:t>
            </a:r>
            <a:endParaRPr lang="en-US" dirty="0" smtClean="0"/>
          </a:p>
          <a:p>
            <a:r>
              <a:rPr lang="en-US" dirty="0" err="1" smtClean="0"/>
              <a:t>Eltern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 </a:t>
            </a:r>
            <a:r>
              <a:rPr lang="en-US" dirty="0" err="1" smtClean="0"/>
              <a:t>Benachrichtigung</a:t>
            </a:r>
            <a:endParaRPr lang="en-US" dirty="0"/>
          </a:p>
          <a:p>
            <a:pPr lvl="1"/>
            <a:r>
              <a:rPr lang="en-US" dirty="0" err="1" smtClean="0"/>
              <a:t>Wenn</a:t>
            </a:r>
            <a:r>
              <a:rPr lang="en-US" dirty="0" smtClean="0"/>
              <a:t> Michael um Geld </a:t>
            </a:r>
            <a:r>
              <a:rPr lang="en-US" dirty="0" err="1" smtClean="0"/>
              <a:t>bittet</a:t>
            </a:r>
            <a:endParaRPr lang="en-US" dirty="0" smtClean="0"/>
          </a:p>
          <a:p>
            <a:pPr lvl="1"/>
            <a:r>
              <a:rPr lang="en-US" dirty="0" err="1" smtClean="0"/>
              <a:t>W</a:t>
            </a:r>
            <a:r>
              <a:rPr lang="en-US" dirty="0" err="1" smtClean="0"/>
              <a:t>enn</a:t>
            </a:r>
            <a:r>
              <a:rPr lang="en-US" dirty="0" smtClean="0"/>
              <a:t> in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kurzem</a:t>
            </a:r>
            <a:r>
              <a:rPr lang="en-US" dirty="0" smtClean="0"/>
              <a:t> </a:t>
            </a:r>
            <a:r>
              <a:rPr lang="en-US" dirty="0" err="1" smtClean="0"/>
              <a:t>Zeitraum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Geld </a:t>
            </a:r>
            <a:r>
              <a:rPr lang="en-US" dirty="0" err="1" smtClean="0"/>
              <a:t>aufgebraucht</a:t>
            </a:r>
            <a:r>
              <a:rPr lang="en-US" dirty="0" smtClean="0"/>
              <a:t> (</a:t>
            </a:r>
            <a:r>
              <a:rPr lang="en-US" dirty="0" err="1" smtClean="0"/>
              <a:t>zB</a:t>
            </a:r>
            <a:r>
              <a:rPr lang="en-US" dirty="0" smtClean="0"/>
              <a:t> 90% an 1 Tag)</a:t>
            </a:r>
          </a:p>
        </p:txBody>
      </p:sp>
    </p:spTree>
    <p:extLst>
      <p:ext uri="{BB962C8B-B14F-4D97-AF65-F5344CB8AC3E}">
        <p14:creationId xmlns:p14="http://schemas.microsoft.com/office/powerpoint/2010/main" val="14630880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73</TotalTime>
  <Words>193</Words>
  <Application>Microsoft Macintosh PowerPoint</Application>
  <PresentationFormat>Custom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Sky</vt:lpstr>
      <vt:lpstr>Pocket Money Mobile</vt:lpstr>
      <vt:lpstr>Idee</vt:lpstr>
      <vt:lpstr>Use Cases Kids</vt:lpstr>
      <vt:lpstr>Live DEMO</vt:lpstr>
      <vt:lpstr>Geld Anfordern</vt:lpstr>
      <vt:lpstr>Zahlung</vt:lpstr>
      <vt:lpstr>Historie anzeigen</vt:lpstr>
      <vt:lpstr>Zukünftige Features</vt:lpstr>
      <vt:lpstr>Use Cases Eltern</vt:lpstr>
      <vt:lpstr>PowerPoint Presentation</vt:lpstr>
      <vt:lpstr>Danke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Money Mobile</dc:title>
  <cp:lastModifiedBy>Martina Kratky</cp:lastModifiedBy>
  <cp:revision>15</cp:revision>
  <dcterms:modified xsi:type="dcterms:W3CDTF">2016-04-24T13:05:11Z</dcterms:modified>
</cp:coreProperties>
</file>