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60" r:id="rId3"/>
    <p:sldId id="261" r:id="rId4"/>
    <p:sldId id="262" r:id="rId5"/>
    <p:sldId id="297" r:id="rId6"/>
    <p:sldId id="298" r:id="rId7"/>
    <p:sldId id="264" r:id="rId8"/>
    <p:sldId id="289" r:id="rId9"/>
    <p:sldId id="299" r:id="rId10"/>
    <p:sldId id="286" r:id="rId11"/>
    <p:sldId id="266" r:id="rId12"/>
    <p:sldId id="291" r:id="rId13"/>
    <p:sldId id="300" r:id="rId14"/>
    <p:sldId id="292" r:id="rId15"/>
    <p:sldId id="287" r:id="rId16"/>
    <p:sldId id="293" r:id="rId17"/>
    <p:sldId id="305" r:id="rId18"/>
    <p:sldId id="306" r:id="rId19"/>
    <p:sldId id="301" r:id="rId20"/>
    <p:sldId id="307" r:id="rId21"/>
    <p:sldId id="302" r:id="rId22"/>
    <p:sldId id="315" r:id="rId23"/>
    <p:sldId id="304" r:id="rId24"/>
    <p:sldId id="308" r:id="rId25"/>
    <p:sldId id="309" r:id="rId26"/>
    <p:sldId id="310" r:id="rId27"/>
    <p:sldId id="278" r:id="rId28"/>
    <p:sldId id="313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11" r:id="rId37"/>
    <p:sldId id="312" r:id="rId38"/>
    <p:sldId id="279" r:id="rId39"/>
  </p:sldIdLst>
  <p:sldSz cx="9144000" cy="5143500" type="screen16x9"/>
  <p:notesSz cx="6858000" cy="9144000"/>
  <p:embeddedFontLst>
    <p:embeddedFont>
      <p:font typeface="Miriam Libre" panose="020B0604020202020204" charset="-79"/>
      <p:regular r:id="rId41"/>
      <p:bold r:id="rId42"/>
    </p:embeddedFont>
    <p:embeddedFont>
      <p:font typeface="Barlow Light" panose="020B0604020202020204" charset="0"/>
      <p:regular r:id="rId43"/>
      <p:bold r:id="rId44"/>
      <p:italic r:id="rId45"/>
      <p:boldItalic r:id="rId46"/>
    </p:embeddedFont>
    <p:embeddedFont>
      <p:font typeface="Work Sans" panose="020B0604020202020204" charset="0"/>
      <p:regular r:id="rId47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Barlow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CAC4B1-BCE2-4228-A109-1F479FDE1168}">
  <a:tblStyle styleId="{9ACAC4B1-BCE2-4228-A109-1F479FDE11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62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28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78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8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690F-9B07-4581-B800-C7807A8A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0C12-0F17-42AF-A261-EFDF458F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FCED-C7DA-4E8F-BFCE-05494645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C1EB-D118-4220-8869-6C964410109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127-12F8-4A41-BDF4-9BD2E806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F566-BB86-4A46-8F55-6FE4E030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38DB-75F8-4204-BB7C-22F756FC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2525" y="14376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ILLNESS DIAGNOSIS SYSTEM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86" y="2895605"/>
            <a:ext cx="1591077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BF20-1090-4203-8221-46B69D3F2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91059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FC943-FA33-459C-AD7A-AC77AC6A8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28" y="226828"/>
            <a:ext cx="8697432" cy="45805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DA1-0FB4-437B-BA44-E2D3BB213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1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rgbClr val="8184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</a:t>
            </a:r>
            <a:r>
              <a:rPr lang="en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irst</a:t>
            </a:r>
            <a:endParaRPr lang="en" sz="12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User enters list of symptoms</a:t>
            </a:r>
            <a:endParaRPr sz="12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99932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rgbClr val="646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</a:t>
            </a:r>
            <a:r>
              <a:rPr lang="en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econd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System asks further questio</a:t>
            </a:r>
            <a:r>
              <a:rPr lang="en-IN"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n</a:t>
            </a:r>
            <a:r>
              <a:rPr lang="en"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 to narrow down  the result </a:t>
            </a:r>
            <a:endParaRPr sz="12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rgbClr val="4F4A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</a:t>
            </a:r>
            <a:r>
              <a:rPr lang="en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ast</a:t>
            </a:r>
            <a:endParaRPr lang="en" sz="12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Machine makes an accurate diagnosis of the illness</a:t>
            </a:r>
            <a:endParaRPr sz="12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571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9820-6EF3-4623-AA03-9F9979EC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822011"/>
            <a:ext cx="3526466" cy="3891756"/>
          </a:xfrm>
        </p:spPr>
        <p:txBody>
          <a:bodyPr/>
          <a:lstStyle/>
          <a:p>
            <a:r>
              <a:rPr lang="en-IN" sz="2400" dirty="0" smtClean="0"/>
              <a:t>Obtaining Dataset </a:t>
            </a:r>
            <a:endParaRPr lang="en-IN" sz="2400" dirty="0"/>
          </a:p>
          <a:p>
            <a:r>
              <a:rPr lang="en-IN" sz="2400" dirty="0"/>
              <a:t>UML diagrams </a:t>
            </a:r>
            <a:endParaRPr lang="en-IN" sz="2400" dirty="0" smtClean="0"/>
          </a:p>
          <a:p>
            <a:r>
              <a:rPr lang="en-IN" sz="2400" dirty="0" smtClean="0"/>
              <a:t>Deciding Algorithms</a:t>
            </a:r>
            <a:endParaRPr lang="en-IN" sz="2400" dirty="0"/>
          </a:p>
          <a:p>
            <a:r>
              <a:rPr lang="en-IN" sz="2400" dirty="0"/>
              <a:t>Training Dataset </a:t>
            </a:r>
          </a:p>
          <a:p>
            <a:r>
              <a:rPr lang="en-IN" sz="2400" dirty="0"/>
              <a:t>Testing </a:t>
            </a:r>
          </a:p>
          <a:p>
            <a:r>
              <a:rPr lang="en-IN" sz="2400" dirty="0"/>
              <a:t>Documentation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A8627-367F-447A-900D-D44901435F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93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FA4E-5292-4DCB-A304-2DA1192C5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86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84C0-A6C0-4E14-A0DE-1C0A0608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975"/>
            <a:ext cx="5263116" cy="857400"/>
          </a:xfrm>
        </p:spPr>
        <p:txBody>
          <a:bodyPr/>
          <a:lstStyle/>
          <a:p>
            <a:r>
              <a:rPr lang="en-IN" dirty="0" smtClean="0"/>
              <a:t>1. USER INTERFACE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5BC2D-23D1-4177-B389-C6E301ACDC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248936" y="2120000"/>
            <a:ext cx="45496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rlow Light" panose="020B0604020202020204" charset="0"/>
              </a:rPr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rlow Light" panose="020B0604020202020204" charset="0"/>
              </a:rPr>
              <a:t>Detailed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rlow Light" panose="020B0604020202020204" charset="0"/>
              </a:rPr>
              <a:t>Easy to navigate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rlow Light" panose="020B0604020202020204" charset="0"/>
              </a:rPr>
              <a:t>Techy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884663" y="1381336"/>
            <a:ext cx="3538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rlow Light" panose="020B0604020202020204" charset="0"/>
                <a:cs typeface="Miriam Libre" panose="020B0604020202020204" charset="-79"/>
              </a:rPr>
              <a:t>Our application’s design decision is a combination of Activity-focused and User-focused design.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663" y="3129775"/>
            <a:ext cx="4238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Light" panose="020B0604020202020204" charset="0"/>
              </a:rPr>
              <a:t>A</a:t>
            </a:r>
            <a:r>
              <a:rPr lang="en-US" dirty="0" smtClean="0">
                <a:latin typeface="Barlow Light" panose="020B0604020202020204" charset="0"/>
              </a:rPr>
              <a:t>ctivity focused design focuses on users’ activities. </a:t>
            </a:r>
          </a:p>
          <a:p>
            <a:r>
              <a:rPr lang="en-US" dirty="0" smtClean="0">
                <a:latin typeface="Barlow Light" panose="020B0604020202020204" charset="0"/>
              </a:rPr>
              <a:t>By researching the specifics, we get important insights that help improve the design.</a:t>
            </a:r>
          </a:p>
          <a:p>
            <a:r>
              <a:rPr lang="en-US" dirty="0" smtClean="0">
                <a:latin typeface="Barlow Light" panose="020B0604020202020204" charset="0"/>
              </a:rPr>
              <a:t>User-focused design conducts </a:t>
            </a:r>
            <a:r>
              <a:rPr lang="en-US" dirty="0">
                <a:latin typeface="Barlow Light" panose="020B0604020202020204" charset="0"/>
              </a:rPr>
              <a:t>the most user research, looking beyond just the </a:t>
            </a:r>
            <a:r>
              <a:rPr lang="en-US" dirty="0" smtClean="0">
                <a:latin typeface="Barlow Light" panose="020B0604020202020204" charset="0"/>
              </a:rPr>
              <a:t>activities.</a:t>
            </a:r>
          </a:p>
          <a:p>
            <a:r>
              <a:rPr lang="en-US" dirty="0">
                <a:latin typeface="Barlow Light" panose="020B0604020202020204" charset="0"/>
              </a:rPr>
              <a:t>This design style </a:t>
            </a:r>
            <a:r>
              <a:rPr lang="en-US" dirty="0" smtClean="0">
                <a:latin typeface="Barlow Light" panose="020B0604020202020204" charset="0"/>
              </a:rPr>
              <a:t>is a </a:t>
            </a:r>
            <a:r>
              <a:rPr lang="en-US" dirty="0">
                <a:latin typeface="Barlow Light" panose="020B0604020202020204" charset="0"/>
              </a:rPr>
              <a:t>high-end approach and is necessary if </a:t>
            </a:r>
            <a:r>
              <a:rPr lang="en-US" dirty="0" smtClean="0">
                <a:latin typeface="Barlow Light" panose="020B0604020202020204" charset="0"/>
              </a:rPr>
              <a:t>we are looking </a:t>
            </a:r>
            <a:r>
              <a:rPr lang="en-US" dirty="0">
                <a:latin typeface="Barlow Light" panose="020B0604020202020204" charset="0"/>
              </a:rPr>
              <a:t>to create an excellent experience overall.</a:t>
            </a:r>
          </a:p>
        </p:txBody>
      </p:sp>
    </p:spTree>
    <p:extLst>
      <p:ext uri="{BB962C8B-B14F-4D97-AF65-F5344CB8AC3E}">
        <p14:creationId xmlns:p14="http://schemas.microsoft.com/office/powerpoint/2010/main" val="38765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USER MANAGEMENT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7574" y="1444375"/>
            <a:ext cx="3812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rlow Light" panose="020B0604020202020204" charset="0"/>
              </a:rPr>
              <a:t>Login, logout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rlow Light" panose="020B0604020202020204" charset="0"/>
              </a:rPr>
              <a:t>Creation of user profile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rlow Light" panose="020B0604020202020204" charset="0"/>
              </a:rPr>
              <a:t>Updating and deleting records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rlow Light" panose="020B0604020202020204" charset="0"/>
              </a:rPr>
              <a:t>Deleting user profile</a:t>
            </a:r>
            <a:endParaRPr lang="en-US" dirty="0">
              <a:latin typeface="Barlow Light" panose="020B060402020202020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98286" y="265563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dirty="0"/>
              <a:t>3</a:t>
            </a:r>
            <a:r>
              <a:rPr lang="en-US" dirty="0" smtClean="0"/>
              <a:t>. ALGORITHMS AND TESTING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0464" y="3457377"/>
            <a:ext cx="3812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rlow Light" panose="020B0604020202020204" charset="0"/>
              </a:rPr>
              <a:t>Choosing the right algorithms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rlow Light" panose="020B0604020202020204" charset="0"/>
              </a:rPr>
              <a:t>Obtaining dataset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rlow Light" panose="020B0604020202020204" charset="0"/>
              </a:rPr>
              <a:t>Training the algorithm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Barlow Light" panose="020B0604020202020204" charset="0"/>
              </a:rPr>
              <a:t>Testing</a:t>
            </a:r>
            <a:endParaRPr lang="en-US" dirty="0"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1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9BF3E-C1F3-4F52-BFC2-9C4A41D67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31578C-2DDE-4D12-9D9B-85AAD520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D67E-8498-4982-88EE-3E6282D1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74" y="2135608"/>
            <a:ext cx="3844200" cy="2875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838" y="1561172"/>
            <a:ext cx="535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riam Libre" panose="020B0604020202020204" charset="-79"/>
                <a:cs typeface="Miriam Libre" panose="020B0604020202020204" charset="-79"/>
              </a:rPr>
              <a:t>SVM is a supervised machine learning algorithm which can be used for classification and regression based problems. </a:t>
            </a:r>
            <a:endParaRPr lang="en-US" dirty="0">
              <a:latin typeface="Miriam Libre" panose="020B0604020202020204" charset="-79"/>
              <a:cs typeface="Miriam Libre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19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two </a:t>
            </a:r>
            <a:r>
              <a:rPr lang="en-US" dirty="0"/>
              <a:t>classes, we will plot both classes on a 2-dimensional graph and draw a decision boundary that best separates the two classes. This line is </a:t>
            </a:r>
            <a:r>
              <a:rPr lang="en-US" dirty="0" smtClean="0"/>
              <a:t>called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hyperplane and SVM creates this hyperplane for </a:t>
            </a:r>
            <a:r>
              <a:rPr lang="en-US" dirty="0" smtClean="0"/>
              <a:t>us.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54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33127B-4B7C-4F13-B86C-CD54F22A1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217EB2-2D8A-4F23-AD37-7248FA2B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5B091-72BC-4A8D-8927-B58E949C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10" y="1714527"/>
            <a:ext cx="3818622" cy="24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AutoShape 2" descr="blob:https://web.whatsapp.com/7fbedb8f-af3b-4f9a-9337-e6b49c4b352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7" y="525996"/>
            <a:ext cx="8179015" cy="39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92DE-6DB3-4126-949F-F43407D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OUR </a:t>
            </a:r>
            <a:r>
              <a:rPr lang="en" dirty="0" smtClean="0"/>
              <a:t>SOLUTION</a:t>
            </a:r>
            <a:endParaRPr lang="en-US" b="1" dirty="0">
              <a:solidFill>
                <a:srgbClr val="4DAA73"/>
              </a:solidFill>
              <a:latin typeface="Miriam Libre" panose="020B0604020202020204" charset="-79"/>
              <a:ea typeface="+mn-ea"/>
              <a:cs typeface="Miriam Libre" panose="020B060402020202020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0D80C-0460-40BA-98FF-C9FA63B506F2}"/>
              </a:ext>
            </a:extLst>
          </p:cNvPr>
          <p:cNvSpPr txBox="1"/>
          <p:nvPr/>
        </p:nvSpPr>
        <p:spPr>
          <a:xfrm>
            <a:off x="270687" y="268841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Light" panose="020B0604020202020204" charset="0"/>
              </a:rPr>
              <a:t>Aesthetically </a:t>
            </a:r>
          </a:p>
          <a:p>
            <a:pPr algn="ctr"/>
            <a:r>
              <a:rPr lang="en-US" sz="1800" b="1" dirty="0">
                <a:latin typeface="Barlow Light" panose="020B0604020202020204" charset="0"/>
              </a:rPr>
              <a:t>pleasing 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97BE1-F2C5-4002-83DA-87786539C6BD}"/>
              </a:ext>
            </a:extLst>
          </p:cNvPr>
          <p:cNvSpPr/>
          <p:nvPr/>
        </p:nvSpPr>
        <p:spPr>
          <a:xfrm>
            <a:off x="151791" y="3431598"/>
            <a:ext cx="17456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Barlow Light" panose="020B0604020202020204" charset="0"/>
              </a:rPr>
              <a:t>Simple UI that is easy to navigate.</a:t>
            </a:r>
            <a:endParaRPr lang="en-US" sz="1050" dirty="0">
              <a:solidFill>
                <a:schemeClr val="tx1"/>
              </a:solidFill>
              <a:latin typeface="Barlow Light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31551-6DF3-4425-8700-5B4B8CBFFED3}"/>
              </a:ext>
            </a:extLst>
          </p:cNvPr>
          <p:cNvSpPr txBox="1"/>
          <p:nvPr/>
        </p:nvSpPr>
        <p:spPr>
          <a:xfrm>
            <a:off x="2531707" y="2718296"/>
            <a:ext cx="12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latin typeface="Barlow Light" panose="020B0604020202020204" charset="0"/>
              </a:rPr>
              <a:t>Interactive</a:t>
            </a:r>
            <a:endParaRPr lang="en-US" sz="1800" b="1" dirty="0">
              <a:latin typeface="Barlow Light" panose="020B060402020202020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A6DDDE-59C2-4322-8474-F9BD0BEB160D}"/>
              </a:ext>
            </a:extLst>
          </p:cNvPr>
          <p:cNvSpPr/>
          <p:nvPr/>
        </p:nvSpPr>
        <p:spPr>
          <a:xfrm>
            <a:off x="2287401" y="3431598"/>
            <a:ext cx="174567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latin typeface="Barlow Light" panose="020B0604020202020204" charset="0"/>
              </a:rPr>
              <a:t>User can ask questions and answer questions asked by the </a:t>
            </a:r>
            <a:r>
              <a:rPr lang="en-US" sz="1050" dirty="0" err="1" smtClean="0">
                <a:latin typeface="Barlow Light" panose="020B0604020202020204" charset="0"/>
              </a:rPr>
              <a:t>chatbot</a:t>
            </a:r>
            <a:r>
              <a:rPr lang="en-US" sz="1050" dirty="0" smtClean="0">
                <a:latin typeface="Barlow Light" panose="020B0604020202020204" charset="0"/>
              </a:rPr>
              <a:t>.</a:t>
            </a:r>
            <a:endParaRPr lang="en-US" sz="1050" dirty="0">
              <a:latin typeface="Barlow Light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8443FB-DDDE-4F2D-B438-94FF20F1FD3E}"/>
              </a:ext>
            </a:extLst>
          </p:cNvPr>
          <p:cNvSpPr txBox="1"/>
          <p:nvPr/>
        </p:nvSpPr>
        <p:spPr>
          <a:xfrm>
            <a:off x="4801086" y="271362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latin typeface="Barlow Light" panose="020B0604020202020204" charset="0"/>
              </a:rPr>
              <a:t>Secure</a:t>
            </a:r>
            <a:endParaRPr lang="en-US" sz="1800" b="1" dirty="0">
              <a:latin typeface="Barlow Light" panose="020B060402020202020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29D35E-7DEB-4B52-A7C1-0A17A5CAB5F4}"/>
              </a:ext>
            </a:extLst>
          </p:cNvPr>
          <p:cNvSpPr/>
          <p:nvPr/>
        </p:nvSpPr>
        <p:spPr>
          <a:xfrm>
            <a:off x="4370839" y="3428476"/>
            <a:ext cx="174567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latin typeface="Barlow Light" panose="020B0604020202020204" charset="0"/>
              </a:rPr>
              <a:t>Protection of data provided by the users.</a:t>
            </a:r>
            <a:endParaRPr lang="en-US" sz="1050" dirty="0">
              <a:solidFill>
                <a:srgbClr val="4DAA73"/>
              </a:solidFill>
              <a:latin typeface="Barlow Light" panose="020B0604020202020204" charset="0"/>
            </a:endParaRPr>
          </a:p>
          <a:p>
            <a:pPr algn="ctr"/>
            <a:endParaRPr lang="en-US" sz="1050" dirty="0">
              <a:solidFill>
                <a:srgbClr val="4DAA73"/>
              </a:solidFill>
              <a:latin typeface="Barlow Light" panose="020B0604020202020204" charset="0"/>
            </a:endParaRPr>
          </a:p>
        </p:txBody>
      </p:sp>
      <p:pic>
        <p:nvPicPr>
          <p:cNvPr id="6146" name="Picture 2" descr="https://image.flaticon.com/icons/png/512/186/186241.png">
            <a:extLst>
              <a:ext uri="{FF2B5EF4-FFF2-40B4-BE49-F238E27FC236}">
                <a16:creationId xmlns:a16="http://schemas.microsoft.com/office/drawing/2014/main" id="{48CC85AC-050B-4488-A5F0-BA3678BD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23" y="2093433"/>
            <a:ext cx="504927" cy="5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968A05-8EEF-48B1-8DD4-72D39A11BE13}"/>
              </a:ext>
            </a:extLst>
          </p:cNvPr>
          <p:cNvCxnSpPr/>
          <p:nvPr/>
        </p:nvCxnSpPr>
        <p:spPr>
          <a:xfrm>
            <a:off x="2202872" y="1923466"/>
            <a:ext cx="0" cy="21662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73A778-F4A3-4803-A385-DF5B8E0CB974}"/>
              </a:ext>
            </a:extLst>
          </p:cNvPr>
          <p:cNvCxnSpPr/>
          <p:nvPr/>
        </p:nvCxnSpPr>
        <p:spPr>
          <a:xfrm>
            <a:off x="4194463" y="1975420"/>
            <a:ext cx="0" cy="21662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https://image.flaticon.com/icons/png/512/707/707692.png">
            <a:extLst>
              <a:ext uri="{FF2B5EF4-FFF2-40B4-BE49-F238E27FC236}">
                <a16:creationId xmlns:a16="http://schemas.microsoft.com/office/drawing/2014/main" id="{755E00BF-BDC8-41F6-BA00-AC9C8458C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5023" y="2013475"/>
            <a:ext cx="539564" cy="53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09" y="2002449"/>
            <a:ext cx="626781" cy="5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7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Stories &amp; Test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requirements and testing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86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58" y="515509"/>
            <a:ext cx="5359759" cy="188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8" y="2622330"/>
            <a:ext cx="4230724" cy="19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64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5" y="1039516"/>
            <a:ext cx="8461696" cy="24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0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4294967295"/>
          </p:nvPr>
        </p:nvSpPr>
        <p:spPr>
          <a:xfrm>
            <a:off x="446038" y="956035"/>
            <a:ext cx="2097900" cy="3630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WEBSITE</a:t>
            </a:r>
          </a:p>
          <a:p>
            <a:pPr marL="285750" indent="-285750"/>
            <a:r>
              <a:rPr lang="en-IN" sz="1800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REACT</a:t>
            </a:r>
            <a:endParaRPr lang="en-IN" sz="18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285750" indent="-285750"/>
            <a:r>
              <a:rPr lang="en-IN" sz="1800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SQL</a:t>
            </a:r>
          </a:p>
          <a:p>
            <a:pPr marL="0" indent="0">
              <a:buNone/>
            </a:pPr>
            <a:endParaRPr lang="en-IN" sz="18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MACHINE LEARNING</a:t>
            </a:r>
          </a:p>
          <a:p>
            <a:pPr marL="285750" indent="-285750"/>
            <a:r>
              <a:rPr lang="en-IN" sz="1800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PYTHON</a:t>
            </a:r>
          </a:p>
          <a:p>
            <a:pPr marL="285750" indent="-285750"/>
            <a:endParaRPr sz="18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r="7652" b="21869"/>
          <a:stretch/>
        </p:blipFill>
        <p:spPr>
          <a:xfrm>
            <a:off x="3894424" y="923991"/>
            <a:ext cx="4405501" cy="2813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2" y="368550"/>
            <a:ext cx="8675649" cy="4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0" y="360267"/>
            <a:ext cx="8720254" cy="44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8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725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The Next 10 Years, Data Science And Software Will Do More For Medicine Than All The Biological Sciences Together.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1371600" lvl="3" indent="0">
              <a:spcBef>
                <a:spcPts val="600"/>
              </a:spcBef>
              <a:buNone/>
            </a:pPr>
            <a:r>
              <a:rPr lang="en-US" sz="1600" dirty="0"/>
              <a:t>- VINOD KHOSLA</a:t>
            </a:r>
            <a:endParaRPr lang="en-US" dirty="0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6" y="360189"/>
            <a:ext cx="8727688" cy="44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7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6" y="355606"/>
            <a:ext cx="8668215" cy="44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23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6" y="366319"/>
            <a:ext cx="8697951" cy="44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93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369093"/>
            <a:ext cx="8675649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4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438150"/>
            <a:ext cx="867564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4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1" y="402431"/>
            <a:ext cx="8668216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1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72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semester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Finding the appropriate datasets</a:t>
            </a:r>
          </a:p>
          <a:p>
            <a:pPr marL="152400" indent="0">
              <a:buNone/>
            </a:pPr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600" dirty="0" smtClean="0"/>
              <a:t>Chat-bot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r>
              <a:rPr lang="en-US" sz="1400" dirty="0" smtClean="0"/>
              <a:t>Main focus on making the application interactive and smart.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sz="1600" dirty="0" smtClean="0"/>
              <a:t>UI</a:t>
            </a:r>
            <a:endParaRPr lang="en-US" sz="1600" dirty="0"/>
          </a:p>
          <a:p>
            <a:endParaRPr lang="en-US" sz="1600" dirty="0" smtClean="0"/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r>
              <a:rPr lang="en-US" sz="1400" dirty="0" smtClean="0"/>
              <a:t>Work on bettering the UI.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2178" y="2794848"/>
            <a:ext cx="154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0">
              <a:buNone/>
            </a:pPr>
            <a:r>
              <a:rPr lang="en-US" dirty="0">
                <a:latin typeface="Barlow Light" panose="020B0604020202020204" charset="0"/>
              </a:rPr>
              <a:t>Obtaining the correct datasets has been our biggest challenge.</a:t>
            </a:r>
          </a:p>
        </p:txBody>
      </p:sp>
    </p:spTree>
    <p:extLst>
      <p:ext uri="{BB962C8B-B14F-4D97-AF65-F5344CB8AC3E}">
        <p14:creationId xmlns:p14="http://schemas.microsoft.com/office/powerpoint/2010/main" val="608411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84" name="Shape 484"/>
          <p:cNvSpPr txBox="1">
            <a:spLocks noGrp="1"/>
          </p:cNvSpPr>
          <p:nvPr>
            <p:ph type="subTitle" idx="4294967295"/>
          </p:nvPr>
        </p:nvSpPr>
        <p:spPr>
          <a:xfrm>
            <a:off x="685800" y="254297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BIG </a:t>
            </a:r>
            <a:r>
              <a:rPr lang="en" sz="3600" dirty="0"/>
              <a:t>CONCEPT</a:t>
            </a:r>
            <a:endParaRPr sz="3600" dirty="0"/>
          </a:p>
        </p:txBody>
      </p:sp>
      <p:sp>
        <p:nvSpPr>
          <p:cNvPr id="281" name="Shape 281"/>
          <p:cNvSpPr txBox="1">
            <a:spLocks noGrp="1"/>
          </p:cNvSpPr>
          <p:nvPr>
            <p:ph type="subTitle" idx="4294967295"/>
          </p:nvPr>
        </p:nvSpPr>
        <p:spPr>
          <a:xfrm>
            <a:off x="454549" y="2725750"/>
            <a:ext cx="2426103" cy="2143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>
                <a:latin typeface="Miriam Libre" panose="020B0604020202020204" charset="-79"/>
                <a:cs typeface="Miriam Libre" panose="020B0604020202020204" charset="-79"/>
              </a:rPr>
              <a:t>With so many diseases showing similar symptoms, a well-trained system can certainly aid in accurate diagnosis of diseases. </a:t>
            </a:r>
            <a:endParaRPr sz="1200" dirty="0">
              <a:latin typeface="Miriam Libre" panose="020B0604020202020204" charset="-79"/>
              <a:cs typeface="Miriam Libre" panose="020B0604020202020204" charset="-79"/>
            </a:endParaRPr>
          </a:p>
        </p:txBody>
      </p:sp>
      <p:grpSp>
        <p:nvGrpSpPr>
          <p:cNvPr id="282" name="Shape 282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Shape 28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Shape 28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Shape 290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421691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In a field like medicine, it’s crucial to apply every bit of emerging technology that can be used to save lives.</a:t>
            </a:r>
          </a:p>
          <a:p>
            <a:pPr marL="285750" indent="-285750"/>
            <a:r>
              <a:rPr lang="en-US" dirty="0"/>
              <a:t>Machine learning is the ability of a machine to learn things like humans do. 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ILLNESS DIAGNOSIS SYSTEM</a:t>
            </a:r>
            <a:endParaRPr dirty="0"/>
          </a:p>
        </p:txBody>
      </p:sp>
      <p:sp>
        <p:nvSpPr>
          <p:cNvPr id="301" name="Shape 301"/>
          <p:cNvSpPr txBox="1">
            <a:spLocks noGrp="1"/>
          </p:cNvSpPr>
          <p:nvPr>
            <p:ph type="body" idx="2"/>
          </p:nvPr>
        </p:nvSpPr>
        <p:spPr>
          <a:xfrm>
            <a:off x="3168560" y="1575656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Disease identification and diagnosis is at the forefront of machine larning applications and research.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725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Breakthrough in the field of tech and medicine.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algorithm developed by a team of researchers at Stanford University managed to produce the same results based on images as a team of highly skilled dermatologists.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Boston based company Berg is using AI to research and develop diagnostics and therapeutic treatments in multiple areas, including oncology.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Google’s DeepMind Health in partnership with Moorfield's Eye Hospital from London that is working on developing technology to address macular degeneration in aging eyes.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032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ILLNESSES THAT WE WILL TARGET</a:t>
            </a:r>
            <a:endParaRPr dirty="0"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505458"/>
            <a:ext cx="3568995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/>
              <a:t>Common Flu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/>
              <a:t>Migraines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/>
              <a:t>Food Poisoning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/>
              <a:t>Fractures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/>
              <a:t>Vitamin Deficiencies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/>
              <a:t>Alcohol Poisoning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/>
              <a:t>Eating Disorders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/>
              <a:t>Dehydration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/>
              <a:t>Common </a:t>
            </a:r>
            <a:r>
              <a:rPr lang="en-IN" altLang="en-US" sz="1400" dirty="0" smtClean="0"/>
              <a:t>Infections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 smtClean="0"/>
              <a:t>Diarrhoea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1400" dirty="0" smtClean="0"/>
              <a:t>Water intoxication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altLang="en-US" sz="1400" dirty="0"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FC10-510E-44D3-9F7A-7C197F6E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525" y="1998913"/>
            <a:ext cx="4899000" cy="1159800"/>
          </a:xfrm>
        </p:spPr>
        <p:txBody>
          <a:bodyPr/>
          <a:lstStyle/>
          <a:p>
            <a:r>
              <a:rPr lang="en-IN" dirty="0"/>
              <a:t>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32617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COMPARING </a:t>
            </a:r>
            <a:r>
              <a:rPr lang="en" dirty="0"/>
              <a:t>DATA</a:t>
            </a:r>
            <a:endParaRPr dirty="0"/>
          </a:p>
        </p:txBody>
      </p:sp>
      <p:graphicFrame>
        <p:nvGraphicFramePr>
          <p:cNvPr id="357" name="Shape 357"/>
          <p:cNvGraphicFramePr/>
          <p:nvPr>
            <p:extLst>
              <p:ext uri="{D42A27DB-BD31-4B8C-83A1-F6EECF244321}">
                <p14:modId xmlns:p14="http://schemas.microsoft.com/office/powerpoint/2010/main" val="681905276"/>
              </p:ext>
            </p:extLst>
          </p:nvPr>
        </p:nvGraphicFramePr>
        <p:xfrm>
          <a:off x="810110" y="1581299"/>
          <a:ext cx="4432880" cy="3211232"/>
        </p:xfrm>
        <a:graphic>
          <a:graphicData uri="http://schemas.openxmlformats.org/drawingml/2006/table">
            <a:tbl>
              <a:tblPr>
                <a:noFill/>
                <a:tableStyleId>{9ACAC4B1-BCE2-4228-A109-1F479FDE1168}</a:tableStyleId>
              </a:tblPr>
              <a:tblGrid>
                <a:gridCol w="886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576">
                  <a:extLst>
                    <a:ext uri="{9D8B030D-6E8A-4147-A177-3AD203B41FA5}">
                      <a16:colId xmlns:a16="http://schemas.microsoft.com/office/drawing/2014/main" val="514860248"/>
                    </a:ext>
                  </a:extLst>
                </a:gridCol>
                <a:gridCol w="886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Babylon Health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Practo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Times New Roman" panose="02020603050405020304" pitchFamily="18" charset="0"/>
                          <a:cs typeface="Miriam Libre" panose="020B0604020202020204" charset="-79"/>
                        </a:rPr>
                        <a:t>WebMD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Times New Roman" panose="02020603050405020304" pitchFamily="18" charset="0"/>
                          <a:cs typeface="Miriam Libre" panose="020B0604020202020204" charset="-79"/>
                        </a:rPr>
                        <a:t> Symptom checker (Beta)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Illness 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Diagnosis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System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Disease Prediction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Yes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No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Times New Roman" panose="02020603050405020304" pitchFamily="18" charset="0"/>
                          <a:cs typeface="Miriam Libre" panose="020B0604020202020204" charset="-79"/>
                        </a:rPr>
                        <a:t>Yes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Yes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Age restriction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18+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18+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Times New Roman" panose="02020603050405020304" pitchFamily="18" charset="0"/>
                          <a:cs typeface="Miriam Libre" panose="020B0604020202020204" charset="-79"/>
                        </a:rPr>
                        <a:t>All ages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All ages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5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Free?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In-app payment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In-app payment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Times New Roman" panose="02020603050405020304" pitchFamily="18" charset="0"/>
                          <a:cs typeface="Miriam Libre" panose="020B0604020202020204" charset="-79"/>
                        </a:rPr>
                        <a:t>Yes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Yes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5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Prescription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Yes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Yes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Times New Roman" panose="02020603050405020304" pitchFamily="18" charset="0"/>
                          <a:cs typeface="Miriam Libre" panose="020B0604020202020204" charset="-79"/>
                        </a:rPr>
                        <a:t>No.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Barlow Light" panose="020B0604020202020204" charset="0"/>
                          <a:ea typeface="Arial" panose="020B0604020202020204" pitchFamily="34" charset="0"/>
                          <a:cs typeface="Miriam Libre" panose="020B0604020202020204" charset="-79"/>
                        </a:rPr>
                        <a:t>No. Homemade remedies only.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Barlow Light" panose="020B0604020202020204" charset="0"/>
                        <a:ea typeface="Times New Roman" panose="02020603050405020304" pitchFamily="18" charset="0"/>
                        <a:cs typeface="Miriam Libre" panose="020B0604020202020204" charset="-79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809620"/>
                  </a:ext>
                </a:extLst>
              </a:tr>
            </a:tbl>
          </a:graphicData>
        </a:graphic>
      </p:graphicFrame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210050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609</Words>
  <Application>Microsoft Office PowerPoint</Application>
  <PresentationFormat>On-screen Show (16:9)</PresentationFormat>
  <Paragraphs>155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Miriam Libre</vt:lpstr>
      <vt:lpstr>Arial</vt:lpstr>
      <vt:lpstr>Wingdings</vt:lpstr>
      <vt:lpstr>Barlow Light</vt:lpstr>
      <vt:lpstr>Work Sans</vt:lpstr>
      <vt:lpstr>Calibri</vt:lpstr>
      <vt:lpstr>Times New Roman</vt:lpstr>
      <vt:lpstr>Barlow</vt:lpstr>
      <vt:lpstr>Courier New</vt:lpstr>
      <vt:lpstr>Roderigo template</vt:lpstr>
      <vt:lpstr>ILLNESS DIAGNOSIS SYSTEM</vt:lpstr>
      <vt:lpstr>INTRODUCTION</vt:lpstr>
      <vt:lpstr>PowerPoint Presentation</vt:lpstr>
      <vt:lpstr>BIG CONCEPT</vt:lpstr>
      <vt:lpstr>ILLNESS DIAGNOSIS SYSTEM</vt:lpstr>
      <vt:lpstr>Breakthrough in the field of tech and medicine.</vt:lpstr>
      <vt:lpstr>ILLNESSES THAT WE WILL TARGET</vt:lpstr>
      <vt:lpstr>CURRENT SOLUTIONS</vt:lpstr>
      <vt:lpstr>COMPARING DATA</vt:lpstr>
      <vt:lpstr>TIMELINE</vt:lpstr>
      <vt:lpstr>PowerPoint Presentation</vt:lpstr>
      <vt:lpstr>STEPS</vt:lpstr>
      <vt:lpstr>OUR PROCESS IS EASY</vt:lpstr>
      <vt:lpstr>PowerPoint Presentation</vt:lpstr>
      <vt:lpstr>PROJECT REQUIREMENTS</vt:lpstr>
      <vt:lpstr>1. USER INTERFACE</vt:lpstr>
      <vt:lpstr>2. USER MANAGEMENT</vt:lpstr>
      <vt:lpstr>ARCHITECTURE</vt:lpstr>
      <vt:lpstr>SVM</vt:lpstr>
      <vt:lpstr>SVM</vt:lpstr>
      <vt:lpstr>SVM</vt:lpstr>
      <vt:lpstr>PowerPoint Presentation</vt:lpstr>
      <vt:lpstr>OUR SOLUTION</vt:lpstr>
      <vt:lpstr>User Stories &amp; Test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 </vt:lpstr>
      <vt:lpstr>Next semester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ILLNESS PREDICTION SYSTEM</dc:title>
  <cp:lastModifiedBy>Sanchita Ochani</cp:lastModifiedBy>
  <cp:revision>43</cp:revision>
  <dcterms:modified xsi:type="dcterms:W3CDTF">2018-05-08T22:43:31Z</dcterms:modified>
</cp:coreProperties>
</file>