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6A6801-35C9-4C6D-8A90-59D7C059BD8D}">
  <a:tblStyle styleId="{F36A6801-35C9-4C6D-8A90-59D7C059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d5aaf2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d5aaf2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d5aaf2e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d5aaf2e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d5aaf2e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d5aaf2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d5aaf2e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fd5aaf2e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d5aaf2e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d5aaf2e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3dab09f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3dab09f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dab09f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dab09f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dab09f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3dab09f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d5aaf2e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fd5aaf2e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b78c18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b78c18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dab09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3dab09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d5aaf2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d5aaf2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d5aaf2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d5aaf2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fd5aaf2e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fd5aaf2e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3dab09f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3dab09f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d5aaf2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d5aaf2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dab0a1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dab0a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-pmUQ6RSejQ" TargetMode="External"/><Relationship Id="rId10" Type="http://schemas.openxmlformats.org/officeDocument/2006/relationships/hyperlink" Target="https://www.cse.unr.edu/~bebis/CS791E/Notes/EdgeDetection.pdf" TargetMode="External"/><Relationship Id="rId13" Type="http://schemas.openxmlformats.org/officeDocument/2006/relationships/hyperlink" Target="https://docs.opencv.org/master/d7/de1/tutorial_js_canny.html" TargetMode="External"/><Relationship Id="rId12" Type="http://schemas.openxmlformats.org/officeDocument/2006/relationships/hyperlink" Target="https://classroom.udacity.com/courses/ud955/lessons/3186188679/concepts/32337687770923#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olumnfivemedia.com/why-your-brain-loves-visual-content-infographic" TargetMode="External"/><Relationship Id="rId4" Type="http://schemas.openxmlformats.org/officeDocument/2006/relationships/hyperlink" Target="https://killervisualstrategies.com/blog/how-our-brains-are-hardwired-for-visual-content.html" TargetMode="External"/><Relationship Id="rId9" Type="http://schemas.openxmlformats.org/officeDocument/2006/relationships/hyperlink" Target="https://www.mathworks.com/discovery/edge-detection.html" TargetMode="External"/><Relationship Id="rId5" Type="http://schemas.openxmlformats.org/officeDocument/2006/relationships/hyperlink" Target="https://sisu.ut.ee/imageprocessing/book/1" TargetMode="External"/><Relationship Id="rId6" Type="http://schemas.openxmlformats.org/officeDocument/2006/relationships/hyperlink" Target="https://campus.datacamp.com/courses/image-processing-in-python" TargetMode="External"/><Relationship Id="rId7" Type="http://schemas.openxmlformats.org/officeDocument/2006/relationships/hyperlink" Target="https://www.youtube.com/watch?v=QMLbTEQJCaI&amp;t=143s" TargetMode="External"/><Relationship Id="rId8" Type="http://schemas.openxmlformats.org/officeDocument/2006/relationships/hyperlink" Target="https://opencv-python-tutroals.readthedocs.io/en/latest/py_tutorials/py_imgproc/py_canny/py_canny.html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lideshare.net/NarayanChakraborty1/canny-edge-detection-88108266" TargetMode="External"/><Relationship Id="rId10" Type="http://schemas.openxmlformats.org/officeDocument/2006/relationships/hyperlink" Target="https://www.livescience.com/29365-human-brain.html" TargetMode="External"/><Relationship Id="rId13" Type="http://schemas.openxmlformats.org/officeDocument/2006/relationships/hyperlink" Target="https://www.cio.com/article/3496611/qld-deploying-new-facial-image-processing-for-driver-licences.html" TargetMode="External"/><Relationship Id="rId12" Type="http://schemas.openxmlformats.org/officeDocument/2006/relationships/hyperlink" Target="http://justin-liang.com/tutorials/canny/#gaussia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CGfXCkHNemo&amp;t=260s" TargetMode="External"/><Relationship Id="rId4" Type="http://schemas.openxmlformats.org/officeDocument/2006/relationships/hyperlink" Target="https://www.quora.com/What-are-the-applications-of-edge-detection" TargetMode="External"/><Relationship Id="rId9" Type="http://schemas.openxmlformats.org/officeDocument/2006/relationships/hyperlink" Target="https://www.mathworks.com/matlabcentral/fileexchange/40737-canny-edge-detector" TargetMode="External"/><Relationship Id="rId5" Type="http://schemas.openxmlformats.org/officeDocument/2006/relationships/hyperlink" Target="https://datacarpentry.org/image-processing/08-edge-detection/" TargetMode="External"/><Relationship Id="rId6" Type="http://schemas.openxmlformats.org/officeDocument/2006/relationships/hyperlink" Target="https://www.youtube.com/watch?v=WgHHmBSrbwE" TargetMode="External"/><Relationship Id="rId7" Type="http://schemas.openxmlformats.org/officeDocument/2006/relationships/hyperlink" Target="https://www.youtube.com/watch?v=7mEiTU-XgCo" TargetMode="External"/><Relationship Id="rId8" Type="http://schemas.openxmlformats.org/officeDocument/2006/relationships/hyperlink" Target="https://www.youtube.com/watch?v=F3oXk3e11m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thworks.com/products/image.html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Image Processing World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 to Edge detection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2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Canny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Gaussian</a:t>
            </a:r>
            <a:r>
              <a:rPr lang="ar" sz="3000">
                <a:latin typeface="Roboto"/>
                <a:ea typeface="Roboto"/>
                <a:cs typeface="Roboto"/>
                <a:sym typeface="Roboto"/>
              </a:rPr>
              <a:t> Filter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Compute the </a:t>
            </a:r>
            <a:r>
              <a:rPr lang="ar" sz="3000">
                <a:latin typeface="Roboto"/>
                <a:ea typeface="Roboto"/>
                <a:cs typeface="Roboto"/>
                <a:sym typeface="Roboto"/>
              </a:rPr>
              <a:t>gradient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non max suppression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AutoNum type="arabicPeriod"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Threshold </a:t>
            </a:r>
            <a:r>
              <a:rPr lang="ar" sz="3000"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25" y="1108113"/>
            <a:ext cx="42862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514200" y="229025"/>
            <a:ext cx="20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original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00" y="1412289"/>
            <a:ext cx="2354600" cy="2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075" y="1156075"/>
            <a:ext cx="2831324" cy="283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7175" y="1156100"/>
            <a:ext cx="2866975" cy="28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3433775" y="229025"/>
            <a:ext cx="24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grayscale</a:t>
            </a:r>
            <a:r>
              <a:rPr lang="ar" sz="3600">
                <a:latin typeface="Roboto"/>
                <a:ea typeface="Roboto"/>
                <a:cs typeface="Roboto"/>
                <a:sym typeface="Roboto"/>
              </a:rPr>
              <a:t>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6519025" y="229025"/>
            <a:ext cx="24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Gaussian</a:t>
            </a:r>
            <a:r>
              <a:rPr lang="ar" sz="3600">
                <a:latin typeface="Roboto"/>
                <a:ea typeface="Roboto"/>
                <a:cs typeface="Roboto"/>
                <a:sym typeface="Roboto"/>
              </a:rPr>
              <a:t>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14200" y="229025"/>
            <a:ext cx="233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Gradient x</a:t>
            </a:r>
            <a:r>
              <a:rPr lang="ar" sz="3600">
                <a:latin typeface="Roboto"/>
                <a:ea typeface="Roboto"/>
                <a:cs typeface="Roboto"/>
                <a:sym typeface="Roboto"/>
              </a:rPr>
              <a:t>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3433775" y="229025"/>
            <a:ext cx="24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Gradient y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6519025" y="229025"/>
            <a:ext cx="241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non-max</a:t>
            </a:r>
            <a:r>
              <a:rPr lang="ar" sz="3600">
                <a:latin typeface="Roboto"/>
                <a:ea typeface="Roboto"/>
                <a:cs typeface="Roboto"/>
                <a:sym typeface="Roboto"/>
              </a:rPr>
              <a:t>		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5" y="1479300"/>
            <a:ext cx="2560850" cy="25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425" y="1479300"/>
            <a:ext cx="2560850" cy="25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300" y="1425750"/>
            <a:ext cx="2560850" cy="25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433775" y="229025"/>
            <a:ext cx="245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600">
                <a:latin typeface="Roboto"/>
                <a:ea typeface="Roboto"/>
                <a:cs typeface="Roboto"/>
                <a:sym typeface="Roboto"/>
              </a:rPr>
              <a:t>Threshold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25" y="917275"/>
            <a:ext cx="4036975" cy="4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import cv2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/>
              <a:t>import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/>
              <a:t>img = cv2.imread('img/edge.jpg',0)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/>
              <a:t>edges = cv2.Canny(img,100,200)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cv2.imshow('pic1', edges); cv2.waitKey(0); cv2.destroyAllWindows(); cv2.waitKey(1)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25" y="0"/>
            <a:ext cx="75684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Contribution</a:t>
            </a:r>
            <a:r>
              <a:rPr lang="ar"/>
              <a:t> 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ar" sz="3000"/>
              <a:t>A picture is worth a thousand words that why we need image </a:t>
            </a:r>
            <a:r>
              <a:rPr lang="ar" sz="3000"/>
              <a:t>processing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2920950"/>
            <a:ext cx="85206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ar" sz="3000"/>
              <a:t>Edge detection is first thing come when you want to detect objects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https://www.columnfivemedia.com/why-your-brain-loves-visual-content-infographic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https://killervisualstrategies.com/blog/how-our-brains-are-hardwired-for-visual-content.html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https://sisu.ut.ee/imageprocessing/book/1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https://campus.datacamp.com/courses/image-processing-in-python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https://www.youtube.com/watch?v=QMLbTEQJCaI&amp;t=143s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https://opencv-python-tutroals.readthedocs.io/en/latest/py_tutorials/py_imgproc/py_canny/py_canny.html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https://www.mathworks.com/discovery/edge-detection.html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https://www.cse.unr.edu/~bebis/CS791E/Notes/EdgeDetection.pdf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https://www.youtube.com/watch?v=-pmUQ6RSejQ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https://classroom.udacity.com/courses/ud955/lessons/3186188679/concepts/32337687770923#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3"/>
              </a:rPr>
              <a:t>https://docs.opencv.org/master/d7/de1/tutorial_js_canny.html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https://www.youtube.com/watch?v=CGfXCkHNemo&amp;t=260s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https://www.quora.com/What-are-the-applications-of-edge-detection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https://datacarpentry.org/image-processing/08-edge-detection/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https://www.youtube.com/watch?v=WgHHmBSrbwE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https://www.youtube.com/watch?v=7mEiTU-XgCo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https://www.youtube.com/watch?v=F3oXk3e11m4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https://www.mathworks.com/matlabcentral/fileexchange/40737-canny-edge-detector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https://www.livescience.com/29365-human-brain.html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https://www.slideshare.net/NarayanChakraborty1/canny-edge-detection-88108266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http://justin-liang.com/tutorials/canny/#gaussian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ar" sz="1100" u="sng">
                <a:solidFill>
                  <a:schemeClr val="hlink"/>
                </a:solidFill>
                <a:hlinkClick r:id="rId13"/>
              </a:rPr>
              <a:t>https://www.cio.com/article/3496611/qld-deploying-new-facial-image-processing-for-driver-licences.html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Roboto"/>
              <a:buAutoNum type="arabicPeriod"/>
            </a:pPr>
            <a:r>
              <a:rPr lang="ar" sz="3500">
                <a:latin typeface="Roboto"/>
                <a:ea typeface="Roboto"/>
                <a:cs typeface="Roboto"/>
                <a:sym typeface="Roboto"/>
              </a:rPr>
              <a:t>Image </a:t>
            </a:r>
            <a:r>
              <a:rPr lang="ar" sz="3500">
                <a:latin typeface="Roboto"/>
                <a:ea typeface="Roboto"/>
                <a:cs typeface="Roboto"/>
                <a:sym typeface="Roboto"/>
              </a:rPr>
              <a:t>processing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Roboto"/>
              <a:buAutoNum type="arabicPeriod"/>
            </a:pPr>
            <a:r>
              <a:rPr lang="ar" sz="3500">
                <a:latin typeface="Roboto"/>
                <a:ea typeface="Roboto"/>
                <a:cs typeface="Roboto"/>
                <a:sym typeface="Roboto"/>
              </a:rPr>
              <a:t>Edge detection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Roboto"/>
              <a:buAutoNum type="arabicPeriod"/>
            </a:pPr>
            <a:r>
              <a:rPr lang="ar" sz="3500">
                <a:latin typeface="Roboto"/>
                <a:ea typeface="Roboto"/>
                <a:cs typeface="Roboto"/>
                <a:sym typeface="Roboto"/>
              </a:rPr>
              <a:t>Canny Edge detector 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Roboto"/>
              <a:buAutoNum type="arabicPeriod"/>
            </a:pPr>
            <a:r>
              <a:rPr lang="ar" sz="3500"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274850" y="393475"/>
            <a:ext cx="38133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Human Brain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brain crave to visual communication.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025" y="1013200"/>
            <a:ext cx="4768350" cy="377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179775"/>
            <a:ext cx="45624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Processing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236250" y="1302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ar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ar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ar" sz="3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25" y="1132275"/>
            <a:ext cx="5116926" cy="34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6575" y="89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Char char="●"/>
            </a:pPr>
            <a:r>
              <a:rPr lang="ar"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 </a:t>
            </a:r>
            <a:endParaRPr sz="3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"/>
              <a:buChar char="●"/>
            </a:pPr>
            <a:r>
              <a:rPr lang="ar"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</a:t>
            </a:r>
            <a:endParaRPr sz="3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650" y="0"/>
            <a:ext cx="8520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 detection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150">
                <a:solidFill>
                  <a:srgbClr val="00548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Edge detection</a:t>
            </a:r>
            <a:r>
              <a:rPr lang="ar" sz="115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image processing technique for finding the boundaries of objects within images. .</a:t>
            </a:r>
            <a:r>
              <a:rPr lang="a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Edges typically occur on the boundary between two different regions in an image.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50" y="1593688"/>
            <a:ext cx="9143999" cy="440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37550" y="12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Basic idea: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300">
                <a:latin typeface="Roboto"/>
                <a:ea typeface="Roboto"/>
                <a:cs typeface="Roboto"/>
                <a:sym typeface="Roboto"/>
              </a:rPr>
              <a:t>Look for a neighborhood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300">
                <a:latin typeface="Roboto"/>
                <a:ea typeface="Roboto"/>
                <a:cs typeface="Roboto"/>
                <a:sym typeface="Roboto"/>
              </a:rPr>
              <a:t>with strong signs change</a:t>
            </a:r>
            <a:endParaRPr sz="2300">
              <a:highlight>
                <a:srgbClr val="FF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4720450" y="1392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{F36A6801-35C9-4C6D-8A90-59D7C059BD8D}</a:tableStyleId>
              </a:tblPr>
              <a:tblGrid>
                <a:gridCol w="488450"/>
                <a:gridCol w="488450"/>
                <a:gridCol w="488450"/>
                <a:gridCol w="488450"/>
                <a:gridCol w="488450"/>
                <a:gridCol w="488450"/>
              </a:tblGrid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88</a:t>
                      </a:r>
                      <a:endParaRPr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7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/>
                        <a:t>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9"/>
          <p:cNvSpPr/>
          <p:nvPr/>
        </p:nvSpPr>
        <p:spPr>
          <a:xfrm>
            <a:off x="5202825" y="1408900"/>
            <a:ext cx="13475" cy="391000"/>
          </a:xfrm>
          <a:custGeom>
            <a:rect b="b" l="l" r="r" t="t"/>
            <a:pathLst>
              <a:path extrusionOk="0" h="15640" w="539">
                <a:moveTo>
                  <a:pt x="539" y="0"/>
                </a:moveTo>
                <a:cubicBezTo>
                  <a:pt x="539" y="5216"/>
                  <a:pt x="0" y="10424"/>
                  <a:pt x="0" y="1564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9"/>
          <p:cNvSpPr/>
          <p:nvPr/>
        </p:nvSpPr>
        <p:spPr>
          <a:xfrm>
            <a:off x="5202825" y="1784800"/>
            <a:ext cx="485350" cy="6725"/>
          </a:xfrm>
          <a:custGeom>
            <a:rect b="b" l="l" r="r" t="t"/>
            <a:pathLst>
              <a:path extrusionOk="0" h="269" w="19414">
                <a:moveTo>
                  <a:pt x="0" y="269"/>
                </a:moveTo>
                <a:cubicBezTo>
                  <a:pt x="6472" y="269"/>
                  <a:pt x="12942" y="0"/>
                  <a:pt x="19414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9"/>
          <p:cNvSpPr/>
          <p:nvPr/>
        </p:nvSpPr>
        <p:spPr>
          <a:xfrm>
            <a:off x="5683875" y="1786400"/>
            <a:ext cx="13476" cy="390984"/>
          </a:xfrm>
          <a:custGeom>
            <a:rect b="b" l="l" r="r" t="t"/>
            <a:pathLst>
              <a:path extrusionOk="0" h="17527" w="809">
                <a:moveTo>
                  <a:pt x="809" y="0"/>
                </a:moveTo>
                <a:cubicBezTo>
                  <a:pt x="809" y="5849"/>
                  <a:pt x="0" y="11678"/>
                  <a:pt x="0" y="1752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19"/>
          <p:cNvSpPr/>
          <p:nvPr/>
        </p:nvSpPr>
        <p:spPr>
          <a:xfrm>
            <a:off x="5715150" y="2181525"/>
            <a:ext cx="512325" cy="6750"/>
          </a:xfrm>
          <a:custGeom>
            <a:rect b="b" l="l" r="r" t="t"/>
            <a:pathLst>
              <a:path extrusionOk="0" h="270" w="20493">
                <a:moveTo>
                  <a:pt x="0" y="0"/>
                </a:moveTo>
                <a:cubicBezTo>
                  <a:pt x="6832" y="0"/>
                  <a:pt x="13661" y="270"/>
                  <a:pt x="20493" y="27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19"/>
          <p:cNvSpPr/>
          <p:nvPr/>
        </p:nvSpPr>
        <p:spPr>
          <a:xfrm>
            <a:off x="6187025" y="2217850"/>
            <a:ext cx="6750" cy="350525"/>
          </a:xfrm>
          <a:custGeom>
            <a:rect b="b" l="l" r="r" t="t"/>
            <a:pathLst>
              <a:path extrusionOk="0" h="14021" w="270">
                <a:moveTo>
                  <a:pt x="270" y="0"/>
                </a:moveTo>
                <a:cubicBezTo>
                  <a:pt x="270" y="4675"/>
                  <a:pt x="0" y="9346"/>
                  <a:pt x="0" y="1402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19"/>
          <p:cNvSpPr/>
          <p:nvPr/>
        </p:nvSpPr>
        <p:spPr>
          <a:xfrm>
            <a:off x="6180300" y="2581850"/>
            <a:ext cx="13475" cy="444925"/>
          </a:xfrm>
          <a:custGeom>
            <a:rect b="b" l="l" r="r" t="t"/>
            <a:pathLst>
              <a:path extrusionOk="0" h="17797" w="539">
                <a:moveTo>
                  <a:pt x="0" y="0"/>
                </a:moveTo>
                <a:cubicBezTo>
                  <a:pt x="0" y="5935"/>
                  <a:pt x="539" y="11862"/>
                  <a:pt x="539" y="177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9"/>
          <p:cNvSpPr/>
          <p:nvPr/>
        </p:nvSpPr>
        <p:spPr>
          <a:xfrm>
            <a:off x="6180300" y="2952625"/>
            <a:ext cx="505575" cy="6750"/>
          </a:xfrm>
          <a:custGeom>
            <a:rect b="b" l="l" r="r" t="t"/>
            <a:pathLst>
              <a:path extrusionOk="0" h="270" w="20223">
                <a:moveTo>
                  <a:pt x="0" y="270"/>
                </a:moveTo>
                <a:cubicBezTo>
                  <a:pt x="6742" y="270"/>
                  <a:pt x="13481" y="0"/>
                  <a:pt x="20223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9"/>
          <p:cNvSpPr/>
          <p:nvPr/>
        </p:nvSpPr>
        <p:spPr>
          <a:xfrm>
            <a:off x="6658900" y="2979600"/>
            <a:ext cx="33925" cy="377500"/>
          </a:xfrm>
          <a:custGeom>
            <a:rect b="b" l="l" r="r" t="t"/>
            <a:pathLst>
              <a:path extrusionOk="0" h="15100" w="1357">
                <a:moveTo>
                  <a:pt x="809" y="0"/>
                </a:moveTo>
                <a:cubicBezTo>
                  <a:pt x="2405" y="4781"/>
                  <a:pt x="0" y="10059"/>
                  <a:pt x="0" y="1510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9"/>
          <p:cNvSpPr/>
          <p:nvPr/>
        </p:nvSpPr>
        <p:spPr>
          <a:xfrm>
            <a:off x="6658900" y="3370575"/>
            <a:ext cx="26975" cy="357275"/>
          </a:xfrm>
          <a:custGeom>
            <a:rect b="b" l="l" r="r" t="t"/>
            <a:pathLst>
              <a:path extrusionOk="0" h="14291" w="1079">
                <a:moveTo>
                  <a:pt x="1079" y="0"/>
                </a:moveTo>
                <a:cubicBezTo>
                  <a:pt x="1079" y="4777"/>
                  <a:pt x="0" y="9514"/>
                  <a:pt x="0" y="14291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45975" y="598875"/>
            <a:ext cx="8520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Roboto"/>
              <a:buChar char="●"/>
            </a:pPr>
            <a:r>
              <a:rPr lang="ar" sz="300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extracted Important features</a:t>
            </a:r>
            <a:endParaRPr sz="3000">
              <a:solidFill>
                <a:srgbClr val="1A1A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Roboto"/>
              <a:buChar char="●"/>
            </a:pPr>
            <a:r>
              <a:rPr lang="ar" sz="3000">
                <a:solidFill>
                  <a:srgbClr val="1A1A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Object detection </a:t>
            </a:r>
            <a:endParaRPr sz="3000">
              <a:solidFill>
                <a:srgbClr val="1A1A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4" y="333956"/>
            <a:ext cx="4451175" cy="330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950" y="1105576"/>
            <a:ext cx="3571676" cy="26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