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Override PartName="/customXml/itemProps14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2" r:id="rId5"/>
    <p:sldId id="267" r:id="rId6"/>
    <p:sldId id="263" r:id="rId7"/>
    <p:sldId id="264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14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CCE8EA"/>
            </a:gs>
            <a:gs pos="0">
              <a:srgbClr val="DDF0F1"/>
            </a:gs>
            <a:gs pos="100000">
              <a:srgbClr val="BAE0E2"/>
            </a:gs>
          </a:gsLst>
          <a:lin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CCE8EA"/>
            </a:gs>
            <a:gs pos="0">
              <a:srgbClr val="DDF0F1"/>
            </a:gs>
            <a:gs pos="100000">
              <a:srgbClr val="BAE0E2"/>
            </a:gs>
          </a:gsLst>
          <a:lin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9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36.xml"/><Relationship Id="rId4" Type="http://schemas.openxmlformats.org/officeDocument/2006/relationships/image" Target="../media/image4.png"/><Relationship Id="rId3" Type="http://schemas.openxmlformats.org/officeDocument/2006/relationships/tags" Target="../tags/tag135.xml"/><Relationship Id="rId2" Type="http://schemas.microsoft.com/office/2007/relationships/media" Target="file:///C:\Users\Raconzzz\Desktop\&#40644;&#38742;&#32724;&#23567;&#32452;&#22823;&#19968;&#39033;&#30446;\&#28436;&#31034;&#35270;&#39057;.mp4" TargetMode="External"/><Relationship Id="rId1" Type="http://schemas.openxmlformats.org/officeDocument/2006/relationships/video" Target="file:///C:\Users\Raconzzz\Desktop\&#40644;&#38742;&#32724;&#23567;&#32452;&#22823;&#19968;&#39033;&#30446;\&#28436;&#31034;&#35270;&#39057;.mp4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1400" y="2124075"/>
            <a:ext cx="10553700" cy="1171575"/>
          </a:xfrm>
        </p:spPr>
        <p:txBody>
          <a:bodyPr>
            <a:normAutofit fontScale="90000"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MMSE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语音降噪算法</a:t>
            </a:r>
            <a:b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的音频自适应降噪处理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1629" y="4862882"/>
            <a:ext cx="6284091" cy="558799"/>
          </a:xfrm>
        </p:spPr>
        <p:txBody>
          <a:bodyPr>
            <a:noAutofit/>
          </a:bodyPr>
          <a:p>
            <a:pPr algn="l"/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组长：黄靖翔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组员：任柏霖、陈康宇、陈柏居、魏晨希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 descr="9D740D4759CC8200B199BAFB6020E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045" y="-236855"/>
            <a:ext cx="6243955" cy="1683385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/>
        </p:nvSpPr>
        <p:spPr>
          <a:xfrm>
            <a:off x="1042264" y="4304082"/>
            <a:ext cx="6284091" cy="558799"/>
          </a:xfrm>
          <a:prstGeom prst="rect">
            <a:avLst/>
          </a:prstGeom>
        </p:spPr>
        <p:txBody>
          <a:bodyPr vert="horz" lIns="91440" tIns="45720" rIns="91440" bIns="4680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指导老师：丁宇新老师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3920" y="808990"/>
            <a:ext cx="10412095" cy="1896745"/>
          </a:xfrm>
        </p:spPr>
        <p:txBody>
          <a:bodyPr>
            <a:normAutofit/>
          </a:bodyPr>
          <a:p>
            <a:pPr algn="ctr"/>
            <a:r>
              <a:rPr lang="zh-CN" altLang="en-US"/>
              <a:t>感谢各位评委老师的倾听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042264" y="4304082"/>
            <a:ext cx="6284091" cy="558799"/>
          </a:xfrm>
          <a:prstGeom prst="rect">
            <a:avLst/>
          </a:prstGeom>
        </p:spPr>
        <p:txBody>
          <a:bodyPr vert="horz" lIns="91440" tIns="45720" rIns="91440" bIns="4680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指导老师：丁宇新老师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041629" y="4862882"/>
            <a:ext cx="6284091" cy="558799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组长：黄靖翔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组员：任柏霖、陈康宇、陈柏居、魏晨希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69925" y="1091565"/>
            <a:ext cx="87655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85035" y="350520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35" y="616585"/>
            <a:ext cx="10440000" cy="1088018"/>
          </a:xfrm>
        </p:spPr>
        <p:txBody>
          <a:bodyPr>
            <a:normAutofit/>
          </a:bodyPr>
          <a:p>
            <a:r>
              <a:rPr lang="zh-CN" altLang="en-US" sz="3600">
                <a:sym typeface="+mn-ea"/>
              </a:rPr>
              <a:t>项目的背景意义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628775"/>
            <a:ext cx="10515600" cy="132207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趋势：当今社会，音频成为信息交流不可或缺的媒介，但是音频文件中夹带的噪音会影响信息交流的质量，故音频噪音处理对噪声处理有重大意义。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38200" y="3014345"/>
            <a:ext cx="10515600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研究现状：音频中的噪音使人饱受困扰，故市面上出现了很多音频处理软件，普通的音频处理软件大多运用的算法为传统音频降噪算法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，不能兼顾降噪的效率和质量；专业音频处理软件普遍收费较高，非专业人士无法负担，且软件功能烦琐复杂，需要一段时间的特定培训才能学会使用。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4872990"/>
            <a:ext cx="105162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研究意义：研究语音降噪算法能够有效降低音频沟通失误的可能性，对提高以音频为媒介的信息交流的准确度有重大意义。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8665" y="137160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37435" y="6128385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35" y="616585"/>
            <a:ext cx="10440000" cy="1088018"/>
          </a:xfrm>
        </p:spPr>
        <p:txBody>
          <a:bodyPr>
            <a:noAutofit/>
          </a:bodyPr>
          <a:p>
            <a:r>
              <a:rPr lang="zh-CN" altLang="en-US" sz="3600"/>
              <a:t>项目研究内容及主要分工</a:t>
            </a:r>
            <a:br>
              <a:rPr lang="zh-CN" altLang="en-US" sz="3600"/>
            </a:br>
            <a:endParaRPr lang="zh-CN" altLang="en-US" sz="360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838835" y="1704340"/>
          <a:ext cx="853313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1143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开发应用程序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陈柏居</a:t>
                      </a:r>
                      <a:endParaRPr lang="zh-CN" altLang="en-US" sz="2400"/>
                    </a:p>
                  </a:txBody>
                  <a:tcPr/>
                </a:tc>
              </a:tr>
              <a:tr h="1143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经典算法的研究以及应用（包括编解码算法、信号处理算法、语音降噪算法等）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任柏霖、陈康宇、魏晨希</a:t>
                      </a:r>
                      <a:endParaRPr lang="zh-CN" altLang="en-US" sz="2400"/>
                    </a:p>
                  </a:txBody>
                  <a:tcPr/>
                </a:tc>
              </a:tr>
              <a:tr h="1143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理论背景知识的学习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黄靖翔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748665" y="137160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198245" y="551180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35" y="616585"/>
            <a:ext cx="10440000" cy="1088018"/>
          </a:xfrm>
        </p:spPr>
        <p:txBody>
          <a:bodyPr>
            <a:noAutofit/>
          </a:bodyPr>
          <a:p>
            <a:r>
              <a:rPr lang="zh-CN" altLang="en-US" sz="3600"/>
              <a:t>项目研究内容及主要分工</a:t>
            </a:r>
            <a:br>
              <a:rPr lang="zh-CN" altLang="en-US" sz="3600"/>
            </a:br>
            <a:endParaRPr lang="zh-CN" altLang="en-US" sz="3600"/>
          </a:p>
        </p:txBody>
      </p:sp>
      <p:pic>
        <p:nvPicPr>
          <p:cNvPr id="10" name="ECB019B1-382A-4266-B25C-5B523AA43C14-1" descr="C:/Users/Raconzzz/AppData/Local/Temp/wpp.IiyQqM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631950"/>
            <a:ext cx="11188700" cy="35941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748665" y="137160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61870" y="548640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35" y="616585"/>
            <a:ext cx="10440000" cy="1088018"/>
          </a:xfrm>
        </p:spPr>
        <p:txBody>
          <a:bodyPr>
            <a:normAutofit/>
          </a:bodyPr>
          <a:p>
            <a:r>
              <a:rPr lang="zh-CN" altLang="en-US" sz="3600">
                <a:sym typeface="+mn-ea"/>
              </a:rPr>
              <a:t>项目的成果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38835" y="1504315"/>
            <a:ext cx="104387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微软雅黑" panose="020B0503020204020204" charset="-122"/>
                <a:ea typeface="微软雅黑" panose="020B0503020204020204" charset="-122"/>
              </a:rPr>
              <a:t>开发出了一个具有</a:t>
            </a:r>
            <a:r>
              <a:rPr lang="zh-CN" sz="2400" b="1">
                <a:latin typeface="微软雅黑" panose="020B0503020204020204" charset="-122"/>
                <a:ea typeface="微软雅黑" panose="020B0503020204020204" charset="-122"/>
              </a:rPr>
              <a:t>音频降噪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sz="2400" b="1">
                <a:latin typeface="微软雅黑" panose="020B0503020204020204" charset="-122"/>
                <a:ea typeface="微软雅黑" panose="020B0503020204020204" charset="-122"/>
              </a:rPr>
              <a:t>音频格式转换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sz="2400" b="1">
                <a:latin typeface="微软雅黑" panose="020B0503020204020204" charset="-122"/>
                <a:ea typeface="微软雅黑" panose="020B0503020204020204" charset="-122"/>
              </a:rPr>
              <a:t>音效处理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</a:rPr>
              <a:t>的音频效果处理软件，其中核心功能为音频降噪。</a:t>
            </a:r>
            <a:endParaRPr lang="zh-CN" altLang="en-US" sz="2400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3" descr="6G00MQH@FCD7ZW{N9(Z%GD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235" y="2334260"/>
            <a:ext cx="4622165" cy="36436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50590" y="6122670"/>
            <a:ext cx="529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上图为软件的</a:t>
            </a:r>
            <a:r>
              <a:rPr lang="en-US" altLang="zh-CN"/>
              <a:t>UI</a:t>
            </a:r>
            <a:r>
              <a:rPr lang="zh-CN" altLang="en-US"/>
              <a:t>交互界面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748665" y="137160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61870" y="660781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成果演示</a:t>
            </a:r>
            <a:endParaRPr lang="zh-CN" altLang="en-US" sz="3600"/>
          </a:p>
        </p:txBody>
      </p:sp>
      <p:pic>
        <p:nvPicPr>
          <p:cNvPr id="4" name="演示视频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06496" y="1183013"/>
            <a:ext cx="9580279" cy="5388907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69925" y="1091565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605405" y="6663055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结果分析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92200"/>
            <a:ext cx="10942320" cy="5388610"/>
          </a:xfrm>
        </p:spPr>
        <p:txBody>
          <a:bodyPr/>
          <a:p>
            <a:pPr marL="0" indent="0">
              <a:buNone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我们引入一个指标“信噪比”，用其来判定降噪结果的好坏。信噪比是指一个电子设备或者电子系统中信号与噪声的比例。记为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             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Ps表示音频功率、Pn表示噪音功率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这里展示三组有代表性的结果分析</a:t>
            </a:r>
            <a:endParaRPr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-2147482617" name="对象 -2147482618"/>
          <p:cNvGraphicFramePr>
            <a:graphicFrameLocks noChangeAspect="1"/>
          </p:cNvGraphicFramePr>
          <p:nvPr/>
        </p:nvGraphicFramePr>
        <p:xfrm>
          <a:off x="8321675" y="1666875"/>
          <a:ext cx="2788920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58900" imgH="203200" progId="Equation.KSEE3">
                  <p:embed/>
                </p:oleObj>
              </mc:Choice>
              <mc:Fallback>
                <p:oleObj name="" r:id="rId1" imgW="13589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21675" y="1666875"/>
                        <a:ext cx="2788920" cy="417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2568575" y="3312160"/>
          <a:ext cx="7054850" cy="168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0770"/>
                <a:gridCol w="2352040"/>
                <a:gridCol w="2352040"/>
              </a:tblGrid>
              <a:tr h="4203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处理前信噪比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处理后信噪比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测试数据1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11.24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21.92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测试数据2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3.01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12.01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测试数据3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-2.42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4.97</a:t>
                      </a:r>
                      <a:endParaRPr lang="en-US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8500" y="5125720"/>
            <a:ext cx="10284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注：数据代表的是具有微弱底噪的情况；</a:t>
            </a:r>
            <a:endParaRPr lang="zh-CN" altLang="en-US" sz="2400"/>
          </a:p>
          <a:p>
            <a:r>
              <a:rPr lang="en-US" altLang="zh-CN" sz="2400"/>
              <a:t>       </a:t>
            </a:r>
            <a:r>
              <a:rPr lang="zh-CN" altLang="en-US" sz="2400"/>
              <a:t>数据</a:t>
            </a:r>
            <a:r>
              <a:rPr lang="en-US" altLang="zh-CN" sz="2400"/>
              <a:t>2</a:t>
            </a:r>
            <a:r>
              <a:rPr lang="zh-CN" altLang="en-US" sz="2400"/>
              <a:t>代表在环境中有噪声源，但并不足以掩盖人声；</a:t>
            </a:r>
            <a:endParaRPr lang="zh-CN" altLang="en-US" sz="2400"/>
          </a:p>
          <a:p>
            <a:r>
              <a:rPr lang="en-US" altLang="zh-CN" sz="2400"/>
              <a:t>       </a:t>
            </a:r>
            <a:r>
              <a:rPr lang="zh-CN" altLang="en-US" sz="2400"/>
              <a:t>数据</a:t>
            </a:r>
            <a:r>
              <a:rPr lang="en-US" altLang="zh-CN" sz="2400"/>
              <a:t>3</a:t>
            </a:r>
            <a:r>
              <a:rPr lang="zh-CN" altLang="en-US" sz="2400"/>
              <a:t>代表在环境中有噪声源，噪声已经大于人声。</a:t>
            </a:r>
            <a:endParaRPr lang="zh-CN" altLang="en-US" sz="2400"/>
          </a:p>
        </p:txBody>
      </p:sp>
      <p:cxnSp>
        <p:nvCxnSpPr>
          <p:cNvPr id="6" name="直接连接符 5"/>
          <p:cNvCxnSpPr/>
          <p:nvPr/>
        </p:nvCxnSpPr>
        <p:spPr>
          <a:xfrm>
            <a:off x="669925" y="1091565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95880" y="645668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结果分析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551940"/>
            <a:ext cx="10942320" cy="5388610"/>
          </a:xfrm>
        </p:spPr>
        <p:txBody>
          <a:bodyPr/>
          <a:p>
            <a:pPr marL="0" indent="0">
              <a:buNone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通过超过一百组的噪音测试，我们可以简要得出以下结论：</a:t>
            </a:r>
            <a:endParaRPr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对规律性噪音，在不影响人声的前提下基本可以消除；</a:t>
            </a:r>
            <a:endParaRPr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对于非规律性噪音或是偶发性噪音，处理效果差强人意；</a:t>
            </a:r>
            <a:endParaRPr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对音频实现降噪效果基本不会改变原本的音调，但会稍许改变音色；</a:t>
            </a:r>
            <a:endParaRPr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以信噪比作为降噪指标进行下结论，即可得出“噪音强度越小，降噪效果越好”的结论。</a:t>
            </a:r>
            <a:endParaRPr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9925" y="1091565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05710" y="552196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 sz="7200"/>
              <a:t>结束语</a:t>
            </a:r>
            <a:endParaRPr lang="zh-CN" altLang="en-US" sz="7200"/>
          </a:p>
        </p:txBody>
      </p:sp>
      <p:cxnSp>
        <p:nvCxnSpPr>
          <p:cNvPr id="5" name="直接连接符 4"/>
          <p:cNvCxnSpPr/>
          <p:nvPr/>
        </p:nvCxnSpPr>
        <p:spPr>
          <a:xfrm>
            <a:off x="660400" y="1091565"/>
            <a:ext cx="882523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59940" y="3059430"/>
            <a:ext cx="9016365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TEMPLATE_CATEGORY" val="custom"/>
  <p:tag name="KSO_WM_TEMPLATE_INDEX" val="2018672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186729"/>
</p:tagLst>
</file>

<file path=ppt/tags/tag131.xml><?xml version="1.0" encoding="utf-8"?>
<p:tagLst xmlns:p="http://schemas.openxmlformats.org/presentationml/2006/main">
  <p:tag name="KSO_WM_UNIT_TABLE_BEAUTIFY" val="smartTable{df0e42f5-4c5f-4a47-bd80-6d8373e82c89}"/>
  <p:tag name="TABLE_ENDDRAG_ORIGIN_RECT" val="671*270"/>
  <p:tag name="TABLE_ENDDRAG_RECT" val="66*134*671*270"/>
</p:tagLst>
</file>

<file path=ppt/tags/tag132.xml><?xml version="1.0" encoding="utf-8"?>
<p:tagLst xmlns:p="http://schemas.openxmlformats.org/presentationml/2006/main">
  <p:tag name="KSO_WM_TEMPLATE_CATEGORY" val="custom"/>
  <p:tag name="KSO_WM_TEMPLATE_INDEX" val="20186729"/>
</p:tagLst>
</file>

<file path=ppt/tags/tag133.xml><?xml version="1.0" encoding="utf-8"?>
<p:tagLst xmlns:p="http://schemas.openxmlformats.org/presentationml/2006/main">
  <p:tag name="KSO_WM_TEMPLATE_CATEGORY" val="custom"/>
  <p:tag name="KSO_WM_TEMPLATE_INDEX" val="20186729"/>
</p:tagLst>
</file>

<file path=ppt/tags/tag134.xml><?xml version="1.0" encoding="utf-8"?>
<p:tagLst xmlns:p="http://schemas.openxmlformats.org/presentationml/2006/main">
  <p:tag name="KSO_WM_TEMPLATE_CATEGORY" val="custom"/>
  <p:tag name="KSO_WM_TEMPLATE_INDEX" val="20186729"/>
</p:tagLst>
</file>

<file path=ppt/tags/tag135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7181*3881*723*723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9"/>
</p:tagLst>
</file>

<file path=ppt/tags/tag137.xml><?xml version="1.0" encoding="utf-8"?>
<p:tagLst xmlns:p="http://schemas.openxmlformats.org/presentationml/2006/main">
  <p:tag name="KSO_WM_UNIT_TABLE_BEAUTIFY" val="smartTable{c6192e44-f54f-4f17-bede-8d5f998254e5}"/>
  <p:tag name="TABLE_ENDDRAG_ORIGIN_RECT" val="555*132"/>
  <p:tag name="TABLE_ENDDRAG_RECT" val="233*241*555*132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9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9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M4NTA4ODU2MzM2IiwKCSJHcm91cElkIiA6ICI4MTU0NTQwOTQiLAoJIkltYWdlIiA6ICJpVkJPUncwS0dnb0FBQUFOU1VoRVVnQUFBM0VBQUFFYkNBWUFBQUIwaEExWkFBQUFDWEJJV1hNQUFBc1RBQUFMRXdFQW1wd1lBQUFnQUVsRVFWUjRuT3pkZDN3VDlmOEg4RmVhZEE5YXlpaUZTZ3VGVWtRcEFqSmxxd3paUzRhQW9LQXNCUlQxcTErcmlJSkNFZGtnSUVNdHlGNnlFU21qN04yV1VtaExSd3B0Nlc2YXBzbjc5MGQvZDkra1NicFNDQ0h2NStOeEQ4amQ1ZTd6dVh2M2N1Kzd6MzFPUWtRRXhoaGpqREhHR0dNV3djYmNCV0NNTWNZWVk0d3hWbjZjeERIR0dHT01NY2FZQmVFa2pqSEdHR09NTWNZc0NDZHhqREhHR0dPTU1XWkJPSWxqakRIR0dHT01NUXZDU1J4ampESEdHR09NV1JCTzRoaGpqREhHR0dQTWduQVN4eGhqakRIR0dHTVdoSk00eGhoampESEdHTE1nbk1ReHhoaGpqREhHbUFYaEpJNHh4aGhqakRIR0xBZ25jWXd4eGhoampERm1RVGlKWTR3eHhoaGpqREVMd2trY1k0d3h4aGhqakZrUVR1SVlZNHd4eGhoanpJSndFc2NZWTR3eHhoaGpGb1NUT01ZWVk0d3h4aGl6SUp6RU1jWVlZNHd4eHBnRjRTU09NY1lZWTR3eHhpd0lKM0dNTWNZWVk0d3haa0U0aVdPTU1jWVlZNHd4QzhKSkhHT01NY1lZWTR4WkVFN2lHR09NTWNZWVk4eUNjQkxIR0dPTU1jWVlZeGFFa3pqR0dHT01NY1lZc3lDY3hESEdHR09NTWNhWUJlRWtqakhHR0dPTU1jWXNDQ2R4akRIR0dHT01NV1pCT0lsampESEdHR09NTVF2Q1NSeGpqREhHR0dPTVdSQk80aGhqakRIR0dHUE1nbkFTeHhoampESEdHR01XaEpNNHhoaGpqREhHR0xNZ25NUXh4aGhqakRIR21BWGhKSTR4eGhoampESEdMQWduY1l3eHhoaGpqREZtUVRpSlk0d3h4aGhqakRFTHdra2NZNHd4eGhoampGa1FUdUlZWTR3eHhoaGp6SUp3RXNjWVk0d3h4aGhqRm9TVE9NWVlZNHd4eGhpeklKekVNY1lZWTR3eHhwZ0Y0U1NPTWNZWVk0d3h4aXdJSjNHTU1jWVlZNHd4WmtFNGlXT01NY1lZWTR3eEM4SkpIR09NTWNZWVk0eFpFRTdpR0dPTU1jWVlZOHlDeU14ZEFGTjVlbnJpOGVQSDVpNEdxeUEzTnpka1pXV1p1eGhQSE1lblpiS1crRFNHNDlZeVdYdmNHc1B4Ykptc0taNDVSaTJUdVdOVVFrUmt0clZYQVlsRUFndXZnbFd5bHYxbUxmVjgzbGo3ZnJQMitsc3EzbStHOFhheFROYTAzNnlwcnM4VGMrODNiazdKR0dPTU1jWVlZeGFFa3pqR0dHT01NY1lZc3lDY3hESEdHSHNxQ2dvS2tKQ1E4RlRXbForZmo1TW5UK3FOZi9Ub0VhNWR1MWJwNWVibDVlSDgrZk1BQUkxR1UrcThhOWFzUVd4c3JNRnBCdzhleFBYcjF5dGREc1lZWTlhTmt6akdHR05QeFh2dnZZZGV2WHFoc0xEUTZEeEtwUks1dWJsNlExUlVGQ1FTaWRFaEtpcEtaemtQSGp4QTE2NWQ5WllmRWhLQ3I3NzZxdEoxdUh2M0x0cTNidzhBbURCaEFqNzg4RU9EOVVsTVRNU2tTWlB3Nk5Famc4dVpOR21TMFFTUE1jWVlLNHZGOTA3SkdHUHMyWktabVdsdy9LeFpzOUNsU3hjY1AzNGM3ZHExMDV2dTV1YUdTWk1tWWVQR2pYclRJaU1qZGY3VkZoZ1lXTzV5clZtekJwbVptWkJJSkhyVFZTb1ZaTExTZnhZZEhCekVPM0JmZmZVVmV2YnNpZGRmZngzSGp4K0hUQ2FEUnFPQlJxUEJ3WU1IVWJkdVhienl5aXNvS2lvQ0FISFpEeDQ4UUVKQ2dwZ01Nc1lZWXhYRlNSeGpqTEVxNWVIaFVlcjAzcjE3R3h3ZkdSbUpaY3VXWWVIQ2hZaUppVUc3ZHUyUW1wb0tBRWhMU3dNQU5HblNCRVFFcFZJSkJ3Y0h2V1hrNStjak96dGJuRDhsSlFVQTRPWGxoWG56NWtFaWtTQXhNUkhPenM3aWQ5YXZYNDkxNjlaQkpwUHAzZEVyS1NrcENRQnc2OVl0eUdReS9QcnJyemgrL0RoaVltSlF0MjVkekpneEErdldyUlBudDdPekUvLy8wVWNmNFpkZmZoRS8xNjVkVzJmWjNEc2RZNHl4OHVKWEREQ3pzSmI5WmkzMWZONVkrMzR6dGY0U2lRUmhZV0h3OS9mSDJyVnJNWHIwYURIaFVxbFVHREZpQkpZc1dRSnZiMi94TzNYcTFFRmtaQ1NhTkdrQ0FJaUtpa0pnWUtCWUR1M1BKYWRKSkJMeHU4dVdMY08wYWRQMHluVGp4ZzIwYmRzV2pvNk9HRDkrUEg3NjZTZHh1VzNhdE1HT0hUdlFvMGNQZzNmb3lpczBOQlFEQnc1RVJrWUdmSDE5Y2ZUb1ViUm8wVUtjTHBQSlVGQlFnT25UcDBNbWsySFJva1U2MzNkM2Q2LzB1Z0dPVzJONHUxZ21hOXB2MWxUWDU0bTU5eHMvRThjWVk2eEtkZS9lSGZYcjEwZFdWaGJtekptRGJ0MjY0ZXJWcS9EeThrS05HalZ3NXN3WnVMbTV3Y3ZMU3h5NmQrK3VjM2Vzc3FaT25Rb2l3cTVkdXdBVTM5MVNxVlFZT1hJa3Z2amlDMnpZc0FHTEZpM0MvdjM3OGVEQkEvVHExUXZqeDQ5SGp4NDl4UGxMR3lJaUlnQUFSVVZGZXRQZWZ2dHQyTnZiNCtqUm8vRDE5VVh0MnJYaDVlVUZGeGNYdUxpNHdNSEJBZTd1N2dnTEMwUFBuajNoN3U2dU16REdHR1BseFVrY1k0eXhLblhzMkRINCtQZ2dJQ0FBZCs3Y1FZY09IZENuVHg5czJyUko3QVRFM3Q3ZTRIY3lNek1SRnhjbk5sdU1pNHVEWEM2dmNCa09IRGdBQVBqNjY2K2gwV2p3NmFlZjRvc3Z2c0JiYjcyRkZTdFdZT2pRb1dqVHBnMmFObTJLQlFzV2xIdTUxYXBWQXdCa1oyY2JuV2Z0MnJVWU4yNGNOQm9OOHZMeXhQRkNKeXh4Y1hFWVBueTRYdWNzelpvMXEzQTlHV09NV1NkK0pvNHh4bGlWQ3drSndlblRwL0h4eHg5ajgrYk4rUGpqanhFWUdJajA5SFFBTUhyWGJmSGl4ZmoyMjIvRnozNStmbWpUcGcwMmJOZ2dqbE1vRkxDeE1YNE5VcUZRWVB2MjdRQ0FtSmdZOU8vZkg3dDI3WUpVS2tWa1pDUU9IejZzMDB4enpabzFHREZpQkR3OFBKQ1RreU1ta0lZMGFOQUFFb2tFcWFtcEJwLzl1M0xsQ3M2ZVBZc3RXN1lnS3l0TFoxcEdSZ2FXTFZ1Ry9mdjM0OUNoUTNyZmxVcWxSdGZMR0dPTWFlTTdjWXd4eHFyY3lKRWowYVJKRS9UcjF3L3QycldEcjY4dm5KeWNrSnljREpsTVpyVHprMisrK1FaRUpQWkNTVVFJRHcvWG1TY3pNMU9udzVDUzFxNWRpNlpObXdJQU5tN2NpS0NnSU96Y3VSTjkrL1pGVUZBUVhGMWRFUmtaaVh2MzdtSFNwRW1ZTzNjdWF0V3FoWDc5K3VIQWdRTUlEQXcwT3RqWjJhRm16WnBJVGs0MnVPNndzREFVRlJYQjI5dGI3RFZUdU5QbTRPQ0FFeWRPb0cvZnZucE5LZDNkM2VIcTZscmg3Y3dZWTh3NmNSTEhHR09zeXRXcFV3Zno1czFEYkd3c1B2endRM2g2ZWdJbzd0WFIxOWZYcEE1RTd0NjlhL1JPWGs1T0R1Yk5tNGNKRXlZQUFHeHRiZEc5ZTNkODl0bG5DQW9Ld3IxNzk3Qmh3d2I0K2ZuQnlja0pzMmZQUm54OFBQNzY2eThNSFRvVWI3Lzl0dmlNbTNZaUtRd0EwTEJoUTBSSFJ4dGMvd2NmZklDTWpBeGtaR1Rnd29VTEFDQitkbkJ3UUdSa0pMNzY2aXVENzdwampESEd5b3ViVXpMR0dLc3lCUVVGY0hSMDFCcy9kdXhZbmMvR2toWmpQWDE1ZUhoZzBxUkpBSUJUcDA3QjN0NGV2cjYraUl1THcyKy8vWVk2ZGVvQUFQNzQ0dzgwYnR4WTV4MXNQWHIwUUh4OFBLUlNLZWJPbld1MDdPWHRaZXpsbDEvR3RXdlhERTZ6dDdjWG4vY1Q3cXk1dWJraExpNE9Fb2tFZCs3Y0VkOHpCd0M1dWJubzJyVXJnb0tDeXJWdXhoaGpET0FrampIR1dCV3l0N2MzK0VKdW9MaVpZMGhJQ0JZdlhvdzMzM3l6WE12YnVuVXJWcTllamMyYk4yUFZxbFZJUzB2RDd0Mjc4Y0VISHlBa0pBUUFNRzdjT096ZHV4YzlldlRBbTIrK2lRNGRPdWd0UjNpRzd0aXhZMmpZc0tIT3RIdjM3b205VTVaSCsvYnQ4ZU9QUCtxTUt5Z29nSU9EQS83OTkxOWN2MzRkOSsvZng4MmJOd0VBVGs1T0tDb3F3dVhMbDNIdzRFR01HVE1HM3Q3ZUlDS01IVHNXMWFwVk0vaUNjOFlZWTh3WWZrOGNNd3RyMlcvV1VzL25qYlh2dDZxdWYwRkJBZWJPbll0NTgrYWhmZnYyT0hmdUhGNS8vWFZNbXpZTnZYcjEwcmtybDUrZmorUEhqeU0wTkJTaG9hR3d0N2RIMzc1OXNXclZLbmg2ZW1MNDhPR0lpSWpBbjMvK2laZGZmbGtzWjVNbVRUQng0a1RNbkRrVGdQNTc1b1I2YWIrTFRtQm8zcExqczdPemNmZnVYZVRsNWFGSmt5Ync5dmJHOWV2WDhlS0xMd0lvdmp2MzhjY2Y0K2pSbzRpSWlFQkFRQUNxVjYrTzFhdFg0OXExYXdnSUNFQjJkalo2OSs2Tm1KZ1lMRjY4R05IUjBkaXdZUU11WHJ5SXVuWHJtcnlkclQxdWplSHRZcG1zYWI5WlUxMmZKK2JlYjN3bmpqSEcyQlB4NE1FRC9QSEhIMWkrZkRrMEdnMTI3TmlCQVFNR0lDSWlBai84OEFQNjllc0hQejgvekpneEErUEdqWU9Ua3hNbVRKaUFMVnUyb0VXTEZsaTJiQmxHamh3SkR3OFBxTlZxVEpreUJVZU9ITUdaTTJmMGVxZk15TWhBclZxMVRDN3p2Ly8raTN2MzdpRStQaDYzYnQwQ0FOU3FWUXVwcWFtUVNDUVlNV0lFL3ZqakQvVHIxdzl6NTg1RmFHZ29DZ3NMY2VmT0hkU3FWUXVob2FIaXNxS2lvckI2OVdvMGI5NGNBT0RnNElEdzhIRDg4TU1QbURoeElsUXFGZmJ2MzE4bENSeGpqREhyd25maW1GbFl5MzZ6bG5vK2I2eDl2NWxTLzBlUEh1Rzc3NzdEdi8vK2k1czNiNkpodzRiNDhNTVA4Y0VISCtoMVJuTHYzajNNbVRNSGYvenhCOXpkM2JGbzBTSTBhOVlNRW9rRUxWcTBFT2U3YytjT0preVlnSHYzN21IZnZuMW8xYW9WNUhJNXZMMjljZkhpUldnMEdyUnQyeFpuejU1RjI3WnRBUmkvRTFjYUlrTG56cDBSRlJXRmdJQUFOR3JVQ0kwYk4wYWpSbzNRcUZFaitQdjdpOC83UlVSRW9GV3JWdmpQZi80RFB6OC92UFBPTzBoTlRSVTdjREZXQnNHVksxZnc5dHR2SXlzckMrdlhyMGVmUG4wcXZyRkxzUGE0TllhM2kyV3lwdjFtVFhWOW5waDd2L0dkT01ZWVkxWEcwOU1UOGZIeEdEUm9FTmF0VzRmV3JWc2JuYmRodzRiWXVIRWp2dnp5Uy96MDAwL28zTGt6NnRldnJ6UFA5ZXZYMGFwVks3enh4aHU0ZXZVcXZMeThBQlQzZmpsNjlHaTBhOWNPQURCdzRNQlMxeVVvNjVtNFk4ZU93ZGJXdHN6bE5HM2FGTnUyYmNNNzc3eURqSXdNOU92WFR5ZUJLOHNycjd5Q0sxZXVZUExreWJoeDQwYVZKSEdNTWNhc0I5K0pZMlpoTGZ2Tld1cjV2TEgyL2ZhczFmL2l4WXZsU3RDMEZSWVdJam82R3MyYU5SUEhYYnQyRFlHQmdXTHZrUUtsVW9uSXlNaEs5UkNabTV1TE8zZnU0T1dYWHk1WDh2Y2tQV3Y3N1ZuQjI4VXlXZE4rczZhNlBrL012ZDg0aVdObVlTMzd6VnJxK2J5eDl2MW03ZlczVkx6ZkRPUHRZcG1zYWI5WlUxMmZKK2JlYi95eWI4WVlZNHd4eGhpeklKekVNY1lZWTR3eHhwZ0Y0U1R1S2JoMDZSSUtDZ3FNVHYvdmYvK0x3NGNQUDhVUzZRc05EY1dSSTBmMHhvZUhoMlA5K3ZWbUtCRVRuRDU5V2k5K29xS2lVRmhZS0g0dUxDeEVWRlJVaFpkOTZOQWg1T1hsbFh2K3RMUzBDcS9EbU56YzNITFB5L0ZwZVZKU1VxQldxL1hHeDhURUlERXgwUXdsS21hb1RNL0R1dGpUVjFCUWdJU0VCTE9XNFZtSXNYLy8vYmRDdnlQTS9EUWFEVEl6TXl2MG5kemNYQnc2ZEtqUzYxUW9GRkFxbGFVdW41dVVWZ3duY2YvUHhjVUYwZEhSQnFlcDFXcTR1TGpnL3YzN2xWcDI2OWF0RVJjWFozQmFVVkVSRmk5ZWpLeXNyRW90KytyVnF4Zy9manhVS3BWWTFwU1VsRktIa2dkOXBWS0pxVk9uNHRpeFkzckxYN0prQ1RadjNseXBzckdxOGRwcnIrbWQ5QVlHQnVyRTQvMzc5eEVZR0ZqaFpmZnExY3ZvU2NqNTgrZXhZTUVDVEpzMkRXKysrU1pxMTY0TmYzOS94TVRFUUNLUkdCM0trMHl1WDc4ZURSbzBRRXBLU3BuemNueGFwanAxNnVEdTNiczY0L0x5OHRDaFF3ZHMzNzc5aWE2NzVERlBPTUZVcVZRSUNnckNsU3RYS3J6TXJLd3N1THU3R3gxSzBtZzBxRjI3TnJadTNhbzNMU29xcXN6WEhiQm4zM3Z2dllkZXZYcnBYRkFyU2FsVUlqYzNWMjhRWXFBOHg5Rm5JWjVMMDdWcjEwcWZIekhUUFhqd0FIUG56b1ZHb3dHZ0h5L0NvTzMrL2Z2dzhQQUFVSHdSZU9MRWliaDkrM2FwNjRtTGkwT3ZYcjF3OSs1ZDlPdlhEdzhmUHRRcGczQ2VxeDIvKy9idEUrTno3ZHExNk5hdG05SGx1N3E2NHM2ZE93Q0tMNUNVWjdCNlpPRk1xY0srZmZzSVFLVUdJcUpaczJZWm5CWVpHYWxUTG1FY0VWRlVWQlJKcFZKeDJ2SGp4d2tBUlVSRVVHcHFxamhrWjJlTHl6RzJEaUtpK1BoNHFsdTNMZzBhTklpS2lvb29OamEyekxJTDN4WDgvdnZ2WkdkblI0bUppVHJqYzNOenljWEZoWll2WDA0NU9UazZnMXF0cnZSMkY3YUpOYWlLZWdLZ3UzZnZFaEhScEVtVGFOS2tTUVNBaGc4ZkxuNGVQbnc0QVJBL3A2U2swSWNmZmtqVnFsWFRHWGJzMktIekdRQzV1cnJxakJQODlkZGYxTFZyVnhvMmJCZ0JvQk1uVGxCT1RnN2R2WHVYQUZCYVdocGxaR1RvRENYalM2MVcwOTI3ZC9XR0d6ZHVrSmVYRjgyYk44L2dkS0crUkJ5ZjVsQlZjVnZ5V1BQWlo1OFpQQ2FGaG9hYXZMNlM2OVlldnZ2dU95SWkrdTY3NzR3ZUZ4Y3NXRUJFUkFxRnd1RHhYb2p2a295TnYzNzlPZ0dnNk9ob3ZXa2xmeU9xaXJYSHJUR21icGVTeHpsaHVITGxDcm01dWRIZmYvOXRjTHBhcmFheFk4ZVdlcDRRR1JtcE41VDgyekZuUE9mbDVSa3NvMUEralVZam5zTlVOV3VLWjFQcW1wU1VSSDUrZmpSaXhBaFNxVlNsbnJjQ0lMbGNMdjZPRXhYdnc1RWpSMUx0MnJVTkhxOEV0Mi9mSm9sRVFpcVZpa2FPSEVtK3ZyNlVuWjFOUkVTclY2K21ybDI3aXV1SWpJeWtzMmZQa3IyOVBYMzk5ZGRFUkRSOCtIQ2FPWE5tcWR0QWlLdUtuSXViazduTFlQNHRZQ0pUTnFCR295R1ZTaVVHL2ExYnQ4VFAya05CUVFFQm9LaW9LSEVjRVpGS3BTS0ZRa0U3ZCs2a0gzLzhrUlFLQlNrVWlsS1R1SkxUcGt5WllqQXcrL2Z2Yi9RZ1gvSUFmKzNhTlhKMmRxYXZ2LzVhVE9JVUNvWFI3U1Y4VnpoWUcvdkRXTHQycmRIcFY2OWVyZlIyRjhwaERVeXA1OWF0VzJucDBxVUVnSUtEZzJucDBxVzBjdVZLV3JseUpRR2diNzc1UnZ6OHpUZmZFQUR4YzBaR0JxV21wbEpzYkN6RnhzWlN1M2J0cUhQbnpnYkxKOFNERURzbGxSd3ZIUHlGdndOanl5TWlTazFOTGZmQnVPUlEybmVKT0Q2ZkpGUHFuNU9USXg1YkxseTRRQmtaR1VSRWRPN2NPZkx4OGFINCtIanhZdFdwVTZmSTN0NmVZbU5qcTZqa3hZUTRWS2xVNU9IaFFidDM3NmF3c0RDeXRiV2xFU05HNkp4b2YvbmxsK1RzN0V5M2I5OG1vditkOUdabVpsSktTa3FsazdpZmYvNlo2dFdycDNOeExqMDluWWc0aVh2YVROMHVsVDJHUlVaR1VrNU9EcVdtcHRLNWMrZkU0MXBxYXFwT0RHZzBHcDNmN0pMSFVYUEc4OUdqUjBzOURpdVZTZ0pBTVRFeEptMWpZOXZkV3BoYTE1aVlHS3Bac3lhRmhJUVFBSjFqcXZadnVLRWtqb2lvc0xDUXVuVHBRZzBiTnFTQ2dnS0RGMVlQSFRwRUVvbUU3dDY5UzFGUlViUjQ4V0x4NHFwR282Rmh3NFpSY25LeUdLK0RCZzJpVmF0V0VWRnhITHE2dXRLV0xWdDA0alUvUDUrU2twTEVNaDQ3ZGt6OGYybS9DOGJPVjU0MmM1ZkIvRnZBUkZXMUFRR1FuWjBkMmR2Ykd4d0E2TndkMERaNThtVGFzMmVQK0xtOFNaeFNxU1JQVDA5YXZueTUrQWVWbkp4TU9UazVCcE5CUThzVG5ENTltbkp5Y2lxVnhKMDhlWkp1M3J4Sk4yL2VwTDE3OXhJQTBtZzAxTFJwVTVveFk0YVlDTVRHeHRLcFU2Y0lnUGdEVVZubUR2eW54WlI2VHB3NGtUcDM3a3dBNk5WWFg5Vkp3Z0RROWV2WGFlellzVFJvMENDNmZmdTIwWFdGaElSUXJWcTFLRGs1MldENW5rWVNsNXFhV3U1NkN6Zyt6Y2VVK3JkcDAwYnZaRTh1bDVPUGo0L2VIYmZSbzBmVEo1OThZbXB4OVFoeGVQTGtTYXBXclJyZHZIbVR2THk4YU0rZVBlVGo0ME56NXN3aHBWSkpNMmJNSUZkWFZ6cCsvTGo0WGVHa1Y2RlE2SnpRQ3Y4dmVYZmJ6YzNONFBicTFLbVQzbmJ3OVBRa0lrN2lucmFxU09MQ3dzSklMcGZUZDk5OVI3R3hzU1NYeTBrdWw5T0RCdytvUTRjT2RQbnlaWEdjWEM3WE94YVczT2ZhbjBzN1o5RCtiTTU0TGxtdXpaczNsNW5Fbmp0M3p1VHRiaTJxb3E1Q29pOGtRQ2twS1RSOCtQQnlKWEZFUkk4ZVBhS0RCdytLODVWbjZOQ2hRNW56ZCs3Y21YNy8vWGVEMHo3NjZDTjY4Y1VYRFU2TGlvb1NiNDZVSEtLaW9wNkorREIzR2N5L0JVeFVsVWxjeWNSSUlQeFJHRXJpQ2dzTHFXYk5tanJUeXB2RS9mYmJiK1RrNUVRWkdSa1VIeDlQQUNndkw4L29ja291THpNelU2ZlpCaEZWS29tVHkrVjY2OXk4ZVRPNXVMalFvMGVQZEw0ZkhSMWRha0piWHVZTy9LZWxLdXBwYUh0ZnVYS0Yzbjc3YlhKeGNTRlhWMWNLRGc0MmVQZnAvUG56NU9EZ1FFZVBIaVVpTW5oeFFyaDRZV2RuUndESTN0NmU1czJiUjkyN2R6ZDRZQlVPL3NZR1kwbGMvZnIxeS9XaklPRDROSitxaWxzaEZycDI3VXB2dlBHR3psMnB5NWN2azZlbko4WEV4RkJxYXFySlRXQU5yZnVqano2aXNXUEhra0tob0VPSERoRlJjWk1nTnpjM3FsR2pCalZzMkZDdkdaaXhrMTYxV2swM2I5N1VXNWVoOFVsSlNTU1ZTdW5nd1lOaWZSY3VYRWlOR3pjbW92L0Y4Y3FWSytuV3JWdFZXbSttejlUdDByMTdkM3J3NEFGRlJVV1JyYTB0K2ZuNTBkOS8vMDFFUlBuNStRYVBPY0ozQkZXUnhKa3JuZzJWS3lzclM2ZDEwTjY5ZTNWYURFa2tFbTRSVVFHbTFIWFRwazFpaXdkaFdiR3hzZUp2ZFZsSjNNT0hEeWtoSVlFU0VoSU1YcHdWSkNVbEVRREt5Y25SbTZaUUtDZ3JLNHU2ZHUxS0FHajE2dFdVbnA1T0NvV0M4dlB6cVZtelp0UzNiMTl4L3Brelo5TEVpUlAxdGdFM3A2d1k3dGhFUy9QbXplSGc0S0EzdUxpNEdQM083dDI3a1pXVmhaeWNIRnk3ZGsyblo1MjR1RGp4UWMra3BDVEV4Y1VoS1NsSm5ONjllM2RzM3J3Wjd1N3U0b1BSdHJhMjVTNnZwNmNuUER3ODRPSGhZYlJUbHNyeThQQkFTRWlJVG5rQmlCMm8yTm5aVmVuNldPa0tDd3Z4KysrL0F5anVER2ZwMHFVNGR1d1lUcHc0Z1QvLy9CUHo1czNUNjcweE16TVR3NGNQeDJlZmZZWWVQWG9BMEg5WUdBQ3VYNytPZ29JQ25RZUtQLy84Y3h3OGVCQUtoUUl6Wjg0RVVOeXpsRUtoZ0plWEZ6WnYzb3pIang4akl5TkRaOWk4ZVRPOHZiME4xdUgwNmRPSWpZM0Z1blhyc0hidFdzVEd4aUkyTmhibno1OUh4NDRkNGVycWlwQ1FrSEp0RDQ1UHkvTGpqei9peUpFanFGbXpwamkwYk5rUzZlbnA4UGYzUjgyYU5aR2NuRnpsNjkyelp3OTY5KzROQndjSHRHclZDdXZYcjhlNzc3NExSMGRIZE9uU0JROGVQTUNJRVNNd2UvWnM3Tnk1czlReVNLVlNkT3pZRWU3dTdtS25KQktKQk5XclYwZkhqaDExT2lwWnQyNGQxR28xV3Jac2lSbzFhcUJHalJwNCtQQ2hYdWREeDQ4ZlIrdldyYkZxMWFvcXJ6dXJPc2VPSFlPUGp3OENBZ0p3NTg0ZGRPalFBWDM2OU1HbVRadkUzMjU3ZTN1RDM4bk16TlQ1N1krTGk0TmNMcTlVT2N3Vno0YTR1Ym1oU1pNbXFGKy9QZ0NnYWRPbWFOS2tDWm8wYVFKL2YzOFFrZDQyWVZWUHBWSmgxYXBWYU5PbURXSmlZaXExakRmZWVBTStQajd3OGZFcGRSbk96czRBaXM4RlNsS3IxWGo3N2JmaDV1WUdBUGoyMjIvUm9VTUgzTDE3RjZ0V3JjS3RXN2VRbnA0dXpwK1VsSVFYWG5paDFITEZ4c2FDaW04MmdZanc1cHR2SWlVbEJVU0VqSXdNQkFjSFY2YTZ6eGR6WnBCVm9hcXFnRXJlaVFzS0NpSUExTHg1Yy9GcVYya2Rra0RyNmtGV1ZwYllET3pnd1lOa1kyT2owelNzdkhmaXRNc3VYSEhKek13MGVBdGFlOTdTN25RUUVVVkVSSkJNSnFOZHUzYUowNFdIOVZOU1VpcTVwZjlYQjJ0Z2FqM1QwdElJS0c3eTByWnRXM3I0OENGMTZkS0YyclJwUS9IeDhlSjhSNDRjb2VyVnExUC8vdjNGTnVwQ3h6MXVibTVVclZvMWNuZDNMN1ZqRTFkWFY0UGxEUXdNMUJsZnNoTVJRNE5Hb3lFaXc4MHAxNjFiSjViMTU1OS9KZzhQRHhvNmRDZ2xKU1hwckpmajAzeXFvdjRBNk1hTkczVGh3Z1ZLU0Vnd2VKZFZhSGtBZ0JJU0VreGVwL2E2SXlNamFlellzVFJ3NEVEYXZuMDcyZGpZVUt0V3JXakZpaFdVbDVkSEV5Wk1vQnMzYnREcTFhdHA0TUNCVkxObVRkcTJiWnZST3hmYTVTOXRuRUtoSUc5dmJ3SkEyN2R2RjZlLzl0cHJOSGZ1WENMU2plTkZpeGFSVENhajBhTkhVMzUrdnNuMVp2cXFZcnNzWExpUUJnd1lRQ2RQbmlRaW9rdVhMbEZlWGg0OWVQQ0FBSWpQTzVZVUhCeXM5L3ZmcGswYm5SaTRjdVVLMmRqWTZKVFgwSjA0YzhTek5rUG5TWW1KaVhyMXo4dkxJd0IwNzk2OThtMWNJNndwbmsycGExNWVIblh2M3AwQ0F3TkpyVlpYK0U2Y2Roa2lJeU5Kb1ZDSWQrYTBCNVZLUlRZMk5ucm53bEZSVWRTOGVYTjY4Y1VYS1RzN213QlFlSGc0dmY3NjYrVGs1RVJUcDA2bDk5OS9uNnBYcnk1KzUrV1hYNll0VzdZWVhML3cvK3ZYcit0MW5GWnluTG1aTzBZdC9pL0VsQTJvM1hrSlVQR09UVUpEUTZsV3JWbzZmeHlHbWpFYVN4QVhMRmhRYXFKWDNtZmlEQ1Z4WlMyWHFPeU9UWWlJdnZubUczSjFkUlcvYytuU0pRSmc4aCtQdVFQL2FUR2xubDk5OVJVNU9Ua1JBTnF5WlF2dDI3ZVBhdGFzU1IwNmREQzR6OXEyYlV1TkdqVWlCd2NIT256NE1PWG01dEtsUzVjb05qYVcvdnJyTDZwUm80YkI4Z243Tmo4L1gyd1BMN2g0OGFLNC9GbXpab2tINkxJRzRZUmNTT0pLbnVDa3BxYlNxRkdqQ0FETm56L2ZZUDA1UHMzSGxQcmZ1M2VQMXF4WlF3REl5Y21KQmc0Y3FKZkVDWEZSV0Znb3J1OUpKSEdSa1pGa1kyTkQwZEhSRkJFUm9YT2hBUUJkdm54WjcrSkRhU2U5MmhjL2pJMzc1WmRmeU1YRmhjYU5HMGRqeG93aG91Sll0ck96by9Ed2NDTFNiejUzL1BoeGNuZDNwNTkvL3Rua2VqTjlWYkZka3BPVDZmUFBQeWMzTnpkcTI3WXRwYVdsRVJGUmVIZzR5V1F5OGNLVk1hVTFwenh4NGdRNU9Eam9sTmZRYjd3NTRsbWJvWE9aYytmT2tiMjl2YzQ0WVQwbEw4eFZsRFhGczZsMVZTZ1U0clBnUXVJV0ZSVWwzaHlvU0JLM2E5Y3VnNys3Y3JtY2F0YXNxZmVzNDY1ZHU2aDE2OVppaHoxRGhneWhwS1FrVWlxVk5ILytmRklvRktSU3FhaGV2WG9VRlJWRmVYbDVaR3RycTVNTUNoZXNPM1hxUk8rODgwNjV6ak9laGZnd2R4bk12d1ZNWk1vR0xHK1FHQnJPbmoxTEFRRUJ0RzdkT3Iwa0xqczdXK2NCZnUwRG4xS3BwTkRRVUZJcWxUcGxXYmR1SFRWczJGQm5uQ2xKWEVwS2lzRXVqdzBsY1JjdVhCRHYvaDA3ZGt4bm5XcTFtdHExYTBmTm1qVWpoVUloOXJERlY0ekx4NVI2OXVyVmkxYXZYazFBOFYzZ3JWdTMwc0NCQXlrL1A5L2czYStDZ2dMS3pNeWs2ZE9uVTM1K1B2M3l5eS9VdTNkdklpSmF1blFwZGV2V2pUNy8vUE55djJLQWlHanMyTEZpQnczRGhnMmpmdjM2Nloyc0dQcGhGd2h0NklVcnMrVWRHalpzeVBGcFJxYlV2M1hyMXVJckx5NWZ2a3hFcEpmRXhjVEVrSzJ0cmM3Nm5rUVNSMFRrNys5UG9hR2g0ak9nWlowUUdEdnAxZjdiYU5HaUJjbmxjbXJac3FVNFRwZ2VIaDVPd2NIQkZCWVdSaTR1THBTVmxVWExseStuQmcwYWlIODdobzd0OSs3ZG82S2lJcFByemZSVjVYWkpUMCtualJzM2lwL1hybDFML3Y3K1pYNnZ0Q1J1OWVyVllxYzNRbm1OL2NZLzdYaldadWhZdjNUcFVtclZxcFhPdUljUEh4SmcvTzVrZVZsVFBKdGFWN1ZhTFI1ZmhDVHV3b1VMNU9MaVV1RWtUbUNvSlUxUVVKQk9Dd09pNGhzaWVYbDVsSm1aU1RWcjFxU0xGeS9xdEFBVGpCdzVra0pDUW1qLy92M2s3ZTB0bHJkNzkrNGtrOGtJQUUyWU1JRU9IVHFrdDE3dGVqMUx6QjJqRnY4WFVoVWJVSzFXMDhTSkU2bHAwNmIwK1BGamNibVJrWkdVbDVkSEhUdDJwR0hEaHVtZEdENTQ4RUE4UUFyZktlc1ZBOFo2NnhQZUpSTWNIQ3lPcTB3U3AxQW9LUDJsRG00QUFDQUFTVVJCVkRZMmxnb0xDOFdyM0VRazNqMFVwaEdWM1Z4TkVCVVZSY09IRDZmSGp4L1RQLy84UXdENFBWemxaRW85TXpNenhXVUlWNncwR28zUmR4YVZiRjZRa0pCQWRuWjJkT2ZPSGVyV3JSdDkvLzMzQnN0bkxBRzdlL2N1eVdReTJyRmpCd0VncFZKSmt5ZFBwb3lNakRLdkFBdHUzYm9sWHFVMTFHVXhBRHA4K0xENGVmTGt5UVNBM24vL2ZZNVBNektsL3RvbkVwR1JrV1YyaEdQb3hMTXF5aS9FZGQrK2Zlbjc3NzhYZXhJc3JmVUZrZUdUM3BLdE00UW1aQ1hIbDd6QTBiUnBVd29PRGlaZlgxK2RPODdjTytYVFpjcDJNZlNldGNyRWM4bDlucEtTUXBNbVRTSWlvbEdqUnBHM3R6ZlZyMStmaUlvN1BST08vMEw1bjRWNEZzcVJtcHBLTzNmdUpLTGlFL0JaczJicHpIZi8vbjIrbUZaQnB0YjEzTGx6MUxScFUvRTNPVFkybHJaczJVS05HaldxMGlSdTBLQkI5T09QUCtwOHoxQ1RZVU4vQTZHaG9mVGlpeS9TMEtGRDZZTVBQaERIZi83NTUzVDY5R2x4L1hmdTNDR3BWRXBGUlVWNmp3TnA5MWhaVUZCZzBqYXJDdWFPVVl2L0N6RjFBNmFrcE5EcnI3OU9BUUVCT3JmK3RZTTVKeWVIZXZmdVRZR0JnV0o3ZUVGVkpIR1ptWm5rNnVwS24zenlDVGs0T05EU3BVdUpxT0pKM083ZHUybjgrUEZFUkRSOStuVHExNitmV1A3R2pSdlQ3dDI3ZFpaVDNwTmtiWC8vL1RmWjJka1puVjVlNWc3OHA2VXE2cW1keEFtZlN4dTByM3lOSGoyYW1qVnJSbEtwbEdKalk2bGp4NDVsM29rVHJzQys5ZFpiTkhqd1lMMVhESVNHaHBiN3hHWC8vdjNVcUZHalV1c214TEpLcGFLNmRldFM0OGFOS1RjM2wrUFRqS29xYmlNakkwbXRWdXYwU3BtYW1rcDkrdlFoQUxSa3lSSzlhVlZCTzY1NjlPaEI4K2JObzRFREIrcGN5REIyQWNPVWszYnQ1ek9KaUxaczJVSVNpWVJxMTY1TnVibTU0bmhPNHA0dVV5OUthUGU2cUQzTW1qV0xBTkRpeFl1TnppTVE5dm1XTFZ1b2E5ZXU0clBMcWFtcDVPenNMQzVMc0dmUEhwMW5SczBaenhrWkdlSXoxcjYrdmlTUlNNakJ3WUd1WHIxS0VvbUVMbDY4cUxQT216ZHZra1FpS2JPSmFWbXNLWjVOcmV2Q2hRdkp6OCtQaUlwZjg1S2NuRXp2di84K0RSNDhtSktUazZsTm16Ymllc3BLNHRhdlgwKzdkKzgyZUw0YUhCeE1vMGFOSWlMU1NmUVZDZ1g1K3ZycXhPQzRjZU9vZS9mdTR1ZTh2RHlxWHIyNjBaNUxoZlh2MjdlUC9QejhTbjF4T1FDcVhidTJTZHVzS3BnN1JpMytMNlN5RzdDb3FJaFdyRmhCbnA2ZU5IcjBhT3JTcFF0SnBWSnhBS0R6V1NxVjBvb1ZLNmhXclZyVXBVc1hpb3VMSXlMOUEyUmxrcmlaTTJkU2d3WU5TS1ZTVVdob0tFbWxVdHE1YzJlNWtqaU5Sa01BYVBEZ3dlVGk0a0pidG15aE5XdldrSU9EQTUwOWUxYjh6amZmZkVPT2pvNDZiWmtyYzVMODExOS9rYnU3ZTBVM3Q4RTZXSU1ubGNRWityRTI5SHFKNU9Sa2NuUjBwTmF0VzVmcnZXN2FacytlVFltSmlXVytWTE8wWmN5Wk00Y0dEaHhZcnUvZXZuMmJhdFdxUlpjdVhTSWlqazl6cXNva3JpU2hFNmZnNEdDcVc3ZXUzbXNpaEhsTWVYa3dBSm81Y3lhOTk5NTdKSlBKS0N3c2pGeGRYZW5reVpNNlRjdUZsNUZydjZwRisrWElKWnNEWldWbDBaUXBVK2pycjc4bUFEUjkrblRhdW5XcjBYSmN1SENCSkJJSk5XblNoTEt5c3NUeG5NUTlYVlc5WFJRS0JYMzU1WmRrWTJOREhUdDJKS2xVU2oxNzlxUURCdzdvSlM1NWVYbTBkKzllR2pGaUJBSEZyM0FaTW1TSStFemRzR0hEcUZtelpuVGp4ZzJkY2dZRUJGQklTSWhZZm5QRjg5YXRXOG5HeG9ZQVVKTW1UZWpqanorbWd3Y1BVazVPRG5YcDBrWG5KRjBRSGg1T1RrNU9KbTluYTRwblUrdmFwMDhmOGM0dVVmSDVnSk9URTlXdVhadE9uVG9sanQrOGVUTXBGQXFqU2R5d1ljUEkwZEdSVHA4K2JmQjg5ZkRodzFTdlhqMGlLbjRHWGJoSWUrYk1HZkwwOUtRdnZ2aUMwdFBUYWVuU3BlVG01a1ozN3R3UnY2dFFLT2pGRjEra2F0V3FpYTNlU3E0L01qS1N2dnp5U3hvNGNLQ1l4QmxxYW4vdTNEbWRKTTdVMzR6S01uZU1XdnhmaUNrYjhQZmZmOWU3Z3FTOVhHTlh0YlJmN0YzYW5UanRXOERYcjE4bmhVSWhObHNRL2lpMmJkc212azlJTUh2MmJQTHc4S0F6Wjg0WXZRSWhsRTE0QnFoeDQ4WjArL1p0MnJObkQ5bmEydXE5VkZlajBkRFFvVU9wVnExYVlxK0c1ZWs0b3FURml4ZlRDeSs4VUo3Tld5cHpCLzdUWXU0a2JzR0NCV1JqWTBOU3FaU2FObTFLaXhZdG9vc1hMMUptWnFaNEFhRGtzcFJLcGM0eVRFbmlXclZxVldwbkRTVy9xLzJzS01lbitUeUpKRTZqMGRDdnYvNUtEZzRPTkh2MmJDSXFmdTd6NVpkZnB2djM3K3Q4ZCtUSWtWUzllblg2OTk5L0s3M3VuMy8rbVNaTm1rUjc5dXdSVDBiS0dvVG5MVXJlRWN6SXlLQ2ZmdnFKL1B6OGFQdjI3ZUxMbkpWS0pRMFlNSUM2ZCs5TysvYnQwNG5maElRRTh2SHhvUUVEQmxEYnRtMnBSWXNXNGdsTmZIeTgrSkxjcW1UdGNXdE1WVzJYK1BoNCt1R0hINmh1M2JwVXAwNGQ4VTdWN2R1M2FkU29VU1NWU3NuZjM1K1dMMTh1M2tWNysrMjNDUUMxYU5HQ2xpMWJKcDY4RmhVVjBlVEprOG5kM1oxdTM3NnRsOWpYcWxXTE5tL2VMSmJmWFBFY0h4OVB5NWN2MTNzV2FjYU1HZVRvNkdqMFFvMlhsNWZKMjl1YTR0bVV1aW9VQ25KeWNoS2ZWVXRMUzZPZ29DQWFNR0FBblQ5L25tclhycTF6M2twRWVrbGNYRndjQWFBYU5XclFpUk1uNk9iTm0rSUwzVWVNR0VIdDJyV2ptVE5uVWtGQkFibTd1MU5ZV0JnZE9IQ0Ftalp0S2k0ak1UR1JCZ3dZUU03T3pnU0FObXpZSUU1VEtwWFVyMTgvcWxtekpqVnAwb1M2ZGV1bTF4R2c4SnZSdEdsVFdycDBhWVdTT0ZOL015ckwzREZxOFg4aHBteEE0Y0JWMFdIZnZuM2lNZ29LQ3NRSGtsdTJiRWxLcGJKY3J4aElUVTJsclZ1M2txMnRyVjd2ZkVWRlJSUVRFeU11eDlCelJNS0JNeTR1amdZUEhreVptWmwwNE1BQnNyZTNwOFdMRnh1c2IyNXVMZ1VHQmxKUVVCRGw1ZVdKSjhsaFlXRmkwNCsvLy81Ylo1c2VPWEtFamh3NVF1ZlBuNmVqUjQrU3Y3OC85ZW5UcDlMYlhHRHV3SzhzNFVwbmVabFN6OGpJU0FvTEM5TTdpSlVWVzhLQmNmNzgrV1JqWTBPLy9mWWJSVVpHMHBRcFU4amYzNThrRWdrQkVQKzF0N2NuQndjSHNyVzFGWmVoSFpQYVNkelZxMWZML1hmeXp6Ly9rRlFxMVNuN3c0Y1A2WjkvL3FFYk4yN1F0bTNiQ0REK09nQ096NnJ6Tk9QMjBxVkw0dk1Oc2JHeFZGQlFRS0dob2RTeVpVdHljSERRU2VyVDB0S29hZE9tNU9qb1NCOTk5SkY0RjFhdFZ0T1VLVlBJM3Q1ZTcrU2p2T1UzZG1HaEl2TVFFYTFZc1lJY0hCeW9hOWV1NHBWZTRiZURxUGg0SFJ3Y1RMYTJ0clJ5NVVvaUtqN1piOVNvRVFVRkJWRjJkamJsNU9UUStQSGp5ZDdlbnZyMzcwK0xGaTJpWGJ0MjBhbFRwK2pTcFV0MDVjb1Z1blRwRXI4Y3VaeWVaancvZlBpUXBrNmRTaSs5OUJJQnhaMHVMVnk0VUtkNXJDQW1Kb2JHakJsRFVxbVVQRDA5YWVQR2pYVDU4bVc2Y3VXS3pueFJVVkhVb1VNSDh2THlFaThrSnljbkV3QzZlUEVpblQ5L25pUVNpZGh5eHR6eHJDMHZMNC9lZmZkZGtrcWw5TmRmZnhGUjhldGV6cHc1UTdkdjM2WmJ0MjVSbno1OXFGZXZYbVdXcFN6V0VzOUVwdFYxMzc1OVpHTmpRNDhmUDZaVHAwNlJyNjh2ZGV6WVVYdysvZXpacytUdTdrNjdkKyttczJmUDBxMWJ0eWdrSklSY1hGekVaZXpkdTVkOGZId29LaXFLRGgwNlJEWTJOdVR2NzAvOSsvZW56ei8vbkRadDJpVEd5MWRmZlVWdDJyU2hXYk5tMFpBaFE0aW9PSkhjdEdrVCtmdjdVMUJRRUhYcjFvMXNiR3hveXBRcDlPalJJK3JVcVJNNU9qcUt2K2ZWcTFlbjl1M2JVMkppSWwyOWVwVk9uRGhCQUdqRmloVmthMnRMS1NrcEZXcE9hZXB2Um1XWk8wWXQvaS9FMUExbzZKVUNaUTFsdGZOV3FWUUczN0dSa0pBZ05wbElUVTJsKy9mdjA5cTFhNDB1SnpzN203WnQyNlkzZnR1MmJaU2RuYTAzZnVqUW9mVHR0OStXV3JhSWlBaDY5ZFZYNmY3OSsrVnFyalorL0hpZFA1ckdqUnZUelpzM1MxMUhlWmc3OEN0cnlKQWhaR3RyUzMzNzlxWGZmLy9kWUZNd2JhYlVVOWoyWGJ0MjFZazVRTC9aVEVaR2h2aU9OQ0dKTzNUb0VCMDVja1J2dVFxRmdwS1NraWdtSm9haW82TXBLaXFLSWlNaktTSWlRdndSMWo1QlNVaElvTHAxNnhKUjhZR3lQTytKeThuSm9WbXpadEhZc1dOMTFoMFJFU0VtajNaMmR2VGhoeDhhclQvSFo5WHAxNi9mVTR2YkYxOThrUURRNjYrL1RocU5ocjc0NGd1eXQ3ZW5kOTk5MTJEUFlsbFpXVFJ1M0RpcVVhTUdoWVdGNlV5Yk9uV3F6dFhjOHFyS2sxNjVYSzczUExIMlNhOGdPanFhTWpNejZjNmRPMVM3ZG0wS0NnclMyODdSMGRFMGYvNThHang0TUFVRkJWSGR1blhKM2QyZG5KMmR5YzNOalQ3OTlOTnkxdEI0bmF4QnlYZ1dtaVlhWThwMktTb3FvcjU5KzFKd2NEQmR1SENoWE4rNWMrY09UWmd3UVh6c1F0dTFhOWRJSnBOUjc5NjlkWTV0Uk1YUE1NdGtNcExKWkRSbzBDQ3h0MUp6eG5OSjc3enpEcm01dWVrc1k5V3FWZUp4WFVoMHIxKy9YbVpaeXZJOHhQTlBQLzFFNjlhdGU2TEgzUFhyMTFQbnpwM3AxS2xUSkpWSzZhT1BQdExyQWYzNDhlTjAvLzU5c3JPekl3RGs3T3hNOCtiTjA1bEh1OGwzYVozU0ZCWVcwdkRodzhuVjFaWCsvdnR2V3I5K1BibTV1WkducHlmTm16ZFA3SERrOU9uVGRQRGdRYXBmdno2NXVyclNzV1BIeEdWY3VYS0Z2THk4Nk5OUFA2WGV2WHRUOWVyVmFmVG8wYlI3OTI2YVBIa3lFZjN2SGMxeGNYRjY1K0duVDU4MitFeGNaWDh6S3N2Y01XcnhmeUhtM29EUGtvcjJ5S2ZSYUNnaElhSE03K1huNTlQang0OE5IdEFyeTFMMzI1QWhRM1NTQnBsTVJtKzg4UVp0MkxEQjRCMGxVNXRJR0xyYSs5MTMzeGs4YWNuTXpLVHZ2dnZPNUc3S3EwcGhZYUhSTHFhMXUwTTJodU96NnZUcjEwOHZibnYyN1BsRTRsYXBWT3Iwakt0UUtNbzh5U2FpcDk3VG1LRm5STXRMNkNYVzJMVFZxMWZyOU5MNnREeHZjV3ZNMDR6bko2Rzh5V0JGUEtsNExpa25KMGQ4SktNa3BWS3BsenlZNGxuYmI1VWh4S3BVS24xaTV3cEUvenYvSy9raTd0TG1yU3E1dWJtMGRldFdvNG5meFlzWEtTSWlRbTk4Y25LeXdlT2tLYkg4dEprN1JpWC9Yd2lMSlpGSVlPRlZzRXJDZmlzcUtvSktwVUpSVVpFNGxQeHNiSnhHb3dFUjZmeGI4di9hbjRYMTJ0all3TWJHeHVEL1M0NlRTcVdReVdTd3RiV0ZUQ2JEN05temNmVG9VWU4xa2txbDZOU3BFMGFNR0lHZVBYdkN4OGVINDlOQ2FjZW5NS2pWNmxJL0d4cXZWcXQxWXRSWXZKWWNUMFFHWTdOa25CcjZWeWFUNlEzVHAwL0hpUk1uRE5aVk8yNTc5KzZOdW5YcmN0eGFLR0cvcWRWcU1iN1VhclhlNTdMR20vS3Y4SDhoaHFWU2FaWC9PMkhDQkJ3NWNzVGdOaERpZWRTb1VlalpzeWZIc3dWN0h2WmIvLzc5c1hmdlhwMXgyc2ZjWHIxNm9WNjllczlGWGEyUnVmY2JKM0hNTENRU0NkNTk5MTFzM3J4WlRKQ0VvVHlmaFI5MFk4bVlzUlBjMGhJK1EvL1hQaUZYcVZTSWpZMUZWbFpXdWVvNGRlcFVMRnUyak9QVEFtbkhaOG1FU0Vqc3l6Tk9pTk9LSm1JbFk3VzBCRkI3dW5CaVhqS3BqSStQUjA1T1RybnF6bkZydVNRU0NUNysrR01zWGJxMFVnbVM4UCt5eHBkbldVSU1HMHNveXhwZjJueHBhV2tvS0NnbzF6YmhlTFpjRW9rRTQ4YU53NFlORzh4ZGxDZUtZOVJ5bVRzSDRTU09tWVdsN3JlaFE0ZGkrL2J0QnFmWjJOaWdSWXNXNk51M0wwYU5HZ1YvZjMrTHJhZTFlOTcybTZHcndRTHR1QjB6Wmd6OC9QeWV1L3BiQzJ2WmIrV0o1d0VEQm1EVXFGRWN6eGJzZWRodmhtS1Z6eFdlSCtiZWJ6S3pyZG5LWkdSa3dNUERBd0JRV0ZpSVRaczJZZno0OGJDeHNkR1o3K0hEaDZoZHU3WTVpc2dxUVNxVm9sV3JWdWpmdno5R2pScUZGMTU0d2R4RnFyQ0NnZ0ljT25RSWZmdjJoVlFxcmRReVhuMzFWV3pac2dVTkdqU280dEt4SjBFcWxlTFZWMThWVHlLZTViak56ODlIUWtJQ0FnSUM5S1pkdlhvVkRSczJoSnVibThIdmhvYUd3dFBURTIrODhZYk8rUER3Y0VSRVJHRDgrUEZQcE13Q3RWcGQ2YjhwVm40eW1ReXRXN2UyaUhnMlJWcGFHbXJVcUdIdVlyQktlTmJQRlpSS0plenQ3VXVkUjZWUzRkNjllMmpTcEVtbDF4TWZINCs2ZGV0Q0p0TlBQNjVkdTRiQXdNQXl5OEgraDVPNHArRGJiNy9Ga2lWTGNQcjBhUVFHQmtLcFZPTGJiNzlGWm1ZbVB2bmtFM0crbjM3NkNYdjI3TUdaTTJmTVdGcFdGcGxNaHJadDI2SmZ2MzRZTldvVXZMMjl6VjBrazZTbHBXSGd3SUhJeWNtQmk0c0xWQ29Wa3BLU1N2Mk91N3M3M04zZEFSU2ZxRjY4ZUJFcWxlcHBGSmRWa3JualZxUFJJRHM3dTlSNXFsV3JCb2xFb2pQdWp6Lyt3Tnk1YzNIdDJqWHhRaGdBeU9WeTlPelpFKys5OXg2Ky8vNTd2V1VwbFVwTW5Ub1ZFeVpNMEV2aWxpeFpBcmxjYmpDSlMwdExRMUZSa2Q1NEx5OHZ4TVRFbEZwK1cxdGIxSzlmSDBCeGZXdlhybzNseTVkaitQRGhPdk5GUlVVaE1EQ1FyN3liUUR1ZTMzbm5IWGg1ZVptN1NFL1VwVXVYMEw1OWU1dy9meDR0V3JRUXh5Y2xKYUYrL2ZySXlzcUNzN016QUVDaFVPRGh3NGZ3OWZVMVUybVpvSG56NW1qWnNpVW1USmlBdW5Ycm1yczRBSUNjbkJ5TUdUTUdDeFlzZ0wrL1B6WnQyb1JGaXhiaDZ0V3Jlc2RmYmZIeDhYckhyYUtpSWhRVUZDQTdPeHZwNmVsNCtQQWhrcE9UY2YvK2ZhalZhbnozM1hmaXZCcU5CajE2OU1ENzc3K1AyYk5uNnkyL1JZc1dpSXlNTkpva0NzZk44aXB0V2MrTnF1b2h4Vndzb1FxNXViblV2bjE3YXRpd29maWl6eDA3ZHBDVGs1UFlCZkdPSFR2SXpzNk9UcDQ4cWZQZHdZTUhsL3U5WE1Kdzl1elpwMTdIaXJLRS9XYkkwYU5IOVY2Y1docExxR2RDUWdJQkVIdUpLczk3RHIvODhrc2lJcXBmdjc3UmVaS1Nrb3hPcThnMk5BZEwyRzhWOFRUajlyZmZmak80ejh2Ny9zeVNOQm9OZGVqUWdkYXZYNjh6ZnVUSWtkUzZkV3VqdlZyKy92dnZaR2RuUjRtSmlUcmpjM056eWNYRmhaWXZYNjczV2d5MVdrMEJBUUVHeTBaRTVPenNUTTdPenVUazVFUUF5TW5KU1J6bjdPeXM4K0piNFpVZjBkSFJlbVVyK2FxTXF2Szh4YTB4eitOeHVEUktwWkthTjI5T00yZk9GSHMvRlhvNDFENStLeFFLV3I1OE9kV3BVNGM2ZHV4bzVsS2J6dEwzVzBVOHpicE9tVEtGWG5qaEJiSDNhN2xjVGs1T1RyUnAwNlpTdjFmeUJlRTVPVG5pOFZFaWtaQzd1enMxYU5DQU9uYnNTQ05IanFRdnYveFNwN2ZzclZ1M1VxMWF0WXoyM0N2OFRoZ2pIRGUxWDYxMCsvWnRBa0NKaVlrNjQ4dGFWbFV4ZDR4YS9GK0l1VGRnZWFXbnA5TzBhZFBFSkk2STZJOC8vaEM3NHQ2NGNTTXRXTEJBNzN0SlNVbmlpNDdMR2lJaUlnaUErTUxjWjVtbDdEZFRQY3YxVkNnVUpKZkw2Y3FWS3dTQTd0MjdSM0s1dkVJbm1GbFpXUlFlSGs0QTZOR2pSNVNSa1VIUjBkSGlnUllsM21sMzc5NDlUdUlzZ0NuMXo4L1BKN2xjTHI2b1hpNlhHNHdyN1IvWjFOUlVNUzRPSGp4WTRRdFgyb01RZDhZU3NiVnIxeHFkcnYyeWJlRVZHTU9IRDZkMzMzMVhwNDcvL3Zzdk9UbzY2cnhLb2FTZmYvNlo2dFdyUjZtcHFlSWd2SEtEazdpbnk5SzN5N1JwMDZoRGh3NWl2UFhyMTQrNmRldEdhclZhVE9JKytlUVRxbG16SnRXclY0OFdMVnBFZVhsNVppNjE2U3g5djFYRTA2cnI3dDI3eWNiR2hnNGNPS0F6ZnU3Y3VWUzllblY2OE9DQjNuZVVTaVhsNU9TSUY2YTBMM3dCb051M2I1ZjUyZ0sxV2syQmdZRzBZc1VLS2l3c0xQTkYzc0xnN093c0xzUFFjYlBrUldpQnRTUngzSnp5Q1N0NWEzcnAwcVU2bjBlTkdxWHorZE5QUHdYd3Y5dkEzdDdlOFBiMnhyNTkrOUM0Y1dPRHo0VUlDZ3NMQVFCMmRuWlZVWFQybk51K2ZUdmVlZWNkOFhQRGhnMEJGTWNlQU9UbTVocHNWZ1pBYkVycDV1YUdoSVFFK1BqNG9HYk5tZ0NLbTZNQmdJdUxDd0RBMWRWVm5OL1k4dGp6dzlIUkVZNk9qc2pNekFRQXNabWI4Rm03VjhIQ3drSVVGQlJBcVZTSzQ3cDE2d2E1WEc1eU9VNmVQQWxQVDA4QVFHeHNMUHIxNndjaXdxSkZpekJqeGd4TW56NWRuRGNoSVFHZE9uVVNqNTNCd2NFNGYvNDhnb0tDRUJrWmlmRHdjQUQvaSszdzhIQTBiOTVjcjZkYTdlZVZkdTNhaGNURVJQSHZBZ0E4UFQzRlpUQldIdi81ejMrd1pzMGFyRnExQ2p0MjdFQjZlanJxMWF1SEZTdFdZUDc4K1Jnelpnd0E0TXlaTTFpeVpBbUdEQmtDbVV5R2lSTW5Zc2FNR1JWcWZzYWVieEVSRVJnelpneG16SmlCM3IxNzYwejc3TFBQY09EQUFmVHAwd2YvL1BPUGVPd0VnTm16WitPWFgzNFJQN3U2dWdLQTJPT3htNXViWHY4T0phMWV2UnBTcVJRVEowN0VpaFVyc0czYk5zVEd4dXJNNCtmbmgyUEhqb25uSWdBTUx0ZFFrMCtoVEZiSHJDbGtGWGpXcXdDQURoOCtUSGZ2M2kzM2dCSlhFTlJxTmIzMTFsc2trVWlvYjkrK2RPclVLWVByeXN2TEl3QjA1ODZkcDFXOVNudlc5MXRWc1lSNm5qaHh3bUJ6eWpadDJwUjZSME13WXNRSUdqZHVuUGc1UER5Y25KeWNpRWovYXBqMkhaZG5tU1hzdHllcEt1cGY4cXBwUlpwVHF0VnFuYVl4Mm9Od3hWZWowWkJDb1NBaW9zVEVST3Jmdno4UmtYZ25UaTZYNjYxNzgrYk41T0xpUW84ZVBkSXBxM0QzV0hoUmJucDZPalZ2M2x5dlpVTlo1UmNrSlNXUlZDcWxnd2NQaW5maEZpNWNTSTBiTjlZcHo4cVZLK25XclZzbWIydnQ4akY5bHJ4ZHBrMmJSdTd1N2hRUUVFQ2RPbldpSVVPRzBBY2ZmRUJ2di8wMjJkblowZUhEaHczZWlYQjJkcVlqUjQ2WXFkUlZ3NUwzVzBVOTZicEdSVVdSbDVjWGRlL2UzZWpMdEpPVGs2bEJnd1lVR0Jpb2N4NnBVcWxJb1ZCUWFHZ29BU0NGUWtFS2hVSzhFNWVRa0ZEcXVoTVNFc2pEdzROT25qeEpXVmxaVktkT0hmcjExMS8xNWl0NXZsQ1NjTnhVcVZUaUVCY1hSd0FvTXpOVFozeFp5Nm9xNW83UjBsTm5WaVZlZU9FRitQcjZ3c0hCb2N6QjM5OWY3L3MyTmpiWXQyOGZ3c1BEb2RGbzBLbFRKN3oyMm10Nkw1MFc3c1J4eno2c0l2YnMyV053ZkhoNHVQaitNYUQ0RHAzMlp3QzRmZnMydG0zYmh2ZmVldzlxdFJwQThSMFE3UWZxQXdNRHhYZWZhZCtWWU5iSlVFeWxwcWJxekJNZEhRMFBEdytEUTNSME5BRGd6cDA3Y0hSMEJGQjhSZGhZSEd2ejhQQkFTRWlJWHNjOVFxYzhkbloyU0VsSlFXRmhJVFpzMklBNmRlcEFMcGNqSlNVRitmbjVBSUM3ZCsrQ2lIRHo1azBvbFVvUUVlN2V2YXV6dkhYcjFrR3RWcU5seTVhb1VhTUdhdFNvZ1ljUEgrcmRGVGwrL0RoYXQyNk5WYXRXbFhmek1TdXpaTWtTSkNRazROS2xTemh3NEFCKysrMDNMRml3QUN0WHJzU3laY3ZRcWxVckFNRHAwNmVSbHBhR3RMUTA3TjI3RjNsNWVjOS9wdzZzWEU2ZE9vVk9uVHJCejg4UHUzZnZOdGd6SkFEVXFWTUgvL3p6RHlRU0NWNTU1UlVzWExnUVNxVVNNcGtNRGc0TzJMOS9QNERpRGs0Y0hCekU3OFhGeFNFbUpzYmdrSnljak9QSGp5TWpJd05kdTNaRnRXclY0T1hsaGZIanh5TXhNUkZ4Y1hIaUFCUjMxRk55WEVuYTcwRVZXdmNZR21jVnpKWStWcEZudlFxUmtaR2tWQ3JwNXMyYjVXci9xLzBkWTg2ZVBVdWRPM2VtWWNPRzZZeC85T2lSM2hYb1o5V3p2dCtxeXJOZXo0S0NBcXBac3lZQm9BNGRPdENhTld2RXExM2FkME5RNHRrMklxTE16RXg2NmFXWGFOaXdZYVJTcWNqRnhZVWNIQnhJSnBQUm1qVnJpSWo0bVRnTFpVcjl6NTA3cDNkY3ExKy92dDVENmRxeFVUSXVqRDB6QnEycnE5cnphUCsvdER0eFJFUVJFUkVrazhsbzE2NWQ0blRoV1krVWxCU2p4K1pseTVicDNLM1RMb3YyQS84S2hZSzh2YjBKQUczZnZsMWN4MnV2dlVaejU4N1ZLOCtpUll0SUpwUFI2TkdqS1Q4L3Y5TGJYU2dUMDJmcDJ3WFE3MFJITy81bXpab2xkcllEZ0Z4ZFhXbkdqQmxtTHJYcExIMi9WY1NUcXF0Q29hQVhYbmlCM25qakRicHc0VUs1K2xkSVNrcWlVYU5Ha2IyOVBaMDVjNGFJaUI0L2Zrd09EZzRFZ0R3OFBPakVpUk02SFpzWUc3cDM3MDU1ZVhsMC8vNTl1bmJ0R2prNk9sSllXQmdSRWRXdFc3ZmNyUnVJeXRlYVEzdXdoanR4RnY4WFl1NE5XRjVDMDUrU1EyeHNMQTBjT0pBY0hCem9xNisrcXRBeUN3b0tTS1ZTMFlFREIraUhIMzZnQnc4ZUVBQ2R6bE9lVlpheTMwejFyTmR6MmJKbDFLbFRKd0pBUjQ0Y0lRY0hCd29KQ1NFQUZCc2JhL1RncUZBb0tDVWxoWHIzN2syWm1abEVWTnhrNHQ2OWU1U1RreU1lYkhOeWNzUU9JaXpKczc3Zm5qUlQ2bDlZV0tqWHNjbWpSNDhxMUp5eXRIbkxtOFNWZGtMd3pUZmZrS3VycTdpc1M1Y3VpUW1tUUh1WkhUcDBvQU1IRHBRcmlmdmxsMS9JeGNXRnhvMGJSMlBHakJITFpHZG5SK0hoNFhyTEppSTZmdnc0dWJ1NzA4OC8vMXpwN1M2VWllbXo5TzFpNklSVUdKZWJtMHU3ZHUzU084NlcxdW1PcGJEMC9WWVJUN0t1OSs3ZG83UzB0SEluUDN2MzdpVWkwdW5rWk02Y09lVGo0ME1BYU0yYU5lVGw1U1ZlZk5QdUFiaTBUcHQ2OWVwRjc3MzNYcVhyVVZCUVFGZXZYdFU1aDQ2SmlTRUFsSmFXcGpQKzZ0V3JSbnN1cmtybWpsRnVUdm1VU0NRU3ZhYVQ2OWF0UTFCUUVOUnFOVzdmdnEzelBvM1NxTlZxSEQ5K0hOT21UWU9YbHhjR0RCaUF4TVJFc2NNQTdkdmNqQm1UbFpXRnVYUG5Zc3FVS1FDQWR1M2FJVEl5VW56ZzJkZlgxMmh6U2djSEI5U3FWUXZyMXEyRFFxRkFTa29LWkRJWm5KeWNrSnViSzNiZWtKdWJpNGNQSHlJbEpVVnZZTThuVzF0YmVIbDVpWjE4ZUhsNTZUU2pOUlJUSlp0VENuSnljblNHaXJodzRRSmlZMk1SR3h1TFk4ZU82VXo3NzMvL2kyYk5tbUhvMEtFb0tDZ1FtMU1hYW9xZWw1ZUhtemR2NHJYWFhoUEhDY2RhUTgyUzJyUnBnMW16Wm1IQ2hBbll1WE1uc3JPejhlZWZmNkpldlhwNDlkVlhEWmExVzdkdXVIejVNcVpObTFhaE9qTHI4ZXFycjRydjV4UTZpZ0tLMzVjNGNPQkFzVGw3ZG5ZMnZ2MzJXOVNyVnc4SkNRbm1LaTU3aGpSbzBBQ2VucDdpc1RjNU9Sa0FjT1BHRFhHY01FaWxVckdadW8rUER3RGcwYU5IQ0FrSkVjOFYzbi8vZlhUdTNCa1JFUkVBSU01Zm1sOS8vUldYTDEvR1R6LzlCSVZDZ2R1M2IwT3RWaHM4TjlBZWhOK0t1TGc0eU9WeXVMdTc2MHdYZmp0S25tZTR1N3RETHBjalBqNithamZtTTRaN3AzeUM4dlB6eFQ4V1E2Wk9uWW9mZnZnQlE0Y09oVWFqMFh1UnJQYnpjWVdGaFRoKy9EaDI3dHlKM2J0M0l5TWpBMTI2ZE1IOCtmTXhhTkFnVks5ZUhUZHUzQkNUUmNiS2N2andZVFJ2M2h6dDI3Y1h4L242K2lJcUtxcGMzMDlQVDBlZE9uVktuYWUwNmNMQm1WbUhKazJhR04zbk5XclVNRGhONk9HME1ueDhmTVNlTWJWN3hBU0tuelArN2JmZkVCd2NESVZDSVU0M2xNUVZGaFppd1lJRk9yMmZDUmNoREQzajJhWk5HN1JwMHdaQThmUFFpeFl0d3NhTkcvSEJCeCtVK2lMZEJnMGFWTENHekpwY3VIQkI1eG0za3JHVWtKQ0FYMy85RlN0WHJvU2ZueDkyN05naG5vUXpwaTA2T2hvMk5qYnc4L1BUR2E5U3FhQldxK0hrNUtRei9zc3Z2MFREaGcweGFOQWdmUDc1NXdDQUxWdTI0UExseTVESlpQRHc4Q2gxZlk4ZVBjTDA2ZE5SclZvMUJBVUZJU0VoQWMyYk44ZTJiZHZRcUZHalVyK2JrNU1ERnhjWFNVclhHUUFBSDk5SlJFRlV2YktXOU9LTEx4b2NiMjl2cjNmOGY1NXdFdmNFblRoeEFuMzc5aTExbnYvODV6LzR6My8rWTNBYUVXSHIxcTNZdFdzWERoNDhpSnljSEhUbzBBSGZmdnN0aGd3WmdscTFhdW5NbjUrZkQwZEh4MUpQRkJnVDlPblR4K2lkQVVEL0pFRzdVNGJnNEdCODg4MDNlaWZlQ29VQ1U2ZE9SVXBLQ3Y3KysyK01IajBhSDM3NG9VNml5S3dQRVJuc0tycGtSeCt4c2JFNm5lSTh5V05aUUVBQXRtelpBcUE0YnUzczdBeVcwY1BEQXhNblR0UVpGeFlXaGdZTkdxQmF0V3FscnVQcnI3L0dpQkVqVUt0V0xVeWRPclhxQ3M5WUNmNysvbWpZc0NGKy92bG5qQmt6cHN3dTM1bjFPbjc4T0pvMWE2WjNrU3czTnhlQWZuZjlMVnEwd0ljZmZxaDNQTDUyN1JvYU4yNWM1bkhhMDlNVFU2Wk1RYU5HalJBUUVJQ0FnQURVcVZOSHZIR2hVcW4wV2pVa0ppYnFYSVFvZWE1eC8vNTlEQjgrSEVGQlFWaTdkaTFHamh3SmlVU0NOV3ZXNkNXaHp6UCtLMytDM25yckxiMWIxZG9Eb050RXpkRDBwVXVYSWlZbUJsOS8vVFVlUEhpQXNMQXdUSjQ4V1MrQkE0cUQydEI0eGd4eGRuYldPV0V1S1NNancrZ2dYSTNUZHZUb1ViUm8wUUkrUGo0SUNRa0JBS3hhdFFyZmYvODlwaytmanZUMDlDZFZGZmFNVWFsVVlpK1N3NFlOZzYrdkw1S1RreUdYeThVQktFNkd0TWVWdkhOZ1NuUEtpc2pOelMzWEQvK0VDUlBnNk9pSWtKQVFQSDc4R0V1WExvVktwVUsxYXRVd1ljSUV2Zm1GdTJzZUhoNWljemZHS3NOWWMwckJoZzBiRUJrWmlYSGp4c0hHeGdZVEprekExYXRYelZCUzlpekx5Y25CcjcvK2l1SERoK3RORTk1NzZlYm1wak4rOHVUSmVPV1ZWL1RtUDNUb2tFNHpjMk9rVWlrV0xseUlTWk1tb1V1WExuQnhjY0dKRXllZzBXZ3FYUDZDZ2dMOCtPT1BhTisrUGFaT25Zcmc0R0FBeGVjYUw3endBbDU2NlNYOCtlZWYxdE5ENVpOKzZPNUpzK1Fxb0J5OTUrVGw1UmtjbjUrZkw3NHZpYWk0VTRtV0xWdUtEOUkvNnl4NXYxV0VKZFF6SVNGQjdJU0VxUFFIa3czNTU1OS82UFhYWDZjNmRlclFvVU9IOUphaFZxdHB6cHc1NU9IaFFXUEhqcVhEaHc4YmpldG5oU1hzdHlmSmxQcXZXN2VPN08zdHFVNmRPalI2OUdoYXMyYU53WGRYbG5iOEswL3ZsTWJtTDAvSEppVXRYcnlZWG5qaGhUTExvRkFvYU9qUW9lVG41MGRidG15aCt2WHJVMEJBQU8zZnYxOXZtUWtKQ2VUajQwTURCZ3lndG0zYlVvc1dMY1R0RUI4ZlR4MDZkREJhbnNxeTlyZzF4dEszaTZHNEY4WUpuZXFVZlBlWHA2ZW4yRUdGcGJMMC9WWVJUNk91S3BXS0JnMGFSTjdlM2pxZE9BbU9IRGxDRW9tRWNuTnpEWDVmdXdPbnBLUWtzcmUzcDMvKytVZG5Ia1BIemJ0Mzc5TFNwVXZwM1hmZnBaZGVlb21rVWlrMWF0U0lvcUtpRE1ZdWtmNTV5Y09IRDJuKy9Qbms1ZVZGdlh2M3BwaVlHSVB6blRoeGdwbzFhMFplWGw0MFk4WU0ycjkvdjhtOS9wYkczREhLelNtZklyVmFqZE9uVDhQZDNSMFBIejRFZ0RLdi9ocWJQbWZPSFB6NDQ0OXdkSFNFVkNwRlRrNE82dGV2anpsejVsUjV1WmwxS3EySlJQZnUzYkZwMHlaMDdkb1ZTVWxKbURKbENuYnMyS0hYREFNb2Z2N292Ly85TDk1NTV4M01tVE1IQXdZTVFPUEdqWEgrL0hsK3ArRnpxSC8vL21qVHBvM09Nd285ZS9iRTRjT0g5ZVl0Mlp3UzBHODJvMUtwa0pHUkFZVkNBVUQzdWJWVHAwN0IxdFlXaHc4ZjFydDZIQllXSm5hdUVoc2JLM2JZQTBCOHgyYTFhdFdRbloyTlpjdVc0YVdYWGdJQVhMMTZGZmIyOXRpL2Y3L084ZmZreVpPWU5tMGFGQW9Gamh3NUFuOS9mN3oxMWxzSURnNUd2Mzc5MEt0WEx5eGR1aFIrZm41NDhPQUJldlRvQVU5UFQyemF0QWtTaVFRZmZmUVJYbjc1WmZUczJST2RPM2ZHSjU5OGdyQ3dNRGc1T2NIR3hnWWFqUVpTcVJSQlFVSGwyOURNNnFoVUtoQVJIajE2QktENG1WRmJXMXNBd0prelp4QVFFQUNndUlWUGVucTYrSm14Qnc4ZVlNS0VDUWdQRDhlaFE0Zmc3dTZPVzdkdUlTTWpBOVdxVlVOZVhoNisrdW9ydEczYkZzN096bVV1NzZPUFBrTExsaTNScFV1WE11ZTlkdTBhTm16WWdDNWR1dUQ3Nzc5SCsvYnQ0ZW5wS1RhbkZHTFltSXlNREhUdTNCbGVYbDdZdkhremV2VG9ZWFRlcmwyNzR2cjE2OWkxYXhjMmJ0eUlodzhmNG8wMzNpaXpqQmJMckNsa0ZiQzBLcmk1dVJFQWtzbGtldTk1cTRqSXlFaGF1WElsTFZteWhKWXNXVUk3ZCs1OG9sY2JxcHFsN2JmS3NvUjZscnlTVlZoWVNMR3hzYVVPS1NrcFJFUzBkKzllU2s5UDExdG1hWGZ6TWpJeUtEazUrY2xWcUFwWXduNTdrcXE2L284ZlB5YTVYRjZ1Z1VnM2Z2THk4cWh4NDhiazUrZEhJMGFNMEdtQk1IandZQUpBam82TzlNTVBQeEJSMmUrSkl5SWFQMzY4emgyNnhvMGIwODJiTjRtSXFIWHIxZ1FVdjJ0TGVLL2JpUk1uU0NxVjBzU0pFOFZYYW1nN2UvWXNOV3JVaUw3NDRndTZjK2NPMWE1ZG00S0NndWpSbzBjNjgwVkhSOVA4K2ZOcDhPREJGQlFVUkhYcjFpVjNkM2R5ZG5ZbU56YzMrdlRUVDAzYXp0WWV0OFpZK25iQi85OTFpNHlNSkY5ZlgyclVxQkZOblRwVm5ENXAwaVJ5ZG5ZbXFWUktVcW1VWEZ4Y2FPTEVpV1lzY2RXdzlQMVdFVSt5cnIvOTlodloyOXRUczJiTjZOcTFhK0w0VmF0V2tZMk5qWGdjREFvS290dTNieHRkam5BbnJxQ2dnTnEyYlVzUkVSRjY4MVNrSlkrd3ZNVEVSTDNmZ1N0WHJ1aWNseGg3ZDNKNmVqb05Iejc4cWJ4T3dCQnp4NmprL3d0aHNTUVNpY1gxY3FmUmFDQ1JTS3k2QXhKTDNHK1ZZUW4xVkt2VmtNdmxxRnUzYnBYRkpCRkJxVlJhYkUrcGxyRGZuaVJ6MTUrSWtKZVhWNm5lS1lrSVNVbEo4UGIyTHJWekI2RlhTaHNibXpJN0tBR0E1T1JrZUh0N0c1MnVWQ3BoYjI4UElzS3Z2LzZLa1NOSG10UzdabVdZZTc4OXEzaTdXQ1pyMm05UHNxNjV1Yms0Y09BQWhnd1pBcWxVcWplOXNMQVFOalkyQmwrWm9rMzd1S3hXcXcwdXF5TEhib1ZDZ1RObnpxQjc5KzU2NXg1S3BSSmhZV0hvMnJXcndmVThLOHdkbzV6RU1iT3dsdjFtTGZWODNsajdmclAyK2xzcTNtK0c4WGF4VE5hMDM2eXByczhUYys4MzdwMlNNY1lZWTR3eHhpd0lKM0dNTWNZWVk0d3haa0U0aVdPTU1jWVlZNHd4QzhLdkdHQ01NZmJjMDJnMHlNN09MbldlYXRXcVdYV0hVNHd4eGl3SDM0bGpqREgyM05pd1lZUFkrNi8yRUIwZERROFBqMUtIOVBSMGN4ZWZNY1lZS3hkTzRoaGpqRDAzaGc4ZkRybGNqckN3TUFDQVhDNkhYQzRYcHhPUjJKdFlaR1FraUFpcHFhbG1LU3RqakRGV1dkeWNrakhHMkhQRDBkRVJqbzcvMTk3ZEIwZFZIVzRjZnpadkppU0VDQ0c4aDVkR0lrTnRtbG5Bd2dSaXNNTTdGU0lFUkRvRndVQmFxV0pMS21CRkNWQ1FkT3BZWWhDSkVDdXg4aUpRT3NQQUNOYWlnSW14MW83U0lBSUZDZ2tRUWhNZzVHMzM5d2ZOL1dVTkNWUVRkcy91OXpPVG1iMTM3OTU3enIyYmt6ejNubnR1aUM1ZnZpeEo2dHk1c3lSWjA5ZXZYN2VXcmE2dTF2WHIxMVZWVlhYbkN3b0F3TGRBaUFNQStJeVFrQkRyZFZ4Y25CdExBZ0RBTjBkM1NnQ0F6NkE3SlFEQUd4RGlBQUJlNC9EaHc3TFpiT3JYcjU4a3lXYXpxVmV2WHRiN2x5OWZ0cnBXVmxSVTZQTGx5N2NjdFJJQUFFOWpjOWFma2pTVXpXYVQ0Vlh3U2I1eTNIeWxudDdHMTQrYnlmV3ZxYWxSYVdtcGpoMDdwcUZEaCtyY3VYUHk5L2RYYVdtcEZleWFjdUhDQlVWR1J0Nmhrclk4azQ5YmEySy9tTW1YanBzdjFkV2J1UHU0Y1NVT0FPQTFBZ01EMWJselp5dU1kZTdjV1IwN2RyVGVwenNsQU1BYk1MQUpBTURyM1h2dnZVMmVNWTJNak9Rc09BREFLRnlKQXdCNE5hZlQyZWpoMzVMVXIxOC9sM2tuVDU1MGIwRUJBTGhOWElrREFIaVZtcG9hSFQxNlZKS1VrcEtpano3NlNHZlBuclhDbXlSMTZkSkZCdzRjVUV4TWpEV3ZZYmRMQUFBOEdRT2J3QzE4NWJqNVNqMjlqYThmTjVQci8vcnJyK3VuUC8ycDJyZHZyd2NmZkZERGhnMVRZbUtpK3ZidDY3S2N6V2JUa1NOSGRPKzk5N3FwcEMzUDVPUFdtdGd2WnZLbDQrWkxkZlVtN2o1dWhEaTRoYThjTjErcHA3Zng5ZU5tY3YxTFMwdFZYRnlzL3YzN1cvTkdqUnFsUFh2MjNOYm5UYTIzWlBaeGEwM3NGelA1MG5IenBicDZFM2NmTjBJYzNNSlhqcHV2MU5QYitQcHg4N2I2bDVXVnFhcXE2cmFXN2R5NWN5dVhwdlY0MjNGcktld1hNL25TY2ZPbHVub1RkeDgzN29rREFIaTF1KysrMjkxRkFBQ2dSVEU2SlFBQUFBQVloQkFIQUFBQUFBWXh2anRsZUhpNHk3RFJNRU5vYUtpN2kzQkg4UDAwazY5OFA1dkM5OVpNdnY2OWJRcmZaelA1MHZlWjc2aVozUDBkTlg1Z0V3QUFibGRlWHA2bVRadm03bUlBZ0UrZ3pXMDloRGdBZ00rdzIrMHFMQ3gwZHpFQXdDZlE1clllN29rREFBQUFBSU1RNGdBQUFBREFJSVE0QUFBQUFEQUlJUTRBQUFBQURFS0lBd0FBQUFDREVPSUFBQUFBd0NDRU9BQUFBQUF3Q0NFT0FBQUFBQXhDaUFNQUFBQUFneERpQUFBQUFNQWdoRGdBQUFBQU1BZ2hEZ0FBQUFBTVFvZ0RBQUFBQUlNUTRnQUFBQURBSUlRNEFBQUFBREFJSVE0QUFBQUFERUtJQXdBQUFBQ0RFT0lBQUFBQXdDQ0VPQUFBQUFBd0NDRU9BQUFBQUF4Q2lBTUFBQUFBZ3hEaUFBQUFBTUFnaERnQUFBQUFNQWdoRGdBQUFBQU1Rb2dEQUFBQUFJTVE0Z0FBQUFEQUlJUTRBQUFBQURBSUlRNEFBQUFBREVLSUF3QUFBQUNERU9JQUFBQUF3Q0NFT0FBQUFBQXdDQ0VPQUFBQUFBeENpQU1BQUFBQWd4RGlBQUFBQU1BZ2hEZ0FBQUFBTUFnaERnQUFBQUFNUW9nREFBQUFBSU1RNGdBQUFBREFJRGFuMCtsMGR5RUFBR2d0T1RrNSt1Q0REeVJKbjMzMm1iNzN2ZTlKa3VMaTR2VFVVMCs1czJnQTRIVm9jKytNQUhjWEFBQ0ExdFMxYTFkOTl0bG4xblQ5NitIRGg3dXJTQURndFdoejd3eTZVd0lBdkZwQ1FvSUNBd05kNWdVRUJHajgrUEZ1S2hFQWVDL2EzRHVERUFjQThHcHQyN2JWNE1HRFhlYmRkOTk5aW9pSWNGT0pBTUI3MGViZUdZUTRBSURYR3pGaWhNdDBZbUtpbTBvQ0FONlBOcmYxRWVJQUFGNXY4T0RCOHZmM2x5VDUrZmxwMUtoUmJpNFJBSGd2MnR6V1I0Z0RBSGk5aUlnSURSbzBTSkxVdjM5L2RlelkwYzBsQWdEdlJadmIrZ2h4QUFDZlVOKzlaOWl3WVc0dUNRQjRQOXJjMWtXSUF3RDRoQ0ZEaGtpU1JvOGU3ZWFTQUlEM284MXRYWVE0QUlCUGlJeU0xS09QUHFvdVhicTR1eWdBNFBWb2MxdVh6ZWwwT3QxZENBQ0FaMHRLU2xKNWVibTdpNEgvQ2cwTjFWLy8rbGQzRndOQUs2SE45U3llMk9ZR3VMc0FBQURQVjE1ZXJzTENRbmNYQS85bHQ5dmRYUVFBcllnMjE3TjRZcHRMZDBvQUFBQUFNQWdoRGdBQUFBQU1Rb2dEQUFBQUFJTVE0Z0FBQUFEQUlJUTRBQUFBQURBSUlRNEFBQUFBREVLSUF3QUFBQUNERU9JQUFBQUF3Q0NFT0FBQUFBQXdDQ0VPQUFBQUFBeENpQU1BQUFBQWd4RGlBQUFBQU1BZ2hEZ0FBQUFBTUFnaERnQUFBQUFNUW9nREFBQUFBSU1RNGdBQUFBREFJSVE0QUFBQUFEQUlJUTRBQUFBQURFS0lBd0FBQUFDREVPSUFBQUFBd0NDRU9BQUFBQUF3Q0NFT0FBQUFBQXhDaUFNQUFBQUFneERpQUFBQUFNQWdoRGdBQUFBQU1BZ2hEZ0FBQVBCeTU4NmRVMTFkM1UzZkt5b3FVblYxZGF0dWYrM2F0ZnJxcTY4YXpmLzg4OCsxZXZWcU9SeU9aajlmVlZYVjdQdE9wMU1WRlJYZnFvd21DWEIzQVFBQXVOUCsvZTkvcTMzNzlnb0pDYkhtVlZSVTZNcVZLK3JTcFlzYlN3WUFMYy9oY0NndExVMFRKMDdVVDM3eWswYnZUNXMyVGR1MmJWT3ZYcjFjNXBlV2xtckVpQkVLQ3d1ejVsMjVja1dIRGgzU0UwODhvZE9uVHplNXpkMjdkMXV2ang4L3JnMGJObWphdEdtTmx0dStmYnN1WExnZ1A3K21yeTFsWjJmcnhJa1RldkhGRitWd09EUjc5bXpObno5Zjk5MTNuN1ZNVGs2T1B2bmtFNzN5eWl0TnJzZWJjQ1VPQU9DUlNrdExaYmZibTEwbVB6L2ZaZnI5OTkrLzVYb3ZYYnFrNmRPbnE2YW14bVgrSzYrOG9uZmVlZWVtbnlrcEtkRWJiN3doNmNiWjNyeThQSjA5ZTlaNi8ralJvOXE0Y2VNdHR3MEE3ckJ2M3o1ZHZYcFZreWRQL3A4L0d4WVdwdmZmZjkvNnFiZHMyVExsNU9Rb0p5ZEhjK2JNa2NQaHNLWnpjbkpjMXBHYm02dmEybG9sSlNYSmJyZGJQL241K2Rxelo0OCsrT0FEbC9sMnUxM3A2ZW5XNXlkTm1xVEN3a0pkdkhoUmZuNStldUNCQjdSa3lSSlZWMWVycnE1T2RYVjFTazVPMXJGangzVHExS2ttcnpoNkU2N0VBUUNNdFdEQkFwZC9LcDU3N2pscjJtNjNXMWZWaW91TDlmSEhIMHVTc3JLeVZGbFo2WEpHZU1xVUtkcTFhNWRDUWtKY3poNW5aV1dwWjgrZTZ0Q2hnM2JzMktIaHc0ZXJlL2Z1dW5UcGtqSXlNcFNkblMxSjZ0R2poM2JzMktIazVHU0ZoNGUzZXIwQjRIWTVIQTY5K3Vxcm1qTm5qb0tDZ2xSWFY2ZEJnd1kxV3U3aGh4OTJtUTRKQ2RIT25UdWJYRzlVVkpUMXVxS2lRdC81em5mVXRXdlhSc3Q5K2VXWDJyZHZuOTU2NnkwZFAzNWNQL2pCRDZ6M05tN2NxSzVkdStyVlYxL1Z3WU1IMWFkUEgzWHUzRm1TRkJRVXBDVkxsbWpmdm4yU3BMcTZPazJZTUVGUlVWSGFzbVdMOXV6Wm83Lzg1UzlhdUhDaHkvWW1UcHdvU1Nvc0xMelZyakVhSVE0QVlLVHM3R3hkdTNaTkR6MzBrRFd2Zm5ybnpwMEtDZ3JTbi8vOFowbFNRa0tDSkduLy92MDZmUGl3Y25OenRYZnZYczJiTjArU3RIVHBVajM4OE1NYU5teVl2dnJxSzZXa3BGanJYTDkrdmZidTNTdWJ6YWFubjM1YUVSRVJXcnQyclo1NzdqbWRPSEZDdi9yVnJ5VGQrSWRqOXV6WjZ0aXhvN0t5c3U3VWJnQ0FacjN6emp2eTgvTlRjbkt5Tm0vZXJIZmZmVmU3ZHUxeVdXYjgrUEhLenM1VzkrN2RyWG4xM1J1dlhyMnE0Y09ITjFwdmRYVzFCZzhlN0RLdnZ2ZkVvVU9IRkJRVXBOcmFXbVZrWkdqU3BFbHExNjZkVnE1Y3FjMmJOeXNxS2txMXRiWGF1M2V2NXN5Wkl6OC9QNjFldlZvREJnelE2dFdycmZVOTg4d3pHamx5cE5WdDhzc3Z2MVRQbmozbDcrK3ZOOTU0US83Ky9rcElTRkJSVVpIaTQrT3RaVHAwNk5BQ2U4NnpFZUlBQUI3QmJyZTczSGZoZERvbFNZbUppZFk4aDhPaDl1M2JhK2ZPblVwTFM5TWYvL2hIbHpQRmlZbUpUWjQ1TGk4djE4cVZLL1hiMy81V3NiR3hXcmR1blQ3OTlGTmxabWFxckt4TTY5ZXZWMFJFaEpZdlg2NmhRNGRhVi9HR0R4K3VUcDA2YWZ6NDhYcnZ2ZmYwcjMvOVMzNStmbHEyYkpra2FjeVlNVXBJU0ZCTVRJeTJiTm1pUG4zNnRQaStBWUJ2b3FTa1JGbFpXY3JNekZSbFphVTJiTmlndExTMG0xNHhpNHFLYWpTL3RMUlVvYUdoMnI5L3Z6WHY2OTNjdjk2dHZlRlZ2dXpzYkYyK2ZGbXBxYWxxMDZhTkVoTVQ5ZmJiYjJ2WXNHRjY0WVVYMUxOblQ0MFpNMGFCZ1lGYXVuU3A1cytmcjg4Ly8xejkrL2VYSkZWV1ZtclJva1g2M2U5K3AvajRlSzFldlZxelpzM1NnQUVESkVrUkVSSEt6OC9Yd29VTHRYWHJWblhyMWsyWm1aa2FQbnk0cGt5Wjh1MTJub2NqeEFFQVBNYnUzYnZWcGswYlNmOS9RMzNEN3BKRlJVVXU5MGxJMG1PUFBXYTlibmlmVzAxTmpaS1RreVZKMTY5ZlYzaDR1TFp1M1dwMWQ1dzdkNjRXTGx5b2xKUVV0V25UUm1scGFmcjFyMyt0dkx3OEJRY0hXK3ZwMUttVDVzMmJweEVqUnVqTk45OVVVbEtTeG8wYnAvRHdjT1hsNVNrcUtrb3JWNjdVYTYrOXByeThQSzFaczZibGR3d0FmQU1GQlFVcUx5L1huRGx6NUhRNkZSc2JxeC85NkVjcUtTbHBkTi9ZK2ZQbkZSUVVaRTNYQjdvclY2NjRuRXo3T245L2YrdXEzTmU3TUQ3MDBFTktTa3F5MnZWNTgrYnBpeSsrMEJOUFBLSGs1R1R0MjdkUEN4WXMwTktsU3pWMDZGQmxabWFxYjkrKzF1ZkR3c0kwYTlZc3JWMjdWdE9uVDFkSVNJak9uVHVuQng5OFVOS05McE1QUFBDQUprNmNxTnpjWEkwZE8xWmxaV1dhTkduU3Q5dHhCaURFQVFDTTFqQTBqUjQ5Mm5vZEdCaG9EVlJTMzUweVBEeGNGUlVWMnJoeG8vYnYzNi9GaXhkYlozU2pvNk8xZE9sUzNYUFBQWHJzc2NkMHp6MzNTTHJSVFhMQmdnVTZldlNvTGw2OHFPVGtaRTJmUHQzcVhqUml4QWdGQndlcnNMQlFNVEV4NnRhdDJ4MnBOd0RjeWc5LytFUEZ4OGZyNnRXcm1qRmpodExUMCtYbjU2Y1pNMmJvL1BuekxzdW1wYVc1VEJjV0ZxcERodzRxS0Nod0dUbXlycTdPQ202M0VoMGRiYjJ1cWFuUmxpMWJsSmVYcDRVTEYyck1tREg2OFk5L3JQVDBkRTJlUEZsUFB2bWtSbzBhNWJLdHlaTW5XNE5JZmZ6eHgvTHo4OU0vL3ZFUDdkaXhReE1tVEpEa2VtVncyN1p0a201Y0RVeEpTYkc2dTNzalFod0F3R2d6WnN5d1h0ZGZpWE00SEFvSWNQMFRWMVpXcGcwYk5tajM3dDBhTzNhc3FxcXF0R0xGQ3BkbGFtcHExS05IRDZXbXBxcExseTU2K2VXWHRXYk5HaDA3ZGt4RlJVV0tqWTFWYW1xcTNuenpUVW5Td1lNSDlkSkxMMG1TVHB3NG9kNjlleXNsSlVXYk4yOXV4Um9Ed08wSkRnNVd0MjdkOVBPZi8xeWpSNC9XOTcvL2ZVbXV3LzgzcDdrUmd0ZXRXMmU5cnFxcWNybUsxNURENGREKy9mdVZsWldsa0pBUXJWKy9YcjE3OTFaMWRiWEN3OE9WbFpXbDNOeGNaV1JrS0NjblIxT25UdFhJa1NNVkhoNXVkWTgvY2VLRXBrNmRxbzgrK2tpU1hCNXRVTitkODh5Wk0wcE9UcmFtYlRiYmJkWFJWSVE0QUlESGFIZ2xyYmw3NGhwcUdKanFsNjJxcXRMMTY5ZGR1bE9HaG9hcWJkdTIyclJwazZLaW92VFVVMDgxV1k2Wk0yY3FQejlma1pHUmV2NzU1eVZKU1VsSlZuaXJOMlRJRUEwWk1zVGFOdUVOZ0tmWnZuMjdqaHc1b21YTGxxbXFxa3BuenB4Ujc5NjlWVlpXMXV6bjJyZHZyL3o4ZkYyNGNFSHQyN2RYWFYyZEVoSVNySkRVc0R0bVNVbUpJaUlpR3ExajE2NWQyckJoZ3dJQ0FqUjM3bHd0V3JUb3BzK0trMjQ4cTY1ZHUzYjZ3eC8rb016TVRNMmFOVXVwcWFtU2J2dzlhT3BoNFA3Ky9wTCtmeUNXK21sdlI0Z0RBSGlFNzM3M3UxcTNicDN1dXVzdVNUZS9KKzdVcVZPM05mSmplWG01WW1KaTlOWmJiMG02MFoweUtDaElqei8rdUNScDNMaHh6VDVIYVBmdTNWWWdYTGx5cGY3Kzk3L3J5cFVyZXVTUlI5U25UeDh0WDc3Y1dyWitKTXRyMTY1WnJ3bHpBRHpCcFV1WDlPS0xMeW9zTEV5UFBQS0lTa3BLMUxkdlg2MWF0Y3JxanRpVUF3Y09LQ1FrUk9QSGo5ZWVQWHRjQnA2U2JvU21jZVBHU1pJT0h6NnN5TWhJT1oxT2pSczN6Z3BVMGRIUldyUm9rUVlNR0tEUzBsTHQzYnYzbG1XZVBYdTJqaHc1b2s2ZE9sbnphbXRyRy9XdXFGZmZsdGVIdlBwcGJ3OXpoRGdBZ0VmSXpjMjk1VExSMGRGYXRXcVZKR254NHNXS2lJaHdlY1JBUkVTRWtwT1R0V2pSSXZYbzBhUEo5WlNVbEtpZ29PQ203MzI5KzFCNmVycUtpb3FVbVptcGRldld1WFRScWFpb1VFWkdobUpqWTdrU0I4RGpSRVJFS0NVbFJkSFIwZXJWcTVkNjl1eXB5TWhJcXp0aWZuNStvN0JUVWxLaU1XUEdTTHB4UXN6cGRLcGR1M1pXT0tvZmZmTEFnUU42NFlVWGRQNzhlZVhtNXFwdDI3WmF1blNwbGl4WllvVzR1TGc0YTcwalJveTRyVElYRmhhcVg3OStrcVRwMDZlcnFLaEkwbzJRTm5EZ1FObnRkaTFldk5oYS91dlB2S3VmM3JadG0zcjE2blZiMnpRUklRNEFZS1RseTVmcnd3OC9WRkZSa1diT25LbkZpeGRyeXBRcGlvdUwwOHN2djZ6Nzc3Ky9SYmJqNStlblE0Y09LVDQrM3ZwbjU5cTFhNnFzck5UVXFWUDE1Sk5QS2pZMnRrVzJCUUF0eWMvUFQvUG56N2VtcjEyN3BvS0NBcGNIZFRmbjVNbVRjanFkeXM3T3RybzJOaHlCOHNNUFA5UnZmdk1iRFIwNlZBc1dMRkJxYXFvV0xWcWs1Y3VYMy9SS1dIUEI2dVRKazQwZU9MNWh3d1k1blU3OS92ZS8xNWt6WjdScTFTclpiRFlWRnhkTHV2R3N1aFVyVm1qa3lKRTZmZnEwSmt5WTRQVVArYTVIaUFNQUdLbWtwRVRMbHk5WFJrYUdiRGFiSmsrZXJHZWVlVVlyVnF6UTNyMTc5ZmJiYjZ1cXFrclYxZFhXL1hVTk5iei9yam1WbFpYYXVuV3J5eWlZKy9mdlYxaFltSjUvL25rTkhEaXd4ZW9FQUMzcDlPblRPbmp3b1A3NXozL3FpeSsrMFBIang5VzllM2RyUUtaYitlU1RUeFFiRzZ0Tm16YnB6Smt6MXZ5Q2dnS3RYcjFhcDA2ZDBzeVpNNVdhbWlxYnphYVhYbnBKano3NnFIYnMyTkVva0gwVGdZR0J1blRwa3Y3MHB6OXB5WklsMXVBcDlTTnJUcGd3UVFrSkNSbzVjdVMzM3BacENIRUFBSThVSEJ6YzdEOEJhOWV1VlhwNnV0WDlNVDQrWGx1M2J0V3p6ejZyeHg5L1hLR2hvZHE0Y2FNMmJkcWtzV1BIdW53Mkl5TkRvMGFOdXVsNjMzMzNYWmZwbzBlUDZ2Nzc3M2Q1aVBmWXNXTTFaTWlRUm9Pc0FJQW5LU29xMHE1ZHUyUzMyL1d6bi8xTWNYRnhhdGV1bmRXZDh1dGRFUnR5T0J6YXRXdVhac3lZb1E0ZE9saGRHTmVzV2FPNHVEakZ4OGZyRjcvNGhicDM3NjZ6WjgrcXJxNU9OVFUxK3VVdmY2bTc3NzViLy9uUGY5U3VYVHVYZGY2dndhNmlva0pQUC8yMCt2ZnZyNlNrSkd0K2NYR3g3SGE3MHRQVEZSTVQ4eit0MDF2WW5EYzdQUWtBUUFOMnU5M2p1cWpVUDZ2bzY2NWV2YXJRME5BVzNaYkQ0WEI1ZHRITlhMcDA2WTZGT2s4OEhnQmFUbXYvanRkM1BkeTllM2VqZHZUaXhZdWFObTJhM252dlBjMmVQVnV2di82NndzTENWRlpXcHUzYnR5cy9QMS9GeGNVcUx5OVhaV1dsYW10cnJkNE9OcHROQVFFQkNnNE8xczZkT3hVZUh1NVNwNXljbkNidlZ6NTkrclJtelpybFV1L0xseS9ydGRkZTA5eTVjOVcyYmR0bTYzVCsvSGs5Kyt5ekxvOCthQ21lMk9ZUzRnQUF0K1NKZjhCOEdjY0Q4RzZ0L1R0ZVZWV2xUei85VklNR0RXcjBQTFhxNm1yOTdXOS8wOENCQTNYeDRzWGJ2bi91Vms2ZVBLbHUzYm9wTUREd3B1L1gxdGJxL1BuejZ0cTFhNHRzcnlWNVlwdExkMG9BQUFEQWg5eDExMTFORHY0VUZCUmt2ZGRTQVU3U0xVZUtEQWdJOE1nQTU2bWE3eHNDQUFBQUFQQW9oRGdBQUFBQU1BZ2hEZ0FBQUFBTVFvZ0RBQUFBQUlNUTRnQUFBQURBSUlRNEFBQUFBREFJSVE0QUFBQUFERUtJQXdBQUFBQ0RFT0lBQUFBQXdDQ0VPQUFBQUFBd0NDRU9BQUFBQUF4Q2lBTUFBQUFBZ3hEaUFBQUFBTUFnaERnQUFBQUFNQWdoRGdBQUFBQU1Rb2dEQUFBQUFJTVE0Z0FBQUFEQUlJUTRBQUFBQURBSUlRNEFBQUFBREVLSUF3QUFBQUNERU9JQUFBQUF3Q0NFT0FBQUFBQXdDQ0VPQUFBQUFBeENpQU1BQUFBQWd4RGlBQUFBQU1BZ0FlNHVBQURBODRXR2hzcHV0N3U3R1BpdjRPQmdkeGNCUUN1aXpmVXNudGptMnB4T3A5UGRoUUFBQUFBQTNCNjZVd0lBQUFDQVFRaHhBQUFBQUdBUVFod0FBQUFBR0lRUUJ3QUFBQUFHSWNRQkFBQUFnRUVJY1FBQUFBQmdFRUljQUFBQUFCaUVFQWNBQUFBQUJpSEVBUUFBQUlCQkNIRUFBQUFBWUJCQ0hBQUFBQUFZaEJBSEFBQUFBQVloeEFFQUFBQ0FRUWh4QUFBQUFHQVFRaHdBQUFBQUdJUVFCd0FBQUFBR0ljUUJBQUFBZ0VFSWNRQUFBQUJnRUVJY0FBQUFBQmlFRUFjQUFBQUFCaUhFQVFBQUFJQkJDSEVBQUFBQVlCQkNIQUFBQUFBWWhCQUhBQUFBQUFZaHhBRUFBQUNBUVFoeEFBQUFBR0FRUWh3QUFBQUFHSVFRQndBQUFBQUdJY1FCQUFBQWdFSCtEMHVmZldlRTBJdjdBQUFBQUVsRlRrU3VRbUNDIiwKCSJUaGVtZSIgOiAiIiwKCSJUeXBlIiA6ICJmbG93IiwKCSJWZXJzaW9uIiA6ICIiCn0K"/>
    </extobj>
  </extobjs>
</s:customData>
</file>

<file path=customXml/itemProps14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演示</Application>
  <PresentationFormat>宽屏</PresentationFormat>
  <Paragraphs>90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Wingdings</vt:lpstr>
      <vt:lpstr>Times New Roman</vt:lpstr>
      <vt:lpstr>鸿雷板书简体</vt:lpstr>
      <vt:lpstr>仓耳舒圆体 W04</vt:lpstr>
      <vt:lpstr>汉仪青云简</vt:lpstr>
      <vt:lpstr>Segoe Print</vt:lpstr>
      <vt:lpstr>Office 主题</vt:lpstr>
      <vt:lpstr>2_Office 主题​​</vt:lpstr>
      <vt:lpstr>Equation.KSEE3</vt:lpstr>
      <vt:lpstr>基于MMSE语音降噪算法 的音频自适应降噪处理</vt:lpstr>
      <vt:lpstr>项目的背景意义 </vt:lpstr>
      <vt:lpstr>项目研究内容及主要分工 </vt:lpstr>
      <vt:lpstr>项目的背景意义 </vt:lpstr>
      <vt:lpstr>项目的背景意义 </vt:lpstr>
      <vt:lpstr>PowerPoint 演示文稿</vt:lpstr>
      <vt:lpstr>PowerPoint 演示文稿</vt:lpstr>
      <vt:lpstr>结果分析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小靖爱语文数学英语理综</cp:lastModifiedBy>
  <cp:revision>4</cp:revision>
  <dcterms:created xsi:type="dcterms:W3CDTF">2021-10-24T07:43:49Z</dcterms:created>
  <dcterms:modified xsi:type="dcterms:W3CDTF">2021-10-24T08:28:01Z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5F61A3EB688F4BA086CBE2BBB9CD13EE</vt:lpwstr>
  </property>
  <property fmtid="{D5CDD505-2E9C-101B-9397-08002B2CF9AE}" pid="3" name="KSOProductBuildVer">
    <vt:lpwstr>2052-11.1.0.10938</vt:lpwstr>
  </property>
</Properties>
</file>