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58" r:id="rId4"/>
    <p:sldId id="259" r:id="rId5"/>
    <p:sldId id="268" r:id="rId6"/>
    <p:sldId id="260" r:id="rId7"/>
    <p:sldId id="263" r:id="rId8"/>
    <p:sldId id="269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AFA22E-C15E-50C9-ADC7-79E87A211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C3009C2-6E8F-CBFF-B167-D7E83198E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7BD3A0-DAAF-F3B4-B5AF-3A82B162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829-545A-433E-8D06-AA53D2C6656B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2607AF-A559-7A37-6FEF-34519973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90A31A-3B52-53FE-60BE-2B90C38E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2494-6546-47F1-9727-9D79A9616D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710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E7CA4D-48D6-A71A-C0F5-FDEAD865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D3E11A6-728F-1072-5002-E9F0236D2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48A291-F952-1152-A518-538509A8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829-545A-433E-8D06-AA53D2C6656B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E3AEDB-5F52-714C-BC27-82C0696E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7ED6C95-0D97-69AF-5C53-6AE44012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2494-6546-47F1-9727-9D79A9616D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558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EE9AFDC-94CF-F781-714A-F64A5152D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605F8C3-4C79-BA4B-F277-70DF84552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F24BBB-DBB9-B3FC-AA68-D5DB037B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829-545A-433E-8D06-AA53D2C6656B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6B3234-9CB0-F159-09D2-F748ADCD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2126379-4B1B-BB83-493A-C7727231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2494-6546-47F1-9727-9D79A9616D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421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09EBEB-C424-4D3B-584C-4DAA181E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1E0E9E-72D3-31F9-917F-513FA5FEE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D94536-6B61-DBA3-1895-CF517821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829-545A-433E-8D06-AA53D2C6656B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3DB63E1-FE27-B916-3969-D4E6D7CE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4E6D73-F055-C2B1-5B37-B737B474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2494-6546-47F1-9727-9D79A9616D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414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C1D889-9BBD-2722-99A5-66CEDDBE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0BD1843-8FE3-471D-A31C-28EB8A523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8BB4D4-7C2C-366E-C391-96745A4A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829-545A-433E-8D06-AA53D2C6656B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1BD3096-DE25-F77B-993C-FAB3671A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6355C7-8620-1EE3-2E0B-527F02AA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2494-6546-47F1-9727-9D79A9616D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022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946161-C7D6-B919-6735-B85D5904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B40091-552B-CE42-479E-B9FFC0D12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2B220BD-1E91-3836-9589-CCF986AE2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CC43C07-71DE-36A2-8F38-385106AC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829-545A-433E-8D06-AA53D2C6656B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05BE397-24E9-F1F4-A4A8-880A363C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9CB0A69-145C-61BF-F0CC-B4DA6640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2494-6546-47F1-9727-9D79A9616D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366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7AABDD-A6D7-56A2-76EF-F137DC73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19F592E-7537-38EE-024D-524ECBD08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D8D8B4C-51FF-E7EF-4E1A-C1C4FC350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ACF3409-2471-FF02-5E2C-9D70D23E9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7A06DAA-ED06-B0FB-A5F8-F19F947E3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B274D89-2510-96A2-8965-A0D92D09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829-545A-433E-8D06-AA53D2C6656B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27C8A63-245C-C043-5CC2-EF59AA42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1595057-C376-18E7-1C71-277FE579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2494-6546-47F1-9727-9D79A9616D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105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6D44DE-8EA9-C992-651D-F4C7F039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52D5A90-A46F-D29F-B5D1-F591B28E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829-545A-433E-8D06-AA53D2C6656B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09119CA-082E-042C-F8B4-848ED888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026D7AA-C999-BC11-13B2-E1635072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2494-6546-47F1-9727-9D79A9616D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473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4C7D105-9CE3-6CD4-CC73-AB702FAF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829-545A-433E-8D06-AA53D2C6656B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4660820-AD96-6401-7D65-DE41E632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636BBD4-AD6C-635B-EF63-FB8453D0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2494-6546-47F1-9727-9D79A9616D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27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916B71-C440-53D2-5F6A-7D965B419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46DC7B-F6FA-5D1E-F8DA-92B4D69AC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05494AC-8946-4E1D-43B1-02B34248D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14645F7-706B-25C9-F270-6BF3BEE5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829-545A-433E-8D06-AA53D2C6656B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7EDB8B9-49EE-A22B-B5B4-4333015C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E912BA1-FE8F-0F80-7528-F605F1B6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2494-6546-47F1-9727-9D79A9616D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831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64E49-8046-A409-F995-37C88D9AE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078A34A-21E7-6E0B-2F12-16518ACCC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318D72C-412B-C43A-BB6C-092B61B02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79C8697-1082-A13D-7208-8C0D01E3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8829-545A-433E-8D06-AA53D2C6656B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F190523-17F5-526C-D965-D727546F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1DA5D3F-C40C-295B-E687-6E79C631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2494-6546-47F1-9727-9D79A9616D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874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2D3AA2A-0509-A981-4BBE-198F477B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B4F3785-8DDE-1EFC-CFFB-98D4105AE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149A8CC-8C4D-EDB7-2F20-E72956ABC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8829-545A-433E-8D06-AA53D2C6656B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7F2A43B-5D5F-AF64-33DD-3945AE163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BC0458-0FF0-C6F9-DA0C-149BD5CD0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22494-6546-47F1-9727-9D79A9616D8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326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lternativgazdasag.fandom.com/wiki/Energiatakar&#233;koss&#225;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.economy-pedia.com/11032731-energy-saving" TargetMode="External"/><Relationship Id="rId5" Type="http://schemas.openxmlformats.org/officeDocument/2006/relationships/hyperlink" Target="https://kontaktbau.hu/energiatakarekossag/" TargetMode="External"/><Relationship Id="rId4" Type="http://schemas.openxmlformats.org/officeDocument/2006/relationships/hyperlink" Target="https://www.nkp.hu/tankonyv/fizika_8/lecke_05_00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8E929D6-0DEB-9FF1-E8AD-F50E057390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29094E0-2B4D-6ADE-52EC-381020AB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hu-HU" sz="5000" dirty="0"/>
              <a:t>Az Energia – Energiatakarékosság és hatékonyság</a:t>
            </a:r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47FF06-551A-7F83-8413-AE8FB779F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/>
              <a:t>Tagok: Horesnyi Dániel, Kocsis Áron, Héjjas Patrik, Solti Csongor Péter</a:t>
            </a:r>
          </a:p>
          <a:p>
            <a:pPr marL="0" indent="0">
              <a:buNone/>
            </a:pPr>
            <a:r>
              <a:rPr lang="hu-HU" sz="2000"/>
              <a:t>Osztály: 9.A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965107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7ACED5E-64EE-EA16-8D1A-6D564247A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810B873-4303-D0E1-555E-4470B57B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hu-HU" sz="5000"/>
              <a:t>Köszönöm a Figyelmet!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3B85DF-4632-CCD9-F6A1-B120B88B2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/>
              <a:t>Források: </a:t>
            </a:r>
            <a:r>
              <a:rPr lang="hu-HU" sz="2000">
                <a:hlinkClick r:id="rId3"/>
              </a:rPr>
              <a:t>https://alternativgazdasag.fandom.com/wiki/Energiatakarékosság</a:t>
            </a:r>
            <a:endParaRPr lang="hu-HU" sz="2000"/>
          </a:p>
          <a:p>
            <a:pPr marL="0" indent="0">
              <a:buNone/>
            </a:pPr>
            <a:r>
              <a:rPr lang="hu-HU" sz="2000">
                <a:hlinkClick r:id="rId4"/>
              </a:rPr>
              <a:t>https://www.nkp.hu/tankonyv/fizika_8/lecke_05_004</a:t>
            </a:r>
            <a:endParaRPr lang="hu-HU" sz="2000"/>
          </a:p>
          <a:p>
            <a:pPr marL="0" indent="0">
              <a:buNone/>
            </a:pPr>
            <a:r>
              <a:rPr lang="hu-HU" sz="2000">
                <a:hlinkClick r:id="rId5"/>
              </a:rPr>
              <a:t>https://kontaktbau.hu/energiatakarekossag/</a:t>
            </a:r>
            <a:endParaRPr lang="hu-HU" sz="2000"/>
          </a:p>
          <a:p>
            <a:pPr marL="0" indent="0">
              <a:buNone/>
            </a:pPr>
            <a:r>
              <a:rPr lang="hu-HU" sz="2000">
                <a:hlinkClick r:id="rId6"/>
              </a:rPr>
              <a:t>https://hu.economy-pedia.com/11032731-energy-saving</a:t>
            </a:r>
            <a:endParaRPr lang="hu-HU" sz="2000"/>
          </a:p>
          <a:p>
            <a:pPr marL="0" indent="0">
              <a:buNone/>
            </a:pPr>
            <a:r>
              <a:rPr lang="hu-HU" sz="2000"/>
              <a:t>Fotók: Google fotók browser</a:t>
            </a:r>
          </a:p>
          <a:p>
            <a:pPr marL="0" indent="0">
              <a:buNone/>
            </a:pPr>
            <a:endParaRPr lang="hu-HU" sz="2000"/>
          </a:p>
        </p:txBody>
      </p:sp>
    </p:spTree>
    <p:extLst>
      <p:ext uri="{BB962C8B-B14F-4D97-AF65-F5344CB8AC3E}">
        <p14:creationId xmlns:p14="http://schemas.microsoft.com/office/powerpoint/2010/main" val="1996764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EEE71EE-095B-5E12-12D3-E4414787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hu-HU">
                <a:solidFill>
                  <a:schemeClr val="bg1"/>
                </a:solidFill>
              </a:rPr>
              <a:t>Fogalma</a:t>
            </a: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740DA2-CA9A-1E9D-97FD-305C83200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hu-HU" sz="4000" dirty="0">
                <a:solidFill>
                  <a:schemeClr val="bg1"/>
                </a:solidFill>
              </a:rPr>
              <a:t>Kevesebb energiát használunk fel tevékenységeinkre, így csökkenthetjük kiadásainkat, illetve nem pazarolunk.</a:t>
            </a:r>
          </a:p>
          <a:p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2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fű, kültéri, település, természet látható&#10;&#10;Automatikusan generált leírás">
            <a:extLst>
              <a:ext uri="{FF2B5EF4-FFF2-40B4-BE49-F238E27FC236}">
                <a16:creationId xmlns:a16="http://schemas.microsoft.com/office/drawing/2014/main" id="{D81F292B-5B97-0703-A562-FD003A3E2A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" r="885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8CE13EC-FBEC-4562-C5E1-A01A0B3A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hu-HU" sz="5000"/>
              <a:t>Miért kell takarékoskodni?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8DA566-82C3-BC94-6E11-22A918A56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hu-HU" sz="2000"/>
              <a:t>Azért hogy „legyőzzük” a klímaváltozást, és fenntartsuk a fejlődést</a:t>
            </a:r>
          </a:p>
          <a:p>
            <a:r>
              <a:rPr lang="hu-HU" sz="2000"/>
              <a:t>Ne legyen olyan nagyon nagy a rezsink</a:t>
            </a:r>
          </a:p>
          <a:p>
            <a:r>
              <a:rPr lang="hu-HU" sz="2000"/>
              <a:t>A jövőben tudjunk normálisan étkezni, lélegezni vagy valamilyen folyós tápanyagot bevinni a szervezetünkbe.</a:t>
            </a:r>
          </a:p>
        </p:txBody>
      </p:sp>
    </p:spTree>
    <p:extLst>
      <p:ext uri="{BB962C8B-B14F-4D97-AF65-F5344CB8AC3E}">
        <p14:creationId xmlns:p14="http://schemas.microsoft.com/office/powerpoint/2010/main" val="2185643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398365A-37D7-9148-51B3-CA7D7D94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hu-HU" sz="3400">
                <a:solidFill>
                  <a:schemeClr val="bg1"/>
                </a:solidFill>
              </a:rPr>
              <a:t>Hogyan kell gazdálkodni az energiával?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EDDEF8-DCD5-52FB-0A1C-20FD7E006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hu-HU" sz="2000">
                <a:solidFill>
                  <a:schemeClr val="bg1"/>
                </a:solidFill>
              </a:rPr>
              <a:t>Eszközeinket mindig kikapcsoljuk amikor azokat nem használjuk, mondjuk az este folyamán (bár így is megy a hátérben a hűtő, konnektor, router, stb.)</a:t>
            </a:r>
          </a:p>
          <a:p>
            <a:r>
              <a:rPr lang="hu-HU" sz="2000">
                <a:solidFill>
                  <a:schemeClr val="bg1"/>
                </a:solidFill>
              </a:rPr>
              <a:t>Külső eszközöket, megújuló energiát használunk [mindenki mondja, pedig drágább mint ha csak simát vennél]</a:t>
            </a:r>
          </a:p>
          <a:p>
            <a:r>
              <a:rPr lang="hu-HU" sz="2000">
                <a:solidFill>
                  <a:schemeClr val="bg1"/>
                </a:solidFill>
              </a:rPr>
              <a:t>2 fő fajtája van: az </a:t>
            </a:r>
            <a:r>
              <a:rPr lang="hu-HU" sz="2000" u="sng">
                <a:solidFill>
                  <a:schemeClr val="bg1"/>
                </a:solidFill>
              </a:rPr>
              <a:t>Otthoni</a:t>
            </a:r>
            <a:r>
              <a:rPr lang="hu-HU" sz="2000">
                <a:solidFill>
                  <a:schemeClr val="bg1"/>
                </a:solidFill>
              </a:rPr>
              <a:t>, és a </a:t>
            </a:r>
            <a:r>
              <a:rPr lang="hu-HU" sz="2000" u="sng">
                <a:solidFill>
                  <a:schemeClr val="bg1"/>
                </a:solidFill>
              </a:rPr>
              <a:t>Gazdaság</a:t>
            </a:r>
            <a:r>
              <a:rPr lang="hu-HU" sz="2000">
                <a:solidFill>
                  <a:schemeClr val="bg1"/>
                </a:solidFill>
              </a:rPr>
              <a:t> és </a:t>
            </a:r>
            <a:r>
              <a:rPr lang="hu-HU" sz="2000" u="sng">
                <a:solidFill>
                  <a:schemeClr val="bg1"/>
                </a:solidFill>
              </a:rPr>
              <a:t>Vállalatoknál</a:t>
            </a:r>
            <a:r>
              <a:rPr lang="hu-HU" sz="20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3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égbolt, kültéri, kültéri objektum, napelem látható&#10;&#10;Automatikusan generált leírás">
            <a:extLst>
              <a:ext uri="{FF2B5EF4-FFF2-40B4-BE49-F238E27FC236}">
                <a16:creationId xmlns:a16="http://schemas.microsoft.com/office/drawing/2014/main" id="{93681EC1-2C4F-DF7E-1CF3-5D8EB1B91E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FD6CD23-EA54-2E49-DDE6-CD67022E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hu-HU" sz="5000"/>
              <a:t>Eszközei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76B16D-5318-DF3A-E132-023913DA5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hu-HU" sz="2000" u="sng"/>
              <a:t>Napelem</a:t>
            </a:r>
            <a:r>
              <a:rPr lang="hu-HU" sz="2000"/>
              <a:t>: egyenáramot állít elő, és a </a:t>
            </a:r>
            <a:r>
              <a:rPr lang="hu-HU" sz="2000" u="sng"/>
              <a:t>Napkollektor</a:t>
            </a:r>
            <a:r>
              <a:rPr lang="hu-HU" sz="2000"/>
              <a:t>: a nem felhasznált energiát raktározza</a:t>
            </a:r>
          </a:p>
          <a:p>
            <a:r>
              <a:rPr lang="hu-HU" sz="2000" u="sng"/>
              <a:t>Inverter</a:t>
            </a:r>
            <a:r>
              <a:rPr lang="hu-HU" sz="2000"/>
              <a:t>: egyenáram </a:t>
            </a:r>
            <a:r>
              <a:rPr lang="hu-HU" sz="2000">
                <a:sym typeface="Wingdings" panose="05000000000000000000" pitchFamily="2" charset="2"/>
              </a:rPr>
              <a:t> váltóáram</a:t>
            </a:r>
          </a:p>
          <a:p>
            <a:r>
              <a:rPr lang="hu-HU" sz="2000" u="sng">
                <a:sym typeface="Wingdings" panose="05000000000000000000" pitchFamily="2" charset="2"/>
              </a:rPr>
              <a:t>Szélenergia</a:t>
            </a:r>
            <a:r>
              <a:rPr lang="hu-HU" sz="2000">
                <a:sym typeface="Wingdings" panose="05000000000000000000" pitchFamily="2" charset="2"/>
              </a:rPr>
              <a:t>: szinte a legősibb módszer, hiszen a vitorlásokat, légkondinációt is irányítja (Vitorlák, Lápátok, Hengerek, Csövek)</a:t>
            </a:r>
          </a:p>
          <a:p>
            <a:r>
              <a:rPr lang="hu-HU" sz="2000" u="sng">
                <a:sym typeface="Wingdings" panose="05000000000000000000" pitchFamily="2" charset="2"/>
              </a:rPr>
              <a:t>Okos LED izzók</a:t>
            </a:r>
            <a:r>
              <a:rPr lang="hu-HU" sz="2000">
                <a:sym typeface="Wingdings" panose="05000000000000000000" pitchFamily="2" charset="2"/>
              </a:rPr>
              <a:t>: drágábbak, de sokkal hosszabb élettartalmúak (akár 50.000 ezer óra)</a:t>
            </a:r>
          </a:p>
          <a:p>
            <a:r>
              <a:rPr lang="hu-HU" sz="2000">
                <a:sym typeface="Wingdings" panose="05000000000000000000" pitchFamily="2" charset="2"/>
              </a:rPr>
              <a:t>Még egy csomó van: Vízenergia, Földenergia, HYBRID buszok, stb.</a:t>
            </a:r>
            <a:endParaRPr lang="hu-HU" sz="2000"/>
          </a:p>
        </p:txBody>
      </p:sp>
    </p:spTree>
    <p:extLst>
      <p:ext uri="{BB962C8B-B14F-4D97-AF65-F5344CB8AC3E}">
        <p14:creationId xmlns:p14="http://schemas.microsoft.com/office/powerpoint/2010/main" val="2460528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5B6766F-FA94-DCE8-4874-9B867D3B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hu-HU">
                <a:solidFill>
                  <a:schemeClr val="bg1"/>
                </a:solidFill>
              </a:rPr>
              <a:t>Magyarországi fogyasztás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FD936F-8856-2FDB-7EEB-2A02D416A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hu-HU" sz="2000">
                <a:solidFill>
                  <a:schemeClr val="bg1"/>
                </a:solidFill>
              </a:rPr>
              <a:t>2018: az elsődleges termelés 459,8 PJ volt</a:t>
            </a:r>
            <a:br>
              <a:rPr lang="hu-HU" sz="2000">
                <a:solidFill>
                  <a:schemeClr val="bg1"/>
                </a:solidFill>
              </a:rPr>
            </a:br>
            <a:r>
              <a:rPr lang="hu-HU" sz="2000">
                <a:solidFill>
                  <a:schemeClr val="bg1"/>
                </a:solidFill>
              </a:rPr>
              <a:t>Harmada nukleáris energia, míg megújulóból csak egy kicsi annak a legtöbb része is csak biomassza</a:t>
            </a:r>
          </a:p>
          <a:p>
            <a:r>
              <a:rPr lang="hu-HU" sz="2000">
                <a:solidFill>
                  <a:schemeClr val="bg1"/>
                </a:solidFill>
              </a:rPr>
              <a:t>Az itthoni energiaéhség csak nő, de ezzel a gazdaság nem képes lépést tartani</a:t>
            </a:r>
          </a:p>
          <a:p>
            <a:r>
              <a:rPr lang="hu-HU" sz="2000">
                <a:solidFill>
                  <a:schemeClr val="bg1"/>
                </a:solidFill>
              </a:rPr>
              <a:t>10 év alatt (2008-2018) duplájára nőtt a megújuló energiatermelésünk.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5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beltéri, padló, mennyezet látható&#10;&#10;Automatikusan generált leírás">
            <a:extLst>
              <a:ext uri="{FF2B5EF4-FFF2-40B4-BE49-F238E27FC236}">
                <a16:creationId xmlns:a16="http://schemas.microsoft.com/office/drawing/2014/main" id="{1A7C684C-20A5-63C8-B67C-E4A31B62C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F4B6A4B-EA18-FE31-55F9-B44C8B6C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hu-HU" sz="5000"/>
              <a:t>Otthoni takarékosság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461DB2-F8D6-237E-0871-FD678CA1E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hu-HU" sz="2000"/>
              <a:t>Leállítjuk az össze nem használt eszközt</a:t>
            </a:r>
          </a:p>
          <a:p>
            <a:r>
              <a:rPr lang="hu-HU" sz="2000"/>
              <a:t>Zuhanyzó vízmelegítőt kisseb mértékben használjuk</a:t>
            </a:r>
          </a:p>
          <a:p>
            <a:r>
              <a:rPr lang="hu-HU" sz="2000"/>
              <a:t>Egy vagy kettő napelemet beszerzünk</a:t>
            </a:r>
          </a:p>
          <a:p>
            <a:r>
              <a:rPr lang="hu-HU" sz="2000"/>
              <a:t>Nagyháztartásba a kazánházat rendben tartjuk.</a:t>
            </a:r>
          </a:p>
        </p:txBody>
      </p:sp>
    </p:spTree>
    <p:extLst>
      <p:ext uri="{BB962C8B-B14F-4D97-AF65-F5344CB8AC3E}">
        <p14:creationId xmlns:p14="http://schemas.microsoft.com/office/powerpoint/2010/main" val="1862076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személy, férfi, napelem, kék látható&#10;&#10;Automatikusan generált leírás">
            <a:extLst>
              <a:ext uri="{FF2B5EF4-FFF2-40B4-BE49-F238E27FC236}">
                <a16:creationId xmlns:a16="http://schemas.microsoft.com/office/drawing/2014/main" id="{DD5E43D4-4926-D252-7157-ACF2E2E7E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894D17F-C1E7-94C7-BBEA-3B246032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hu-HU" sz="5000"/>
              <a:t>Gazdasági és Vállalati takarékosság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D63135-6216-17B4-084A-C506AEDA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hu-HU" sz="2000"/>
              <a:t>Szintén mindent kikapcsolnak amit nem használnak</a:t>
            </a:r>
          </a:p>
          <a:p>
            <a:r>
              <a:rPr lang="hu-HU" sz="2000"/>
              <a:t>Nagyobb mértékben használnak megújuló energiát</a:t>
            </a:r>
          </a:p>
        </p:txBody>
      </p:sp>
    </p:spTree>
    <p:extLst>
      <p:ext uri="{BB962C8B-B14F-4D97-AF65-F5344CB8AC3E}">
        <p14:creationId xmlns:p14="http://schemas.microsoft.com/office/powerpoint/2010/main" val="1065495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D4B1E98-68C2-C8C6-B82D-81A60EDA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hu-HU">
                <a:solidFill>
                  <a:schemeClr val="bg1"/>
                </a:solidFill>
              </a:rPr>
              <a:t>Takarékosság ≠ Hatékonyság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FB553E-4380-E0D3-92F4-23F9BB317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A takarékosság: csak csökkenti a fogyasztást, lámpa kikapcsolás</a:t>
            </a:r>
          </a:p>
          <a:p>
            <a:r>
              <a:rPr lang="hu-HU" sz="2000" dirty="0">
                <a:solidFill>
                  <a:schemeClr val="bg1"/>
                </a:solidFill>
              </a:rPr>
              <a:t>A hatékonyság: az energia jobb felhasználására utal, LED izzók; Napelem; Szélerőmű; Vízerőmű; stb.-stb.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2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401</Words>
  <Application>Microsoft Office PowerPoint</Application>
  <PresentationFormat>Szélesvásznú</PresentationFormat>
  <Paragraphs>40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Az Energia – Energiatakarékosság és hatékonyság</vt:lpstr>
      <vt:lpstr>Fogalma</vt:lpstr>
      <vt:lpstr>Miért kell takarékoskodni?</vt:lpstr>
      <vt:lpstr>Hogyan kell gazdálkodni az energiával?</vt:lpstr>
      <vt:lpstr>Eszközei</vt:lpstr>
      <vt:lpstr>Magyarországi fogyasztás</vt:lpstr>
      <vt:lpstr>Otthoni takarékosság</vt:lpstr>
      <vt:lpstr>Gazdasági és Vállalati takarékosság</vt:lpstr>
      <vt:lpstr>Takarékosság ≠ Hatékonyság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Energiatakarékosság</dc:title>
  <dc:creator>CsPS@sulid.hu</dc:creator>
  <cp:lastModifiedBy>CsPS@sulid.hu</cp:lastModifiedBy>
  <cp:revision>21</cp:revision>
  <dcterms:created xsi:type="dcterms:W3CDTF">2023-02-22T15:31:06Z</dcterms:created>
  <dcterms:modified xsi:type="dcterms:W3CDTF">2023-02-23T14:34:05Z</dcterms:modified>
</cp:coreProperties>
</file>