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C7696-9910-450A-8B5E-E2B8F015C4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2FC7219-2C5C-43D5-8276-A0C893C6AF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7AABFE6-72E5-412A-9F8E-71DA14B773D8}"/>
              </a:ext>
            </a:extLst>
          </p:cNvPr>
          <p:cNvSpPr>
            <a:spLocks noGrp="1"/>
          </p:cNvSpPr>
          <p:nvPr>
            <p:ph type="dt" sz="half" idx="10"/>
          </p:nvPr>
        </p:nvSpPr>
        <p:spPr/>
        <p:txBody>
          <a:bodyPr/>
          <a:lstStyle/>
          <a:p>
            <a:fld id="{33B4CA1A-A505-43DB-8B03-88898ADDFDA5}" type="datetimeFigureOut">
              <a:rPr lang="en-GB" smtClean="0"/>
              <a:t>13/05/2021</a:t>
            </a:fld>
            <a:endParaRPr lang="en-GB"/>
          </a:p>
        </p:txBody>
      </p:sp>
      <p:sp>
        <p:nvSpPr>
          <p:cNvPr id="5" name="Footer Placeholder 4">
            <a:extLst>
              <a:ext uri="{FF2B5EF4-FFF2-40B4-BE49-F238E27FC236}">
                <a16:creationId xmlns:a16="http://schemas.microsoft.com/office/drawing/2014/main" id="{94A699D5-5629-41DB-B010-E0CCD649C5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12EF5F-2644-4AEF-904D-2FF9898445D4}"/>
              </a:ext>
            </a:extLst>
          </p:cNvPr>
          <p:cNvSpPr>
            <a:spLocks noGrp="1"/>
          </p:cNvSpPr>
          <p:nvPr>
            <p:ph type="sldNum" sz="quarter" idx="12"/>
          </p:nvPr>
        </p:nvSpPr>
        <p:spPr/>
        <p:txBody>
          <a:bodyPr/>
          <a:lstStyle/>
          <a:p>
            <a:fld id="{FC9C6F02-8BF5-47F0-97E7-312B2C3E59D0}" type="slidenum">
              <a:rPr lang="en-GB" smtClean="0"/>
              <a:t>‹#›</a:t>
            </a:fld>
            <a:endParaRPr lang="en-GB"/>
          </a:p>
        </p:txBody>
      </p:sp>
    </p:spTree>
    <p:extLst>
      <p:ext uri="{BB962C8B-B14F-4D97-AF65-F5344CB8AC3E}">
        <p14:creationId xmlns:p14="http://schemas.microsoft.com/office/powerpoint/2010/main" val="4286848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9B77-E445-41E8-B25E-B093C8775C6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B2B1087-1E86-469A-BE3D-3669547FBC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BD90A5-2F5B-4250-9C86-9015114DA311}"/>
              </a:ext>
            </a:extLst>
          </p:cNvPr>
          <p:cNvSpPr>
            <a:spLocks noGrp="1"/>
          </p:cNvSpPr>
          <p:nvPr>
            <p:ph type="dt" sz="half" idx="10"/>
          </p:nvPr>
        </p:nvSpPr>
        <p:spPr/>
        <p:txBody>
          <a:bodyPr/>
          <a:lstStyle/>
          <a:p>
            <a:fld id="{33B4CA1A-A505-43DB-8B03-88898ADDFDA5}" type="datetimeFigureOut">
              <a:rPr lang="en-GB" smtClean="0"/>
              <a:t>13/05/2021</a:t>
            </a:fld>
            <a:endParaRPr lang="en-GB"/>
          </a:p>
        </p:txBody>
      </p:sp>
      <p:sp>
        <p:nvSpPr>
          <p:cNvPr id="5" name="Footer Placeholder 4">
            <a:extLst>
              <a:ext uri="{FF2B5EF4-FFF2-40B4-BE49-F238E27FC236}">
                <a16:creationId xmlns:a16="http://schemas.microsoft.com/office/drawing/2014/main" id="{3C499C6F-F14B-43B1-97D8-119FFBC141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C5BC16-7BA3-488E-A225-9A837DB8C2AA}"/>
              </a:ext>
            </a:extLst>
          </p:cNvPr>
          <p:cNvSpPr>
            <a:spLocks noGrp="1"/>
          </p:cNvSpPr>
          <p:nvPr>
            <p:ph type="sldNum" sz="quarter" idx="12"/>
          </p:nvPr>
        </p:nvSpPr>
        <p:spPr/>
        <p:txBody>
          <a:bodyPr/>
          <a:lstStyle/>
          <a:p>
            <a:fld id="{FC9C6F02-8BF5-47F0-97E7-312B2C3E59D0}" type="slidenum">
              <a:rPr lang="en-GB" smtClean="0"/>
              <a:t>‹#›</a:t>
            </a:fld>
            <a:endParaRPr lang="en-GB"/>
          </a:p>
        </p:txBody>
      </p:sp>
    </p:spTree>
    <p:extLst>
      <p:ext uri="{BB962C8B-B14F-4D97-AF65-F5344CB8AC3E}">
        <p14:creationId xmlns:p14="http://schemas.microsoft.com/office/powerpoint/2010/main" val="2441250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2102D0-6857-45F3-A04C-CEBCC47F2C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5140B8-250C-4B30-B99E-BE9E1C5F5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B4535F-356A-4634-8AA4-0AE167619F97}"/>
              </a:ext>
            </a:extLst>
          </p:cNvPr>
          <p:cNvSpPr>
            <a:spLocks noGrp="1"/>
          </p:cNvSpPr>
          <p:nvPr>
            <p:ph type="dt" sz="half" idx="10"/>
          </p:nvPr>
        </p:nvSpPr>
        <p:spPr/>
        <p:txBody>
          <a:bodyPr/>
          <a:lstStyle/>
          <a:p>
            <a:fld id="{33B4CA1A-A505-43DB-8B03-88898ADDFDA5}" type="datetimeFigureOut">
              <a:rPr lang="en-GB" smtClean="0"/>
              <a:t>13/05/2021</a:t>
            </a:fld>
            <a:endParaRPr lang="en-GB"/>
          </a:p>
        </p:txBody>
      </p:sp>
      <p:sp>
        <p:nvSpPr>
          <p:cNvPr id="5" name="Footer Placeholder 4">
            <a:extLst>
              <a:ext uri="{FF2B5EF4-FFF2-40B4-BE49-F238E27FC236}">
                <a16:creationId xmlns:a16="http://schemas.microsoft.com/office/drawing/2014/main" id="{5E2C40B9-4233-4F9B-B02F-03273CF544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8D7555-4AE1-48A6-8953-A8F6BABE96ED}"/>
              </a:ext>
            </a:extLst>
          </p:cNvPr>
          <p:cNvSpPr>
            <a:spLocks noGrp="1"/>
          </p:cNvSpPr>
          <p:nvPr>
            <p:ph type="sldNum" sz="quarter" idx="12"/>
          </p:nvPr>
        </p:nvSpPr>
        <p:spPr/>
        <p:txBody>
          <a:bodyPr/>
          <a:lstStyle/>
          <a:p>
            <a:fld id="{FC9C6F02-8BF5-47F0-97E7-312B2C3E59D0}" type="slidenum">
              <a:rPr lang="en-GB" smtClean="0"/>
              <a:t>‹#›</a:t>
            </a:fld>
            <a:endParaRPr lang="en-GB"/>
          </a:p>
        </p:txBody>
      </p:sp>
    </p:spTree>
    <p:extLst>
      <p:ext uri="{BB962C8B-B14F-4D97-AF65-F5344CB8AC3E}">
        <p14:creationId xmlns:p14="http://schemas.microsoft.com/office/powerpoint/2010/main" val="2787928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FEB9-EC65-46C7-B453-892F8D7985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7ADFA2-0E71-4AB6-A8C9-B43326F53C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36D632-F9BB-4D94-AFE1-22BFD940CDF0}"/>
              </a:ext>
            </a:extLst>
          </p:cNvPr>
          <p:cNvSpPr>
            <a:spLocks noGrp="1"/>
          </p:cNvSpPr>
          <p:nvPr>
            <p:ph type="dt" sz="half" idx="10"/>
          </p:nvPr>
        </p:nvSpPr>
        <p:spPr/>
        <p:txBody>
          <a:bodyPr/>
          <a:lstStyle/>
          <a:p>
            <a:fld id="{33B4CA1A-A505-43DB-8B03-88898ADDFDA5}" type="datetimeFigureOut">
              <a:rPr lang="en-GB" smtClean="0"/>
              <a:t>13/05/2021</a:t>
            </a:fld>
            <a:endParaRPr lang="en-GB"/>
          </a:p>
        </p:txBody>
      </p:sp>
      <p:sp>
        <p:nvSpPr>
          <p:cNvPr id="5" name="Footer Placeholder 4">
            <a:extLst>
              <a:ext uri="{FF2B5EF4-FFF2-40B4-BE49-F238E27FC236}">
                <a16:creationId xmlns:a16="http://schemas.microsoft.com/office/drawing/2014/main" id="{623B4736-A36C-4D8F-BD3C-026305E47D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DF8756-1A82-4FBB-89B5-405BBE5D9948}"/>
              </a:ext>
            </a:extLst>
          </p:cNvPr>
          <p:cNvSpPr>
            <a:spLocks noGrp="1"/>
          </p:cNvSpPr>
          <p:nvPr>
            <p:ph type="sldNum" sz="quarter" idx="12"/>
          </p:nvPr>
        </p:nvSpPr>
        <p:spPr/>
        <p:txBody>
          <a:bodyPr/>
          <a:lstStyle/>
          <a:p>
            <a:fld id="{FC9C6F02-8BF5-47F0-97E7-312B2C3E59D0}" type="slidenum">
              <a:rPr lang="en-GB" smtClean="0"/>
              <a:t>‹#›</a:t>
            </a:fld>
            <a:endParaRPr lang="en-GB"/>
          </a:p>
        </p:txBody>
      </p:sp>
    </p:spTree>
    <p:extLst>
      <p:ext uri="{BB962C8B-B14F-4D97-AF65-F5344CB8AC3E}">
        <p14:creationId xmlns:p14="http://schemas.microsoft.com/office/powerpoint/2010/main" val="204687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E2B3-1C5C-4F8B-B4CB-0DC5AAEFFC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C50349A-B7F5-4568-BB45-2F7671327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93116E-FE27-4766-A84C-922D95B03CDE}"/>
              </a:ext>
            </a:extLst>
          </p:cNvPr>
          <p:cNvSpPr>
            <a:spLocks noGrp="1"/>
          </p:cNvSpPr>
          <p:nvPr>
            <p:ph type="dt" sz="half" idx="10"/>
          </p:nvPr>
        </p:nvSpPr>
        <p:spPr/>
        <p:txBody>
          <a:bodyPr/>
          <a:lstStyle/>
          <a:p>
            <a:fld id="{33B4CA1A-A505-43DB-8B03-88898ADDFDA5}" type="datetimeFigureOut">
              <a:rPr lang="en-GB" smtClean="0"/>
              <a:t>13/05/2021</a:t>
            </a:fld>
            <a:endParaRPr lang="en-GB"/>
          </a:p>
        </p:txBody>
      </p:sp>
      <p:sp>
        <p:nvSpPr>
          <p:cNvPr id="5" name="Footer Placeholder 4">
            <a:extLst>
              <a:ext uri="{FF2B5EF4-FFF2-40B4-BE49-F238E27FC236}">
                <a16:creationId xmlns:a16="http://schemas.microsoft.com/office/drawing/2014/main" id="{1A80DE9D-493D-4CC5-82A8-729752D052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4D62D8-6CB6-4E30-A073-1C58BA24DCB1}"/>
              </a:ext>
            </a:extLst>
          </p:cNvPr>
          <p:cNvSpPr>
            <a:spLocks noGrp="1"/>
          </p:cNvSpPr>
          <p:nvPr>
            <p:ph type="sldNum" sz="quarter" idx="12"/>
          </p:nvPr>
        </p:nvSpPr>
        <p:spPr/>
        <p:txBody>
          <a:bodyPr/>
          <a:lstStyle/>
          <a:p>
            <a:fld id="{FC9C6F02-8BF5-47F0-97E7-312B2C3E59D0}" type="slidenum">
              <a:rPr lang="en-GB" smtClean="0"/>
              <a:t>‹#›</a:t>
            </a:fld>
            <a:endParaRPr lang="en-GB"/>
          </a:p>
        </p:txBody>
      </p:sp>
    </p:spTree>
    <p:extLst>
      <p:ext uri="{BB962C8B-B14F-4D97-AF65-F5344CB8AC3E}">
        <p14:creationId xmlns:p14="http://schemas.microsoft.com/office/powerpoint/2010/main" val="35160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0E83-0525-45F1-9740-230E937F37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7F74AC-9618-49ED-A493-3A1AB074AC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76E49A7-3F99-4204-B113-FAAC47A1DB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E158ABC-CA2A-49A0-BC62-EBA984F7C1A5}"/>
              </a:ext>
            </a:extLst>
          </p:cNvPr>
          <p:cNvSpPr>
            <a:spLocks noGrp="1"/>
          </p:cNvSpPr>
          <p:nvPr>
            <p:ph type="dt" sz="half" idx="10"/>
          </p:nvPr>
        </p:nvSpPr>
        <p:spPr/>
        <p:txBody>
          <a:bodyPr/>
          <a:lstStyle/>
          <a:p>
            <a:fld id="{33B4CA1A-A505-43DB-8B03-88898ADDFDA5}" type="datetimeFigureOut">
              <a:rPr lang="en-GB" smtClean="0"/>
              <a:t>13/05/2021</a:t>
            </a:fld>
            <a:endParaRPr lang="en-GB"/>
          </a:p>
        </p:txBody>
      </p:sp>
      <p:sp>
        <p:nvSpPr>
          <p:cNvPr id="6" name="Footer Placeholder 5">
            <a:extLst>
              <a:ext uri="{FF2B5EF4-FFF2-40B4-BE49-F238E27FC236}">
                <a16:creationId xmlns:a16="http://schemas.microsoft.com/office/drawing/2014/main" id="{9E056B68-AEC2-490A-B1C7-403DEF270E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601DA5-1B15-4E77-9E3B-A8A2E5485A39}"/>
              </a:ext>
            </a:extLst>
          </p:cNvPr>
          <p:cNvSpPr>
            <a:spLocks noGrp="1"/>
          </p:cNvSpPr>
          <p:nvPr>
            <p:ph type="sldNum" sz="quarter" idx="12"/>
          </p:nvPr>
        </p:nvSpPr>
        <p:spPr/>
        <p:txBody>
          <a:bodyPr/>
          <a:lstStyle/>
          <a:p>
            <a:fld id="{FC9C6F02-8BF5-47F0-97E7-312B2C3E59D0}" type="slidenum">
              <a:rPr lang="en-GB" smtClean="0"/>
              <a:t>‹#›</a:t>
            </a:fld>
            <a:endParaRPr lang="en-GB"/>
          </a:p>
        </p:txBody>
      </p:sp>
    </p:spTree>
    <p:extLst>
      <p:ext uri="{BB962C8B-B14F-4D97-AF65-F5344CB8AC3E}">
        <p14:creationId xmlns:p14="http://schemas.microsoft.com/office/powerpoint/2010/main" val="956852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FAE5-93BF-439F-AB59-B026F37003F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194151-8F10-4583-8A05-2FB10D39A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9B91D3-260A-4B75-A4AA-253FF0AC27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86B0A86-AB98-4B5A-B3F9-B69359442D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23495C-C17D-49F2-B38B-554AB90AB9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FED0168-167E-4B53-90CD-12D6A2B2B17B}"/>
              </a:ext>
            </a:extLst>
          </p:cNvPr>
          <p:cNvSpPr>
            <a:spLocks noGrp="1"/>
          </p:cNvSpPr>
          <p:nvPr>
            <p:ph type="dt" sz="half" idx="10"/>
          </p:nvPr>
        </p:nvSpPr>
        <p:spPr/>
        <p:txBody>
          <a:bodyPr/>
          <a:lstStyle/>
          <a:p>
            <a:fld id="{33B4CA1A-A505-43DB-8B03-88898ADDFDA5}" type="datetimeFigureOut">
              <a:rPr lang="en-GB" smtClean="0"/>
              <a:t>13/05/2021</a:t>
            </a:fld>
            <a:endParaRPr lang="en-GB"/>
          </a:p>
        </p:txBody>
      </p:sp>
      <p:sp>
        <p:nvSpPr>
          <p:cNvPr id="8" name="Footer Placeholder 7">
            <a:extLst>
              <a:ext uri="{FF2B5EF4-FFF2-40B4-BE49-F238E27FC236}">
                <a16:creationId xmlns:a16="http://schemas.microsoft.com/office/drawing/2014/main" id="{56FCBA84-F90D-4F11-8847-3C116DD6C91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AC88B3E-29D5-4352-B490-9FB9B8022DA9}"/>
              </a:ext>
            </a:extLst>
          </p:cNvPr>
          <p:cNvSpPr>
            <a:spLocks noGrp="1"/>
          </p:cNvSpPr>
          <p:nvPr>
            <p:ph type="sldNum" sz="quarter" idx="12"/>
          </p:nvPr>
        </p:nvSpPr>
        <p:spPr/>
        <p:txBody>
          <a:bodyPr/>
          <a:lstStyle/>
          <a:p>
            <a:fld id="{FC9C6F02-8BF5-47F0-97E7-312B2C3E59D0}" type="slidenum">
              <a:rPr lang="en-GB" smtClean="0"/>
              <a:t>‹#›</a:t>
            </a:fld>
            <a:endParaRPr lang="en-GB"/>
          </a:p>
        </p:txBody>
      </p:sp>
    </p:spTree>
    <p:extLst>
      <p:ext uri="{BB962C8B-B14F-4D97-AF65-F5344CB8AC3E}">
        <p14:creationId xmlns:p14="http://schemas.microsoft.com/office/powerpoint/2010/main" val="299726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5413-A326-4DB6-B75A-59413CDE990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8F131C7-5544-4BE5-BD7A-FE7081AEE12F}"/>
              </a:ext>
            </a:extLst>
          </p:cNvPr>
          <p:cNvSpPr>
            <a:spLocks noGrp="1"/>
          </p:cNvSpPr>
          <p:nvPr>
            <p:ph type="dt" sz="half" idx="10"/>
          </p:nvPr>
        </p:nvSpPr>
        <p:spPr/>
        <p:txBody>
          <a:bodyPr/>
          <a:lstStyle/>
          <a:p>
            <a:fld id="{33B4CA1A-A505-43DB-8B03-88898ADDFDA5}" type="datetimeFigureOut">
              <a:rPr lang="en-GB" smtClean="0"/>
              <a:t>13/05/2021</a:t>
            </a:fld>
            <a:endParaRPr lang="en-GB"/>
          </a:p>
        </p:txBody>
      </p:sp>
      <p:sp>
        <p:nvSpPr>
          <p:cNvPr id="4" name="Footer Placeholder 3">
            <a:extLst>
              <a:ext uri="{FF2B5EF4-FFF2-40B4-BE49-F238E27FC236}">
                <a16:creationId xmlns:a16="http://schemas.microsoft.com/office/drawing/2014/main" id="{CBA92219-0596-4189-9FA3-B23E3D303E1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EB05F0E-728E-42E8-BF05-BB9F56573615}"/>
              </a:ext>
            </a:extLst>
          </p:cNvPr>
          <p:cNvSpPr>
            <a:spLocks noGrp="1"/>
          </p:cNvSpPr>
          <p:nvPr>
            <p:ph type="sldNum" sz="quarter" idx="12"/>
          </p:nvPr>
        </p:nvSpPr>
        <p:spPr/>
        <p:txBody>
          <a:bodyPr/>
          <a:lstStyle/>
          <a:p>
            <a:fld id="{FC9C6F02-8BF5-47F0-97E7-312B2C3E59D0}" type="slidenum">
              <a:rPr lang="en-GB" smtClean="0"/>
              <a:t>‹#›</a:t>
            </a:fld>
            <a:endParaRPr lang="en-GB"/>
          </a:p>
        </p:txBody>
      </p:sp>
    </p:spTree>
    <p:extLst>
      <p:ext uri="{BB962C8B-B14F-4D97-AF65-F5344CB8AC3E}">
        <p14:creationId xmlns:p14="http://schemas.microsoft.com/office/powerpoint/2010/main" val="3975358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271EFA-6E60-4D16-92D6-1FECA1EC996A}"/>
              </a:ext>
            </a:extLst>
          </p:cNvPr>
          <p:cNvSpPr>
            <a:spLocks noGrp="1"/>
          </p:cNvSpPr>
          <p:nvPr>
            <p:ph type="dt" sz="half" idx="10"/>
          </p:nvPr>
        </p:nvSpPr>
        <p:spPr/>
        <p:txBody>
          <a:bodyPr/>
          <a:lstStyle/>
          <a:p>
            <a:fld id="{33B4CA1A-A505-43DB-8B03-88898ADDFDA5}" type="datetimeFigureOut">
              <a:rPr lang="en-GB" smtClean="0"/>
              <a:t>13/05/2021</a:t>
            </a:fld>
            <a:endParaRPr lang="en-GB"/>
          </a:p>
        </p:txBody>
      </p:sp>
      <p:sp>
        <p:nvSpPr>
          <p:cNvPr id="3" name="Footer Placeholder 2">
            <a:extLst>
              <a:ext uri="{FF2B5EF4-FFF2-40B4-BE49-F238E27FC236}">
                <a16:creationId xmlns:a16="http://schemas.microsoft.com/office/drawing/2014/main" id="{44E4B596-4F4F-489E-BE5D-62C6326FEBB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A9AD9F5-685D-4874-8A2E-EA54DB8EB465}"/>
              </a:ext>
            </a:extLst>
          </p:cNvPr>
          <p:cNvSpPr>
            <a:spLocks noGrp="1"/>
          </p:cNvSpPr>
          <p:nvPr>
            <p:ph type="sldNum" sz="quarter" idx="12"/>
          </p:nvPr>
        </p:nvSpPr>
        <p:spPr/>
        <p:txBody>
          <a:bodyPr/>
          <a:lstStyle/>
          <a:p>
            <a:fld id="{FC9C6F02-8BF5-47F0-97E7-312B2C3E59D0}" type="slidenum">
              <a:rPr lang="en-GB" smtClean="0"/>
              <a:t>‹#›</a:t>
            </a:fld>
            <a:endParaRPr lang="en-GB"/>
          </a:p>
        </p:txBody>
      </p:sp>
    </p:spTree>
    <p:extLst>
      <p:ext uri="{BB962C8B-B14F-4D97-AF65-F5344CB8AC3E}">
        <p14:creationId xmlns:p14="http://schemas.microsoft.com/office/powerpoint/2010/main" val="376710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49B7-62ED-4402-9BED-9D5AF7A00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2E331AD-63EB-4D74-B7FB-09E4165ED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E4C9DF9-8747-458C-BB9F-95BAB9363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774AA-6813-4ACB-9174-CD10297F403F}"/>
              </a:ext>
            </a:extLst>
          </p:cNvPr>
          <p:cNvSpPr>
            <a:spLocks noGrp="1"/>
          </p:cNvSpPr>
          <p:nvPr>
            <p:ph type="dt" sz="half" idx="10"/>
          </p:nvPr>
        </p:nvSpPr>
        <p:spPr/>
        <p:txBody>
          <a:bodyPr/>
          <a:lstStyle/>
          <a:p>
            <a:fld id="{33B4CA1A-A505-43DB-8B03-88898ADDFDA5}" type="datetimeFigureOut">
              <a:rPr lang="en-GB" smtClean="0"/>
              <a:t>13/05/2021</a:t>
            </a:fld>
            <a:endParaRPr lang="en-GB"/>
          </a:p>
        </p:txBody>
      </p:sp>
      <p:sp>
        <p:nvSpPr>
          <p:cNvPr id="6" name="Footer Placeholder 5">
            <a:extLst>
              <a:ext uri="{FF2B5EF4-FFF2-40B4-BE49-F238E27FC236}">
                <a16:creationId xmlns:a16="http://schemas.microsoft.com/office/drawing/2014/main" id="{5FBE8EAF-0F6C-40F0-BB16-20AD8833A0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0371E7-DE80-4F02-BE95-5C0F6DC94DB6}"/>
              </a:ext>
            </a:extLst>
          </p:cNvPr>
          <p:cNvSpPr>
            <a:spLocks noGrp="1"/>
          </p:cNvSpPr>
          <p:nvPr>
            <p:ph type="sldNum" sz="quarter" idx="12"/>
          </p:nvPr>
        </p:nvSpPr>
        <p:spPr/>
        <p:txBody>
          <a:bodyPr/>
          <a:lstStyle/>
          <a:p>
            <a:fld id="{FC9C6F02-8BF5-47F0-97E7-312B2C3E59D0}" type="slidenum">
              <a:rPr lang="en-GB" smtClean="0"/>
              <a:t>‹#›</a:t>
            </a:fld>
            <a:endParaRPr lang="en-GB"/>
          </a:p>
        </p:txBody>
      </p:sp>
    </p:spTree>
    <p:extLst>
      <p:ext uri="{BB962C8B-B14F-4D97-AF65-F5344CB8AC3E}">
        <p14:creationId xmlns:p14="http://schemas.microsoft.com/office/powerpoint/2010/main" val="199127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A2EB-EC97-452F-918C-7DAD49549C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38438BA-49F5-4574-9690-4271DCABB3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56A8463-56D7-410E-8E72-B2D13D2A4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1B95F-46FD-4289-9D97-10BCC2EF9B39}"/>
              </a:ext>
            </a:extLst>
          </p:cNvPr>
          <p:cNvSpPr>
            <a:spLocks noGrp="1"/>
          </p:cNvSpPr>
          <p:nvPr>
            <p:ph type="dt" sz="half" idx="10"/>
          </p:nvPr>
        </p:nvSpPr>
        <p:spPr/>
        <p:txBody>
          <a:bodyPr/>
          <a:lstStyle/>
          <a:p>
            <a:fld id="{33B4CA1A-A505-43DB-8B03-88898ADDFDA5}" type="datetimeFigureOut">
              <a:rPr lang="en-GB" smtClean="0"/>
              <a:t>13/05/2021</a:t>
            </a:fld>
            <a:endParaRPr lang="en-GB"/>
          </a:p>
        </p:txBody>
      </p:sp>
      <p:sp>
        <p:nvSpPr>
          <p:cNvPr id="6" name="Footer Placeholder 5">
            <a:extLst>
              <a:ext uri="{FF2B5EF4-FFF2-40B4-BE49-F238E27FC236}">
                <a16:creationId xmlns:a16="http://schemas.microsoft.com/office/drawing/2014/main" id="{CEE0F7D7-96BC-4730-A101-3FE1F50D3D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1F80E2-7F87-40AF-9BCC-FC96D1B406FF}"/>
              </a:ext>
            </a:extLst>
          </p:cNvPr>
          <p:cNvSpPr>
            <a:spLocks noGrp="1"/>
          </p:cNvSpPr>
          <p:nvPr>
            <p:ph type="sldNum" sz="quarter" idx="12"/>
          </p:nvPr>
        </p:nvSpPr>
        <p:spPr/>
        <p:txBody>
          <a:bodyPr/>
          <a:lstStyle/>
          <a:p>
            <a:fld id="{FC9C6F02-8BF5-47F0-97E7-312B2C3E59D0}" type="slidenum">
              <a:rPr lang="en-GB" smtClean="0"/>
              <a:t>‹#›</a:t>
            </a:fld>
            <a:endParaRPr lang="en-GB"/>
          </a:p>
        </p:txBody>
      </p:sp>
    </p:spTree>
    <p:extLst>
      <p:ext uri="{BB962C8B-B14F-4D97-AF65-F5344CB8AC3E}">
        <p14:creationId xmlns:p14="http://schemas.microsoft.com/office/powerpoint/2010/main" val="308777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BD966A-8B3A-40A9-A985-4647A8A953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5FF600-7351-4EED-B251-DAC226F2E2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D202EA-3318-4B49-89C0-8200777B2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4CA1A-A505-43DB-8B03-88898ADDFDA5}" type="datetimeFigureOut">
              <a:rPr lang="en-GB" smtClean="0"/>
              <a:t>13/05/2021</a:t>
            </a:fld>
            <a:endParaRPr lang="en-GB"/>
          </a:p>
        </p:txBody>
      </p:sp>
      <p:sp>
        <p:nvSpPr>
          <p:cNvPr id="5" name="Footer Placeholder 4">
            <a:extLst>
              <a:ext uri="{FF2B5EF4-FFF2-40B4-BE49-F238E27FC236}">
                <a16:creationId xmlns:a16="http://schemas.microsoft.com/office/drawing/2014/main" id="{274D5A7A-5D68-4678-A8EA-9064E4BE01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F464E0F-E276-412D-8F53-13B6696853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6F02-8BF5-47F0-97E7-312B2C3E59D0}" type="slidenum">
              <a:rPr lang="en-GB" smtClean="0"/>
              <a:t>‹#›</a:t>
            </a:fld>
            <a:endParaRPr lang="en-GB"/>
          </a:p>
        </p:txBody>
      </p:sp>
    </p:spTree>
    <p:extLst>
      <p:ext uri="{BB962C8B-B14F-4D97-AF65-F5344CB8AC3E}">
        <p14:creationId xmlns:p14="http://schemas.microsoft.com/office/powerpoint/2010/main" val="4200680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31A696F-F17A-46E8-AF7E-5363283606ED}"/>
              </a:ext>
            </a:extLst>
          </p:cNvPr>
          <p:cNvSpPr>
            <a:spLocks noGrp="1"/>
          </p:cNvSpPr>
          <p:nvPr>
            <p:ph type="ctrTitle"/>
          </p:nvPr>
        </p:nvSpPr>
        <p:spPr>
          <a:xfrm>
            <a:off x="3215729" y="1764407"/>
            <a:ext cx="5760846" cy="2310312"/>
          </a:xfrm>
        </p:spPr>
        <p:txBody>
          <a:bodyPr>
            <a:normAutofit/>
          </a:bodyPr>
          <a:lstStyle/>
          <a:p>
            <a:r>
              <a:rPr lang="en-GB" sz="5200">
                <a:solidFill>
                  <a:schemeClr val="tx2"/>
                </a:solidFill>
              </a:rPr>
              <a:t>Covid 19 disinfecting robot</a:t>
            </a:r>
          </a:p>
        </p:txBody>
      </p:sp>
      <p:sp>
        <p:nvSpPr>
          <p:cNvPr id="3" name="Subtitle 2">
            <a:extLst>
              <a:ext uri="{FF2B5EF4-FFF2-40B4-BE49-F238E27FC236}">
                <a16:creationId xmlns:a16="http://schemas.microsoft.com/office/drawing/2014/main" id="{6A215D76-96B1-4EA6-A75B-448A4C380800}"/>
              </a:ext>
            </a:extLst>
          </p:cNvPr>
          <p:cNvSpPr>
            <a:spLocks noGrp="1"/>
          </p:cNvSpPr>
          <p:nvPr>
            <p:ph type="subTitle" idx="1"/>
          </p:nvPr>
        </p:nvSpPr>
        <p:spPr>
          <a:xfrm>
            <a:off x="3215729" y="4165152"/>
            <a:ext cx="5760846" cy="682079"/>
          </a:xfrm>
        </p:spPr>
        <p:txBody>
          <a:bodyPr>
            <a:normAutofit/>
          </a:bodyPr>
          <a:lstStyle/>
          <a:p>
            <a:r>
              <a:rPr lang="en-GB" dirty="0">
                <a:solidFill>
                  <a:schemeClr val="tx2"/>
                </a:solidFill>
              </a:rPr>
              <a:t>Final presentation</a:t>
            </a:r>
          </a:p>
        </p:txBody>
      </p:sp>
    </p:spTree>
    <p:extLst>
      <p:ext uri="{BB962C8B-B14F-4D97-AF65-F5344CB8AC3E}">
        <p14:creationId xmlns:p14="http://schemas.microsoft.com/office/powerpoint/2010/main" val="271676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A2B0AD4-2164-4AB9-99B5-61248CA28BD7}"/>
              </a:ext>
            </a:extLst>
          </p:cNvPr>
          <p:cNvSpPr>
            <a:spLocks noGrp="1"/>
          </p:cNvSpPr>
          <p:nvPr>
            <p:ph type="title"/>
          </p:nvPr>
        </p:nvSpPr>
        <p:spPr>
          <a:xfrm>
            <a:off x="804672" y="1401859"/>
            <a:ext cx="4130185" cy="4054282"/>
          </a:xfrm>
        </p:spPr>
        <p:txBody>
          <a:bodyPr>
            <a:normAutofit/>
          </a:bodyPr>
          <a:lstStyle/>
          <a:p>
            <a:r>
              <a:rPr lang="en-GB" sz="3600" dirty="0">
                <a:solidFill>
                  <a:schemeClr val="tx2"/>
                </a:solidFill>
              </a:rPr>
              <a:t>Design process</a:t>
            </a:r>
            <a:endParaRPr lang="en-GB" sz="3600">
              <a:solidFill>
                <a:schemeClr val="tx2"/>
              </a:solidFill>
            </a:endParaRPr>
          </a:p>
        </p:txBody>
      </p:sp>
      <p:grpSp>
        <p:nvGrpSpPr>
          <p:cNvPr id="31" name="Group 30">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8DFF8C7-EB86-4CBB-A7C1-9AC0B6D1ABAC}"/>
              </a:ext>
            </a:extLst>
          </p:cNvPr>
          <p:cNvSpPr>
            <a:spLocks noGrp="1"/>
          </p:cNvSpPr>
          <p:nvPr>
            <p:ph idx="1"/>
          </p:nvPr>
        </p:nvSpPr>
        <p:spPr>
          <a:xfrm>
            <a:off x="5257800" y="1553134"/>
            <a:ext cx="6128539" cy="3751732"/>
          </a:xfrm>
        </p:spPr>
        <p:txBody>
          <a:bodyPr anchor="ctr">
            <a:normAutofit/>
          </a:bodyPr>
          <a:lstStyle/>
          <a:p>
            <a:pPr marL="0" indent="0">
              <a:buNone/>
            </a:pPr>
            <a:r>
              <a:rPr lang="en-GB" sz="1800" dirty="0">
                <a:solidFill>
                  <a:schemeClr val="tx2"/>
                </a:solidFill>
              </a:rPr>
              <a:t>The projects aim was to create a fully functioning autonomous disinfecting robot for public transport areas. This was changed over the life of the project to only create the end effector.</a:t>
            </a:r>
          </a:p>
          <a:p>
            <a:pPr marL="0" indent="0">
              <a:buNone/>
            </a:pPr>
            <a:r>
              <a:rPr lang="en-GB" sz="1800" dirty="0">
                <a:solidFill>
                  <a:schemeClr val="tx2"/>
                </a:solidFill>
              </a:rPr>
              <a:t>Initially the majority of the focus was on creating a Requirement specification which lead to hypothetical requirements from non existent customers. </a:t>
            </a:r>
          </a:p>
          <a:p>
            <a:pPr marL="0" indent="0">
              <a:buNone/>
            </a:pPr>
            <a:r>
              <a:rPr lang="en-GB" sz="1800" dirty="0">
                <a:solidFill>
                  <a:schemeClr val="tx2"/>
                </a:solidFill>
              </a:rPr>
              <a:t>After that the project turned more towards a rapid prototyping approach. There was not enough iteration of project to create a robust project but it allowed the exploration of the majority of the subjects studied in this course.</a:t>
            </a:r>
          </a:p>
        </p:txBody>
      </p:sp>
      <p:grpSp>
        <p:nvGrpSpPr>
          <p:cNvPr id="37" name="Group 36">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38" name="Freeform: Shape 37">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1119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4F53F24E-0DCE-49B1-A730-54A6EB700403}"/>
              </a:ext>
            </a:extLst>
          </p:cNvPr>
          <p:cNvPicPr>
            <a:picLocks noChangeAspect="1"/>
          </p:cNvPicPr>
          <p:nvPr/>
        </p:nvPicPr>
        <p:blipFill rotWithShape="1">
          <a:blip r:embed="rId2">
            <a:extLst>
              <a:ext uri="{28A0092B-C50C-407E-A947-70E740481C1C}">
                <a14:useLocalDpi xmlns:a14="http://schemas.microsoft.com/office/drawing/2010/main" val="0"/>
              </a:ext>
            </a:extLst>
          </a:blip>
          <a:srcRect l="1650" r="6282" b="-1"/>
          <a:stretch/>
        </p:blipFill>
        <p:spPr>
          <a:xfrm>
            <a:off x="5511589" y="523804"/>
            <a:ext cx="6680411" cy="5696039"/>
          </a:xfrm>
          <a:custGeom>
            <a:avLst/>
            <a:gdLst/>
            <a:ahLst/>
            <a:cxnLst/>
            <a:rect l="l" t="t" r="r" b="b"/>
            <a:pathLst>
              <a:path w="6680411" h="5696039">
                <a:moveTo>
                  <a:pt x="3592766" y="0"/>
                </a:moveTo>
                <a:lnTo>
                  <a:pt x="4718262" y="0"/>
                </a:lnTo>
                <a:lnTo>
                  <a:pt x="4718262" y="2"/>
                </a:lnTo>
                <a:lnTo>
                  <a:pt x="6680411" y="2"/>
                </a:lnTo>
                <a:lnTo>
                  <a:pt x="6680411" y="5696022"/>
                </a:lnTo>
                <a:lnTo>
                  <a:pt x="3888773" y="5696022"/>
                </a:lnTo>
                <a:lnTo>
                  <a:pt x="3888773" y="5696039"/>
                </a:lnTo>
                <a:lnTo>
                  <a:pt x="0" y="5696039"/>
                </a:lnTo>
                <a:lnTo>
                  <a:pt x="2763278" y="19"/>
                </a:lnTo>
                <a:lnTo>
                  <a:pt x="3447183" y="19"/>
                </a:lnTo>
                <a:lnTo>
                  <a:pt x="3447183" y="2"/>
                </a:lnTo>
                <a:lnTo>
                  <a:pt x="3592765" y="2"/>
                </a:lnTo>
                <a:close/>
              </a:path>
            </a:pathLst>
          </a:custGeom>
        </p:spPr>
      </p:pic>
      <p:sp>
        <p:nvSpPr>
          <p:cNvPr id="40" name="Freeform: Shape 39">
            <a:extLst>
              <a:ext uri="{FF2B5EF4-FFF2-40B4-BE49-F238E27FC236}">
                <a16:creationId xmlns:a16="http://schemas.microsoft.com/office/drawing/2014/main" id="{206E9F47-DC46-4A02-B5DB-26B56C39C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3805"/>
            <a:ext cx="7800441" cy="5696020"/>
          </a:xfrm>
          <a:custGeom>
            <a:avLst/>
            <a:gdLst>
              <a:gd name="connsiteX0" fmla="*/ 0 w 7800441"/>
              <a:gd name="connsiteY0" fmla="*/ 0 h 5696020"/>
              <a:gd name="connsiteX1" fmla="*/ 7800441 w 7800441"/>
              <a:gd name="connsiteY1" fmla="*/ 0 h 5696020"/>
              <a:gd name="connsiteX2" fmla="*/ 5037161 w 7800441"/>
              <a:gd name="connsiteY2" fmla="*/ 5696020 h 5696020"/>
              <a:gd name="connsiteX3" fmla="*/ 0 w 7800441"/>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7800441" h="5696020">
                <a:moveTo>
                  <a:pt x="0" y="0"/>
                </a:moveTo>
                <a:lnTo>
                  <a:pt x="7800441" y="0"/>
                </a:lnTo>
                <a:lnTo>
                  <a:pt x="5037161"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63BA9F6D-2E89-4044-B2EF-86D95ADDA55D}"/>
              </a:ext>
            </a:extLst>
          </p:cNvPr>
          <p:cNvSpPr>
            <a:spLocks noGrp="1"/>
          </p:cNvSpPr>
          <p:nvPr>
            <p:ph type="title"/>
          </p:nvPr>
        </p:nvSpPr>
        <p:spPr>
          <a:xfrm>
            <a:off x="841247" y="914400"/>
            <a:ext cx="5111877" cy="1095375"/>
          </a:xfrm>
        </p:spPr>
        <p:txBody>
          <a:bodyPr anchor="ctr">
            <a:normAutofit/>
          </a:bodyPr>
          <a:lstStyle/>
          <a:p>
            <a:r>
              <a:rPr lang="en-GB" sz="3400">
                <a:solidFill>
                  <a:srgbClr val="FFFFFF"/>
                </a:solidFill>
              </a:rPr>
              <a:t>CAD – Computer Aided Design</a:t>
            </a:r>
          </a:p>
        </p:txBody>
      </p:sp>
      <p:sp>
        <p:nvSpPr>
          <p:cNvPr id="3" name="Content Placeholder 2">
            <a:extLst>
              <a:ext uri="{FF2B5EF4-FFF2-40B4-BE49-F238E27FC236}">
                <a16:creationId xmlns:a16="http://schemas.microsoft.com/office/drawing/2014/main" id="{1A43DD51-97C0-4EB4-9748-D4D96E8BC46A}"/>
              </a:ext>
            </a:extLst>
          </p:cNvPr>
          <p:cNvSpPr>
            <a:spLocks noGrp="1"/>
          </p:cNvSpPr>
          <p:nvPr>
            <p:ph idx="1"/>
          </p:nvPr>
        </p:nvSpPr>
        <p:spPr>
          <a:xfrm>
            <a:off x="841248" y="2333625"/>
            <a:ext cx="4378452" cy="3543300"/>
          </a:xfrm>
        </p:spPr>
        <p:txBody>
          <a:bodyPr anchor="t">
            <a:normAutofit/>
          </a:bodyPr>
          <a:lstStyle/>
          <a:p>
            <a:pPr marL="0" indent="0">
              <a:buNone/>
            </a:pPr>
            <a:r>
              <a:rPr lang="en-GB" sz="1700" dirty="0">
                <a:solidFill>
                  <a:srgbClr val="FFFFFF"/>
                </a:solidFill>
              </a:rPr>
              <a:t>With the use of Fusion 360 an initial version of the End Effector was created.</a:t>
            </a:r>
          </a:p>
          <a:p>
            <a:pPr marL="0" indent="0">
              <a:buNone/>
            </a:pPr>
            <a:r>
              <a:rPr lang="en-GB" sz="1700" dirty="0">
                <a:solidFill>
                  <a:srgbClr val="FFFFFF"/>
                </a:solidFill>
              </a:rPr>
              <a:t>This enabled some initial understanding of the problems with the idea of using centripetal force to carry the cleaning liquid into the microfiber glove placed over the meshed core such as,</a:t>
            </a:r>
          </a:p>
          <a:p>
            <a:r>
              <a:rPr lang="en-GB" sz="1700" dirty="0">
                <a:solidFill>
                  <a:srgbClr val="FFFFFF"/>
                </a:solidFill>
              </a:rPr>
              <a:t>The need to displace the motor form the axis of rotation to allow space for the pipe</a:t>
            </a:r>
          </a:p>
          <a:p>
            <a:r>
              <a:rPr lang="en-GB" sz="1700" dirty="0">
                <a:solidFill>
                  <a:srgbClr val="FFFFFF"/>
                </a:solidFill>
              </a:rPr>
              <a:t>Assembly issues</a:t>
            </a:r>
          </a:p>
          <a:p>
            <a:r>
              <a:rPr lang="en-GB" sz="1700" dirty="0">
                <a:solidFill>
                  <a:srgbClr val="FFFFFF"/>
                </a:solidFill>
              </a:rPr>
              <a:t>Access material</a:t>
            </a:r>
          </a:p>
          <a:p>
            <a:r>
              <a:rPr lang="en-GB" sz="1700" dirty="0">
                <a:solidFill>
                  <a:srgbClr val="FFFFFF"/>
                </a:solidFill>
              </a:rPr>
              <a:t>Moisture</a:t>
            </a:r>
          </a:p>
        </p:txBody>
      </p:sp>
    </p:spTree>
    <p:extLst>
      <p:ext uri="{BB962C8B-B14F-4D97-AF65-F5344CB8AC3E}">
        <p14:creationId xmlns:p14="http://schemas.microsoft.com/office/powerpoint/2010/main" val="7077950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A7DEC6C-F47B-4F9F-ABD4-19350DFE2416}"/>
              </a:ext>
            </a:extLst>
          </p:cNvPr>
          <p:cNvPicPr>
            <a:picLocks noChangeAspect="1"/>
          </p:cNvPicPr>
          <p:nvPr/>
        </p:nvPicPr>
        <p:blipFill rotWithShape="1">
          <a:blip r:embed="rId2"/>
          <a:srcRect t="1100" r="9090" b="8442"/>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F514D7-78E9-441D-9F5D-DE10B749AF37}"/>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t>CAD – Computer Aided Design</a:t>
            </a:r>
          </a:p>
        </p:txBody>
      </p:sp>
      <p:sp>
        <p:nvSpPr>
          <p:cNvPr id="25" name="Rectangle 2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AD1CE2D-2B04-49B2-8F6B-BCC7C5F12181}"/>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US" sz="1700" dirty="0"/>
              <a:t>These issues were then addressed by the next iteration.</a:t>
            </a:r>
          </a:p>
          <a:p>
            <a:r>
              <a:rPr lang="en-US" sz="1700" dirty="0"/>
              <a:t>Access material was removed from the driver gear</a:t>
            </a:r>
          </a:p>
          <a:p>
            <a:r>
              <a:rPr lang="en-US" sz="1700" dirty="0"/>
              <a:t>The housing lid was split in 2 and fitted together with a ridge in a groove for moisture protection</a:t>
            </a:r>
          </a:p>
          <a:p>
            <a:r>
              <a:rPr lang="en-US" sz="1700" dirty="0"/>
              <a:t>The moisture protective lid on the pipe shaft was made detachable.</a:t>
            </a:r>
          </a:p>
          <a:p>
            <a:endParaRPr lang="en-US" sz="1700" dirty="0"/>
          </a:p>
        </p:txBody>
      </p:sp>
    </p:spTree>
    <p:extLst>
      <p:ext uri="{BB962C8B-B14F-4D97-AF65-F5344CB8AC3E}">
        <p14:creationId xmlns:p14="http://schemas.microsoft.com/office/powerpoint/2010/main" val="1732434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2E46F82-52A2-4BE1-8C08-065AD940E8F6}"/>
              </a:ext>
            </a:extLst>
          </p:cNvPr>
          <p:cNvPicPr>
            <a:picLocks noChangeAspect="1"/>
          </p:cNvPicPr>
          <p:nvPr/>
        </p:nvPicPr>
        <p:blipFill rotWithShape="1">
          <a:blip r:embed="rId2"/>
          <a:srcRect t="24214" r="-1" b="20010"/>
          <a:stretch/>
        </p:blipFill>
        <p:spPr>
          <a:xfrm>
            <a:off x="20" y="10"/>
            <a:ext cx="8668492" cy="6857990"/>
          </a:xfrm>
          <a:prstGeom prst="rect">
            <a:avLst/>
          </a:prstGeom>
        </p:spPr>
      </p:pic>
      <p:sp>
        <p:nvSpPr>
          <p:cNvPr id="25" name="Rectangle 24">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4F84A5-549C-4CDE-930C-EE26BEA37DAA}"/>
              </a:ext>
            </a:extLst>
          </p:cNvPr>
          <p:cNvSpPr>
            <a:spLocks noGrp="1"/>
          </p:cNvSpPr>
          <p:nvPr>
            <p:ph type="title"/>
          </p:nvPr>
        </p:nvSpPr>
        <p:spPr>
          <a:xfrm>
            <a:off x="8395868" y="1161288"/>
            <a:ext cx="3438144" cy="1124712"/>
          </a:xfrm>
        </p:spPr>
        <p:txBody>
          <a:bodyPr anchor="b">
            <a:normAutofit/>
          </a:bodyPr>
          <a:lstStyle/>
          <a:p>
            <a:r>
              <a:rPr lang="en-GB" sz="2600"/>
              <a:t>Research skills, Speed and Torque calculations.</a:t>
            </a: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2649BF4-9912-4EE4-A1FA-9DC113D139C0}"/>
              </a:ext>
            </a:extLst>
          </p:cNvPr>
          <p:cNvSpPr>
            <a:spLocks noGrp="1"/>
          </p:cNvSpPr>
          <p:nvPr>
            <p:ph idx="1"/>
          </p:nvPr>
        </p:nvSpPr>
        <p:spPr>
          <a:xfrm>
            <a:off x="8395868" y="2718054"/>
            <a:ext cx="3438906" cy="3207258"/>
          </a:xfrm>
        </p:spPr>
        <p:txBody>
          <a:bodyPr anchor="t">
            <a:normAutofit/>
          </a:bodyPr>
          <a:lstStyle/>
          <a:p>
            <a:r>
              <a:rPr lang="en-GB" sz="1700" dirty="0"/>
              <a:t>A multitude of papers and online sources  had to be looked through to be able to calculate the torque needed to spin the core with a microfiber glove on it.</a:t>
            </a:r>
          </a:p>
          <a:p>
            <a:r>
              <a:rPr lang="en-GB" sz="1700" dirty="0"/>
              <a:t>Comparisons were made with the robots using the UVC light as disinfection method. </a:t>
            </a:r>
          </a:p>
        </p:txBody>
      </p:sp>
    </p:spTree>
    <p:extLst>
      <p:ext uri="{BB962C8B-B14F-4D97-AF65-F5344CB8AC3E}">
        <p14:creationId xmlns:p14="http://schemas.microsoft.com/office/powerpoint/2010/main" val="273839803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7444F-0012-4321-94F2-9EDFEC733676}"/>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a:r>
              <a:rPr lang="en-US" sz="4000" kern="1200">
                <a:solidFill>
                  <a:schemeClr val="tx2"/>
                </a:solidFill>
                <a:latin typeface="+mj-lt"/>
                <a:ea typeface="+mj-ea"/>
                <a:cs typeface="+mj-cs"/>
              </a:rPr>
              <a:t>Finite Element Analysis</a:t>
            </a:r>
          </a:p>
        </p:txBody>
      </p:sp>
      <p:sp>
        <p:nvSpPr>
          <p:cNvPr id="3" name="Content Placeholder 2">
            <a:extLst>
              <a:ext uri="{FF2B5EF4-FFF2-40B4-BE49-F238E27FC236}">
                <a16:creationId xmlns:a16="http://schemas.microsoft.com/office/drawing/2014/main" id="{79B2D093-4FCA-4AAB-9D55-4F7080A84E99}"/>
              </a:ext>
            </a:extLst>
          </p:cNvPr>
          <p:cNvSpPr>
            <a:spLocks noGrp="1"/>
          </p:cNvSpPr>
          <p:nvPr>
            <p:ph idx="1"/>
          </p:nvPr>
        </p:nvSpPr>
        <p:spPr>
          <a:xfrm>
            <a:off x="1514121" y="4171528"/>
            <a:ext cx="9163757" cy="2128208"/>
          </a:xfrm>
        </p:spPr>
        <p:txBody>
          <a:bodyPr vert="horz" lIns="91440" tIns="45720" rIns="91440" bIns="45720" rtlCol="0" anchor="ctr">
            <a:normAutofit/>
          </a:bodyPr>
          <a:lstStyle/>
          <a:p>
            <a:pPr marL="0" indent="0" algn="ctr">
              <a:buNone/>
            </a:pPr>
            <a:r>
              <a:rPr lang="en-US" sz="2000" kern="1200" dirty="0">
                <a:solidFill>
                  <a:schemeClr val="tx2"/>
                </a:solidFill>
                <a:latin typeface="+mn-lt"/>
                <a:ea typeface="+mn-ea"/>
                <a:cs typeface="+mn-cs"/>
              </a:rPr>
              <a:t>The finite element analysis was carried out using Fusion 360. This allowed to explore the properties of materials such as Young’s modulus and Tensile strength as well as how the safety factor is used in design.</a:t>
            </a:r>
          </a:p>
          <a:p>
            <a:pPr marL="0" indent="0" algn="ctr">
              <a:buNone/>
            </a:pPr>
            <a:r>
              <a:rPr lang="en-US" sz="2000" dirty="0">
                <a:solidFill>
                  <a:schemeClr val="tx2"/>
                </a:solidFill>
              </a:rPr>
              <a:t>The analysis was carried out on the weakest point of the design. The elements were modified so the safety factor will be high enough to compensate for the filling in the 3D printed part.</a:t>
            </a:r>
            <a:endParaRPr lang="en-US" sz="2000" kern="1200" dirty="0">
              <a:solidFill>
                <a:schemeClr val="tx2"/>
              </a:solidFill>
              <a:latin typeface="+mn-lt"/>
              <a:ea typeface="+mn-ea"/>
              <a:cs typeface="+mn-cs"/>
            </a:endParaRP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7A184B30-F9D1-4922-8E82-7DC2BCF3E5A2}"/>
              </a:ext>
            </a:extLst>
          </p:cNvPr>
          <p:cNvPicPr>
            <a:picLocks noChangeAspect="1"/>
          </p:cNvPicPr>
          <p:nvPr/>
        </p:nvPicPr>
        <p:blipFill>
          <a:blip r:embed="rId2"/>
          <a:stretch>
            <a:fillRect/>
          </a:stretch>
        </p:blipFill>
        <p:spPr>
          <a:xfrm>
            <a:off x="2878119" y="320231"/>
            <a:ext cx="6374309" cy="2836567"/>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342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F11047-A9DE-42DD-92E9-BE4F4621A4BE}"/>
              </a:ext>
            </a:extLst>
          </p:cNvPr>
          <p:cNvSpPr>
            <a:spLocks noGrp="1"/>
          </p:cNvSpPr>
          <p:nvPr>
            <p:ph type="title"/>
          </p:nvPr>
        </p:nvSpPr>
        <p:spPr>
          <a:xfrm>
            <a:off x="804672" y="802955"/>
            <a:ext cx="4766330" cy="1454051"/>
          </a:xfrm>
        </p:spPr>
        <p:txBody>
          <a:bodyPr>
            <a:normAutofit/>
          </a:bodyPr>
          <a:lstStyle/>
          <a:p>
            <a:r>
              <a:rPr lang="en-GB" sz="3600">
                <a:solidFill>
                  <a:schemeClr val="tx2"/>
                </a:solidFill>
              </a:rPr>
              <a:t>Materials</a:t>
            </a:r>
          </a:p>
        </p:txBody>
      </p:sp>
      <p:sp>
        <p:nvSpPr>
          <p:cNvPr id="3" name="Content Placeholder 2">
            <a:extLst>
              <a:ext uri="{FF2B5EF4-FFF2-40B4-BE49-F238E27FC236}">
                <a16:creationId xmlns:a16="http://schemas.microsoft.com/office/drawing/2014/main" id="{C78EA613-E9D8-4644-A3FE-C6A1E26D0995}"/>
              </a:ext>
            </a:extLst>
          </p:cNvPr>
          <p:cNvSpPr>
            <a:spLocks noGrp="1"/>
          </p:cNvSpPr>
          <p:nvPr>
            <p:ph idx="1"/>
          </p:nvPr>
        </p:nvSpPr>
        <p:spPr>
          <a:xfrm>
            <a:off x="804672" y="2421683"/>
            <a:ext cx="4765949" cy="3353476"/>
          </a:xfrm>
        </p:spPr>
        <p:txBody>
          <a:bodyPr anchor="t">
            <a:normAutofit/>
          </a:bodyPr>
          <a:lstStyle/>
          <a:p>
            <a:pPr marL="0" indent="0">
              <a:buNone/>
            </a:pPr>
            <a:r>
              <a:rPr lang="en-GB" sz="1800" dirty="0">
                <a:solidFill>
                  <a:schemeClr val="tx2"/>
                </a:solidFill>
              </a:rPr>
              <a:t>To understand the implications of the finite element analysis and to calculate for pricing and prototyping time the 2 most commonly used 3D printing material was researched.</a:t>
            </a:r>
          </a:p>
          <a:p>
            <a:pPr marL="0" indent="0">
              <a:buNone/>
            </a:pPr>
            <a:r>
              <a:rPr lang="en-GB" sz="1800" dirty="0">
                <a:solidFill>
                  <a:schemeClr val="tx2"/>
                </a:solidFill>
              </a:rPr>
              <a:t>It was determined that due to it’s better durability and similar price the ABS is the right choice for the part.</a:t>
            </a:r>
          </a:p>
          <a:p>
            <a:pPr marL="0" indent="0">
              <a:buNone/>
            </a:pPr>
            <a:endParaRPr lang="en-GB" sz="1800" dirty="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able 4">
            <a:extLst>
              <a:ext uri="{FF2B5EF4-FFF2-40B4-BE49-F238E27FC236}">
                <a16:creationId xmlns:a16="http://schemas.microsoft.com/office/drawing/2014/main" id="{117FD554-1C71-4C48-B300-DDAC66A94C02}"/>
              </a:ext>
            </a:extLst>
          </p:cNvPr>
          <p:cNvGraphicFramePr>
            <a:graphicFrameLocks noGrp="1"/>
          </p:cNvGraphicFramePr>
          <p:nvPr>
            <p:extLst>
              <p:ext uri="{D42A27DB-BD31-4B8C-83A1-F6EECF244321}">
                <p14:modId xmlns:p14="http://schemas.microsoft.com/office/powerpoint/2010/main" val="3033385748"/>
              </p:ext>
            </p:extLst>
          </p:nvPr>
        </p:nvGraphicFramePr>
        <p:xfrm>
          <a:off x="7849650" y="1700784"/>
          <a:ext cx="3859716" cy="4431744"/>
        </p:xfrm>
        <a:graphic>
          <a:graphicData uri="http://schemas.openxmlformats.org/drawingml/2006/table">
            <a:tbl>
              <a:tblPr firstRow="1" firstCol="1" bandRow="1">
                <a:solidFill>
                  <a:schemeClr val="bg1"/>
                </a:solidFill>
                <a:tableStyleId>{5C22544A-7EE6-4342-B048-85BDC9FD1C3A}</a:tableStyleId>
              </a:tblPr>
              <a:tblGrid>
                <a:gridCol w="1395796">
                  <a:extLst>
                    <a:ext uri="{9D8B030D-6E8A-4147-A177-3AD203B41FA5}">
                      <a16:colId xmlns:a16="http://schemas.microsoft.com/office/drawing/2014/main" val="430619574"/>
                    </a:ext>
                  </a:extLst>
                </a:gridCol>
                <a:gridCol w="1105659">
                  <a:extLst>
                    <a:ext uri="{9D8B030D-6E8A-4147-A177-3AD203B41FA5}">
                      <a16:colId xmlns:a16="http://schemas.microsoft.com/office/drawing/2014/main" val="1232732755"/>
                    </a:ext>
                  </a:extLst>
                </a:gridCol>
                <a:gridCol w="1358261">
                  <a:extLst>
                    <a:ext uri="{9D8B030D-6E8A-4147-A177-3AD203B41FA5}">
                      <a16:colId xmlns:a16="http://schemas.microsoft.com/office/drawing/2014/main" val="1299070569"/>
                    </a:ext>
                  </a:extLst>
                </a:gridCol>
              </a:tblGrid>
              <a:tr h="347538">
                <a:tc>
                  <a:txBody>
                    <a:bodyPr/>
                    <a:lstStyle/>
                    <a:p>
                      <a:pPr indent="182880" algn="just">
                        <a:lnSpc>
                          <a:spcPct val="95000"/>
                        </a:lnSpc>
                        <a:spcAft>
                          <a:spcPts val="600"/>
                        </a:spcAft>
                        <a:tabLst>
                          <a:tab pos="182880" algn="l"/>
                        </a:tabLst>
                      </a:pPr>
                      <a:r>
                        <a:rPr lang="en-GB" sz="1200" b="0" cap="none" spc="0">
                          <a:solidFill>
                            <a:schemeClr val="bg1"/>
                          </a:solidFill>
                          <a:effectLst/>
                        </a:rPr>
                        <a:t>Porperties</a:t>
                      </a:r>
                      <a:endParaRPr lang="en-GB" sz="1200" b="0" cap="none" spc="0">
                        <a:solidFill>
                          <a:schemeClr val="bg1"/>
                        </a:solidFill>
                        <a:effectLst/>
                        <a:latin typeface="Times New Roman" panose="02020603050405020304" pitchFamily="18" charset="0"/>
                        <a:ea typeface="SimSun" panose="02010600030101010101" pitchFamily="2" charset="-122"/>
                      </a:endParaRPr>
                    </a:p>
                  </a:txBody>
                  <a:tcPr marL="97863" marR="56459" marT="75279" marB="75279"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indent="182880" algn="just">
                        <a:lnSpc>
                          <a:spcPct val="95000"/>
                        </a:lnSpc>
                        <a:spcAft>
                          <a:spcPts val="600"/>
                        </a:spcAft>
                        <a:tabLst>
                          <a:tab pos="182880" algn="l"/>
                        </a:tabLst>
                      </a:pPr>
                      <a:r>
                        <a:rPr lang="en-GB" sz="1200" b="0" cap="none" spc="0">
                          <a:solidFill>
                            <a:schemeClr val="bg1"/>
                          </a:solidFill>
                          <a:effectLst/>
                        </a:rPr>
                        <a:t>ABS</a:t>
                      </a:r>
                      <a:endParaRPr lang="en-GB" sz="1200" b="0" cap="none" spc="0">
                        <a:solidFill>
                          <a:schemeClr val="bg1"/>
                        </a:solidFill>
                        <a:effectLst/>
                        <a:latin typeface="Times New Roman" panose="02020603050405020304" pitchFamily="18" charset="0"/>
                        <a:ea typeface="SimSun" panose="02010600030101010101" pitchFamily="2" charset="-122"/>
                      </a:endParaRPr>
                    </a:p>
                  </a:txBody>
                  <a:tcPr marL="97863" marR="56459" marT="75279" marB="75279"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indent="182880" algn="just">
                        <a:lnSpc>
                          <a:spcPct val="95000"/>
                        </a:lnSpc>
                        <a:spcAft>
                          <a:spcPts val="600"/>
                        </a:spcAft>
                        <a:tabLst>
                          <a:tab pos="182880" algn="l"/>
                        </a:tabLst>
                      </a:pPr>
                      <a:r>
                        <a:rPr lang="en-GB" sz="1200" b="0" cap="none" spc="0">
                          <a:solidFill>
                            <a:schemeClr val="bg1"/>
                          </a:solidFill>
                          <a:effectLst/>
                        </a:rPr>
                        <a:t>PLA</a:t>
                      </a:r>
                      <a:endParaRPr lang="en-GB" sz="1200" b="0" cap="none" spc="0">
                        <a:solidFill>
                          <a:schemeClr val="bg1"/>
                        </a:solidFill>
                        <a:effectLst/>
                        <a:latin typeface="Times New Roman" panose="02020603050405020304" pitchFamily="18" charset="0"/>
                        <a:ea typeface="SimSun" panose="02010600030101010101" pitchFamily="2" charset="-122"/>
                      </a:endParaRPr>
                    </a:p>
                  </a:txBody>
                  <a:tcPr marL="97863" marR="56459" marT="75279" marB="75279"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543822148"/>
                  </a:ext>
                </a:extLst>
              </a:tr>
              <a:tr h="347538">
                <a:tc>
                  <a:txBody>
                    <a:bodyPr/>
                    <a:lstStyle/>
                    <a:p>
                      <a:pPr indent="182880" algn="just">
                        <a:lnSpc>
                          <a:spcPct val="95000"/>
                        </a:lnSpc>
                        <a:spcAft>
                          <a:spcPts val="600"/>
                        </a:spcAft>
                        <a:tabLst>
                          <a:tab pos="182880" algn="l"/>
                        </a:tabLst>
                      </a:pPr>
                      <a:r>
                        <a:rPr lang="en-GB" sz="1200" cap="none" spc="0" dirty="0">
                          <a:solidFill>
                            <a:schemeClr val="tx1"/>
                          </a:solidFill>
                          <a:effectLst/>
                        </a:rPr>
                        <a:t>Yield stress</a:t>
                      </a:r>
                      <a:endParaRPr lang="en-GB" sz="1200" cap="none" spc="0" dirty="0">
                        <a:solidFill>
                          <a:schemeClr val="tx1"/>
                        </a:solidFill>
                        <a:effectLst/>
                        <a:latin typeface="Times New Roman" panose="02020603050405020304" pitchFamily="18" charset="0"/>
                        <a:ea typeface="SimSun" panose="02010600030101010101" pitchFamily="2" charset="-122"/>
                      </a:endParaRPr>
                    </a:p>
                  </a:txBody>
                  <a:tcPr marL="97863" marR="56459" marT="75279" marB="75279">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indent="182880" algn="just">
                        <a:lnSpc>
                          <a:spcPct val="95000"/>
                        </a:lnSpc>
                        <a:spcAft>
                          <a:spcPts val="600"/>
                        </a:spcAft>
                        <a:tabLst>
                          <a:tab pos="182880" algn="l"/>
                        </a:tabLst>
                      </a:pPr>
                      <a:r>
                        <a:rPr lang="en-GB" sz="1200" cap="none" spc="0">
                          <a:solidFill>
                            <a:schemeClr val="tx1"/>
                          </a:solidFill>
                          <a:effectLst/>
                        </a:rPr>
                        <a:t>43.3 MPa</a:t>
                      </a:r>
                      <a:endParaRPr lang="en-GB" sz="1200" cap="none" spc="0">
                        <a:solidFill>
                          <a:schemeClr val="tx1"/>
                        </a:solidFill>
                        <a:effectLst/>
                        <a:latin typeface="Times New Roman" panose="02020603050405020304" pitchFamily="18" charset="0"/>
                        <a:ea typeface="SimSun" panose="02010600030101010101" pitchFamily="2" charset="-122"/>
                      </a:endParaRPr>
                    </a:p>
                  </a:txBody>
                  <a:tcPr marL="97863" marR="56459" marT="75279" marB="75279">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indent="182880" algn="just">
                        <a:lnSpc>
                          <a:spcPct val="95000"/>
                        </a:lnSpc>
                        <a:spcAft>
                          <a:spcPts val="600"/>
                        </a:spcAft>
                        <a:tabLst>
                          <a:tab pos="182880" algn="l"/>
                        </a:tabLst>
                      </a:pPr>
                      <a:r>
                        <a:rPr lang="en-GB" sz="1200" cap="none" spc="0">
                          <a:solidFill>
                            <a:schemeClr val="tx1"/>
                          </a:solidFill>
                          <a:effectLst/>
                        </a:rPr>
                        <a:t>44.8 MPa</a:t>
                      </a:r>
                      <a:endParaRPr lang="en-GB" sz="1200" cap="none" spc="0">
                        <a:solidFill>
                          <a:schemeClr val="tx1"/>
                        </a:solidFill>
                        <a:effectLst/>
                        <a:latin typeface="Times New Roman" panose="02020603050405020304" pitchFamily="18" charset="0"/>
                        <a:ea typeface="SimSun" panose="02010600030101010101" pitchFamily="2" charset="-122"/>
                      </a:endParaRPr>
                    </a:p>
                  </a:txBody>
                  <a:tcPr marL="97863" marR="56459" marT="75279" marB="75279">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976767441"/>
                  </a:ext>
                </a:extLst>
              </a:tr>
              <a:tr h="681274">
                <a:tc>
                  <a:txBody>
                    <a:bodyPr/>
                    <a:lstStyle/>
                    <a:p>
                      <a:pPr indent="182880" algn="just">
                        <a:lnSpc>
                          <a:spcPct val="95000"/>
                        </a:lnSpc>
                        <a:spcAft>
                          <a:spcPts val="600"/>
                        </a:spcAft>
                        <a:tabLst>
                          <a:tab pos="182880" algn="l"/>
                        </a:tabLst>
                      </a:pPr>
                      <a:r>
                        <a:rPr lang="en-GB" sz="1200" cap="none" spc="0" dirty="0">
                          <a:solidFill>
                            <a:schemeClr val="bg1"/>
                          </a:solidFill>
                          <a:effectLst/>
                        </a:rPr>
                        <a:t>Part accuracy</a:t>
                      </a:r>
                      <a:endParaRPr lang="en-GB" sz="1200" cap="none" spc="0" dirty="0">
                        <a:solidFill>
                          <a:schemeClr val="bg1"/>
                        </a:solidFill>
                        <a:effectLst/>
                        <a:latin typeface="Times New Roman" panose="02020603050405020304" pitchFamily="18" charset="0"/>
                        <a:ea typeface="SimSun" panose="02010600030101010101" pitchFamily="2" charset="-122"/>
                      </a:endParaRPr>
                    </a:p>
                  </a:txBody>
                  <a:tcPr marL="97863" marR="56459" marT="75279" marB="75279">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indent="182880" algn="just">
                        <a:lnSpc>
                          <a:spcPct val="95000"/>
                        </a:lnSpc>
                        <a:spcAft>
                          <a:spcPts val="600"/>
                        </a:spcAft>
                        <a:tabLst>
                          <a:tab pos="182880" algn="l"/>
                        </a:tabLst>
                      </a:pPr>
                      <a:r>
                        <a:rPr lang="en-GB" sz="1200" cap="none" spc="0">
                          <a:solidFill>
                            <a:schemeClr val="tx1"/>
                          </a:solidFill>
                          <a:effectLst/>
                        </a:rPr>
                        <a:t>Printing details down to 0.8 mm</a:t>
                      </a:r>
                      <a:endParaRPr lang="en-GB" sz="1200" cap="none" spc="0">
                        <a:solidFill>
                          <a:schemeClr val="tx1"/>
                        </a:solidFill>
                        <a:effectLst/>
                        <a:latin typeface="Times New Roman" panose="02020603050405020304" pitchFamily="18" charset="0"/>
                        <a:ea typeface="SimSun" panose="02010600030101010101" pitchFamily="2" charset="-122"/>
                      </a:endParaRPr>
                    </a:p>
                  </a:txBody>
                  <a:tcPr marL="97863" marR="56459" marT="75279" marB="75279">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indent="182880" algn="just">
                        <a:lnSpc>
                          <a:spcPct val="95000"/>
                        </a:lnSpc>
                        <a:spcAft>
                          <a:spcPts val="600"/>
                        </a:spcAft>
                        <a:tabLst>
                          <a:tab pos="182880" algn="l"/>
                        </a:tabLst>
                      </a:pPr>
                      <a:r>
                        <a:rPr lang="en-GB" sz="1200" cap="none" spc="0">
                          <a:solidFill>
                            <a:schemeClr val="tx1"/>
                          </a:solidFill>
                          <a:effectLst/>
                        </a:rPr>
                        <a:t>Printing details down to 0.8 mm</a:t>
                      </a:r>
                      <a:endParaRPr lang="en-GB" sz="1200" cap="none" spc="0">
                        <a:solidFill>
                          <a:schemeClr val="tx1"/>
                        </a:solidFill>
                        <a:effectLst/>
                        <a:latin typeface="Times New Roman" panose="02020603050405020304" pitchFamily="18" charset="0"/>
                        <a:ea typeface="SimSun" panose="02010600030101010101" pitchFamily="2" charset="-122"/>
                      </a:endParaRPr>
                    </a:p>
                  </a:txBody>
                  <a:tcPr marL="97863" marR="56459" marT="75279" marB="75279">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714574418"/>
                  </a:ext>
                </a:extLst>
              </a:tr>
              <a:tr h="1641080">
                <a:tc>
                  <a:txBody>
                    <a:bodyPr/>
                    <a:lstStyle/>
                    <a:p>
                      <a:pPr indent="182880" algn="just">
                        <a:lnSpc>
                          <a:spcPct val="95000"/>
                        </a:lnSpc>
                        <a:spcAft>
                          <a:spcPts val="600"/>
                        </a:spcAft>
                        <a:tabLst>
                          <a:tab pos="182880" algn="l"/>
                        </a:tabLst>
                      </a:pPr>
                      <a:r>
                        <a:rPr lang="en-GB" sz="1200" cap="none" spc="0" dirty="0">
                          <a:solidFill>
                            <a:schemeClr val="tx1"/>
                          </a:solidFill>
                          <a:effectLst/>
                        </a:rPr>
                        <a:t>Strength</a:t>
                      </a:r>
                      <a:endParaRPr lang="en-GB" sz="1200" cap="none" spc="0" dirty="0">
                        <a:solidFill>
                          <a:schemeClr val="tx1"/>
                        </a:solidFill>
                        <a:effectLst/>
                        <a:latin typeface="Times New Roman" panose="02020603050405020304" pitchFamily="18" charset="0"/>
                        <a:ea typeface="SimSun" panose="02010600030101010101" pitchFamily="2" charset="-122"/>
                      </a:endParaRPr>
                    </a:p>
                  </a:txBody>
                  <a:tcPr marL="97863" marR="56459" marT="75279" marB="75279">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marL="342900" lvl="0" indent="-342900" algn="just">
                        <a:lnSpc>
                          <a:spcPct val="95000"/>
                        </a:lnSpc>
                        <a:spcAft>
                          <a:spcPts val="600"/>
                        </a:spcAft>
                        <a:buFont typeface="Symbol" panose="05050102010706020507" pitchFamily="18" charset="2"/>
                        <a:buChar char=""/>
                        <a:tabLst>
                          <a:tab pos="182880" algn="l"/>
                        </a:tabLst>
                      </a:pPr>
                      <a:r>
                        <a:rPr lang="en-GB" sz="1200" cap="none" spc="0">
                          <a:solidFill>
                            <a:schemeClr val="tx1"/>
                          </a:solidFill>
                          <a:effectLst/>
                        </a:rPr>
                        <a:t>Improved ductility</a:t>
                      </a:r>
                    </a:p>
                    <a:p>
                      <a:pPr marL="342900" lvl="0" indent="-342900" algn="just">
                        <a:lnSpc>
                          <a:spcPct val="95000"/>
                        </a:lnSpc>
                        <a:spcAft>
                          <a:spcPts val="600"/>
                        </a:spcAft>
                        <a:buFont typeface="Symbol" panose="05050102010706020507" pitchFamily="18" charset="2"/>
                        <a:buChar char=""/>
                        <a:tabLst>
                          <a:tab pos="182880" algn="l"/>
                        </a:tabLst>
                      </a:pPr>
                      <a:r>
                        <a:rPr lang="en-GB" sz="1200" cap="none" spc="0">
                          <a:solidFill>
                            <a:schemeClr val="tx1"/>
                          </a:solidFill>
                          <a:effectLst/>
                        </a:rPr>
                        <a:t>Higher flexural strength</a:t>
                      </a:r>
                    </a:p>
                    <a:p>
                      <a:pPr marL="342900" lvl="0" indent="-342900" algn="just">
                        <a:lnSpc>
                          <a:spcPct val="95000"/>
                        </a:lnSpc>
                        <a:spcAft>
                          <a:spcPts val="600"/>
                        </a:spcAft>
                        <a:buFont typeface="Symbol" panose="05050102010706020507" pitchFamily="18" charset="2"/>
                        <a:buChar char=""/>
                        <a:tabLst>
                          <a:tab pos="182880" algn="l"/>
                        </a:tabLst>
                      </a:pPr>
                      <a:r>
                        <a:rPr lang="en-GB" sz="1200" cap="none" spc="0">
                          <a:solidFill>
                            <a:schemeClr val="tx1"/>
                          </a:solidFill>
                          <a:effectLst/>
                        </a:rPr>
                        <a:t>Bigger elastic region</a:t>
                      </a:r>
                      <a:endParaRPr lang="en-GB" sz="1200" cap="none" spc="0">
                        <a:solidFill>
                          <a:schemeClr val="tx1"/>
                        </a:solidFill>
                        <a:effectLst/>
                        <a:latin typeface="Times New Roman" panose="02020603050405020304" pitchFamily="18" charset="0"/>
                        <a:ea typeface="SimSun" panose="02010600030101010101" pitchFamily="2" charset="-122"/>
                      </a:endParaRPr>
                    </a:p>
                  </a:txBody>
                  <a:tcPr marL="97863" marR="56459" marT="75279" marB="75279">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indent="182880" algn="just">
                        <a:lnSpc>
                          <a:spcPct val="95000"/>
                        </a:lnSpc>
                        <a:spcAft>
                          <a:spcPts val="600"/>
                        </a:spcAft>
                        <a:tabLst>
                          <a:tab pos="182880" algn="l"/>
                        </a:tabLst>
                      </a:pPr>
                      <a:r>
                        <a:rPr lang="en-GB" sz="1200" cap="none" spc="0">
                          <a:solidFill>
                            <a:schemeClr val="tx1"/>
                          </a:solidFill>
                          <a:effectLst/>
                        </a:rPr>
                        <a:t> </a:t>
                      </a:r>
                      <a:endParaRPr lang="en-GB" sz="1200" cap="none" spc="0">
                        <a:solidFill>
                          <a:schemeClr val="tx1"/>
                        </a:solidFill>
                        <a:effectLst/>
                        <a:latin typeface="Times New Roman" panose="02020603050405020304" pitchFamily="18" charset="0"/>
                        <a:ea typeface="SimSun" panose="02010600030101010101" pitchFamily="2" charset="-122"/>
                      </a:endParaRPr>
                    </a:p>
                  </a:txBody>
                  <a:tcPr marL="97863" marR="56459" marT="75279" marB="75279">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604108247"/>
                  </a:ext>
                </a:extLst>
              </a:tr>
              <a:tr h="681274">
                <a:tc>
                  <a:txBody>
                    <a:bodyPr/>
                    <a:lstStyle/>
                    <a:p>
                      <a:pPr indent="182880" algn="just">
                        <a:lnSpc>
                          <a:spcPct val="95000"/>
                        </a:lnSpc>
                        <a:spcAft>
                          <a:spcPts val="600"/>
                        </a:spcAft>
                        <a:tabLst>
                          <a:tab pos="182880" algn="l"/>
                        </a:tabLst>
                      </a:pPr>
                      <a:r>
                        <a:rPr lang="en-GB" sz="1200" cap="none" spc="0" dirty="0">
                          <a:solidFill>
                            <a:schemeClr val="bg1"/>
                          </a:solidFill>
                          <a:effectLst/>
                        </a:rPr>
                        <a:t>Biodegradability</a:t>
                      </a:r>
                      <a:endParaRPr lang="en-GB" sz="1200" cap="none" spc="0" dirty="0">
                        <a:solidFill>
                          <a:schemeClr val="bg1"/>
                        </a:solidFill>
                        <a:effectLst/>
                        <a:latin typeface="Times New Roman" panose="02020603050405020304" pitchFamily="18" charset="0"/>
                        <a:ea typeface="SimSun" panose="02010600030101010101" pitchFamily="2" charset="-122"/>
                      </a:endParaRPr>
                    </a:p>
                  </a:txBody>
                  <a:tcPr marL="97863" marR="56459" marT="75279" marB="75279">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indent="182880" algn="just">
                        <a:lnSpc>
                          <a:spcPct val="95000"/>
                        </a:lnSpc>
                        <a:spcAft>
                          <a:spcPts val="600"/>
                        </a:spcAft>
                        <a:tabLst>
                          <a:tab pos="182880" algn="l"/>
                        </a:tabLst>
                      </a:pPr>
                      <a:r>
                        <a:rPr lang="en-GB" sz="1200" cap="none" spc="0">
                          <a:solidFill>
                            <a:schemeClr val="tx1"/>
                          </a:solidFill>
                          <a:effectLst/>
                        </a:rPr>
                        <a:t>Non biodegradable</a:t>
                      </a:r>
                      <a:endParaRPr lang="en-GB" sz="1200" cap="none" spc="0">
                        <a:solidFill>
                          <a:schemeClr val="tx1"/>
                        </a:solidFill>
                        <a:effectLst/>
                        <a:latin typeface="Times New Roman" panose="02020603050405020304" pitchFamily="18" charset="0"/>
                        <a:ea typeface="SimSun" panose="02010600030101010101" pitchFamily="2" charset="-122"/>
                      </a:endParaRPr>
                    </a:p>
                  </a:txBody>
                  <a:tcPr marL="97863" marR="56459" marT="75279" marB="75279">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indent="182880" algn="just">
                        <a:lnSpc>
                          <a:spcPct val="95000"/>
                        </a:lnSpc>
                        <a:spcAft>
                          <a:spcPts val="600"/>
                        </a:spcAft>
                        <a:tabLst>
                          <a:tab pos="182880" algn="l"/>
                        </a:tabLst>
                      </a:pPr>
                      <a:r>
                        <a:rPr lang="en-GB" sz="1200" cap="none" spc="0">
                          <a:solidFill>
                            <a:schemeClr val="tx1"/>
                          </a:solidFill>
                          <a:effectLst/>
                        </a:rPr>
                        <a:t>Biodegradable (under correct circumstances)</a:t>
                      </a:r>
                      <a:endParaRPr lang="en-GB" sz="1200" cap="none" spc="0">
                        <a:solidFill>
                          <a:schemeClr val="tx1"/>
                        </a:solidFill>
                        <a:effectLst/>
                        <a:latin typeface="Times New Roman" panose="02020603050405020304" pitchFamily="18" charset="0"/>
                        <a:ea typeface="SimSun" panose="02010600030101010101" pitchFamily="2" charset="-122"/>
                      </a:endParaRPr>
                    </a:p>
                  </a:txBody>
                  <a:tcPr marL="97863" marR="56459" marT="75279" marB="75279">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177894832"/>
                  </a:ext>
                </a:extLst>
              </a:tr>
              <a:tr h="681274">
                <a:tc>
                  <a:txBody>
                    <a:bodyPr/>
                    <a:lstStyle/>
                    <a:p>
                      <a:pPr indent="182880" algn="just">
                        <a:lnSpc>
                          <a:spcPct val="95000"/>
                        </a:lnSpc>
                        <a:spcAft>
                          <a:spcPts val="600"/>
                        </a:spcAft>
                        <a:tabLst>
                          <a:tab pos="182880" algn="l"/>
                        </a:tabLst>
                      </a:pPr>
                      <a:r>
                        <a:rPr lang="en-GB" sz="1200" cap="none" spc="0" dirty="0">
                          <a:solidFill>
                            <a:schemeClr val="tx1"/>
                          </a:solidFill>
                          <a:effectLst/>
                        </a:rPr>
                        <a:t>Price</a:t>
                      </a:r>
                      <a:endParaRPr lang="en-GB" sz="1200" cap="none" spc="0" dirty="0">
                        <a:solidFill>
                          <a:schemeClr val="tx1"/>
                        </a:solidFill>
                        <a:effectLst/>
                        <a:latin typeface="Times New Roman" panose="02020603050405020304" pitchFamily="18" charset="0"/>
                        <a:ea typeface="SimSun" panose="02010600030101010101" pitchFamily="2" charset="-122"/>
                      </a:endParaRPr>
                    </a:p>
                  </a:txBody>
                  <a:tcPr marL="97863" marR="56459" marT="75279" marB="75279">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indent="182880" algn="just">
                        <a:lnSpc>
                          <a:spcPct val="95000"/>
                        </a:lnSpc>
                        <a:spcAft>
                          <a:spcPts val="600"/>
                        </a:spcAft>
                        <a:tabLst>
                          <a:tab pos="182880" algn="l"/>
                        </a:tabLst>
                      </a:pPr>
                      <a:r>
                        <a:rPr lang="en-GB" sz="1200" cap="none" spc="0" dirty="0">
                          <a:solidFill>
                            <a:schemeClr val="tx1"/>
                          </a:solidFill>
                          <a:effectLst/>
                        </a:rPr>
                        <a:t>~£25.00/ 1kg of 1.75mm Spool</a:t>
                      </a:r>
                      <a:endParaRPr lang="en-GB" sz="1200" cap="none" spc="0" dirty="0">
                        <a:solidFill>
                          <a:schemeClr val="tx1"/>
                        </a:solidFill>
                        <a:effectLst/>
                        <a:latin typeface="Times New Roman" panose="02020603050405020304" pitchFamily="18" charset="0"/>
                        <a:ea typeface="SimSun" panose="02010600030101010101" pitchFamily="2" charset="-122"/>
                      </a:endParaRPr>
                    </a:p>
                  </a:txBody>
                  <a:tcPr marL="97863" marR="56459" marT="75279" marB="75279">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indent="182880" algn="just">
                        <a:lnSpc>
                          <a:spcPct val="95000"/>
                        </a:lnSpc>
                        <a:spcAft>
                          <a:spcPts val="600"/>
                        </a:spcAft>
                        <a:tabLst>
                          <a:tab pos="182880" algn="l"/>
                        </a:tabLst>
                      </a:pPr>
                      <a:r>
                        <a:rPr lang="en-GB" sz="1200" cap="none" spc="0" dirty="0">
                          <a:solidFill>
                            <a:schemeClr val="tx1"/>
                          </a:solidFill>
                          <a:effectLst/>
                        </a:rPr>
                        <a:t>~ £25.00/ 1kg of 1.75mm Spool</a:t>
                      </a:r>
                      <a:endParaRPr lang="en-GB" sz="1200" cap="none" spc="0" dirty="0">
                        <a:solidFill>
                          <a:schemeClr val="tx1"/>
                        </a:solidFill>
                        <a:effectLst/>
                        <a:latin typeface="Times New Roman" panose="02020603050405020304" pitchFamily="18" charset="0"/>
                        <a:ea typeface="SimSun" panose="02010600030101010101" pitchFamily="2" charset="-122"/>
                      </a:endParaRPr>
                    </a:p>
                  </a:txBody>
                  <a:tcPr marL="97863" marR="56459" marT="75279" marB="75279">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778856715"/>
                  </a:ext>
                </a:extLst>
              </a:tr>
            </a:tbl>
          </a:graphicData>
        </a:graphic>
      </p:graphicFrame>
    </p:spTree>
    <p:extLst>
      <p:ext uri="{BB962C8B-B14F-4D97-AF65-F5344CB8AC3E}">
        <p14:creationId xmlns:p14="http://schemas.microsoft.com/office/powerpoint/2010/main" val="220381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E29E-FE95-484A-9AE5-750028605BB2}"/>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B6D38DD0-626D-48C3-8240-88AE8B2F9E6B}"/>
              </a:ext>
            </a:extLst>
          </p:cNvPr>
          <p:cNvSpPr>
            <a:spLocks noGrp="1"/>
          </p:cNvSpPr>
          <p:nvPr>
            <p:ph idx="1"/>
          </p:nvPr>
        </p:nvSpPr>
        <p:spPr/>
        <p:txBody>
          <a:bodyPr/>
          <a:lstStyle/>
          <a:p>
            <a:r>
              <a:rPr lang="en-GB" dirty="0"/>
              <a:t>There was potential in the initial project idea and a lot more could have been achieved given some different circumstances.</a:t>
            </a:r>
          </a:p>
          <a:p>
            <a:r>
              <a:rPr lang="en-GB" dirty="0"/>
              <a:t>Positive</a:t>
            </a:r>
          </a:p>
          <a:p>
            <a:pPr lvl="1"/>
            <a:r>
              <a:rPr lang="en-GB" dirty="0"/>
              <a:t>Was able to touch on most of the modules teaching material (CAD, Structural Analysis, Research)</a:t>
            </a:r>
          </a:p>
          <a:p>
            <a:r>
              <a:rPr lang="en-GB" dirty="0"/>
              <a:t>Negative</a:t>
            </a:r>
          </a:p>
          <a:p>
            <a:pPr lvl="1"/>
            <a:r>
              <a:rPr lang="en-GB" dirty="0"/>
              <a:t>Bad project management (on the </a:t>
            </a:r>
            <a:r>
              <a:rPr lang="en-GB"/>
              <a:t>project team’s part)</a:t>
            </a:r>
            <a:endParaRPr lang="en-GB" dirty="0"/>
          </a:p>
        </p:txBody>
      </p:sp>
    </p:spTree>
    <p:extLst>
      <p:ext uri="{BB962C8B-B14F-4D97-AF65-F5344CB8AC3E}">
        <p14:creationId xmlns:p14="http://schemas.microsoft.com/office/powerpoint/2010/main" val="2783920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524</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Symbol</vt:lpstr>
      <vt:lpstr>Times New Roman</vt:lpstr>
      <vt:lpstr>Office Theme</vt:lpstr>
      <vt:lpstr>Covid 19 disinfecting robot</vt:lpstr>
      <vt:lpstr>Design process</vt:lpstr>
      <vt:lpstr>CAD – Computer Aided Design</vt:lpstr>
      <vt:lpstr>CAD – Computer Aided Design</vt:lpstr>
      <vt:lpstr>Research skills, Speed and Torque calculations.</vt:lpstr>
      <vt:lpstr>Finite Element Analysis</vt:lpstr>
      <vt:lpstr>Materials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disinfecting robot</dc:title>
  <dc:creator>Csaba Vass</dc:creator>
  <cp:lastModifiedBy>Csaba Vass</cp:lastModifiedBy>
  <cp:revision>7</cp:revision>
  <dcterms:created xsi:type="dcterms:W3CDTF">2021-05-13T13:04:44Z</dcterms:created>
  <dcterms:modified xsi:type="dcterms:W3CDTF">2021-05-13T14:16:21Z</dcterms:modified>
</cp:coreProperties>
</file>